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4769" autoAdjust="0"/>
  </p:normalViewPr>
  <p:slideViewPr>
    <p:cSldViewPr>
      <p:cViewPr>
        <p:scale>
          <a:sx n="75" d="100"/>
          <a:sy n="75" d="100"/>
        </p:scale>
        <p:origin x="-2844" y="-8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638D8-92C4-433B-B2C4-FDB2E38D560E}" type="datetimeFigureOut">
              <a:rPr lang="ru-RU" smtClean="0"/>
              <a:t>10.04.2019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1D51-BE2F-47B3-8EB1-683E823DF2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596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743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Translation of JSP Page</a:t>
            </a:r>
          </a:p>
          <a:p>
            <a:r>
              <a:rPr lang="en-US" dirty="0" smtClean="0"/>
              <a:t>Compilation of JSP Page</a:t>
            </a:r>
          </a:p>
          <a:p>
            <a:r>
              <a:rPr lang="en-US" dirty="0" err="1" smtClean="0"/>
              <a:t>Classloading</a:t>
            </a:r>
            <a:r>
              <a:rPr lang="en-US" dirty="0" smtClean="0"/>
              <a:t> (class file is loaded by the </a:t>
            </a:r>
            <a:r>
              <a:rPr lang="en-US" dirty="0" err="1" smtClean="0"/>
              <a:t>classloader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Instantiation (Object of the Generated Servlet is created)</a:t>
            </a:r>
          </a:p>
          <a:p>
            <a:r>
              <a:rPr lang="en-US" dirty="0" smtClean="0"/>
              <a:t>Initialization ( </a:t>
            </a:r>
            <a:r>
              <a:rPr lang="en-US" dirty="0" err="1" smtClean="0"/>
              <a:t>jspInit</a:t>
            </a:r>
            <a:r>
              <a:rPr lang="en-US" dirty="0" smtClean="0"/>
              <a:t>() method is invoked by the container)</a:t>
            </a:r>
          </a:p>
          <a:p>
            <a:r>
              <a:rPr lang="en-US" dirty="0" err="1" smtClean="0"/>
              <a:t>Reqeust</a:t>
            </a:r>
            <a:r>
              <a:rPr lang="en-US" dirty="0" smtClean="0"/>
              <a:t> processing ( _</a:t>
            </a:r>
            <a:r>
              <a:rPr lang="en-US" dirty="0" err="1" smtClean="0"/>
              <a:t>jspService</a:t>
            </a:r>
            <a:r>
              <a:rPr lang="en-US" dirty="0" smtClean="0"/>
              <a:t>() method is invoked by the container).</a:t>
            </a:r>
          </a:p>
          <a:p>
            <a:r>
              <a:rPr lang="en-US" dirty="0" smtClean="0"/>
              <a:t>Destroy ( </a:t>
            </a:r>
            <a:r>
              <a:rPr lang="en-US" dirty="0" err="1" smtClean="0"/>
              <a:t>jspDestroy</a:t>
            </a:r>
            <a:r>
              <a:rPr lang="en-US" dirty="0" smtClean="0"/>
              <a:t>() method is invoked by the container)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5CA65-D08E-49FA-8DE5-61A39CBAC5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25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0080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701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419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Java Advanced / Работа с сетью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226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Java Advanced / Работа с сетью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88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Java Advanced / Работа с сетью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475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Java Advanced / Работа с сетью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999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Java Advanced / Работа с сетью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332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Java Advanced / Работа с сетью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638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Java Advanced / Работа с сетью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03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Java Advanced / Работа с сетью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302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Java Advanced / Работа с сетью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2708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Java Advanced / Работа с сетью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474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Java Advanced / Работа с сетью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1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Java Advanced / Работа с сетью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17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ee/5/tutorial/doc/bnadp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bm.com/developerworks/java/tutorials/j-introjsp/j-introjsp.html" TargetMode="External"/><Relationship Id="rId4" Type="http://schemas.openxmlformats.org/officeDocument/2006/relationships/hyperlink" Target="https://www.tutorialspoint.com/jsp/index.htm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Кроссплатформенное программирование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3501008"/>
            <a:ext cx="9144000" cy="2952328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Подготовлено по материалам</a:t>
            </a:r>
          </a:p>
          <a:p>
            <a:r>
              <a:rPr lang="en-US" sz="2800" dirty="0" smtClean="0"/>
              <a:t>http://www.ccfit.nsu.ru/~rylov/java_lections/index.html</a:t>
            </a:r>
          </a:p>
          <a:p>
            <a:endParaRPr lang="en-US" sz="2800" dirty="0"/>
          </a:p>
          <a:p>
            <a:r>
              <a:rPr lang="ru-RU" sz="2800" dirty="0" smtClean="0"/>
              <a:t>Лекция доступна по адресу</a:t>
            </a:r>
          </a:p>
          <a:p>
            <a:r>
              <a:rPr lang="en-US" sz="2800" dirty="0" smtClean="0"/>
              <a:t>http://github.com/a-vodka/java/</a:t>
            </a:r>
          </a:p>
          <a:p>
            <a:endParaRPr lang="en-US" sz="2800" dirty="0" smtClean="0"/>
          </a:p>
          <a:p>
            <a:r>
              <a:rPr lang="ru-RU" sz="2800" dirty="0" smtClean="0"/>
              <a:t>Хороший учебник по </a:t>
            </a:r>
            <a:r>
              <a:rPr lang="en-US" sz="2800" dirty="0" smtClean="0"/>
              <a:t>Java</a:t>
            </a:r>
          </a:p>
          <a:p>
            <a:r>
              <a:rPr lang="en-US" sz="2800" dirty="0"/>
              <a:t>https://math.sgu.ru/sites/chairs/prinf/materials/java/index.htm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7452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Folders structure </a:t>
            </a:r>
            <a:r>
              <a:rPr lang="en-US" dirty="0" smtClean="0"/>
              <a:t>without </a:t>
            </a:r>
            <a:r>
              <a:rPr lang="en-US" dirty="0"/>
              <a:t>direct access to </a:t>
            </a:r>
            <a:r>
              <a:rPr lang="en-US" dirty="0" err="1" smtClean="0"/>
              <a:t>jsp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606" y="1686096"/>
            <a:ext cx="4014788" cy="5105400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28650" y="1690688"/>
            <a:ext cx="1011046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1" i="0" u="non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http:</a:t>
            </a:r>
            <a:r>
              <a:rPr kumimoji="0" lang="uk-UA" altLang="uk-UA" b="1" i="1" u="non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//localhost:8080/page.jsp</a:t>
            </a:r>
            <a:r>
              <a:rPr kumimoji="0" lang="en-US" altLang="uk-UA" u="non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 non available. Requires servlet mapping</a:t>
            </a:r>
            <a:endParaRPr kumimoji="0" lang="uk-UA" altLang="uk-UA" sz="4000" u="non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568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JSP Example with </a:t>
            </a:r>
            <a:r>
              <a:rPr lang="en-US" dirty="0" smtClean="0"/>
              <a:t>Java </a:t>
            </a:r>
            <a:r>
              <a:rPr lang="en-US" dirty="0"/>
              <a:t>inside </a:t>
            </a:r>
            <a:r>
              <a:rPr lang="en-US" dirty="0" smtClean="0"/>
              <a:t>HTML</a:t>
            </a:r>
            <a:endParaRPr lang="uk-UA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50" y="1159775"/>
            <a:ext cx="8515350" cy="39857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uk-UA" sz="2300" dirty="0" smtClean="0"/>
              <a:t> </a:t>
            </a:r>
            <a:r>
              <a:rPr lang="uk-UA" altLang="uk-UA" sz="2300" dirty="0" smtClean="0"/>
              <a:t>JSP </a:t>
            </a:r>
            <a:r>
              <a:rPr lang="uk-UA" altLang="uk-UA" sz="2300" dirty="0" err="1"/>
              <a:t>Scriptlet</a:t>
            </a:r>
            <a:r>
              <a:rPr lang="uk-UA" altLang="uk-UA" sz="2300" dirty="0"/>
              <a:t> </a:t>
            </a:r>
            <a:r>
              <a:rPr lang="uk-UA" altLang="uk-UA" sz="2300" dirty="0" err="1"/>
              <a:t>is</a:t>
            </a:r>
            <a:r>
              <a:rPr lang="uk-UA" altLang="uk-UA" sz="2300" dirty="0"/>
              <a:t> </a:t>
            </a:r>
            <a:r>
              <a:rPr lang="uk-UA" altLang="uk-UA" sz="2300" dirty="0" err="1"/>
              <a:t>used</a:t>
            </a:r>
            <a:r>
              <a:rPr lang="uk-UA" altLang="uk-UA" sz="2300" dirty="0"/>
              <a:t> </a:t>
            </a:r>
            <a:r>
              <a:rPr lang="uk-UA" altLang="uk-UA" sz="2300" dirty="0" err="1"/>
              <a:t>to</a:t>
            </a:r>
            <a:r>
              <a:rPr lang="uk-UA" altLang="uk-UA" sz="2300" dirty="0"/>
              <a:t> </a:t>
            </a:r>
            <a:r>
              <a:rPr lang="en-US" sz="2300" dirty="0"/>
              <a:t>used to execute java source code in JSP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3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</a:t>
            </a:r>
            <a:r>
              <a:rPr lang="en-US" altLang="ru-RU" sz="23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3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23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3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23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23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3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i=</a:t>
            </a:r>
            <a:r>
              <a:rPr lang="ru-RU" altLang="ru-RU" sz="23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ru-RU" altLang="ru-RU" sz="23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23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3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%&gt;</a:t>
            </a:r>
            <a:r>
              <a:rPr lang="ru-RU" altLang="ru-RU" sz="23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ru-RU" altLang="ru-RU" sz="23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300" dirty="0"/>
              <a:t>  </a:t>
            </a:r>
            <a:endParaRPr lang="en-US" sz="2300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uk-UA" altLang="uk-UA" sz="23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en-US" altLang="uk-UA" sz="2300" dirty="0" smtClean="0"/>
              <a:t> </a:t>
            </a:r>
            <a:r>
              <a:rPr lang="uk-UA" altLang="uk-UA" sz="2300" dirty="0" smtClean="0"/>
              <a:t>JSP </a:t>
            </a:r>
            <a:r>
              <a:rPr lang="uk-UA" altLang="uk-UA" sz="2300" dirty="0" err="1"/>
              <a:t>Expression</a:t>
            </a:r>
            <a:r>
              <a:rPr lang="uk-UA" altLang="uk-UA" sz="2300" dirty="0"/>
              <a:t> </a:t>
            </a:r>
            <a:r>
              <a:rPr lang="en-US" altLang="uk-UA" sz="2300" dirty="0" smtClean="0"/>
              <a:t>- </a:t>
            </a:r>
            <a:r>
              <a:rPr lang="uk-UA" altLang="uk-UA" sz="2300" dirty="0" err="1" smtClean="0"/>
              <a:t>evaluate</a:t>
            </a:r>
            <a:r>
              <a:rPr lang="en-US" altLang="uk-UA" sz="2300" dirty="0" smtClean="0"/>
              <a:t>s</a:t>
            </a:r>
            <a:r>
              <a:rPr lang="uk-UA" altLang="uk-UA" sz="2300" dirty="0"/>
              <a:t> a </a:t>
            </a:r>
            <a:r>
              <a:rPr lang="uk-UA" altLang="uk-UA" sz="2300" dirty="0" err="1"/>
              <a:t>single</a:t>
            </a:r>
            <a:r>
              <a:rPr lang="uk-UA" altLang="uk-UA" sz="2300" dirty="0"/>
              <a:t> </a:t>
            </a:r>
            <a:r>
              <a:rPr lang="uk-UA" altLang="uk-UA" sz="2300" dirty="0" err="1"/>
              <a:t>Java</a:t>
            </a:r>
            <a:r>
              <a:rPr lang="uk-UA" altLang="uk-UA" sz="2300" dirty="0"/>
              <a:t> </a:t>
            </a:r>
            <a:r>
              <a:rPr lang="uk-UA" altLang="uk-UA" sz="2300" dirty="0" err="1"/>
              <a:t>expression</a:t>
            </a:r>
            <a:r>
              <a:rPr lang="uk-UA" altLang="uk-UA" sz="2300" dirty="0"/>
              <a:t> </a:t>
            </a:r>
            <a:r>
              <a:rPr lang="uk-UA" altLang="uk-UA" sz="2300" dirty="0" err="1"/>
              <a:t>and</a:t>
            </a:r>
            <a:r>
              <a:rPr lang="uk-UA" altLang="uk-UA" sz="2300" dirty="0"/>
              <a:t> </a:t>
            </a:r>
            <a:r>
              <a:rPr lang="uk-UA" altLang="uk-UA" sz="2300" dirty="0" err="1"/>
              <a:t>display</a:t>
            </a:r>
            <a:r>
              <a:rPr lang="uk-UA" altLang="uk-UA" sz="2300" dirty="0"/>
              <a:t> </a:t>
            </a:r>
            <a:r>
              <a:rPr lang="uk-UA" altLang="uk-UA" sz="2300" dirty="0" err="1"/>
              <a:t>its</a:t>
            </a:r>
            <a:r>
              <a:rPr lang="uk-UA" altLang="uk-UA" sz="2300" dirty="0"/>
              <a:t> </a:t>
            </a:r>
            <a:r>
              <a:rPr lang="uk-UA" altLang="uk-UA" sz="2300" dirty="0" err="1" smtClean="0"/>
              <a:t>result</a:t>
            </a:r>
            <a:r>
              <a:rPr lang="uk-UA" altLang="uk-UA" sz="2300" dirty="0" smtClean="0"/>
              <a:t>.</a:t>
            </a:r>
            <a:endParaRPr lang="en-US" altLang="uk-UA" sz="2300" dirty="0"/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300" dirty="0" smtClean="0"/>
              <a:t>Current</a:t>
            </a:r>
            <a:r>
              <a:rPr lang="en-US" sz="2300" dirty="0"/>
              <a:t> Time: </a:t>
            </a:r>
            <a:r>
              <a:rPr lang="ru-RU" altLang="ru-RU" sz="23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&lt;%= </a:t>
            </a:r>
            <a:r>
              <a:rPr lang="ru-RU" altLang="ru-RU" sz="23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java.util.Calendar.</a:t>
            </a:r>
            <a:r>
              <a:rPr lang="ru-RU" altLang="ru-RU" sz="23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getInstance</a:t>
            </a:r>
            <a:r>
              <a:rPr lang="ru-RU" altLang="ru-RU" sz="23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ru-RU" altLang="ru-RU" sz="23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getTime</a:t>
            </a:r>
            <a:r>
              <a:rPr lang="ru-RU" altLang="ru-RU" sz="23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  </a:t>
            </a:r>
            <a:r>
              <a:rPr lang="ru-RU" altLang="ru-RU" sz="23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%&gt;</a:t>
            </a:r>
            <a:r>
              <a:rPr lang="ru-RU" altLang="ru-RU" sz="23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ru-RU" altLang="ru-RU" sz="2300" dirty="0"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68" y="901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063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JSP Example with </a:t>
            </a:r>
            <a:r>
              <a:rPr lang="en-US" dirty="0" smtClean="0"/>
              <a:t>Java </a:t>
            </a:r>
            <a:r>
              <a:rPr lang="en-US" dirty="0"/>
              <a:t>inside </a:t>
            </a:r>
            <a:r>
              <a:rPr lang="en-US" dirty="0" smtClean="0"/>
              <a:t>HTML</a:t>
            </a:r>
            <a:endParaRPr lang="uk-UA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-20215" y="1523837"/>
            <a:ext cx="8984704" cy="46935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uk-UA" sz="2300" dirty="0"/>
              <a:t>3. D</a:t>
            </a:r>
            <a:r>
              <a:rPr lang="en-US" sz="2300" dirty="0"/>
              <a:t>eclaration tag &lt;%!  field or method declaration %&gt;  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3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&lt;%!</a:t>
            </a:r>
            <a:r>
              <a:rPr lang="ru-RU" altLang="ru-RU" sz="23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23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3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23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23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3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ru-RU" altLang="ru-RU" sz="23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3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23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3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a){ </a:t>
            </a:r>
            <a:r>
              <a:rPr lang="ru-RU" altLang="ru-RU" sz="23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23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3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* a;}</a:t>
            </a:r>
            <a:br>
              <a:rPr lang="ru-RU" altLang="ru-RU" sz="23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3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%&gt;</a:t>
            </a:r>
            <a:r>
              <a:rPr lang="ru-RU" altLang="ru-RU" sz="23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br>
              <a:rPr lang="ru-RU" altLang="ru-RU" sz="23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3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ru-RU" altLang="ru-RU" sz="23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ru-RU" altLang="ru-RU" sz="23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&lt;%= </a:t>
            </a:r>
            <a:r>
              <a:rPr lang="ru-RU" altLang="ru-RU" sz="23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ru-RU" altLang="ru-RU" sz="23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3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ru-RU" altLang="ru-RU" sz="23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altLang="ru-RU" sz="23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%&gt;</a:t>
            </a:r>
            <a:endParaRPr lang="en-US" altLang="ru-RU" sz="2300" b="1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2300" b="1" dirty="0" smtClean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2300" b="1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2300" b="1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uk-UA" sz="2300" dirty="0" smtClean="0"/>
              <a:t>4. Directives</a:t>
            </a:r>
            <a:r>
              <a:rPr lang="en-US" sz="2300" dirty="0" smtClean="0"/>
              <a:t> </a:t>
            </a:r>
            <a:r>
              <a:rPr lang="en-US" sz="2300" dirty="0"/>
              <a:t>tag </a:t>
            </a:r>
            <a:r>
              <a:rPr lang="en-US" sz="2300" dirty="0" smtClean="0"/>
              <a:t>&lt;%@</a:t>
            </a:r>
            <a:r>
              <a:rPr lang="en-US" sz="2300" dirty="0"/>
              <a:t> JSP directives </a:t>
            </a:r>
            <a:r>
              <a:rPr lang="en-US" sz="2300" dirty="0" smtClean="0"/>
              <a:t>%&gt;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3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3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altLang="ru-RU" sz="23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ru-RU" altLang="ru-RU" sz="23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lang="ru-RU" altLang="ru-RU" sz="23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3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contentType</a:t>
            </a:r>
            <a:r>
              <a:rPr lang="ru-RU" altLang="ru-RU" sz="23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altLang="ru-RU" sz="23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ru-RU" altLang="ru-RU" sz="23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ru-RU" altLang="ru-RU" sz="23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ru-RU" altLang="ru-RU" sz="23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altLang="ru-RU" sz="23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ru-RU" altLang="ru-RU" sz="23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=UTF-8</a:t>
            </a:r>
            <a:r>
              <a:rPr lang="ru-RU" altLang="ru-RU" sz="23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"%&gt;</a:t>
            </a:r>
            <a:r>
              <a:rPr lang="ru-RU" altLang="ru-RU" sz="23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23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3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23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ru-RU" altLang="ru-RU" sz="23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lang="ru-RU" altLang="ru-RU" sz="23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3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ru-RU" altLang="ru-RU" sz="23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altLang="ru-RU" sz="23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lang="ru-RU" altLang="ru-RU" sz="23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</a:t>
            </a:r>
            <a:r>
              <a:rPr lang="ru-RU" altLang="ru-RU" sz="23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ru-RU" altLang="ru-RU" sz="23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%&gt;</a:t>
            </a:r>
            <a:endParaRPr lang="en-US" altLang="ru-RU" sz="23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3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3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altLang="ru-RU" sz="23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ru-RU" altLang="ru-RU" sz="23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ru-RU" altLang="ru-RU" sz="23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3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ru-RU" altLang="ru-RU" sz="23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altLang="ru-RU" sz="23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some-another-part.jsp</a:t>
            </a:r>
            <a:r>
              <a:rPr lang="ru-RU" altLang="ru-RU" sz="23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%&gt;</a:t>
            </a:r>
            <a:endParaRPr lang="ru-RU" altLang="ru-RU" sz="2300" dirty="0"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68" y="901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188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JSP Example with </a:t>
            </a:r>
            <a:r>
              <a:rPr lang="en-US" dirty="0" smtClean="0"/>
              <a:t>Java </a:t>
            </a:r>
            <a:r>
              <a:rPr lang="en-US" dirty="0"/>
              <a:t>inside </a:t>
            </a:r>
            <a:r>
              <a:rPr lang="en-US" dirty="0" smtClean="0"/>
              <a:t>HTML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FF0000"/>
                </a:solidFill>
              </a:rPr>
              <a:t>scriptlet</a:t>
            </a:r>
            <a:r>
              <a:rPr lang="en-US" dirty="0" smtClean="0"/>
              <a:t>)</a:t>
            </a:r>
            <a:endParaRPr lang="uk-UA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50" y="1690688"/>
            <a:ext cx="8577989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uk-UA" altLang="uk-UA" sz="16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lang="uk-UA" altLang="uk-UA" sz="16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contentType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uk-UA" altLang="uk-UA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uk-UA" altLang="uk-UA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uk-UA" altLang="uk-UA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uk-UA" altLang="uk-UA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uk-UA" altLang="uk-UA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uk-UA" altLang="uk-UA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=UTF-8</a:t>
            </a:r>
            <a:r>
              <a:rPr lang="uk-UA" altLang="uk-UA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"%&gt;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uk-UA" altLang="uk-UA" sz="16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uk-UA" altLang="uk-UA" sz="1600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uk-UA" altLang="uk-UA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uk-UA" altLang="uk-UA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uk-UA" altLang="uk-UA" sz="1600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uk-UA" altLang="uk-UA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uk-UA" altLang="uk-UA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uk-UA" altLang="uk-UA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JSP&lt;/</a:t>
            </a:r>
            <a:r>
              <a:rPr lang="uk-UA" altLang="uk-UA" sz="1600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uk-UA" altLang="uk-UA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uk-UA" altLang="uk-UA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uk-UA" altLang="uk-UA" sz="1600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uk-UA" altLang="uk-UA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uk-UA" altLang="uk-UA" sz="16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1600" b="1" i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</a:t>
            </a:r>
            <a:br>
              <a:rPr lang="uk-UA" altLang="uk-UA" sz="1600" b="1" i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b="1" i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altLang="uk-UA" sz="1600" b="1" i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uk-UA" altLang="uk-UA" sz="1600" b="1" i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b="1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uk-UA" altLang="uk-UA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1600" b="1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uk-UA" altLang="uk-UA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uk-UA" altLang="uk-UA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altLang="uk-UA" sz="1600" b="1" i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altLang="uk-UA" sz="1600" b="1" i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600" b="1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uk-UA" altLang="uk-UA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uk-UA" altLang="uk-UA" sz="1600" b="1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  <a:r>
              <a:rPr lang="uk-UA" altLang="uk-UA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uk-UA" altLang="uk-UA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1600" b="1" i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%&gt;</a:t>
            </a:r>
            <a:br>
              <a:rPr lang="uk-UA" altLang="uk-UA" sz="1600" b="1" i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b="1" i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altLang="uk-UA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uk-UA" altLang="uk-UA" sz="1600" b="1" i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h2</a:t>
            </a:r>
            <a:r>
              <a:rPr lang="uk-UA" altLang="uk-UA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uk-UA" altLang="uk-UA" sz="1600" b="1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You'll</a:t>
            </a:r>
            <a:r>
              <a:rPr lang="uk-UA" altLang="uk-UA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1600" b="1" i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 geek</a:t>
            </a:r>
            <a:r>
              <a:rPr lang="uk-UA" altLang="uk-UA" sz="1600" b="1" i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!&lt;/</a:t>
            </a:r>
            <a:r>
              <a:rPr lang="uk-UA" altLang="uk-UA" sz="1600" b="1" i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h2</a:t>
            </a:r>
            <a:r>
              <a:rPr lang="uk-UA" altLang="uk-UA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uk-UA" altLang="uk-UA" sz="1600" b="1" i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uk-UA" altLang="uk-UA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lang="uk-UA" altLang="uk-UA" sz="1600" b="1" i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&lt;%= </a:t>
            </a:r>
            <a:r>
              <a:rPr lang="uk-UA" altLang="uk-UA" sz="1600" b="1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uk-UA" altLang="uk-UA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b="1" i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%&gt;</a:t>
            </a:r>
            <a:r>
              <a:rPr lang="uk-UA" altLang="uk-UA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)&lt;/</a:t>
            </a:r>
            <a:r>
              <a:rPr lang="uk-UA" altLang="uk-UA" sz="1600" b="1" i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uk-UA" altLang="uk-UA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uk-UA" altLang="uk-UA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1600" b="1" i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</a:t>
            </a:r>
            <a:br>
              <a:rPr lang="uk-UA" altLang="uk-UA" sz="1600" b="1" i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b="1" i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altLang="uk-UA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uk-UA" altLang="uk-UA" sz="1600" b="1" i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uk-UA" altLang="uk-UA" sz="1600" b="1" i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uk-UA" altLang="uk-UA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1600" b="1" i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%&gt;</a:t>
            </a:r>
            <a:br>
              <a:rPr lang="uk-UA" altLang="uk-UA" sz="1600" b="1" i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b="1" i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altLang="uk-UA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uk-UA" altLang="uk-UA" sz="1600" b="1" i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h2</a:t>
            </a:r>
            <a:r>
              <a:rPr lang="uk-UA" altLang="uk-UA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uk-UA" altLang="uk-UA" sz="1600" b="1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Well</a:t>
            </a:r>
            <a:r>
              <a:rPr lang="uk-UA" altLang="uk-UA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uk-UA" sz="1600" b="1" i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 won’t be geek</a:t>
            </a:r>
            <a:r>
              <a:rPr lang="uk-UA" altLang="uk-UA" sz="1600" b="1" i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&lt;/</a:t>
            </a:r>
            <a:r>
              <a:rPr lang="uk-UA" altLang="uk-UA" sz="1600" b="1" i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h2</a:t>
            </a:r>
            <a:r>
              <a:rPr lang="uk-UA" altLang="uk-UA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uk-UA" altLang="uk-UA" sz="1600" b="1" i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uk-UA" altLang="uk-UA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lang="uk-UA" altLang="uk-UA" sz="1600" b="1" i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&lt;%= </a:t>
            </a:r>
            <a:r>
              <a:rPr lang="uk-UA" altLang="uk-UA" sz="1600" b="1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uk-UA" altLang="uk-UA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b="1" i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%&gt;</a:t>
            </a:r>
            <a:r>
              <a:rPr lang="uk-UA" altLang="uk-UA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)&lt;/</a:t>
            </a:r>
            <a:r>
              <a:rPr lang="uk-UA" altLang="uk-UA" sz="1600" b="1" i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uk-UA" altLang="uk-UA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uk-UA" altLang="uk-UA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1600" b="1" i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</a:t>
            </a:r>
            <a:br>
              <a:rPr lang="uk-UA" altLang="uk-UA" sz="1600" b="1" i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b="1" i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altLang="uk-UA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uk-UA" altLang="uk-UA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1600" b="1" i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%&gt;</a:t>
            </a:r>
            <a:r>
              <a:rPr lang="uk-UA" altLang="uk-UA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uk-UA" altLang="uk-UA" sz="16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uk-UA" altLang="uk-UA" sz="16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uk-UA" altLang="uk-UA" sz="3600" dirty="0"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591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Architecture </a:t>
            </a:r>
            <a:r>
              <a:rPr lang="en-US" dirty="0"/>
              <a:t>of building applications is called MVC </a:t>
            </a:r>
            <a:endParaRPr lang="en-US" dirty="0" smtClean="0"/>
          </a:p>
          <a:p>
            <a:r>
              <a:rPr lang="en-US" dirty="0" smtClean="0"/>
              <a:t>Model </a:t>
            </a:r>
            <a:r>
              <a:rPr lang="en-US" dirty="0"/>
              <a:t>- classes of business logic and long-term </a:t>
            </a:r>
            <a:r>
              <a:rPr lang="en-US" dirty="0" smtClean="0"/>
              <a:t>storage</a:t>
            </a:r>
          </a:p>
          <a:p>
            <a:r>
              <a:rPr lang="en-US" dirty="0" smtClean="0"/>
              <a:t>View </a:t>
            </a:r>
            <a:r>
              <a:rPr lang="en-US" dirty="0"/>
              <a:t>- JSP </a:t>
            </a:r>
            <a:r>
              <a:rPr lang="en-US" dirty="0" smtClean="0"/>
              <a:t>pages</a:t>
            </a:r>
          </a:p>
          <a:p>
            <a:r>
              <a:rPr lang="en-US" dirty="0" smtClean="0"/>
              <a:t>Controller </a:t>
            </a:r>
            <a:r>
              <a:rPr lang="en-US" dirty="0"/>
              <a:t>- servlet.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98818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JSP with Servlet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6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WebServlet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userPageServlet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urlPatterns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</a:t>
            </a:r>
            <a:r>
              <a:rPr lang="ru-RU" altLang="ru-RU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userpage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Servlet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HttpServlet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6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ru-RU" altLang="ru-RU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doGet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HttpServletRequest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HttpServletResponse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ServletException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req.setAttribute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Johny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req.getRequestDispatcher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"/WEB-INF/</a:t>
            </a:r>
            <a:r>
              <a:rPr lang="ru-RU" altLang="ru-RU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pages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ru-RU" altLang="ru-RU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userIntro.jsp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forward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3600" dirty="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28650" y="1690688"/>
            <a:ext cx="7958339" cy="25016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28651" y="4303456"/>
            <a:ext cx="6356227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contentType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=UTF-8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%&gt;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JSP&lt;/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alt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28650" y="4303456"/>
            <a:ext cx="7958339" cy="2554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Стрелка влево 9"/>
          <p:cNvSpPr/>
          <p:nvPr/>
        </p:nvSpPr>
        <p:spPr>
          <a:xfrm>
            <a:off x="6790387" y="5135687"/>
            <a:ext cx="1724963" cy="10174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altLang="ru-RU" dirty="0" err="1"/>
              <a:t>userIntro.jsp</a:t>
            </a:r>
            <a:endParaRPr lang="en-US" dirty="0"/>
          </a:p>
        </p:txBody>
      </p:sp>
      <p:sp>
        <p:nvSpPr>
          <p:cNvPr id="11" name="Стрелка влево 10"/>
          <p:cNvSpPr/>
          <p:nvPr/>
        </p:nvSpPr>
        <p:spPr>
          <a:xfrm>
            <a:off x="6510271" y="2114528"/>
            <a:ext cx="2005079" cy="10174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 dirty="0"/>
              <a:t>User</a:t>
            </a:r>
            <a:r>
              <a:rPr lang="ru-RU" altLang="ru-RU" dirty="0" err="1"/>
              <a:t>Servlet</a:t>
            </a:r>
            <a:r>
              <a:rPr lang="en-US" altLang="ru-RU" dirty="0"/>
              <a:t>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157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index.jsp</a:t>
            </a:r>
            <a:r>
              <a:rPr lang="en-US" dirty="0" smtClean="0"/>
              <a:t> vs </a:t>
            </a:r>
            <a:r>
              <a:rPr lang="en-US" dirty="0" err="1" smtClean="0"/>
              <a:t>custom.jsp</a:t>
            </a:r>
            <a:endParaRPr lang="uk-UA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-26863" y="1532678"/>
            <a:ext cx="9063360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WebServlet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custom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urlPatterns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custom-page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CustomServlet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HttpServlet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doGet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kumimoji="0" lang="en-US" altLang="uk-UA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HttpServletRequest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HttpServletResponse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</a:t>
            </a:r>
            <a:endParaRPr kumimoji="0" lang="en-US" altLang="uk-UA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ServletException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req.getRequestDispatcher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pages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some-another.jsp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forward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428" y="3999012"/>
            <a:ext cx="3094495" cy="250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202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expression language (EL)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user.name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author.name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ru-RU" altLang="ru-RU" sz="18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:tag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ru-RU" altLang="ru-RU" sz="18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ru-RU" altLang="ru-RU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”/&gt;</a:t>
            </a:r>
            <a:endParaRPr lang="ru-RU" altLang="ru-RU" sz="1800" dirty="0">
              <a:latin typeface="Arial" panose="020B0604020202020204" pitchFamily="34" charset="0"/>
            </a:endParaRPr>
          </a:p>
          <a:p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Bean is searched by container in the next order:</a:t>
            </a:r>
            <a:endParaRPr lang="ru-RU" sz="1800" dirty="0"/>
          </a:p>
          <a:p>
            <a:pPr lvl="1"/>
            <a:r>
              <a:rPr lang="en-US" sz="1800" dirty="0" smtClean="0"/>
              <a:t>p</a:t>
            </a:r>
            <a:r>
              <a:rPr lang="ru-RU" sz="1800" dirty="0" err="1" smtClean="0"/>
              <a:t>age</a:t>
            </a:r>
            <a:endParaRPr lang="en-US" sz="1800" dirty="0" smtClean="0"/>
          </a:p>
          <a:p>
            <a:pPr lvl="1"/>
            <a:r>
              <a:rPr lang="en-US" sz="1800" dirty="0"/>
              <a:t>r</a:t>
            </a:r>
            <a:r>
              <a:rPr lang="ru-RU" sz="1800" dirty="0" err="1" smtClean="0"/>
              <a:t>equest</a:t>
            </a:r>
            <a:endParaRPr lang="en-US" sz="1800" dirty="0" smtClean="0"/>
          </a:p>
          <a:p>
            <a:pPr lvl="1"/>
            <a:r>
              <a:rPr lang="en-US" sz="1800" dirty="0" smtClean="0"/>
              <a:t>s</a:t>
            </a:r>
            <a:r>
              <a:rPr lang="ru-RU" sz="1800" dirty="0" err="1" smtClean="0"/>
              <a:t>ession</a:t>
            </a:r>
            <a:endParaRPr lang="en-US" sz="1800" dirty="0" smtClean="0"/>
          </a:p>
          <a:p>
            <a:pPr lvl="1"/>
            <a:r>
              <a:rPr lang="ru-RU" sz="1800" dirty="0" err="1" smtClean="0"/>
              <a:t>application</a:t>
            </a:r>
            <a:r>
              <a:rPr lang="ru-RU" sz="1800" dirty="0" smtClean="0"/>
              <a:t> </a:t>
            </a:r>
            <a:r>
              <a:rPr lang="ru-RU" sz="1800" dirty="0" err="1" smtClean="0"/>
              <a:t>scopes</a:t>
            </a:r>
            <a:endParaRPr lang="en-US" sz="1800" dirty="0"/>
          </a:p>
          <a:p>
            <a:pPr lvl="1"/>
            <a:r>
              <a:rPr lang="en-US" sz="1800" dirty="0" smtClean="0"/>
              <a:t>otherwise returns</a:t>
            </a:r>
            <a:r>
              <a:rPr lang="ru-RU" sz="1800" dirty="0" smtClean="0"/>
              <a:t> </a:t>
            </a:r>
            <a:r>
              <a:rPr lang="ru-RU" sz="1800" dirty="0" err="1"/>
              <a:t>null</a:t>
            </a:r>
            <a:endParaRPr lang="ru-RU" sz="1800" dirty="0"/>
          </a:p>
          <a:p>
            <a:endParaRPr lang="en-US" sz="18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81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Implicit Objects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/>
          </p:nvPr>
        </p:nvGraphicFramePr>
        <p:xfrm>
          <a:off x="1239440" y="1829594"/>
          <a:ext cx="6665120" cy="4343400"/>
        </p:xfrm>
        <a:graphic>
          <a:graphicData uri="http://schemas.openxmlformats.org/drawingml/2006/table">
            <a:tbl>
              <a:tblPr/>
              <a:tblGrid>
                <a:gridCol w="3332560">
                  <a:extLst>
                    <a:ext uri="{9D8B030D-6E8A-4147-A177-3AD203B41FA5}">
                      <a16:colId xmlns="" xmlns:a16="http://schemas.microsoft.com/office/drawing/2014/main" val="749262209"/>
                    </a:ext>
                  </a:extLst>
                </a:gridCol>
                <a:gridCol w="3332560">
                  <a:extLst>
                    <a:ext uri="{9D8B030D-6E8A-4147-A177-3AD203B41FA5}">
                      <a16:colId xmlns="" xmlns:a16="http://schemas.microsoft.com/office/drawing/2014/main" val="38216223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/>
                        <a:t>Object</a:t>
                      </a:r>
                    </a:p>
                  </a:txBody>
                  <a:tcPr marL="85725" marR="85725" marT="114300" marB="114300">
                    <a:lnL w="9525" cap="flat" cmpd="sng" algn="ctr">
                      <a:solidFill>
                        <a:srgbClr val="90D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D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D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/>
                        <a:t>Type</a:t>
                      </a:r>
                    </a:p>
                  </a:txBody>
                  <a:tcPr marL="85725" marR="85725" marT="114300" marB="114300">
                    <a:lnL w="9525" cap="flat" cmpd="sng" algn="ctr">
                      <a:solidFill>
                        <a:srgbClr val="90D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D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D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715640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/>
                        <a:t>out</a:t>
                      </a:r>
                    </a:p>
                  </a:txBody>
                  <a:tcPr marL="57150" marR="5715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/>
                        <a:t>JspWriter</a:t>
                      </a:r>
                    </a:p>
                  </a:txBody>
                  <a:tcPr marL="57150" marR="5715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30416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/>
                        <a:t>request</a:t>
                      </a:r>
                    </a:p>
                  </a:txBody>
                  <a:tcPr marL="57150" marR="5715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/>
                        <a:t>HttpServletRequest</a:t>
                      </a:r>
                    </a:p>
                  </a:txBody>
                  <a:tcPr marL="57150" marR="5715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4950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/>
                        <a:t>response</a:t>
                      </a:r>
                    </a:p>
                  </a:txBody>
                  <a:tcPr marL="57150" marR="5715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/>
                        <a:t>HttpServletResponse</a:t>
                      </a:r>
                    </a:p>
                  </a:txBody>
                  <a:tcPr marL="57150" marR="5715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4755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/>
                        <a:t>config</a:t>
                      </a:r>
                    </a:p>
                  </a:txBody>
                  <a:tcPr marL="57150" marR="5715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/>
                        <a:t>ServletConfig</a:t>
                      </a:r>
                    </a:p>
                  </a:txBody>
                  <a:tcPr marL="57150" marR="5715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69162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/>
                        <a:t>application</a:t>
                      </a:r>
                    </a:p>
                  </a:txBody>
                  <a:tcPr marL="57150" marR="5715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/>
                        <a:t>ServletContext</a:t>
                      </a:r>
                    </a:p>
                  </a:txBody>
                  <a:tcPr marL="57150" marR="5715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92068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/>
                        <a:t>session</a:t>
                      </a:r>
                    </a:p>
                  </a:txBody>
                  <a:tcPr marL="57150" marR="5715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/>
                        <a:t>HttpSession</a:t>
                      </a:r>
                    </a:p>
                  </a:txBody>
                  <a:tcPr marL="57150" marR="5715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960579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/>
                        <a:t>pageContext</a:t>
                      </a:r>
                    </a:p>
                  </a:txBody>
                  <a:tcPr marL="57150" marR="5715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/>
                        <a:t>PageContext</a:t>
                      </a:r>
                    </a:p>
                  </a:txBody>
                  <a:tcPr marL="57150" marR="5715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70505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/>
                        <a:t>page</a:t>
                      </a:r>
                    </a:p>
                  </a:txBody>
                  <a:tcPr marL="57150" marR="5715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/>
                        <a:t>Object</a:t>
                      </a:r>
                    </a:p>
                  </a:txBody>
                  <a:tcPr marL="57150" marR="5715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02668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/>
                        <a:t>exception</a:t>
                      </a:r>
                    </a:p>
                  </a:txBody>
                  <a:tcPr marL="57150" marR="5715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 err="1"/>
                        <a:t>Throwable</a:t>
                      </a:r>
                      <a:endParaRPr lang="en-US" dirty="0"/>
                    </a:p>
                  </a:txBody>
                  <a:tcPr marL="57150" marR="5715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11756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7135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libraries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516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Advantages of using Tag Libs:</a:t>
            </a:r>
          </a:p>
          <a:p>
            <a:pPr marL="0" indent="0">
              <a:buNone/>
            </a:pPr>
            <a:r>
              <a:rPr lang="en-US" dirty="0"/>
              <a:t>  - get rid of "</a:t>
            </a:r>
            <a:r>
              <a:rPr lang="en-US" dirty="0" err="1" smtClean="0"/>
              <a:t>scriptlets</a:t>
            </a:r>
            <a:r>
              <a:rPr lang="en-US" dirty="0" smtClean="0"/>
              <a:t>"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 - a simple HTML-like </a:t>
            </a:r>
            <a:r>
              <a:rPr lang="en-US" dirty="0" smtClean="0"/>
              <a:t>syntax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 - </a:t>
            </a:r>
            <a:r>
              <a:rPr lang="en-US" dirty="0" smtClean="0"/>
              <a:t>JSP </a:t>
            </a:r>
            <a:r>
              <a:rPr lang="en-US" dirty="0"/>
              <a:t>code can be </a:t>
            </a:r>
            <a:r>
              <a:rPr lang="en-US" dirty="0" smtClean="0"/>
              <a:t>modified </a:t>
            </a:r>
            <a:r>
              <a:rPr lang="en-US" dirty="0"/>
              <a:t>by HTML </a:t>
            </a:r>
            <a:r>
              <a:rPr lang="en-US" dirty="0" smtClean="0"/>
              <a:t>developers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 - </a:t>
            </a:r>
            <a:r>
              <a:rPr lang="en-US" dirty="0" smtClean="0"/>
              <a:t>code reuse</a:t>
            </a:r>
          </a:p>
        </p:txBody>
      </p:sp>
    </p:spTree>
    <p:extLst>
      <p:ext uri="{BB962C8B-B14F-4D97-AF65-F5344CB8AC3E}">
        <p14:creationId xmlns:p14="http://schemas.microsoft.com/office/powerpoint/2010/main" val="372531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/>
          <a:p>
            <a:r>
              <a:rPr lang="en-US" dirty="0" smtClean="0"/>
              <a:t>JSP</a:t>
            </a:r>
            <a:br>
              <a:rPr lang="en-US" dirty="0" smtClean="0"/>
            </a:br>
            <a:r>
              <a:rPr lang="en-US" dirty="0" smtClean="0"/>
              <a:t>Java server pages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042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</a:t>
            </a:r>
            <a:r>
              <a:rPr lang="en-US" dirty="0" smtClean="0"/>
              <a:t>Tags syntax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51" y="1090526"/>
            <a:ext cx="7975797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someTagLib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:tag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=“…”…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someTagLib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:tag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or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if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no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body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someTagLib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:tag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=“…” …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992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</a:t>
            </a:r>
            <a:r>
              <a:rPr lang="en-US" dirty="0" smtClean="0"/>
              <a:t>Tags types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351338"/>
          </a:xfrm>
        </p:spPr>
        <p:txBody>
          <a:bodyPr>
            <a:normAutofit fontScale="92500" lnSpcReduction="20000"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1</a:t>
            </a:r>
            <a:r>
              <a:rPr lang="ru-RU" altLang="ru-RU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. </a:t>
            </a:r>
            <a:r>
              <a:rPr lang="ru-RU" altLang="ru-RU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Predefined</a:t>
            </a:r>
            <a:r>
              <a:rPr lang="ru-RU" altLang="ru-RU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(</a:t>
            </a:r>
            <a:r>
              <a:rPr lang="ru-RU" altLang="ru-RU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start</a:t>
            </a:r>
            <a:r>
              <a:rPr lang="ru-RU" altLang="ru-RU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with</a:t>
            </a:r>
            <a:r>
              <a:rPr lang="ru-RU" altLang="ru-RU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"</a:t>
            </a:r>
            <a:r>
              <a:rPr lang="ru-RU" altLang="ru-RU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jsp</a:t>
            </a:r>
            <a:r>
              <a:rPr lang="ru-RU" altLang="ru-RU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:")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:include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altLang="ru-RU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hello.jsp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2. </a:t>
            </a:r>
            <a:r>
              <a:rPr lang="ru-RU" altLang="ru-RU" dirty="0" err="1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External</a:t>
            </a:r>
            <a:r>
              <a:rPr lang="en-US" altLang="ru-RU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ru-RU" altLang="ru-RU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lang="ru-RU" altLang="ru-RU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custom</a:t>
            </a:r>
            <a:r>
              <a:rPr lang="ru-RU" altLang="ru-RU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tag</a:t>
            </a:r>
            <a:r>
              <a:rPr lang="ru-RU" altLang="ru-RU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libraries</a:t>
            </a:r>
            <a:r>
              <a:rPr lang="ru-RU" altLang="ru-RU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).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:set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altLang="ru-RU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ru-RU" altLang="ru-RU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altLang="ru-RU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Johny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:out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ru-RU" altLang="ru-RU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altLang="ru-RU" dirty="0">
              <a:latin typeface="Arial" panose="020B0604020202020204" pitchFamily="34" charset="0"/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1217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JSP Tag Example</a:t>
            </a:r>
            <a:endParaRPr lang="uk-UA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50" y="1690688"/>
            <a:ext cx="9879628" cy="40934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contentType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=UTF-8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"%&gt;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http://java.sun.com/jsp/jstl/core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"%&gt;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h2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c:choose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c:when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param.name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c:out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param.name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c:when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c:otherwise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c:out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anonymous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c:otherwise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c:choose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h2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2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:include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lang="ru-RU" altLang="ru-RU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US" altLang="ru-RU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footer</a:t>
            </a:r>
            <a:r>
              <a:rPr lang="ru-RU" altLang="ru-RU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20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ru-RU" altLang="ru-RU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642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JSTL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>
          <a:xfrm>
            <a:off x="628650" y="1690688"/>
            <a:ext cx="7886700" cy="4351338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US" altLang="ru-RU" dirty="0" smtClean="0"/>
              <a:t>	The standard JSP tag library (JSL) is an extension of the JSP specification that adds a JSP tag library for general purposes, such as parsing XML data, conditional processing, creating loops, and supporting internationalization.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4593920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JSTL Examples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5032375"/>
          </a:xfrm>
        </p:spPr>
        <p:txBody>
          <a:bodyPr>
            <a:normAutofit fontScale="47500" lnSpcReduction="20000"/>
          </a:bodyPr>
          <a:lstStyle/>
          <a:p>
            <a:pPr lvl="0">
              <a:lnSpc>
                <a:spcPct val="170000"/>
              </a:lnSpc>
            </a:pPr>
            <a:r>
              <a:rPr lang="en-US" altLang="ru-RU" b="1" dirty="0"/>
              <a:t>Core Tags </a:t>
            </a:r>
            <a:r>
              <a:rPr lang="en-US" altLang="ru-RU" dirty="0"/>
              <a:t>- basic tags, provide iteration, exception handling, </a:t>
            </a:r>
            <a:r>
              <a:rPr lang="en-US" altLang="ru-RU" dirty="0" err="1"/>
              <a:t>url</a:t>
            </a:r>
            <a:r>
              <a:rPr lang="en-US" altLang="ru-RU" dirty="0"/>
              <a:t>, forward and redirect response, etc.</a:t>
            </a:r>
          </a:p>
          <a:p>
            <a:pPr lvl="0">
              <a:lnSpc>
                <a:spcPct val="170000"/>
              </a:lnSpc>
            </a:pPr>
            <a:r>
              <a:rPr lang="en-US" altLang="ru-RU" b="1" dirty="0"/>
              <a:t>Formatting and Localization Tags </a:t>
            </a:r>
            <a:r>
              <a:rPr lang="en-US" altLang="ru-RU" dirty="0"/>
              <a:t>- formatting tags, provide opportunities for formatting Numbers, Dates and support for i18n localization and resource bundles.</a:t>
            </a:r>
          </a:p>
          <a:p>
            <a:pPr lvl="0">
              <a:lnSpc>
                <a:spcPct val="170000"/>
              </a:lnSpc>
            </a:pPr>
            <a:r>
              <a:rPr lang="en-US" altLang="ru-RU" b="1" dirty="0"/>
              <a:t>SQL Tags </a:t>
            </a:r>
            <a:r>
              <a:rPr lang="en-US" altLang="ru-RU" dirty="0"/>
              <a:t>- tags for working with SQL, support for working with databases like MySQL, Oracle, etc.</a:t>
            </a:r>
          </a:p>
          <a:p>
            <a:pPr lvl="0">
              <a:lnSpc>
                <a:spcPct val="170000"/>
              </a:lnSpc>
            </a:pPr>
            <a:r>
              <a:rPr lang="en-US" altLang="ru-RU" b="1" dirty="0"/>
              <a:t>XML Tags </a:t>
            </a:r>
            <a:r>
              <a:rPr lang="en-US" altLang="ru-RU" dirty="0"/>
              <a:t>- tags for working with XML documents. For example, for parsing XML, converting XML data, and executing XPath expressions.</a:t>
            </a:r>
          </a:p>
          <a:p>
            <a:pPr lvl="0">
              <a:lnSpc>
                <a:spcPct val="170000"/>
              </a:lnSpc>
            </a:pPr>
            <a:r>
              <a:rPr lang="en-US" altLang="ru-RU" b="1" dirty="0"/>
              <a:t>JSTL Functions Tags </a:t>
            </a:r>
            <a:r>
              <a:rPr lang="en-US" altLang="ru-RU" dirty="0"/>
              <a:t>- function-tags for processing strings, provides a set of functions that allow you to perform various operations with strings, etc. For example, by concatenating or splitting strings.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4196941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 core </a:t>
            </a:r>
            <a:r>
              <a:rPr lang="en-US" dirty="0" smtClean="0"/>
              <a:t>tags </a:t>
            </a:r>
            <a:endParaRPr lang="uk-UA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50" y="1690688"/>
            <a:ext cx="9007594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http://java.sun.com/jsp/jstl/core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%&gt;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:out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:remove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:if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:when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:import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:set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:choose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:otherwise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:forEach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:param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9055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 formatting </a:t>
            </a:r>
            <a:r>
              <a:rPr lang="en-US" dirty="0" smtClean="0"/>
              <a:t>tags</a:t>
            </a:r>
            <a:endParaRPr lang="uk-UA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28650" y="1690688"/>
            <a:ext cx="9145452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altLang="ru-RU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ru-RU" altLang="ru-RU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altLang="ru-RU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http://java.sun.com/jsp/jstl/fmt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%&gt;</a:t>
            </a:r>
            <a:endParaRPr lang="ru-RU" altLang="ru-RU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:formatNumber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:formatDate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:setTimezone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:requestEncoding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:parseNumber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:parseDate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:setLocale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:timeZone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:message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5705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 other tags</a:t>
            </a:r>
            <a:endParaRPr lang="uk-UA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28650" y="1690688"/>
            <a:ext cx="9834744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altLang="ru-RU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ru-RU" altLang="ru-RU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altLang="ru-RU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http://java.sun.com/jsp/jstl/functions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%&gt;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ru-RU" sz="18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fn:contains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fn:endsWith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fn:indexOf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fn:split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fn:substring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fn:toUpperCase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fn:escapeXml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fn:join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fn:replace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fn:startsWith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fn:toLowerCase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fn:trim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ru-RU" altLang="ru-RU" sz="1800" dirty="0"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2788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/>
              <a:t>c</a:t>
            </a:r>
            <a:r>
              <a:rPr lang="en-US" dirty="0" smtClean="0"/>
              <a:t>ustom </a:t>
            </a:r>
            <a:r>
              <a:rPr lang="en-US" dirty="0"/>
              <a:t>t</a:t>
            </a:r>
            <a:r>
              <a:rPr lang="en-US" dirty="0" smtClean="0"/>
              <a:t>ag library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sz="2400" dirty="0"/>
              <a:t>Extend classes </a:t>
            </a:r>
            <a:r>
              <a:rPr lang="en-US" sz="2400" dirty="0" err="1"/>
              <a:t>TagSupport</a:t>
            </a:r>
            <a:r>
              <a:rPr lang="en-US" sz="2400" dirty="0"/>
              <a:t> or </a:t>
            </a:r>
            <a:r>
              <a:rPr lang="en-US" sz="2400" dirty="0" err="1" smtClean="0"/>
              <a:t>BodyTagSupport</a:t>
            </a:r>
            <a:r>
              <a:rPr lang="en-US" sz="2400" dirty="0" smtClean="0"/>
              <a:t> (</a:t>
            </a:r>
            <a:r>
              <a:rPr lang="en-US" sz="2400" dirty="0"/>
              <a:t>JSP Custom Tag </a:t>
            </a:r>
            <a:r>
              <a:rPr lang="en-US" sz="2400" dirty="0" smtClean="0"/>
              <a:t>Handler) </a:t>
            </a:r>
            <a:r>
              <a:rPr lang="ru-RU" altLang="ru-RU" sz="24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'javax.servlet.jsp'</a:t>
            </a: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2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ru-RU" altLang="ru-RU" sz="2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jsp-api</a:t>
            </a:r>
            <a:r>
              <a:rPr lang="ru-RU" altLang="ru-RU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2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2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'2.0'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Write </a:t>
            </a:r>
            <a:r>
              <a:rPr lang="en-US" sz="2400" dirty="0"/>
              <a:t>Tag Lib Definition file (my-tag-</a:t>
            </a:r>
            <a:r>
              <a:rPr lang="en-US" sz="2400" dirty="0" err="1"/>
              <a:t>lib.tld</a:t>
            </a:r>
            <a:r>
              <a:rPr lang="en-US" sz="240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Connect </a:t>
            </a:r>
            <a:r>
              <a:rPr lang="en-US" sz="2400" dirty="0"/>
              <a:t>your tag library into JSP </a:t>
            </a:r>
            <a:r>
              <a:rPr lang="en-US" sz="2400" dirty="0" smtClean="0"/>
              <a:t>file and use it</a:t>
            </a:r>
            <a:endParaRPr lang="en-US" sz="2400" dirty="0"/>
          </a:p>
          <a:p>
            <a:pPr>
              <a:lnSpc>
                <a:spcPct val="150000"/>
              </a:lnSpc>
            </a:pPr>
            <a:endParaRPr lang="uk-UA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673" y="4533900"/>
            <a:ext cx="60864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8332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structure + servlet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24" y="1690688"/>
            <a:ext cx="2165432" cy="3964002"/>
          </a:xfrm>
          <a:prstGeom prst="rect">
            <a:avLst/>
          </a:prstGeom>
        </p:spPr>
      </p:pic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794082" y="1353674"/>
            <a:ext cx="6349919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WebServlet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homeServlet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urlPatterns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home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HomeServlet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HttpServlet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doGet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HttpServletRequest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HttpServletResponse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)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ServletException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req.setAttribute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Arrays.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asList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Rikki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Tommy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Johny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req.getRequestDispatcher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"/WEB-INF/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home.jsp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forward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703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goals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Why not servlets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What if not servlets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Expression Language</a:t>
            </a:r>
            <a:endParaRPr lang="uk-UA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Tag Libraries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0733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 smtClean="0"/>
              <a:t>home.jsp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28650" y="1672896"/>
            <a:ext cx="7491153" cy="46628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contentType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=UTF-8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%&gt;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Home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:include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fragments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calendar.jsp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:include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fragments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user-list.jsp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4456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 smtClean="0"/>
              <a:t>calendar.jsp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50" y="1672896"/>
            <a:ext cx="10110460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java.util.Date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%&gt;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http://java.sun.com/jsp/jstl/fmt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%&gt;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http://java.sun.com/jsp/jstl/core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%&gt;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:set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&lt;%=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%&gt;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Today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:formatDate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="YYYY-MM-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HH:mm:ss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528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smtClean="0"/>
              <a:t>user-</a:t>
            </a:r>
            <a:r>
              <a:rPr lang="en-US" dirty="0" err="1" smtClean="0"/>
              <a:t>list.jsp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51" y="1595022"/>
            <a:ext cx="7058343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http://java.sun.com/jsp/jstl/core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%&gt;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:forEach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:out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:choose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:when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Tommy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need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Jerry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:when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:when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Rikki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need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Tikki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:when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:otherwise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need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gun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:otherwise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:choose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:forEach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9004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dirty="0" smtClean="0">
                <a:hlinkClick r:id="rId3"/>
              </a:rPr>
              <a:t>Java EE tutorial</a:t>
            </a:r>
            <a:r>
              <a:rPr lang="en-US" dirty="0" smtClean="0"/>
              <a:t> (3-9)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dirty="0" smtClean="0">
                <a:hlinkClick r:id="rId4"/>
              </a:rPr>
              <a:t>JSP Tutorial</a:t>
            </a:r>
            <a:endParaRPr lang="en-US" dirty="0" smtClean="0"/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dirty="0" smtClean="0">
                <a:hlinkClick r:id="rId5"/>
              </a:rPr>
              <a:t>Introduction to Java Server Pages</a:t>
            </a:r>
            <a:endParaRPr lang="en-US" dirty="0" smtClean="0"/>
          </a:p>
          <a:p>
            <a:pPr marL="914400" lvl="1" indent="-457200">
              <a:buAutoNum type="arabicPeriod"/>
            </a:pPr>
            <a:endParaRPr lang="en-US" dirty="0" smtClean="0"/>
          </a:p>
          <a:p>
            <a:pPr marL="914400" lvl="1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119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 </a:t>
            </a:r>
            <a:r>
              <a:rPr lang="en-US" smtClean="0"/>
              <a:t>Task 1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50" y="998191"/>
            <a:ext cx="7886700" cy="60939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ru-RU" sz="2000" dirty="0" smtClean="0"/>
              <a:t>Implement </a:t>
            </a:r>
            <a:r>
              <a:rPr lang="en-US" altLang="ru-RU" sz="2000" dirty="0"/>
              <a:t>a simple editing form on Servlet-JSP (JSTL</a:t>
            </a:r>
            <a:r>
              <a:rPr lang="en-US" altLang="ru-RU" sz="2000" dirty="0" smtClean="0"/>
              <a:t>) data </a:t>
            </a:r>
            <a:r>
              <a:rPr lang="en-US" altLang="ru-RU" sz="2000" dirty="0"/>
              <a:t>stored in the </a:t>
            </a:r>
            <a:r>
              <a:rPr lang="en-US" altLang="ru-RU" sz="2000" dirty="0" smtClean="0"/>
              <a:t>session.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ru-RU" sz="2000" dirty="0" smtClean="0"/>
              <a:t>Implement </a:t>
            </a:r>
            <a:r>
              <a:rPr lang="en-US" altLang="ru-RU" sz="2000" dirty="0"/>
              <a:t>output of data using Custom </a:t>
            </a:r>
            <a:r>
              <a:rPr lang="en-US" altLang="ru-RU" sz="2000" dirty="0" err="1" smtClean="0"/>
              <a:t>Taglib</a:t>
            </a:r>
            <a:r>
              <a:rPr lang="en-US" altLang="ru-RU" sz="2000" dirty="0" smtClean="0"/>
              <a:t> (keep "add</a:t>
            </a:r>
            <a:r>
              <a:rPr lang="en-US" altLang="ru-RU" sz="2000" dirty="0"/>
              <a:t>" </a:t>
            </a:r>
            <a:r>
              <a:rPr lang="en-US" altLang="ru-RU" sz="2000" dirty="0" smtClean="0"/>
              <a:t>inside </a:t>
            </a:r>
            <a:r>
              <a:rPr lang="en-US" altLang="ru-RU" sz="2000" dirty="0"/>
              <a:t>the </a:t>
            </a:r>
            <a:r>
              <a:rPr lang="en-US" altLang="ru-RU" sz="2000" dirty="0" smtClean="0"/>
              <a:t>JSP)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sz="2000" dirty="0" smtClean="0"/>
              <a:t>If </a:t>
            </a:r>
            <a:r>
              <a:rPr lang="en-US" sz="2000" dirty="0"/>
              <a:t>any error happens – log and redirect user to custom error </a:t>
            </a:r>
            <a:r>
              <a:rPr lang="en-US" sz="2000" dirty="0" smtClean="0"/>
              <a:t>page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sz="2000" dirty="0" smtClean="0"/>
              <a:t>Add </a:t>
            </a:r>
            <a:r>
              <a:rPr lang="en-US" sz="2000" dirty="0"/>
              <a:t>request blocking </a:t>
            </a:r>
            <a:r>
              <a:rPr lang="en-US" sz="2000" dirty="0" smtClean="0"/>
              <a:t>filter. Only user with Google Chrome 65 or later can access site – otherwise block requests </a:t>
            </a:r>
            <a:r>
              <a:rPr lang="en-US" sz="2000" dirty="0"/>
              <a:t>and show error page. </a:t>
            </a:r>
            <a:endParaRPr lang="en-US" sz="2000" dirty="0" smtClean="0"/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sz="2000" dirty="0" smtClean="0"/>
              <a:t>Add request </a:t>
            </a:r>
            <a:r>
              <a:rPr lang="en-US" sz="2000" dirty="0"/>
              <a:t>logging filter. Log endpoints path and total execution time. Should measure all actions (even when request </a:t>
            </a:r>
            <a:r>
              <a:rPr lang="en-US" sz="2000" dirty="0" smtClean="0"/>
              <a:t>blocked)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sz="2000" dirty="0" smtClean="0"/>
              <a:t>Add request </a:t>
            </a:r>
            <a:r>
              <a:rPr lang="en-US" sz="2000" dirty="0"/>
              <a:t>blocking filter. </a:t>
            </a:r>
            <a:r>
              <a:rPr lang="en-US" sz="2000" dirty="0" smtClean="0"/>
              <a:t>Deny </a:t>
            </a:r>
            <a:r>
              <a:rPr lang="en-US" sz="2000" dirty="0"/>
              <a:t>all </a:t>
            </a:r>
            <a:r>
              <a:rPr lang="en-US" sz="2000" dirty="0" smtClean="0"/>
              <a:t>operations if time between 1AM-7AM. </a:t>
            </a:r>
            <a:r>
              <a:rPr lang="en-US" sz="2000" dirty="0"/>
              <a:t>Microsoft Edge users should never come here and be stopped by user-agent </a:t>
            </a:r>
            <a:r>
              <a:rPr lang="en-US" sz="2000" dirty="0" smtClean="0"/>
              <a:t>filter.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sz="2000" dirty="0" smtClean="0"/>
              <a:t>Attributes </a:t>
            </a:r>
            <a:r>
              <a:rPr lang="en-US" sz="2000" dirty="0"/>
              <a:t>lists should not be shared between two </a:t>
            </a:r>
            <a:r>
              <a:rPr lang="en-US" sz="2000" dirty="0" smtClean="0"/>
              <a:t>browsers</a:t>
            </a:r>
            <a:endParaRPr lang="en-US" altLang="ru-RU" sz="20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6560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1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447" y="1690689"/>
            <a:ext cx="5569106" cy="483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22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Servlet drawbacks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50323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Not simple to maintain</a:t>
            </a:r>
            <a:r>
              <a:rPr lang="uk-UA" dirty="0" smtClean="0"/>
              <a:t> - </a:t>
            </a:r>
            <a:r>
              <a:rPr lang="en-US" dirty="0" smtClean="0"/>
              <a:t>business </a:t>
            </a:r>
            <a:r>
              <a:rPr lang="en-US" dirty="0"/>
              <a:t>logic </a:t>
            </a:r>
            <a:r>
              <a:rPr lang="en-US" dirty="0" smtClean="0"/>
              <a:t>mixed with presentation logic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Slow development - servlet </a:t>
            </a:r>
            <a:r>
              <a:rPr lang="en-US" dirty="0"/>
              <a:t>code needs to be updated and recompiled if we have to change the look </a:t>
            </a:r>
            <a:r>
              <a:rPr lang="en-US" dirty="0" smtClean="0"/>
              <a:t>of </a:t>
            </a:r>
            <a:r>
              <a:rPr lang="en-US" dirty="0"/>
              <a:t>the application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Too much non-reusable copy-paste</a:t>
            </a:r>
          </a:p>
          <a:p>
            <a:pPr>
              <a:lnSpc>
                <a:spcPct val="150000"/>
              </a:lnSpc>
            </a:pPr>
            <a:r>
              <a:rPr lang="en-US" dirty="0"/>
              <a:t>Servlet can be viewed as "</a:t>
            </a:r>
            <a:r>
              <a:rPr lang="en-US" b="1" i="1" dirty="0"/>
              <a:t>HTML inside Java</a:t>
            </a:r>
            <a:r>
              <a:rPr lang="en-US" dirty="0"/>
              <a:t>"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82091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(Java Server Page)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50323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JSP </a:t>
            </a:r>
            <a:r>
              <a:rPr lang="en-US" dirty="0"/>
              <a:t>is high-level abstraction of </a:t>
            </a:r>
            <a:r>
              <a:rPr lang="en-US" dirty="0" smtClean="0"/>
              <a:t>Java Servlets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JSP </a:t>
            </a:r>
            <a:r>
              <a:rPr lang="en-US" dirty="0" smtClean="0"/>
              <a:t>is </a:t>
            </a:r>
            <a:r>
              <a:rPr lang="en-US" dirty="0"/>
              <a:t>a text document that contains two types of text: 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i="1" dirty="0" smtClean="0"/>
              <a:t>static data</a:t>
            </a:r>
            <a:r>
              <a:rPr lang="en-US" dirty="0"/>
              <a:t> </a:t>
            </a:r>
            <a:r>
              <a:rPr lang="en-US" dirty="0" smtClean="0"/>
              <a:t>(HTML, SVG, WML, and</a:t>
            </a:r>
            <a:r>
              <a:rPr lang="en-US" dirty="0"/>
              <a:t> XML</a:t>
            </a:r>
            <a:r>
              <a:rPr lang="en-US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JSP </a:t>
            </a:r>
            <a:r>
              <a:rPr lang="en-US" dirty="0"/>
              <a:t>elements, which construct </a:t>
            </a:r>
            <a:r>
              <a:rPr lang="en-US" i="1" dirty="0"/>
              <a:t>dynamic </a:t>
            </a:r>
            <a:r>
              <a:rPr lang="en-US" i="1" dirty="0" smtClean="0"/>
              <a:t>content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JSPs </a:t>
            </a:r>
            <a:r>
              <a:rPr lang="en-US" dirty="0"/>
              <a:t>servlet is cached and re-used until the </a:t>
            </a:r>
            <a:r>
              <a:rPr lang="en-US" dirty="0" smtClean="0"/>
              <a:t>original </a:t>
            </a:r>
            <a:r>
              <a:rPr lang="en-US" dirty="0"/>
              <a:t>JSP is modified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37512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JSP Example</a:t>
            </a:r>
            <a:endParaRPr lang="uk-UA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84733" y="1474331"/>
            <a:ext cx="8779756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uk-UA" altLang="uk-UA" sz="2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lang="uk-UA" altLang="uk-UA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contentType</a:t>
            </a: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uk-UA" altLang="uk-UA" sz="2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uk-UA" altLang="uk-UA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uk-UA" altLang="uk-UA" sz="2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uk-UA" altLang="uk-UA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uk-UA" altLang="uk-UA" sz="2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uk-UA" altLang="uk-UA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=UTF-8</a:t>
            </a: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"%&gt;</a:t>
            </a:r>
            <a:b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uk-UA" altLang="uk-UA" sz="2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uk-UA" altLang="uk-UA" sz="2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uk-UA" altLang="uk-UA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uk-UA" sz="28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uk-UA" altLang="uk-UA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uk-UA" altLang="uk-UA" sz="2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uk-UA" altLang="uk-UA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JSP&lt;/</a:t>
            </a:r>
            <a:r>
              <a:rPr lang="uk-UA" altLang="uk-UA" sz="2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uk-UA" altLang="uk-UA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uk-UA" sz="28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uk-UA" altLang="uk-UA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uk-UA" altLang="uk-UA" sz="2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uk-UA" altLang="uk-UA" sz="2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JSP </a:t>
            </a:r>
            <a:r>
              <a:rPr lang="uk-UA" altLang="uk-UA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uk-UA" altLang="uk-UA" sz="2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uk-UA" altLang="uk-UA" sz="2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uk-UA" altLang="uk-UA" sz="4800" dirty="0"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556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JSP </a:t>
            </a:r>
            <a:r>
              <a:rPr lang="en-US" dirty="0"/>
              <a:t>l</a:t>
            </a:r>
            <a:r>
              <a:rPr lang="en-US" dirty="0" smtClean="0"/>
              <a:t>ife cycle</a:t>
            </a:r>
            <a:endParaRPr lang="en-US" dirty="0"/>
          </a:p>
        </p:txBody>
      </p:sp>
      <p:pic>
        <p:nvPicPr>
          <p:cNvPr id="1026" name="Picture 2" descr="how JSP is converted into servlet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412" y="1291428"/>
            <a:ext cx="5315177" cy="5566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258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JSP vs Raw Servlet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Extension to </a:t>
            </a:r>
            <a:r>
              <a:rPr lang="en-US" dirty="0" smtClean="0"/>
              <a:t>Servlet (supplement each other)</a:t>
            </a:r>
            <a:endParaRPr lang="en-US" dirty="0"/>
          </a:p>
          <a:p>
            <a:r>
              <a:rPr lang="en-US" dirty="0" smtClean="0"/>
              <a:t>Easier </a:t>
            </a:r>
            <a:r>
              <a:rPr lang="en-US" dirty="0"/>
              <a:t>to </a:t>
            </a:r>
            <a:r>
              <a:rPr lang="en-US" dirty="0" smtClean="0"/>
              <a:t>maintain</a:t>
            </a:r>
          </a:p>
          <a:p>
            <a:r>
              <a:rPr lang="en-US" dirty="0" smtClean="0"/>
              <a:t>Faster </a:t>
            </a:r>
            <a:r>
              <a:rPr lang="en-US" dirty="0"/>
              <a:t>Development: </a:t>
            </a:r>
            <a:r>
              <a:rPr lang="en-US" dirty="0" smtClean="0"/>
              <a:t>no necessity </a:t>
            </a:r>
            <a:r>
              <a:rPr lang="en-US" dirty="0"/>
              <a:t>to recompile and </a:t>
            </a:r>
            <a:r>
              <a:rPr lang="en-US" dirty="0" smtClean="0"/>
              <a:t>redeploy</a:t>
            </a:r>
          </a:p>
          <a:p>
            <a:r>
              <a:rPr lang="en-US" dirty="0" smtClean="0"/>
              <a:t>Less </a:t>
            </a:r>
            <a:r>
              <a:rPr lang="en-US" dirty="0"/>
              <a:t>code than Servlet</a:t>
            </a:r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35150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Folders structure with direct access to </a:t>
            </a:r>
            <a:r>
              <a:rPr lang="en-US" dirty="0" err="1" smtClean="0"/>
              <a:t>jsp</a:t>
            </a:r>
            <a:endParaRPr lang="uk-UA" dirty="0"/>
          </a:p>
        </p:txBody>
      </p:sp>
      <p:pic>
        <p:nvPicPr>
          <p:cNvPr id="3074" name="Picture 2" descr="directory structure of jsp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6" y="1690688"/>
            <a:ext cx="4019549" cy="509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28650" y="1690688"/>
            <a:ext cx="5974713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http:</a:t>
            </a:r>
            <a:r>
              <a:rPr lang="uk-UA" altLang="uk-UA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//localhost:8080/page.jsp</a:t>
            </a:r>
            <a:r>
              <a:rPr lang="en-US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altLang="uk-U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available</a:t>
            </a:r>
            <a:endParaRPr lang="uk-UA" altLang="uk-UA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4834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</TotalTime>
  <Words>872</Words>
  <Application>Microsoft Office PowerPoint</Application>
  <PresentationFormat>Экран (4:3)</PresentationFormat>
  <Paragraphs>172</Paragraphs>
  <Slides>35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36" baseType="lpstr">
      <vt:lpstr>Тема Office</vt:lpstr>
      <vt:lpstr>Кроссплатформенное программирование</vt:lpstr>
      <vt:lpstr>JSP Java server pages</vt:lpstr>
      <vt:lpstr>Lesson goals</vt:lpstr>
      <vt:lpstr>Servlet drawbacks</vt:lpstr>
      <vt:lpstr>JSP (Java Server Page)</vt:lpstr>
      <vt:lpstr>JSP Example</vt:lpstr>
      <vt:lpstr>JSP life cycle</vt:lpstr>
      <vt:lpstr>JSP vs Raw Servlet</vt:lpstr>
      <vt:lpstr>Folders structure with direct access to jsp</vt:lpstr>
      <vt:lpstr>Folders structure without direct access to jsp</vt:lpstr>
      <vt:lpstr>JSP Example with Java inside HTML</vt:lpstr>
      <vt:lpstr>JSP Example with Java inside HTML</vt:lpstr>
      <vt:lpstr>JSP Example with Java inside HTML (scriptlet)</vt:lpstr>
      <vt:lpstr>MVC</vt:lpstr>
      <vt:lpstr>Using JSP with Servlet</vt:lpstr>
      <vt:lpstr>index.jsp vs custom.jsp</vt:lpstr>
      <vt:lpstr>JSP expression language (EL)</vt:lpstr>
      <vt:lpstr>JSP Implicit Objects</vt:lpstr>
      <vt:lpstr>Tag libraries</vt:lpstr>
      <vt:lpstr>JSP Tags syntax</vt:lpstr>
      <vt:lpstr>JSP Tags types</vt:lpstr>
      <vt:lpstr>JSP Tag Example</vt:lpstr>
      <vt:lpstr>JSTL</vt:lpstr>
      <vt:lpstr>JSTL Examples</vt:lpstr>
      <vt:lpstr>JSTL core tags </vt:lpstr>
      <vt:lpstr>JSTL formatting tags</vt:lpstr>
      <vt:lpstr>JSTL other tags</vt:lpstr>
      <vt:lpstr>Creating custom tag library</vt:lpstr>
      <vt:lpstr>Example: structure + servlet</vt:lpstr>
      <vt:lpstr>Example: home.jsp</vt:lpstr>
      <vt:lpstr>Example: calendar.jsp</vt:lpstr>
      <vt:lpstr>Example: user-list.jsp</vt:lpstr>
      <vt:lpstr>Literature</vt:lpstr>
      <vt:lpstr>Homework Task 1</vt:lpstr>
      <vt:lpstr>Homework 1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</dc:creator>
  <cp:lastModifiedBy>oleksii</cp:lastModifiedBy>
  <cp:revision>46</cp:revision>
  <dcterms:created xsi:type="dcterms:W3CDTF">2018-02-05T20:48:26Z</dcterms:created>
  <dcterms:modified xsi:type="dcterms:W3CDTF">2019-04-10T07:14:37Z</dcterms:modified>
</cp:coreProperties>
</file>