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znaimo.com.ua/%D0%90%D1%81%D0%BE%D1%86%D1%96%D0%B0%D1%82%D0%B8%D0%B2%D0%BD%D0%B8%D0%B9_%D0%BC%D0%B0%D1%81%D0%B8%D0%B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Розв’язання колізій за допомогою ланцюгів</a:t>
            </a:r>
            <a:endParaRPr lang="ru-RU" alt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572375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Два ключа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можуть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одне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й те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саме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Так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ситуація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називається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колізією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допомогою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ланцюгів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одну й ту саму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об’єднуються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зв’язаний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список.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i="1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j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покажчик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на заголовок списку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дорівнює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j;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таких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немає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NULL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426549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Розв’язання колізій за допомогою ланцюгів</a:t>
            </a:r>
            <a:endParaRPr lang="ru-RU" alt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pic>
        <p:nvPicPr>
          <p:cNvPr id="13315" name="Picture 3" descr="imag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28775"/>
            <a:ext cx="82454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2715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Словарні операції в хеш-таблиці із використанням ланцюгів</a:t>
            </a:r>
            <a:endParaRPr lang="ru-RU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ChainedHashInsert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Вставити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x в заголовок списку T[h(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[x])]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ChainedHashSearch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Пошук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в списку T[h(k)]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ChainedHashDelete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Видалення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x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списку T[h(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[x])]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166862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endParaRPr lang="ru-RU" altLang="ru-RU" sz="300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T-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m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комірками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n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Коефіцієнт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заповнення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 як α = n/m,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як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середню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кількість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одному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ланцюгу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Припустимо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по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незалежно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і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назвемо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припущення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«простим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рівномірним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».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593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endParaRPr lang="ru-RU" altLang="ru-RU" sz="300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16386" name="Rectangle 2" descr="image5.png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131829" cy="4875212"/>
          </a:xfrm>
          <a:blipFill dpi="0" rotWithShape="0">
            <a:blip r:embed="rId2"/>
            <a:srcRect/>
            <a:stretch>
              <a:fillRect l="-4708"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705506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endParaRPr lang="ru-RU" altLang="ru-RU"/>
          </a:p>
        </p:txBody>
      </p:sp>
      <p:sp>
        <p:nvSpPr>
          <p:cNvPr id="17410" name="Rectangle 2" descr="image6.png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64769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endParaRPr lang="ru-RU" altLang="ru-R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Розглянемо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наступні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два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методи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побудови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хеш-функцій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метод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ділення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 метод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Побудова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методом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ділення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полягає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відображені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 в одну з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шляхом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отримання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остачі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ділення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на m,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має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вигляді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h(k) = k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m.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використанні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даного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методу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зазвичай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намагаються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уникнути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деяких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значень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m. 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Наприклад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m не повинно бути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степенем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2.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Часто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добрі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результати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можна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отримати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якщо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обирати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якості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просте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число,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достатньо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далеке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степеня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двійки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91450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endParaRPr lang="ru-RU" altLang="ru-RU"/>
          </a:p>
        </p:txBody>
      </p:sp>
      <p:sp>
        <p:nvSpPr>
          <p:cNvPr id="19458" name="Rectangle 2" descr="image60.png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501811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Відкрита адресація</a:t>
            </a:r>
            <a:endParaRPr lang="ru-RU" altLang="ru-R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використанні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безпосередньо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запис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динамічної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NULL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виконання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вставки при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відкритій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перевіряємо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до тих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пір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доки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знайдемо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порожню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в яку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розміщується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новий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Замість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фіксованого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порядку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0, 1, …, m – 1 (для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чого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потрібний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час Θ(n)),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досліджуваних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залежить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вставляється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606484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7467600" cy="1417638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Приклад</a:t>
            </a:r>
            <a:endParaRPr lang="ru-RU" altLang="ru-R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3B73491C-1C38-403B-A1EF-6AE2D9D45363}" type="slidenum">
              <a:rPr lang="ru-RU" altLang="ru-RU" sz="1400" b="1">
                <a:solidFill>
                  <a:srgbClr val="FFFFFF"/>
                </a:solidFill>
              </a:rPr>
              <a:pPr algn="ctr"/>
              <a:t>19</a:t>
            </a:fld>
            <a:endParaRPr lang="ru-RU" altLang="ru-RU"/>
          </a:p>
        </p:txBody>
      </p:sp>
      <p:pic>
        <p:nvPicPr>
          <p:cNvPr id="21508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1000"/>
            <a:ext cx="2641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8364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122613"/>
            <a:ext cx="6172200" cy="1895475"/>
          </a:xfrm>
        </p:spPr>
        <p:txBody>
          <a:bodyPr/>
          <a:lstStyle/>
          <a:p>
            <a:r>
              <a:rPr lang="ru-RU" altLang="ru-RU" dirty="0" err="1"/>
              <a:t>Хеш-таблиці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43144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Приклад колізії</a:t>
            </a:r>
            <a:endParaRPr lang="ru-RU" alt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F880FE01-1C68-4D6B-95D9-F5B3BA780550}" type="slidenum">
              <a:rPr lang="ru-RU" altLang="ru-RU" sz="1400" b="1">
                <a:solidFill>
                  <a:srgbClr val="FFFFFF"/>
                </a:solidFill>
              </a:rPr>
              <a:pPr algn="ctr"/>
              <a:t>20</a:t>
            </a:fld>
            <a:endParaRPr lang="ru-RU" altLang="ru-RU"/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1066800" y="1714500"/>
            <a:ext cx="5673725" cy="3722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ru-RU" altLang="ru-RU"/>
              <a:t>int hash(char *str, int table_size)</a:t>
            </a:r>
          </a:p>
          <a:p>
            <a:r>
              <a:rPr lang="ru-RU" altLang="ru-RU"/>
              <a:t>{</a:t>
            </a:r>
          </a:p>
          <a:p>
            <a:r>
              <a:rPr lang="ru-RU" altLang="ru-RU"/>
              <a:t>	int sum;</a:t>
            </a:r>
          </a:p>
          <a:p>
            <a:endParaRPr lang="ru-RU" altLang="ru-RU"/>
          </a:p>
          <a:p>
            <a:r>
              <a:rPr lang="ru-RU" altLang="ru-RU"/>
              <a:t>	/* Make sure a valid string passed in */</a:t>
            </a:r>
          </a:p>
          <a:p>
            <a:r>
              <a:rPr lang="ru-RU" altLang="ru-RU"/>
              <a:t>	if (str==NULL) return -1;</a:t>
            </a:r>
          </a:p>
          <a:p>
            <a:endParaRPr lang="ru-RU" altLang="ru-RU"/>
          </a:p>
          <a:p>
            <a:r>
              <a:rPr lang="ru-RU" altLang="ru-RU"/>
              <a:t>	/* Sum up all the characters in the string */</a:t>
            </a:r>
          </a:p>
          <a:p>
            <a:r>
              <a:rPr lang="ru-RU" altLang="ru-RU"/>
              <a:t>	for( ; *str; str++) sum += *str;</a:t>
            </a:r>
          </a:p>
          <a:p>
            <a:endParaRPr lang="ru-RU" altLang="ru-RU"/>
          </a:p>
          <a:p>
            <a:r>
              <a:rPr lang="ru-RU" altLang="ru-RU"/>
              <a:t>	/* Return the sum mod the table size */</a:t>
            </a:r>
          </a:p>
          <a:p>
            <a:r>
              <a:rPr lang="ru-RU" altLang="ru-RU"/>
              <a:t>	return sum % table_size;</a:t>
            </a:r>
          </a:p>
          <a:p>
            <a:r>
              <a:rPr lang="ru-RU" altLang="ru-RU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7634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Приклад колізії</a:t>
            </a:r>
            <a:endParaRPr lang="ru-RU" altLang="ru-R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F6E278EB-AA2E-4F50-8D6A-96B1A6F5C4A2}" type="slidenum">
              <a:rPr lang="ru-RU" altLang="ru-RU" sz="1400" b="1">
                <a:solidFill>
                  <a:srgbClr val="FFFFFF"/>
                </a:solidFill>
              </a:rPr>
              <a:pPr algn="ctr"/>
              <a:t>21</a:t>
            </a:fld>
            <a:endParaRPr lang="ru-RU" altLang="ru-RU"/>
          </a:p>
        </p:txBody>
      </p:sp>
      <p:pic>
        <p:nvPicPr>
          <p:cNvPr id="23556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727200"/>
            <a:ext cx="29845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 descr="pasted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828800"/>
            <a:ext cx="3327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8" name="Picture 6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1828800"/>
            <a:ext cx="2667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64132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вирішення колізії за допомогою ланцюгів</a:t>
            </a:r>
            <a:endParaRPr lang="ru-RU" altLang="ru-RU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sz="2400" dirty="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32B4A149-5B39-41AE-BBC1-D576F3433E84}" type="slidenum">
              <a:rPr lang="ru-RU" altLang="ru-RU" sz="1400" b="1">
                <a:solidFill>
                  <a:srgbClr val="FFFFFF"/>
                </a:solidFill>
              </a:rPr>
              <a:pPr algn="ctr"/>
              <a:t>22</a:t>
            </a:fld>
            <a:endParaRPr lang="ru-RU" altLang="ru-RU"/>
          </a:p>
        </p:txBody>
      </p:sp>
      <p:pic>
        <p:nvPicPr>
          <p:cNvPr id="24580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32000"/>
            <a:ext cx="55372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905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Представлення структури hash-table на мові С</a:t>
            </a:r>
            <a:endParaRPr lang="ru-RU" altLang="ru-RU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>
              <a:tabLst>
                <a:tab pos="330200" algn="l"/>
              </a:tabLst>
            </a:pP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_list_t_ {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char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*str;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_list_t_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*next;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} list_t;</a:t>
            </a:r>
          </a:p>
          <a:p>
            <a:pPr>
              <a:tabLst>
                <a:tab pos="330200" algn="l"/>
              </a:tabLst>
            </a:pP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_hash_table_t_ {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size;       </a:t>
            </a:r>
            <a:r>
              <a:rPr lang="ru-RU" altLang="ru-RU" sz="110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the size of the table */</a:t>
            </a: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list_t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**table; </a:t>
            </a:r>
            <a:r>
              <a:rPr lang="ru-RU" altLang="ru-RU" sz="110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the table elements */</a:t>
            </a: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} hash_table_t;</a:t>
            </a:r>
            <a:endParaRPr lang="ru-RU" altLang="ru-RU"/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A46B97C2-DC1D-439F-BA36-4B004CC095F6}" type="slidenum">
              <a:rPr lang="ru-RU" altLang="ru-RU" sz="1400" b="1">
                <a:solidFill>
                  <a:srgbClr val="FFFFFF"/>
                </a:solidFill>
              </a:rPr>
              <a:pPr algn="ctr"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71110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ініціалізація Хеш-таблиці</a:t>
            </a:r>
            <a:endParaRPr lang="ru-RU" altLang="ru-RU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hash_table_t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*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create_hash_table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hash_table_t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*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&lt;</a:t>
            </a:r>
            <a:r>
              <a:rPr lang="ru-RU" altLang="ru-RU" sz="1100" dirty="0">
                <a:solidFill>
                  <a:srgbClr val="272AD8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1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invalid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Attempt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to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allocate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memory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structure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((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ru-RU" altLang="ru-RU" sz="1100" dirty="0" err="1">
                <a:solidFill>
                  <a:srgbClr val="3D1D8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malloc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sizeof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hash_table_t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))) ==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}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Attempt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to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allocate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memory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itself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((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-&gt;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ru-RU" altLang="ru-RU" sz="1100" dirty="0" err="1">
                <a:solidFill>
                  <a:srgbClr val="3D1D8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malloc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sizeof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list_t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*) *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)) ==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}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Initialize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elements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of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i=</a:t>
            </a:r>
            <a:r>
              <a:rPr lang="ru-RU" altLang="ru-RU" sz="1100" dirty="0">
                <a:solidFill>
                  <a:srgbClr val="272AD8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 i&lt;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 i++)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-&gt;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[i] =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Set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table's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-&gt;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ru-RU" altLang="ru-RU" dirty="0"/>
          </a:p>
        </p:txBody>
      </p:sp>
      <p:sp>
        <p:nvSpPr>
          <p:cNvPr id="26627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BDB3937C-0821-406F-9E71-307CC8853DB3}" type="slidenum">
              <a:rPr lang="ru-RU" altLang="ru-RU" sz="1400" b="1">
                <a:solidFill>
                  <a:srgbClr val="FFFFFF"/>
                </a:solidFill>
              </a:rPr>
              <a:pPr algn="ctr"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0068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Відкрита адресація</a:t>
            </a:r>
            <a:endParaRPr lang="ru-RU" altLang="ru-R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643812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результаті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стає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наступною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h :U × {0,1,.. m −1 }-&gt; {0,1,0..,m −1 } ,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методі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потрібно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кожного ключа k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H( k ,0), h (k ,1),(  h (k, m − 1)) представляла собою перестановку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{0, 1, …, m – 1},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щоб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кінцевому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випадку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було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переглянути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наведеному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нижче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псевдокоді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припускається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представляють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собою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без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додаткової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інформації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; ключ k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тотожній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який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 k.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NIL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688061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Процедура додавання елементу до відкритої адресації</a:t>
            </a:r>
            <a:endParaRPr lang="ru-RU" altLang="ru-RU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HashInsert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1	 i ← 0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2 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repeat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← h(k, i)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3 	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if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 = NIL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4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then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 ← k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5	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return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6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else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i ← i + 1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7 	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until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i = m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8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error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“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переповнена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”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418455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Процедура пошуку ключа у відкритій адресації</a:t>
            </a:r>
            <a:endParaRPr lang="ru-RU" altLang="ru-RU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HashSearch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1 	i ← 0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2 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repeat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← h(k, i)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3 	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if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 = k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4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then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return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5 		i ← i + 1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6 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until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518301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Рівномірне хешування</a:t>
            </a:r>
            <a:endParaRPr lang="ru-RU" alt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будемо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виходити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із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припущення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припускаємо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кожного ключа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рівноймовірні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m! перестановок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{0, 1, …, m – 1}.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представляє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собою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узагальнення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визначеного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раніше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простого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яка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полягає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тому,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тепер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одне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цілу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5576263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Рівномірне хешування</a:t>
            </a:r>
            <a:endParaRPr lang="ru-RU" altLang="ru-R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обчислення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зазвичай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методи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лінійне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квадратичне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подвійне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5403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 altLang="ru-RU" sz="3000" dirty="0" err="1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endParaRPr lang="ru-RU" altLang="ru-RU" sz="3000" dirty="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 lIns="0" tIns="0" rIns="0" bIns="0"/>
          <a:lstStyle/>
          <a:p>
            <a:pPr marL="0" indent="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b="1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-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структура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даних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яка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впроваджує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інтерфейс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r>
              <a:rPr lang="ru-RU" altLang="ru-RU" sz="2400" u="sng" dirty="0" err="1">
                <a:solidFill>
                  <a:srgbClr val="D2611C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2"/>
              </a:rPr>
              <a:t>асоціативного</a:t>
            </a:r>
            <a:r>
              <a:rPr lang="ru-RU" altLang="ru-RU" sz="2400" u="sng" dirty="0">
                <a:solidFill>
                  <a:srgbClr val="D2611C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2"/>
              </a:rPr>
              <a:t> </a:t>
            </a:r>
            <a:r>
              <a:rPr lang="ru-RU" altLang="ru-RU" sz="2400" u="sng" dirty="0" err="1">
                <a:solidFill>
                  <a:srgbClr val="D2611C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2"/>
              </a:rPr>
              <a:t>масиву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саме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вона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дозволяє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пари (ключ,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 і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виконувати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додавання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нової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пари,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пошуку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і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видалення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пари по ключу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sz="2400" dirty="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Існують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два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основні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варіанти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ланцюжками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і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адресацією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деякий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масив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 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є пари 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адресацією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списки пар 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ланцюжками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5757819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Лінійне хешування</a:t>
            </a:r>
            <a:endParaRPr lang="ru-RU" altLang="ru-RU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Нехай задана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звичайна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h′: U → {0, 1, …, m – 1}, яку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будемо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надалі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йменувати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допоміжною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хеш-функцією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Метод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лінійного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обчислення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h(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k,i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)=(h’(k)+i)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m, де i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приймає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0 до m – 1. Для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заданого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першою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досліджуваною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є T[h′(k)],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яку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допоміжна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Далі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досліджуються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T[h′(k) + 1], T[h′(k) + 2], …, T[m – 1], а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потім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переходять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до T[0], T[1], і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далі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до T[h′(k) – 1].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Оскільки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початкова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досліджувана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однозначно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визначає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всю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цілому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всього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є m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різних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послідовностей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249395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Квадратичне дослідження</a:t>
            </a:r>
            <a:endParaRPr lang="ru-RU" altLang="ru-RU"/>
          </a:p>
        </p:txBody>
      </p:sp>
      <p:sp>
        <p:nvSpPr>
          <p:cNvPr id="33794" name="Rectangle 2" descr="image7.png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28257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Подвійне хешування</a:t>
            </a:r>
            <a:endParaRPr lang="ru-RU" altLang="ru-RU"/>
          </a:p>
        </p:txBody>
      </p:sp>
      <p:sp>
        <p:nvSpPr>
          <p:cNvPr id="34818" name="Rectangle 2" descr="image8.png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84226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endParaRPr lang="ru-RU" altLang="ru-RU" sz="300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того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щоб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могла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охопити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всю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h2(k) повинно бути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взаємно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простим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із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розміром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Наприклад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обрати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просте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число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m, 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такими: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h1(k) =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 ,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h2(k)=(1+k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m′) ,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де m′ повинно бути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трохи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менше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 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наприклад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m – 1).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012449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 з прямою адресацією </a:t>
            </a:r>
            <a:endParaRPr lang="ru-RU" altLang="ru-R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Припустимо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застосуванню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потрібна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динамічна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U = {0, 1, …, m – 1}, де m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дуже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велике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Крім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того,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припускається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жодні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два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мають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однакових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динамічної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масив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прямою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адресацією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позначається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як T[0… m – 1],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позиція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відповідає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ключу з простору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U.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385938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 з прямою адресацією </a:t>
            </a:r>
            <a:endParaRPr lang="ru-RU" altLang="ru-R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вказує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таким 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то T[k] = 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ULL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 рисунку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 простору U = {0, 1, …, 9}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відповідає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індексу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реальних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= {2, 3, 5, 8}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визначає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містять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покажчики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Решта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містять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L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572162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Динамічна множина із використанням таблиці з прямою адресацією</a:t>
            </a:r>
            <a:endParaRPr lang="ru-RU" altLang="ru-R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pic>
        <p:nvPicPr>
          <p:cNvPr id="8195" name="Picture 3" descr="imag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628775"/>
            <a:ext cx="7691437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723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Процедури, які реалізують операції роботи з масивами. </a:t>
            </a:r>
            <a:endParaRPr lang="ru-RU" alt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DirectAddressSearch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return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T[k]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DirectAddressInsert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 T[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[x]] ← x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DirectAddressDelete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T[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[x]] ← NIL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672952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 </a:t>
            </a:r>
            <a:endParaRPr lang="ru-RU" alt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572375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випадку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прямої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k. При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цей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h(k),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тут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 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обчислення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Функція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відображає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простір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U на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T[0…m – 1]: h: U → {0, 1, …, m – 1}.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Ми говоримо,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h(k); величина h(k)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називається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хеш-значенням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полягає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тому,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щоб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зменшити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робочий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діапазон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індексів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масиву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0173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defTabSz="914400"/>
            <a:r>
              <a:rPr lang="ru-RU" altLang="ru-RU" sz="27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Використання хеш-функції для відображення ключів у комірки хеш-таблиці</a:t>
            </a:r>
            <a:endParaRPr lang="ru-RU" altLang="ru-RU"/>
          </a:p>
        </p:txBody>
      </p:sp>
      <p:pic>
        <p:nvPicPr>
          <p:cNvPr id="11267" name="Picture 3" descr="imag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5953"/>
            <a:ext cx="71977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4390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1290</Words>
  <Application>Microsoft Office PowerPoint</Application>
  <PresentationFormat>Экран (4:3)</PresentationFormat>
  <Paragraphs>156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Об’єктно-орієнтоване програмування</vt:lpstr>
      <vt:lpstr>Хеш-таблиці</vt:lpstr>
      <vt:lpstr>Хеш-таблиця</vt:lpstr>
      <vt:lpstr>Таблиці з прямою адресацією </vt:lpstr>
      <vt:lpstr>Таблиці з прямою адресацією </vt:lpstr>
      <vt:lpstr> Динамічна множина із використанням таблиці з прямою адресацією</vt:lpstr>
      <vt:lpstr>Процедури, які реалізують операції роботи з масивами. </vt:lpstr>
      <vt:lpstr>Хеш-таблиці </vt:lpstr>
      <vt:lpstr>Використання хеш-функції для відображення ключів у комірки хеш-таблиці</vt:lpstr>
      <vt:lpstr>Розв’язання колізій за допомогою ланцюгів</vt:lpstr>
      <vt:lpstr>Розв’язання колізій за допомогою ланцюгів</vt:lpstr>
      <vt:lpstr>Словарні операції в хеш-таблиці із використанням ланцюгів</vt:lpstr>
      <vt:lpstr>Презентация PowerPoint</vt:lpstr>
      <vt:lpstr>Презентация PowerPoint</vt:lpstr>
      <vt:lpstr>Хеш-функції</vt:lpstr>
      <vt:lpstr>Хеш-функції</vt:lpstr>
      <vt:lpstr>Хеш-функції</vt:lpstr>
      <vt:lpstr>Відкрита адресація</vt:lpstr>
      <vt:lpstr>Приклад</vt:lpstr>
      <vt:lpstr>Приклад колізії</vt:lpstr>
      <vt:lpstr>Приклад колізії</vt:lpstr>
      <vt:lpstr>вирішення колізії за допомогою ланцюгів</vt:lpstr>
      <vt:lpstr>Представлення структури hash-table на мові С</vt:lpstr>
      <vt:lpstr>ініціалізація Хеш-таблиці</vt:lpstr>
      <vt:lpstr>Відкрита адресація</vt:lpstr>
      <vt:lpstr>Процедура додавання елементу до відкритої адресації</vt:lpstr>
      <vt:lpstr>Процедура пошуку ключа у відкритій адресації</vt:lpstr>
      <vt:lpstr>Рівномірне хешування</vt:lpstr>
      <vt:lpstr>Рівномірне хешування</vt:lpstr>
      <vt:lpstr>Лінійне хешування</vt:lpstr>
      <vt:lpstr>Квадратичне дослідження</vt:lpstr>
      <vt:lpstr>Подвійне хешування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40</cp:revision>
  <dcterms:modified xsi:type="dcterms:W3CDTF">2019-09-18T03:50:53Z</dcterms:modified>
</cp:coreProperties>
</file>