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89D72-A080-4A79-B96C-EAF4279EA27C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95C5B-8E35-441F-ABCD-76F322D20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88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B72BD4-7CE0-43EC-B802-E3A6884E0D10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70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B72BD4-7CE0-43EC-B802-E3A6884E0D10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472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546777F5-8C43-4289-A61B-3EDBCFC9BCBF}" type="slidenum">
              <a:rPr lang="en-GB" altLang="ru-RU" sz="1200">
                <a:solidFill>
                  <a:srgbClr val="000000"/>
                </a:solidFill>
              </a:rPr>
              <a:pPr eaLnBrk="1" hangingPunct="1"/>
              <a:t>9</a:t>
            </a:fld>
            <a:endParaRPr lang="en-GB" altLang="ru-RU" sz="1200">
              <a:solidFill>
                <a:srgbClr val="000000"/>
              </a:solidFill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</a:pPr>
            <a:fld id="{1537AA3A-14BD-4197-A89B-272FB6AD3F9A}" type="slidenum">
              <a:rPr lang="en-GB" altLang="ru-RU" sz="1200">
                <a:solidFill>
                  <a:srgbClr val="000000"/>
                </a:solidFill>
              </a:rPr>
              <a:pPr algn="r" eaLnBrk="1" hangingPunct="1">
                <a:lnSpc>
                  <a:spcPct val="100000"/>
                </a:lnSpc>
              </a:pPr>
              <a:t>9</a:t>
            </a:fld>
            <a:endParaRPr lang="en-GB" altLang="ru-RU" sz="1200">
              <a:solidFill>
                <a:srgbClr val="000000"/>
              </a:solidFill>
            </a:endParaRPr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91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71A6B99A-E0B4-45FE-B979-97CBC3678B42}" type="slidenum">
              <a:rPr lang="en-GB" altLang="ru-RU" sz="1200">
                <a:solidFill>
                  <a:srgbClr val="000000"/>
                </a:solidFill>
              </a:rPr>
              <a:pPr eaLnBrk="1" hangingPunct="1"/>
              <a:t>10</a:t>
            </a:fld>
            <a:endParaRPr lang="en-GB" altLang="ru-RU" sz="1200">
              <a:solidFill>
                <a:srgbClr val="000000"/>
              </a:solidFill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103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B5342DF-D5C0-4F2F-86FE-438D6B238DFD}" type="slidenum">
              <a:rPr lang="en-GB" altLang="ru-RU" sz="1200">
                <a:solidFill>
                  <a:srgbClr val="000000"/>
                </a:solidFill>
              </a:rPr>
              <a:pPr eaLnBrk="1" hangingPunct="1"/>
              <a:t>11</a:t>
            </a:fld>
            <a:endParaRPr lang="en-GB" altLang="ru-RU" sz="1200">
              <a:solidFill>
                <a:srgbClr val="000000"/>
              </a:solidFill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539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BD69BA14-F35E-449B-9D5A-850D316B0D63}" type="slidenum">
              <a:rPr lang="en-GB" altLang="ru-RU" sz="1200">
                <a:solidFill>
                  <a:srgbClr val="000000"/>
                </a:solidFill>
              </a:rPr>
              <a:pPr eaLnBrk="1" hangingPunct="1"/>
              <a:t>12</a:t>
            </a:fld>
            <a:endParaRPr lang="en-GB" altLang="ru-RU" sz="1200">
              <a:solidFill>
                <a:srgbClr val="000000"/>
              </a:solidFill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32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BD69BA14-F35E-449B-9D5A-850D316B0D63}" type="slidenum">
              <a:rPr lang="en-GB" altLang="ru-RU" sz="1200">
                <a:solidFill>
                  <a:srgbClr val="000000"/>
                </a:solidFill>
              </a:rPr>
              <a:pPr eaLnBrk="1" hangingPunct="1"/>
              <a:t>13</a:t>
            </a:fld>
            <a:endParaRPr lang="en-GB" altLang="ru-RU" sz="1200">
              <a:solidFill>
                <a:srgbClr val="000000"/>
              </a:solidFill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423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086245F4-F897-440F-8645-91CCA4789EF2}" type="slidenum">
              <a:rPr lang="en-GB" altLang="ru-RU" sz="1200">
                <a:solidFill>
                  <a:srgbClr val="000000"/>
                </a:solidFill>
              </a:rPr>
              <a:pPr eaLnBrk="1" hangingPunct="1"/>
              <a:t>14</a:t>
            </a:fld>
            <a:endParaRPr lang="en-GB" altLang="ru-RU" sz="1200">
              <a:solidFill>
                <a:srgbClr val="000000"/>
              </a:solidFill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812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C245D36D-CB6E-44A5-9C2C-B4F135D212BF}" type="slidenum">
              <a:rPr lang="en-GB" altLang="ru-RU" sz="1200">
                <a:solidFill>
                  <a:srgbClr val="000000"/>
                </a:solidFill>
              </a:rPr>
              <a:pPr eaLnBrk="1" hangingPunct="1"/>
              <a:t>15</a:t>
            </a:fld>
            <a:endParaRPr lang="en-GB" altLang="ru-RU" sz="1200">
              <a:solidFill>
                <a:srgbClr val="000000"/>
              </a:solidFill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ln/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63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-vodka/oop_q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6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470025"/>
          </a:xfrm>
        </p:spPr>
        <p:txBody>
          <a:bodyPr/>
          <a:lstStyle/>
          <a:p>
            <a:r>
              <a:rPr lang="uk-UA" dirty="0" smtClean="0"/>
              <a:t>Об’єктно-орієнтоване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Лекція 1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2992796"/>
            <a:ext cx="391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На основі мови С++ та </a:t>
            </a:r>
            <a:r>
              <a:rPr lang="uk-UA" dirty="0" err="1" smtClean="0"/>
              <a:t>фреймворку</a:t>
            </a:r>
            <a:r>
              <a:rPr lang="uk-UA" dirty="0" smtClean="0"/>
              <a:t> </a:t>
            </a:r>
            <a:r>
              <a:rPr lang="en-US" dirty="0" err="1" smtClean="0"/>
              <a:t>Qt</a:t>
            </a:r>
            <a:endParaRPr lang="uk-U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83768" y="5188550"/>
            <a:ext cx="4567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Всі матеріали курсу доступні за посиланням: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github.com/a-vodka/oop_qt</a:t>
            </a:r>
            <a:endParaRPr lang="ru-RU" dirty="0" smtClean="0"/>
          </a:p>
          <a:p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145319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609600" y="44450"/>
            <a:ext cx="77724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3000" b="1" dirty="0">
                <a:solidFill>
                  <a:schemeClr val="tx1"/>
                </a:solidFill>
                <a:latin typeface="+mn-lt"/>
              </a:rPr>
              <a:t>Мови програмування високого рівня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323850" y="1196975"/>
            <a:ext cx="86407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000">
                <a:solidFill>
                  <a:schemeClr val="tx1"/>
                </a:solidFill>
                <a:latin typeface="+mn-lt"/>
              </a:rPr>
              <a:t>ЯВУ імітують природні мови, використовуючи деякі слова розмовної мови і загальноприйняті математичні символи 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908175" y="1844675"/>
            <a:ext cx="56165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ru-RU" sz="2000" b="1">
                <a:solidFill>
                  <a:schemeClr val="tx1"/>
                </a:solidFill>
                <a:latin typeface="+mn-lt"/>
              </a:rPr>
              <a:t>FORTRAN (1954 </a:t>
            </a:r>
            <a:r>
              <a:rPr lang="ru-RU" altLang="ru-RU" sz="2000" b="1">
                <a:solidFill>
                  <a:schemeClr val="tx1"/>
                </a:solidFill>
                <a:latin typeface="+mn-lt"/>
              </a:rPr>
              <a:t>м) - перший ЯВУ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1979613" y="3644900"/>
            <a:ext cx="5184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000" b="1">
                <a:solidFill>
                  <a:schemeClr val="tx1"/>
                </a:solidFill>
                <a:latin typeface="+mn-lt"/>
              </a:rPr>
              <a:t>структурне програмування</a:t>
            </a:r>
          </a:p>
        </p:txBody>
      </p:sp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16"/>
          <a:stretch>
            <a:fillRect/>
          </a:stretch>
        </p:blipFill>
        <p:spPr bwMode="auto">
          <a:xfrm>
            <a:off x="1403350" y="2492375"/>
            <a:ext cx="2376488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103" name="Line 6"/>
          <p:cNvSpPr>
            <a:spLocks noChangeShapeType="1"/>
          </p:cNvSpPr>
          <p:nvPr/>
        </p:nvSpPr>
        <p:spPr bwMode="auto">
          <a:xfrm>
            <a:off x="3995738" y="2851150"/>
            <a:ext cx="7921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04" name="AutoShape 7"/>
          <p:cNvSpPr>
            <a:spLocks noChangeArrowheads="1"/>
          </p:cNvSpPr>
          <p:nvPr/>
        </p:nvSpPr>
        <p:spPr bwMode="auto">
          <a:xfrm>
            <a:off x="6588125" y="2563813"/>
            <a:ext cx="792163" cy="5762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>
            <a:off x="6013450" y="2852738"/>
            <a:ext cx="50323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410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6" b="10126"/>
          <a:stretch>
            <a:fillRect/>
          </a:stretch>
        </p:blipFill>
        <p:spPr bwMode="auto">
          <a:xfrm>
            <a:off x="4859338" y="2636838"/>
            <a:ext cx="9366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107" name="Rectangle 10"/>
          <p:cNvSpPr>
            <a:spLocks noChangeArrowheads="1"/>
          </p:cNvSpPr>
          <p:nvPr/>
        </p:nvSpPr>
        <p:spPr bwMode="auto">
          <a:xfrm>
            <a:off x="250825" y="4221163"/>
            <a:ext cx="871378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1800">
                <a:solidFill>
                  <a:schemeClr val="tx1"/>
                </a:solidFill>
                <a:latin typeface="+mn-lt"/>
              </a:rPr>
              <a:t>Керуючі структури, підпрограми (функції, процедури), рекурсія, локальні змінні, відсутність </a:t>
            </a:r>
            <a:r>
              <a:rPr lang="en-US" altLang="ru-RU" sz="1800">
                <a:solidFill>
                  <a:schemeClr val="tx1"/>
                </a:solidFill>
                <a:latin typeface="+mn-lt"/>
              </a:rPr>
              <a:t>GOTO</a:t>
            </a:r>
          </a:p>
          <a:p>
            <a:pPr algn="ctr" eaLnBrk="1" hangingPunct="1">
              <a:lnSpc>
                <a:spcPct val="100000"/>
              </a:lnSpc>
            </a:pPr>
            <a:r>
              <a:rPr lang="ru-RU" altLang="ru-RU" sz="1800">
                <a:solidFill>
                  <a:schemeClr val="tx1"/>
                </a:solidFill>
                <a:latin typeface="+mn-lt"/>
              </a:rPr>
              <a:t>Алгол (1958), Паскаль (1970), Сі (1972).</a:t>
            </a:r>
          </a:p>
        </p:txBody>
      </p:sp>
      <p:sp>
        <p:nvSpPr>
          <p:cNvPr id="4108" name="Line 11"/>
          <p:cNvSpPr>
            <a:spLocks noChangeShapeType="1"/>
          </p:cNvSpPr>
          <p:nvPr/>
        </p:nvSpPr>
        <p:spPr bwMode="auto">
          <a:xfrm>
            <a:off x="4643438" y="2997200"/>
            <a:ext cx="1587" cy="6477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410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38" b="13390"/>
          <a:stretch>
            <a:fillRect/>
          </a:stretch>
        </p:blipFill>
        <p:spPr bwMode="auto">
          <a:xfrm>
            <a:off x="179388" y="5229225"/>
            <a:ext cx="1800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9"/>
          <a:stretch>
            <a:fillRect/>
          </a:stretch>
        </p:blipFill>
        <p:spPr bwMode="auto">
          <a:xfrm>
            <a:off x="2268538" y="5229225"/>
            <a:ext cx="18002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111" name="Line 14"/>
          <p:cNvSpPr>
            <a:spLocks noChangeShapeType="1"/>
          </p:cNvSpPr>
          <p:nvPr/>
        </p:nvSpPr>
        <p:spPr bwMode="auto">
          <a:xfrm>
            <a:off x="4284663" y="5588000"/>
            <a:ext cx="7921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12" name="AutoShape 15"/>
          <p:cNvSpPr>
            <a:spLocks noChangeArrowheads="1"/>
          </p:cNvSpPr>
          <p:nvPr/>
        </p:nvSpPr>
        <p:spPr bwMode="auto">
          <a:xfrm>
            <a:off x="6877050" y="5300663"/>
            <a:ext cx="792163" cy="5762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4113" name="Line 16"/>
          <p:cNvSpPr>
            <a:spLocks noChangeShapeType="1"/>
          </p:cNvSpPr>
          <p:nvPr/>
        </p:nvSpPr>
        <p:spPr bwMode="auto">
          <a:xfrm>
            <a:off x="6302375" y="5589588"/>
            <a:ext cx="50323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4114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6" b="10126"/>
          <a:stretch>
            <a:fillRect/>
          </a:stretch>
        </p:blipFill>
        <p:spPr bwMode="auto">
          <a:xfrm>
            <a:off x="5148263" y="5373688"/>
            <a:ext cx="9366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115" name="Line 18"/>
          <p:cNvSpPr>
            <a:spLocks noChangeShapeType="1"/>
          </p:cNvSpPr>
          <p:nvPr/>
        </p:nvSpPr>
        <p:spPr bwMode="auto">
          <a:xfrm>
            <a:off x="4643438" y="5876925"/>
            <a:ext cx="1587" cy="6477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791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611188" y="188913"/>
            <a:ext cx="82089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500" b="1" dirty="0">
                <a:solidFill>
                  <a:schemeClr val="tx1"/>
                </a:solidFill>
                <a:latin typeface="+mj-lt"/>
              </a:rPr>
              <a:t>Об'єктно-орієнтоване програмування (ООП)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79388" y="908050"/>
            <a:ext cx="88566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000" b="1">
                <a:solidFill>
                  <a:schemeClr val="tx1"/>
                </a:solidFill>
                <a:latin typeface="+mj-lt"/>
              </a:rPr>
              <a:t>Класи, об'єкти, інкапсуляція, поліморфізм, успадкування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altLang="ru-RU" sz="2000" b="1">
                <a:solidFill>
                  <a:schemeClr val="tx1"/>
                </a:solidFill>
                <a:latin typeface="+mj-lt"/>
              </a:rPr>
              <a:t>Object Pascal, C ++, Java, C #, ....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950" y="3468688"/>
            <a:ext cx="771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429000"/>
            <a:ext cx="771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869794" y="1484313"/>
            <a:ext cx="816625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ru-RU" altLang="ru-RU" sz="2000" dirty="0">
                <a:solidFill>
                  <a:schemeClr val="tx1"/>
                </a:solidFill>
                <a:latin typeface="+mj-lt"/>
              </a:rPr>
              <a:t>ООП дозволяє оптимально організовувати програми, розбиваючи проблему на складові частини, і працюючи з кожною окремо</a:t>
            </a:r>
            <a:r>
              <a:rPr lang="en-US" altLang="ru-RU" sz="20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eaLnBrk="1" hangingPunct="1">
              <a:lnSpc>
                <a:spcPct val="100000"/>
              </a:lnSpc>
            </a:pPr>
            <a:r>
              <a:rPr lang="ru-RU" altLang="ru-RU" sz="2200" b="1" u="sng" dirty="0">
                <a:solidFill>
                  <a:schemeClr val="tx1"/>
                </a:solidFill>
                <a:latin typeface="+mj-lt"/>
              </a:rPr>
              <a:t>клас</a:t>
            </a:r>
            <a:r>
              <a:rPr lang="ru-RU" altLang="ru-RU" sz="2000" b="1" dirty="0">
                <a:solidFill>
                  <a:schemeClr val="tx1"/>
                </a:solidFill>
                <a:latin typeface="+mj-lt"/>
              </a:rPr>
              <a:t> являє собою тип даних, який об'єднує </a:t>
            </a:r>
            <a:r>
              <a:rPr lang="ru-RU" altLang="ru-RU" sz="2000" b="1" u="sng" dirty="0">
                <a:solidFill>
                  <a:schemeClr val="tx1"/>
                </a:solidFill>
                <a:latin typeface="+mj-lt"/>
              </a:rPr>
              <a:t>поля</a:t>
            </a:r>
            <a:r>
              <a:rPr lang="ru-RU" altLang="ru-RU" sz="2000" b="1" dirty="0">
                <a:solidFill>
                  <a:schemeClr val="tx1"/>
                </a:solidFill>
                <a:latin typeface="+mj-lt"/>
              </a:rPr>
              <a:t> (Властивості) і </a:t>
            </a:r>
            <a:r>
              <a:rPr lang="ru-RU" altLang="ru-RU" sz="2000" b="1" u="sng" dirty="0">
                <a:solidFill>
                  <a:schemeClr val="tx1"/>
                </a:solidFill>
                <a:latin typeface="+mj-lt"/>
              </a:rPr>
              <a:t>методи</a:t>
            </a:r>
            <a:r>
              <a:rPr lang="ru-RU" altLang="ru-RU" sz="2000" b="1" dirty="0">
                <a:solidFill>
                  <a:schemeClr val="tx1"/>
                </a:solidFill>
                <a:latin typeface="+mj-lt"/>
              </a:rPr>
              <a:t> (Функції).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252413" y="2781300"/>
            <a:ext cx="230346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ts val="1250"/>
              </a:spcBef>
            </a:pPr>
            <a:r>
              <a:rPr lang="ru-RU" altLang="ru-RU" sz="2000" b="1">
                <a:solidFill>
                  <a:schemeClr val="tx1"/>
                </a:solidFill>
                <a:latin typeface="+mj-lt"/>
              </a:rPr>
              <a:t>Клас «Людина»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250825" y="4365625"/>
            <a:ext cx="2736850" cy="124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ts val="938"/>
              </a:spcBef>
            </a:pPr>
            <a:r>
              <a:rPr lang="ru-RU" altLang="ru-RU" sz="1500" b="1">
                <a:solidFill>
                  <a:schemeClr val="tx1"/>
                </a:solidFill>
                <a:latin typeface="+mj-lt"/>
              </a:rPr>
              <a:t>Поле «Ім'я»</a:t>
            </a:r>
          </a:p>
          <a:p>
            <a:pPr eaLnBrk="1" hangingPunct="1">
              <a:spcBef>
                <a:spcPts val="938"/>
              </a:spcBef>
            </a:pPr>
            <a:r>
              <a:rPr lang="ru-RU" altLang="ru-RU" sz="1500" b="1">
                <a:solidFill>
                  <a:schemeClr val="tx1"/>
                </a:solidFill>
                <a:latin typeface="+mj-lt"/>
              </a:rPr>
              <a:t>Метод «Отримати ім'я»</a:t>
            </a:r>
          </a:p>
          <a:p>
            <a:pPr eaLnBrk="1" hangingPunct="1">
              <a:spcBef>
                <a:spcPts val="938"/>
              </a:spcBef>
            </a:pPr>
            <a:r>
              <a:rPr lang="ru-RU" altLang="ru-RU" sz="1500" b="1">
                <a:solidFill>
                  <a:schemeClr val="tx1"/>
                </a:solidFill>
                <a:latin typeface="+mj-lt"/>
              </a:rPr>
              <a:t>Метод «Надіслати повідомлення»</a:t>
            </a:r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3203575" y="2852738"/>
            <a:ext cx="2881313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ts val="1250"/>
              </a:spcBef>
            </a:pPr>
            <a:r>
              <a:rPr lang="ru-RU" altLang="ru-RU" sz="2000" b="1">
                <a:solidFill>
                  <a:schemeClr val="tx1"/>
                </a:solidFill>
                <a:latin typeface="+mj-lt"/>
              </a:rPr>
              <a:t>Примірник (об'єкт) класу «Людина»</a:t>
            </a:r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3489325" y="4332288"/>
            <a:ext cx="2736850" cy="124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ts val="938"/>
              </a:spcBef>
            </a:pPr>
            <a:r>
              <a:rPr lang="ru-RU" altLang="ru-RU" sz="1500" b="1">
                <a:solidFill>
                  <a:schemeClr val="tx1"/>
                </a:solidFill>
                <a:latin typeface="+mj-lt"/>
              </a:rPr>
              <a:t>Поле «Ім'я» = Вася</a:t>
            </a:r>
          </a:p>
          <a:p>
            <a:pPr eaLnBrk="1" hangingPunct="1">
              <a:spcBef>
                <a:spcPts val="938"/>
              </a:spcBef>
            </a:pPr>
            <a:r>
              <a:rPr lang="ru-RU" altLang="ru-RU" sz="1500" b="1">
                <a:solidFill>
                  <a:schemeClr val="tx1"/>
                </a:solidFill>
                <a:latin typeface="+mj-lt"/>
              </a:rPr>
              <a:t>Метод «Отримати ім'я»</a:t>
            </a:r>
          </a:p>
          <a:p>
            <a:pPr eaLnBrk="1" hangingPunct="1">
              <a:spcBef>
                <a:spcPts val="938"/>
              </a:spcBef>
            </a:pPr>
            <a:r>
              <a:rPr lang="ru-RU" altLang="ru-RU" sz="1500" b="1">
                <a:solidFill>
                  <a:schemeClr val="tx1"/>
                </a:solidFill>
                <a:latin typeface="+mj-lt"/>
              </a:rPr>
              <a:t>Метод «Надіслати повідомлення»</a:t>
            </a:r>
          </a:p>
        </p:txBody>
      </p:sp>
      <p:pic>
        <p:nvPicPr>
          <p:cNvPr id="513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38" y="3481388"/>
            <a:ext cx="771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32" name="Text Box 11"/>
          <p:cNvSpPr txBox="1">
            <a:spLocks noChangeArrowheads="1"/>
          </p:cNvSpPr>
          <p:nvPr/>
        </p:nvSpPr>
        <p:spPr bwMode="auto">
          <a:xfrm>
            <a:off x="6154738" y="2840038"/>
            <a:ext cx="2881312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ts val="1250"/>
              </a:spcBef>
            </a:pPr>
            <a:r>
              <a:rPr lang="ru-RU" altLang="ru-RU" sz="2000" b="1">
                <a:solidFill>
                  <a:schemeClr val="tx1"/>
                </a:solidFill>
                <a:latin typeface="+mj-lt"/>
              </a:rPr>
              <a:t>Примірник (об'єкт) класу «Людина»</a:t>
            </a:r>
          </a:p>
        </p:txBody>
      </p:sp>
      <p:sp>
        <p:nvSpPr>
          <p:cNvPr id="5133" name="Text Box 12"/>
          <p:cNvSpPr txBox="1">
            <a:spLocks noChangeArrowheads="1"/>
          </p:cNvSpPr>
          <p:nvPr/>
        </p:nvSpPr>
        <p:spPr bwMode="auto">
          <a:xfrm>
            <a:off x="6297613" y="4344988"/>
            <a:ext cx="2736850" cy="124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ts val="938"/>
              </a:spcBef>
            </a:pPr>
            <a:r>
              <a:rPr lang="ru-RU" altLang="ru-RU" sz="1500" b="1">
                <a:solidFill>
                  <a:schemeClr val="tx1"/>
                </a:solidFill>
                <a:latin typeface="+mj-lt"/>
              </a:rPr>
              <a:t>Поле «Ім'я» = Петя</a:t>
            </a:r>
          </a:p>
          <a:p>
            <a:pPr eaLnBrk="1" hangingPunct="1">
              <a:spcBef>
                <a:spcPts val="938"/>
              </a:spcBef>
            </a:pPr>
            <a:r>
              <a:rPr lang="ru-RU" altLang="ru-RU" sz="1500" b="1">
                <a:solidFill>
                  <a:schemeClr val="tx1"/>
                </a:solidFill>
                <a:latin typeface="+mj-lt"/>
              </a:rPr>
              <a:t>Метод «Отримати ім'я»</a:t>
            </a:r>
          </a:p>
          <a:p>
            <a:pPr eaLnBrk="1" hangingPunct="1">
              <a:spcBef>
                <a:spcPts val="938"/>
              </a:spcBef>
            </a:pPr>
            <a:r>
              <a:rPr lang="ru-RU" altLang="ru-RU" sz="1500" b="1">
                <a:solidFill>
                  <a:schemeClr val="tx1"/>
                </a:solidFill>
                <a:latin typeface="+mj-lt"/>
              </a:rPr>
              <a:t>Метод «Надіслати повідомлення»</a:t>
            </a:r>
          </a:p>
        </p:txBody>
      </p:sp>
      <p:sp>
        <p:nvSpPr>
          <p:cNvPr id="5134" name="AutoShape 13"/>
          <p:cNvSpPr>
            <a:spLocks noChangeArrowheads="1"/>
          </p:cNvSpPr>
          <p:nvPr/>
        </p:nvSpPr>
        <p:spPr bwMode="auto">
          <a:xfrm>
            <a:off x="4211638" y="6165850"/>
            <a:ext cx="792162" cy="5762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5135" name="Line 14"/>
          <p:cNvSpPr>
            <a:spLocks noChangeShapeType="1"/>
          </p:cNvSpPr>
          <p:nvPr/>
        </p:nvSpPr>
        <p:spPr bwMode="auto">
          <a:xfrm flipH="1" flipV="1">
            <a:off x="4210050" y="5514975"/>
            <a:ext cx="219075" cy="5794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36" name="Line 15"/>
          <p:cNvSpPr>
            <a:spLocks noChangeShapeType="1"/>
          </p:cNvSpPr>
          <p:nvPr/>
        </p:nvSpPr>
        <p:spPr bwMode="auto">
          <a:xfrm flipV="1">
            <a:off x="4716463" y="4867275"/>
            <a:ext cx="71437" cy="12271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37" name="Line 16"/>
          <p:cNvSpPr>
            <a:spLocks noChangeShapeType="1"/>
          </p:cNvSpPr>
          <p:nvPr/>
        </p:nvSpPr>
        <p:spPr bwMode="auto">
          <a:xfrm flipV="1">
            <a:off x="5003800" y="5227638"/>
            <a:ext cx="1368425" cy="10112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38" name="Line 17"/>
          <p:cNvSpPr>
            <a:spLocks noChangeShapeType="1"/>
          </p:cNvSpPr>
          <p:nvPr/>
        </p:nvSpPr>
        <p:spPr bwMode="auto">
          <a:xfrm flipV="1">
            <a:off x="4932363" y="4867275"/>
            <a:ext cx="1511300" cy="12985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39" name="Line 18"/>
          <p:cNvSpPr>
            <a:spLocks noChangeShapeType="1"/>
          </p:cNvSpPr>
          <p:nvPr/>
        </p:nvSpPr>
        <p:spPr bwMode="auto">
          <a:xfrm flipV="1">
            <a:off x="4787900" y="4506913"/>
            <a:ext cx="288925" cy="1660525"/>
          </a:xfrm>
          <a:prstGeom prst="line">
            <a:avLst/>
          </a:prstGeom>
          <a:noFill/>
          <a:ln w="2844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40" name="Line 19"/>
          <p:cNvSpPr>
            <a:spLocks noChangeShapeType="1"/>
          </p:cNvSpPr>
          <p:nvPr/>
        </p:nvSpPr>
        <p:spPr bwMode="auto">
          <a:xfrm flipV="1">
            <a:off x="4787900" y="4506913"/>
            <a:ext cx="1655763" cy="1660525"/>
          </a:xfrm>
          <a:prstGeom prst="line">
            <a:avLst/>
          </a:prstGeom>
          <a:noFill/>
          <a:ln w="2844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41" name="Line 20"/>
          <p:cNvSpPr>
            <a:spLocks noChangeShapeType="1"/>
          </p:cNvSpPr>
          <p:nvPr/>
        </p:nvSpPr>
        <p:spPr bwMode="auto">
          <a:xfrm flipH="1" flipV="1">
            <a:off x="1474788" y="5299075"/>
            <a:ext cx="2738437" cy="1300163"/>
          </a:xfrm>
          <a:prstGeom prst="line">
            <a:avLst/>
          </a:prstGeom>
          <a:noFill/>
          <a:ln w="2844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42" name="Line 21"/>
          <p:cNvSpPr>
            <a:spLocks noChangeShapeType="1"/>
          </p:cNvSpPr>
          <p:nvPr/>
        </p:nvSpPr>
        <p:spPr bwMode="auto">
          <a:xfrm flipH="1" flipV="1">
            <a:off x="2338388" y="4867275"/>
            <a:ext cx="1803400" cy="1516063"/>
          </a:xfrm>
          <a:prstGeom prst="line">
            <a:avLst/>
          </a:prstGeom>
          <a:noFill/>
          <a:ln w="2844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43" name="Line 22"/>
          <p:cNvSpPr>
            <a:spLocks noChangeShapeType="1"/>
          </p:cNvSpPr>
          <p:nvPr/>
        </p:nvSpPr>
        <p:spPr bwMode="auto">
          <a:xfrm flipH="1" flipV="1">
            <a:off x="1330325" y="4579938"/>
            <a:ext cx="2882900" cy="1946275"/>
          </a:xfrm>
          <a:prstGeom prst="line">
            <a:avLst/>
          </a:prstGeom>
          <a:noFill/>
          <a:ln w="2844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48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648359" y="0"/>
            <a:ext cx="82089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b="1" dirty="0">
                <a:solidFill>
                  <a:schemeClr val="tx1"/>
                </a:solidFill>
                <a:latin typeface="+mj-lt"/>
              </a:rPr>
              <a:t>Об'єктно-орієнтоване програмування (ООП)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018479" y="1297801"/>
            <a:ext cx="799658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ru-RU" altLang="ru-RU" sz="2000" b="1" u="sng" dirty="0">
                <a:solidFill>
                  <a:schemeClr val="tx1"/>
                </a:solidFill>
                <a:latin typeface="+mn-lt"/>
              </a:rPr>
              <a:t>інкапсуляція</a:t>
            </a:r>
            <a:r>
              <a:rPr lang="ru-RU" altLang="ru-RU" sz="2000" b="1" dirty="0">
                <a:solidFill>
                  <a:schemeClr val="tx1"/>
                </a:solidFill>
                <a:latin typeface="+mj-lt"/>
              </a:rPr>
              <a:t> - </a:t>
            </a:r>
            <a:r>
              <a:rPr lang="ru-RU" altLang="ru-RU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ru-RU" altLang="ru-RU" sz="2000" dirty="0" smtClean="0">
                <a:solidFill>
                  <a:schemeClr val="tx1"/>
                </a:solidFill>
                <a:latin typeface="+mj-lt"/>
              </a:rPr>
            </a:br>
            <a:r>
              <a:rPr lang="ru-RU" altLang="ru-RU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ru-RU" altLang="ru-RU" sz="2000" dirty="0" smtClean="0">
                <a:solidFill>
                  <a:schemeClr val="tx1"/>
                </a:solidFill>
                <a:latin typeface="+mj-lt"/>
              </a:rPr>
            </a:br>
            <a:r>
              <a:rPr lang="ru-RU" altLang="ru-RU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ru-RU" altLang="ru-RU" sz="2000" dirty="0" smtClean="0">
                <a:solidFill>
                  <a:schemeClr val="tx1"/>
                </a:solidFill>
                <a:latin typeface="+mj-lt"/>
              </a:rPr>
            </a:br>
            <a:endParaRPr lang="ru-RU" altLang="ru-RU" sz="2000" dirty="0" smtClean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00000"/>
              </a:lnSpc>
            </a:pPr>
            <a:r>
              <a:rPr lang="uk-UA" altLang="ru-RU" sz="2000" b="1" u="sng" dirty="0" smtClean="0">
                <a:solidFill>
                  <a:schemeClr val="tx1"/>
                </a:solidFill>
                <a:latin typeface="+mj-lt"/>
              </a:rPr>
              <a:t>наслідування</a:t>
            </a:r>
            <a:r>
              <a:rPr lang="ru-RU" altLang="ru-RU" sz="20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altLang="ru-RU" sz="2000" b="1" dirty="0" smtClean="0">
                <a:solidFill>
                  <a:schemeClr val="tx1"/>
                </a:solidFill>
                <a:latin typeface="+mj-lt"/>
              </a:rPr>
              <a:t>- 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/>
            </a:r>
            <a:br>
              <a:rPr lang="ru-RU" sz="2000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ru-RU" sz="2000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/>
            </a:r>
            <a:br>
              <a:rPr lang="ru-RU" sz="2000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ru-RU" sz="2000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/>
            </a:r>
            <a:br>
              <a:rPr lang="ru-RU" sz="2000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</a:br>
            <a:endParaRPr lang="ru-RU" sz="2000" i="1" dirty="0" smtClean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  <a:p>
            <a:pPr eaLnBrk="1" hangingPunct="1">
              <a:lnSpc>
                <a:spcPct val="100000"/>
              </a:lnSpc>
            </a:pPr>
            <a:endParaRPr lang="ru-RU" altLang="ru-RU" sz="2000" b="1" dirty="0" smtClean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00000"/>
              </a:lnSpc>
            </a:pPr>
            <a:r>
              <a:rPr lang="ru-RU" altLang="ru-RU" sz="2000" b="1" u="sng" dirty="0" smtClean="0">
                <a:solidFill>
                  <a:schemeClr val="tx1"/>
                </a:solidFill>
                <a:latin typeface="+mj-lt"/>
              </a:rPr>
              <a:t>поліморфізм</a:t>
            </a:r>
            <a:r>
              <a:rPr lang="ru-RU" altLang="ru-RU" sz="2000" b="1" dirty="0" smtClean="0">
                <a:solidFill>
                  <a:schemeClr val="tx1"/>
                </a:solidFill>
                <a:latin typeface="+mj-lt"/>
              </a:rPr>
              <a:t> - </a:t>
            </a:r>
            <a:r>
              <a:rPr lang="ru-RU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ru-RU" sz="2000" dirty="0" smtClean="0">
                <a:solidFill>
                  <a:schemeClr val="tx1"/>
                </a:solidFill>
                <a:latin typeface="+mj-lt"/>
              </a:rPr>
            </a:br>
            <a:r>
              <a:rPr lang="ru-RU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ru-RU" sz="2000" dirty="0" smtClean="0">
                <a:solidFill>
                  <a:schemeClr val="tx1"/>
                </a:solidFill>
                <a:latin typeface="+mj-lt"/>
              </a:rPr>
            </a:br>
            <a:endParaRPr lang="ru-RU" altLang="ru-RU" sz="2000" b="1" dirty="0" smtClean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00000"/>
              </a:lnSpc>
            </a:pPr>
            <a:endParaRPr lang="ru-RU" altLang="ru-RU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46906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610394" y="38796"/>
            <a:ext cx="82089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b="1" dirty="0">
                <a:solidFill>
                  <a:srgbClr val="333399"/>
                </a:solidFill>
                <a:latin typeface="+mj-lt"/>
              </a:rPr>
              <a:t>Об'єктно-орієнтоване програмування (ООП)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3" y="4510784"/>
            <a:ext cx="771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018478" y="1297684"/>
            <a:ext cx="799658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ru-RU" altLang="ru-RU" sz="2000" b="1" u="sng" dirty="0">
                <a:solidFill>
                  <a:schemeClr val="tx1"/>
                </a:solidFill>
                <a:latin typeface="+mj-lt"/>
              </a:rPr>
              <a:t>інкапсуляція</a:t>
            </a:r>
            <a:r>
              <a:rPr lang="ru-RU" altLang="ru-RU" sz="2000" b="1" dirty="0">
                <a:solidFill>
                  <a:schemeClr val="tx1"/>
                </a:solidFill>
                <a:latin typeface="+mj-lt"/>
              </a:rPr>
              <a:t> - </a:t>
            </a:r>
            <a:r>
              <a:rPr lang="ru-RU" altLang="ru-RU" sz="2000" dirty="0">
                <a:solidFill>
                  <a:schemeClr val="tx1"/>
                </a:solidFill>
                <a:latin typeface="+mj-lt"/>
              </a:rPr>
              <a:t>об'єднання даних і методів для роботи з ними в один об'єкт. Інкапсуляція також реалізує приховування даних від</a:t>
            </a:r>
            <a:r>
              <a:rPr lang="ru-RU" altLang="ru-RU" sz="2000" dirty="0">
                <a:solidFill>
                  <a:schemeClr val="tx1"/>
                </a:solidFill>
                <a:latin typeface="+mn-lt"/>
              </a:rPr>
              <a:t>зовнішнього</a:t>
            </a:r>
            <a:r>
              <a:rPr lang="ru-RU" altLang="ru-RU" sz="2000" dirty="0">
                <a:solidFill>
                  <a:schemeClr val="tx1"/>
                </a:solidFill>
                <a:latin typeface="+mj-lt"/>
              </a:rPr>
              <a:t> впливу, що захищає їх від випадкового </a:t>
            </a:r>
            <a:r>
              <a:rPr lang="ru-RU" altLang="ru-RU" sz="2000" dirty="0" smtClean="0">
                <a:solidFill>
                  <a:schemeClr val="tx1"/>
                </a:solidFill>
                <a:latin typeface="+mj-lt"/>
              </a:rPr>
              <a:t>зміни.</a:t>
            </a:r>
          </a:p>
          <a:p>
            <a:pPr eaLnBrk="1" hangingPunct="1">
              <a:lnSpc>
                <a:spcPct val="100000"/>
              </a:lnSpc>
            </a:pPr>
            <a:endParaRPr lang="ru-RU" altLang="ru-RU" sz="2000" dirty="0" smtClean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00000"/>
              </a:lnSpc>
            </a:pPr>
            <a:r>
              <a:rPr lang="ru-RU" altLang="ru-RU" sz="2000" b="1" u="sng" dirty="0" err="1" smtClean="0">
                <a:solidFill>
                  <a:schemeClr val="tx1"/>
                </a:solidFill>
                <a:latin typeface="+mj-lt"/>
              </a:rPr>
              <a:t>наслідування</a:t>
            </a:r>
            <a:r>
              <a:rPr lang="ru-RU" altLang="ru-RU" sz="20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altLang="ru-RU" sz="2000" b="1" dirty="0" smtClean="0">
                <a:solidFill>
                  <a:schemeClr val="tx1"/>
                </a:solidFill>
                <a:latin typeface="+mj-lt"/>
              </a:rPr>
              <a:t>- </a:t>
            </a:r>
            <a:r>
              <a:rPr lang="en" sz="2000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це </a:t>
            </a:r>
            <a:r>
              <a:rPr lang="en" sz="20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спосіб повторного використання програмного забезпечення, при якому нові класи створюються з уже існуючих класів шляхом запозичення їх атрибутів і функцій і збагачення цими можливостями нових </a:t>
            </a:r>
            <a:r>
              <a:rPr lang="en" sz="2000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класів</a:t>
            </a:r>
            <a:r>
              <a:rPr lang="ru-RU" sz="2000" i="1" dirty="0" smtClean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 eaLnBrk="1" hangingPunct="1">
              <a:lnSpc>
                <a:spcPct val="100000"/>
              </a:lnSpc>
            </a:pPr>
            <a:endParaRPr lang="ru-RU" altLang="ru-RU" sz="2000" b="1" dirty="0" smtClean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00000"/>
              </a:lnSpc>
            </a:pPr>
            <a:r>
              <a:rPr lang="ru-RU" altLang="ru-RU" sz="2000" b="1" u="sng" dirty="0" smtClean="0">
                <a:solidFill>
                  <a:schemeClr val="tx1"/>
                </a:solidFill>
                <a:latin typeface="+mj-lt"/>
              </a:rPr>
              <a:t>поліморфізм</a:t>
            </a:r>
            <a:r>
              <a:rPr lang="ru-RU" altLang="ru-RU" sz="2000" b="1" dirty="0" smtClean="0">
                <a:solidFill>
                  <a:schemeClr val="tx1"/>
                </a:solidFill>
                <a:latin typeface="+mj-lt"/>
              </a:rPr>
              <a:t> - </a:t>
            </a:r>
            <a:r>
              <a:rPr lang="ru-RU" sz="2000" dirty="0" smtClean="0">
                <a:solidFill>
                  <a:schemeClr val="tx1"/>
                </a:solidFill>
                <a:latin typeface="+mj-lt"/>
              </a:rPr>
              <a:t>це </a:t>
            </a:r>
            <a:r>
              <a:rPr lang="ru-RU" sz="2000" dirty="0">
                <a:solidFill>
                  <a:schemeClr val="tx1"/>
                </a:solidFill>
                <a:latin typeface="+mj-lt"/>
              </a:rPr>
              <a:t>властивість системи використовувати об'єкти з однаковим інтерфейсом без інформації про тип і внутрішню структуру об'єкта</a:t>
            </a:r>
            <a:endParaRPr lang="ru-RU" altLang="ru-RU" sz="2000" b="1" dirty="0" smtClean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00000"/>
              </a:lnSpc>
            </a:pPr>
            <a:endParaRPr lang="ru-RU" altLang="ru-RU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346450" y="4063109"/>
            <a:ext cx="25209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ts val="1250"/>
              </a:spcBef>
            </a:pPr>
            <a:r>
              <a:rPr lang="ru-RU" altLang="ru-RU" sz="2000" b="1" dirty="0">
                <a:solidFill>
                  <a:srgbClr val="333399"/>
                </a:solidFill>
                <a:latin typeface="Arial" panose="020B0604020202020204" pitchFamily="34" charset="0"/>
              </a:rPr>
              <a:t>Клас «Людина»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3346450" y="5447409"/>
            <a:ext cx="2736850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ts val="938"/>
              </a:spcBef>
            </a:pPr>
            <a:r>
              <a:rPr lang="ru-RU" altLang="ru-RU" sz="1500" b="1" dirty="0">
                <a:solidFill>
                  <a:srgbClr val="009900"/>
                </a:solidFill>
                <a:latin typeface="Arial" panose="020B0604020202020204" pitchFamily="34" charset="0"/>
              </a:rPr>
              <a:t>Поле «</a:t>
            </a:r>
            <a:r>
              <a:rPr lang="ru-RU" altLang="ru-RU" sz="1500" b="1" dirty="0" err="1">
                <a:solidFill>
                  <a:srgbClr val="009900"/>
                </a:solidFill>
                <a:latin typeface="Arial" panose="020B0604020202020204" pitchFamily="34" charset="0"/>
              </a:rPr>
              <a:t>Ім'я</a:t>
            </a:r>
            <a:r>
              <a:rPr lang="ru-RU" altLang="ru-RU" sz="1500" b="1" dirty="0">
                <a:solidFill>
                  <a:srgbClr val="009900"/>
                </a:solidFill>
                <a:latin typeface="Arial" panose="020B0604020202020204" pitchFamily="34" charset="0"/>
              </a:rPr>
              <a:t>»</a:t>
            </a:r>
          </a:p>
          <a:p>
            <a:pPr eaLnBrk="1" hangingPunct="1">
              <a:spcBef>
                <a:spcPts val="938"/>
              </a:spcBef>
            </a:pPr>
            <a:r>
              <a:rPr lang="ru-RU" altLang="ru-RU" sz="1500" b="1" dirty="0">
                <a:solidFill>
                  <a:srgbClr val="333399"/>
                </a:solidFill>
                <a:latin typeface="Arial" panose="020B0604020202020204" pitchFamily="34" charset="0"/>
              </a:rPr>
              <a:t>Метод «</a:t>
            </a:r>
            <a:r>
              <a:rPr lang="ru-RU" altLang="ru-RU" sz="1500" b="1" dirty="0" err="1">
                <a:solidFill>
                  <a:srgbClr val="333399"/>
                </a:solidFill>
                <a:latin typeface="Arial" panose="020B0604020202020204" pitchFamily="34" charset="0"/>
              </a:rPr>
              <a:t>Отримати</a:t>
            </a:r>
            <a:r>
              <a:rPr lang="ru-RU" altLang="ru-RU" sz="1500" b="1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500" b="1" dirty="0" err="1">
                <a:solidFill>
                  <a:srgbClr val="333399"/>
                </a:solidFill>
                <a:latin typeface="Arial" panose="020B0604020202020204" pitchFamily="34" charset="0"/>
              </a:rPr>
              <a:t>ім'я</a:t>
            </a:r>
            <a:r>
              <a:rPr lang="ru-RU" altLang="ru-RU" sz="1500" b="1" dirty="0">
                <a:solidFill>
                  <a:srgbClr val="333399"/>
                </a:solidFill>
                <a:latin typeface="Arial" panose="020B0604020202020204" pitchFamily="34" charset="0"/>
              </a:rPr>
              <a:t>»</a:t>
            </a:r>
          </a:p>
          <a:p>
            <a:pPr eaLnBrk="1" hangingPunct="1">
              <a:spcBef>
                <a:spcPts val="938"/>
              </a:spcBef>
            </a:pPr>
            <a:r>
              <a:rPr lang="ru-RU" altLang="ru-RU" sz="1500" b="1" dirty="0">
                <a:solidFill>
                  <a:srgbClr val="333399"/>
                </a:solidFill>
                <a:latin typeface="Arial" panose="020B0604020202020204" pitchFamily="34" charset="0"/>
              </a:rPr>
              <a:t>Метод «</a:t>
            </a:r>
            <a:r>
              <a:rPr lang="ru-RU" altLang="ru-RU" sz="1500" b="1" dirty="0" err="1">
                <a:solidFill>
                  <a:srgbClr val="333399"/>
                </a:solidFill>
                <a:latin typeface="Arial" panose="020B0604020202020204" pitchFamily="34" charset="0"/>
              </a:rPr>
              <a:t>Надіслати</a:t>
            </a:r>
            <a:r>
              <a:rPr lang="ru-RU" altLang="ru-RU" sz="1500" b="1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ru-RU" altLang="ru-RU" sz="1500" b="1" dirty="0" err="1">
                <a:solidFill>
                  <a:srgbClr val="333399"/>
                </a:solidFill>
                <a:latin typeface="Arial" panose="020B0604020202020204" pitchFamily="34" charset="0"/>
              </a:rPr>
              <a:t>повідомлення</a:t>
            </a:r>
            <a:r>
              <a:rPr lang="ru-RU" altLang="ru-RU" sz="1500" b="1" dirty="0">
                <a:solidFill>
                  <a:srgbClr val="333399"/>
                </a:solidFill>
                <a:latin typeface="Arial" panose="020B0604020202020204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3511948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323850" y="44450"/>
            <a:ext cx="84248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500" b="1">
                <a:solidFill>
                  <a:srgbClr val="333399"/>
                </a:solidFill>
                <a:latin typeface="Arial" panose="020B0604020202020204" pitchFamily="34" charset="0"/>
              </a:rPr>
              <a:t>Вільне ПЗ і закрите ПЗ. </a:t>
            </a:r>
            <a:r>
              <a:rPr lang="en-US" altLang="ru-RU" sz="2500" b="1">
                <a:solidFill>
                  <a:srgbClr val="333399"/>
                </a:solidFill>
                <a:latin typeface="Arial" panose="020B0604020202020204" pitchFamily="34" charset="0"/>
              </a:rPr>
              <a:t>GNU GPL.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129989" y="692150"/>
            <a:ext cx="7763185" cy="566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ts val="1500"/>
              </a:spcBef>
            </a:pP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GNU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General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Public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License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 (Універсальна загальнодоступна ліцензія GNU або Відкрите ліцензійну угоду GNU) -</a:t>
            </a:r>
            <a:r>
              <a:rPr lang="en-US" alt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популярна ліцензія на вільне програмне забезпечення, створена в рамках проекту GNU в 1988 р </a:t>
            </a:r>
          </a:p>
          <a:p>
            <a:pPr eaLnBrk="1" hangingPunct="1">
              <a:spcBef>
                <a:spcPts val="1500"/>
              </a:spcBef>
            </a:pPr>
            <a:endParaRPr lang="en-US" alt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1500"/>
              </a:spcBef>
            </a:pPr>
            <a:r>
              <a:rPr lang="en-US" altLang="ru-RU" dirty="0">
                <a:solidFill>
                  <a:srgbClr val="000000"/>
                </a:solidFill>
                <a:latin typeface="Arial" panose="020B0604020202020204" pitchFamily="34" charset="0"/>
              </a:rPr>
              <a:t>GNU - (</a:t>
            </a:r>
            <a:r>
              <a:rPr lang="ru-RU" alt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GNU </a:t>
            </a:r>
            <a:r>
              <a:rPr lang="en-US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ru-RU" alt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Not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Unix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 - «GNU - це не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Unix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») - проект по створенню вільної UNIX-подібної операційної системи, розпочатий Річардом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Столлмена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 в 1983 році</a:t>
            </a:r>
            <a:r>
              <a:rPr lang="en-US" altLang="ru-RU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ts val="1500"/>
              </a:spcBef>
            </a:pPr>
            <a:endParaRPr lang="en-US" alt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1500"/>
              </a:spcBef>
            </a:pP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ОС</a:t>
            </a:r>
            <a:r>
              <a:rPr lang="en-US" altLang="ru-RU" dirty="0">
                <a:solidFill>
                  <a:srgbClr val="000000"/>
                </a:solidFill>
                <a:latin typeface="Arial" panose="020B0604020202020204" pitchFamily="34" charset="0"/>
              </a:rPr>
              <a:t> GNU / Linux = 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системні утиліти проекту </a:t>
            </a:r>
            <a:r>
              <a:rPr lang="en-US" altLang="ru-RU" dirty="0">
                <a:solidFill>
                  <a:srgbClr val="000000"/>
                </a:solidFill>
                <a:latin typeface="Arial" panose="020B0604020202020204" pitchFamily="34" charset="0"/>
              </a:rPr>
              <a:t>GNU + 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ядро </a:t>
            </a:r>
            <a:r>
              <a:rPr lang="en-US" altLang="ru-RU" dirty="0">
                <a:solidFill>
                  <a:srgbClr val="000000"/>
                </a:solidFill>
                <a:latin typeface="Arial" panose="020B0604020202020204" pitchFamily="34" charset="0"/>
              </a:rPr>
              <a:t>Linux.</a:t>
            </a:r>
          </a:p>
        </p:txBody>
      </p:sp>
    </p:spTree>
    <p:extLst>
      <p:ext uri="{BB962C8B-B14F-4D97-AF65-F5344CB8AC3E}">
        <p14:creationId xmlns:p14="http://schemas.microsoft.com/office/powerpoint/2010/main" val="533067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23850" y="44450"/>
            <a:ext cx="84248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500" b="1" dirty="0">
                <a:solidFill>
                  <a:srgbClr val="333399"/>
                </a:solidFill>
                <a:latin typeface="+mj-lt"/>
              </a:rPr>
              <a:t>Вільне ПЗ і закрите ПЗ. </a:t>
            </a:r>
            <a:r>
              <a:rPr lang="en-US" altLang="ru-RU" sz="2500" b="1" dirty="0">
                <a:solidFill>
                  <a:srgbClr val="333399"/>
                </a:solidFill>
                <a:latin typeface="+mj-lt"/>
              </a:rPr>
              <a:t>GNU GPL.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271239" y="692150"/>
            <a:ext cx="7621936" cy="568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ts val="1500"/>
              </a:spcBef>
            </a:pPr>
            <a:r>
              <a:rPr lang="ru-RU" altLang="ru-RU" dirty="0">
                <a:solidFill>
                  <a:srgbClr val="000000"/>
                </a:solidFill>
                <a:latin typeface="+mn-lt"/>
              </a:rPr>
              <a:t>Права (свободи) для користувача комп'ютерної програми:</a:t>
            </a:r>
          </a:p>
          <a:p>
            <a:pPr eaLnBrk="1" hangingPunct="1">
              <a:spcBef>
                <a:spcPts val="1500"/>
              </a:spcBef>
              <a:buFont typeface="Arial" panose="020B0604020202020204" pitchFamily="34" charset="0"/>
              <a:buChar char="-"/>
            </a:pPr>
            <a:r>
              <a:rPr lang="ru-RU" altLang="ru-RU" dirty="0">
                <a:solidFill>
                  <a:srgbClr val="000000"/>
                </a:solidFill>
                <a:latin typeface="+mn-lt"/>
              </a:rPr>
              <a:t> доступ до програмного коду;</a:t>
            </a:r>
          </a:p>
          <a:p>
            <a:pPr eaLnBrk="1" hangingPunct="1">
              <a:spcBef>
                <a:spcPts val="1500"/>
              </a:spcBef>
              <a:buFont typeface="Arial" panose="020B0604020202020204" pitchFamily="34" charset="0"/>
              <a:buChar char="-"/>
            </a:pPr>
            <a:r>
              <a:rPr lang="en-US" altLang="ru-RU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+mn-lt"/>
              </a:rPr>
              <a:t>свобода вивчення того, як програма працює, і її модифікації;</a:t>
            </a:r>
          </a:p>
          <a:p>
            <a:pPr eaLnBrk="1" hangingPunct="1">
              <a:spcBef>
                <a:spcPts val="1500"/>
              </a:spcBef>
              <a:buFont typeface="Arial" panose="020B0604020202020204" pitchFamily="34" charset="0"/>
              <a:buChar char="-"/>
            </a:pPr>
            <a:r>
              <a:rPr lang="en-US" altLang="ru-RU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+mn-lt"/>
              </a:rPr>
              <a:t>свобода поширення копій;</a:t>
            </a:r>
          </a:p>
          <a:p>
            <a:pPr eaLnBrk="1" hangingPunct="1">
              <a:spcBef>
                <a:spcPts val="1500"/>
              </a:spcBef>
              <a:buFont typeface="Arial" panose="020B0604020202020204" pitchFamily="34" charset="0"/>
              <a:buChar char="-"/>
            </a:pPr>
            <a:r>
              <a:rPr lang="en-US" altLang="ru-RU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+mn-lt"/>
              </a:rPr>
              <a:t>свобода поліпшення програми, і випуску поліпшень в публічний доступ.</a:t>
            </a:r>
          </a:p>
          <a:p>
            <a:pPr eaLnBrk="1" hangingPunct="1">
              <a:spcBef>
                <a:spcPts val="1500"/>
              </a:spcBef>
            </a:pPr>
            <a:endParaRPr lang="ru-RU" altLang="ru-RU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spcBef>
                <a:spcPts val="1500"/>
              </a:spcBef>
              <a:buClrTx/>
              <a:buSzTx/>
              <a:buFontTx/>
              <a:buNone/>
            </a:pPr>
            <a:r>
              <a:rPr lang="ru-RU" altLang="ru-RU" dirty="0">
                <a:solidFill>
                  <a:srgbClr val="000000"/>
                </a:solidFill>
                <a:latin typeface="+mn-lt"/>
              </a:rPr>
              <a:t>Користувачі похідних програм отримають перераховані вище права ( «</a:t>
            </a:r>
            <a:r>
              <a:rPr lang="en-US" altLang="ru-RU" dirty="0" err="1">
                <a:solidFill>
                  <a:srgbClr val="000000"/>
                </a:solidFill>
                <a:latin typeface="+mn-lt"/>
              </a:rPr>
              <a:t>copyleft</a:t>
            </a:r>
            <a:r>
              <a:rPr lang="ru-RU" altLang="ru-RU" dirty="0">
                <a:solidFill>
                  <a:srgbClr val="000000"/>
                </a:solidFill>
                <a:latin typeface="+mn-lt"/>
              </a:rPr>
              <a:t>»</a:t>
            </a:r>
            <a:r>
              <a:rPr lang="en-US" altLang="ru-RU" dirty="0">
                <a:solidFill>
                  <a:srgbClr val="000000"/>
                </a:solidFill>
                <a:latin typeface="+mn-lt"/>
              </a:rPr>
              <a:t> - </a:t>
            </a:r>
            <a:r>
              <a:rPr lang="ru-RU" altLang="ru-RU" dirty="0">
                <a:solidFill>
                  <a:srgbClr val="000000"/>
                </a:solidFill>
                <a:latin typeface="+mn-lt"/>
              </a:rPr>
              <a:t>принцип «наслідування» прав)</a:t>
            </a:r>
          </a:p>
        </p:txBody>
      </p:sp>
    </p:spTree>
    <p:extLst>
      <p:ext uri="{BB962C8B-B14F-4D97-AF65-F5344CB8AC3E}">
        <p14:creationId xmlns:p14="http://schemas.microsoft.com/office/powerpoint/2010/main" val="379912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2132" y="277201"/>
            <a:ext cx="7704667" cy="565199"/>
          </a:xfrm>
        </p:spPr>
        <p:txBody>
          <a:bodyPr>
            <a:noAutofit/>
          </a:bodyPr>
          <a:lstStyle/>
          <a:p>
            <a:r>
              <a:rPr lang="ru-RU" sz="2800" b="1" dirty="0"/>
              <a:t>Аналіз складності та ефективності алгоритмів і структур даних</a:t>
            </a:r>
            <a:endParaRPr lang="uk-UA" sz="28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82131" y="1273170"/>
            <a:ext cx="7704667" cy="50926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У процесі вирішення прикладних задач вибір відповідного алгоритму викликає певні труднощі. Алгоритм повинен відповідати таким, що суперечить одне одному вимогам:</a:t>
            </a:r>
            <a:endParaRPr lang="uk-UA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бути </a:t>
            </a:r>
            <a:r>
              <a:rPr lang="ru-RU" dirty="0"/>
              <a:t>простим для розуміння, перекладу в програмний код і </a:t>
            </a:r>
            <a:r>
              <a:rPr lang="ru-RU" dirty="0" smtClean="0"/>
              <a:t>налагодження;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ефективно </a:t>
            </a:r>
            <a:r>
              <a:rPr lang="ru-RU" dirty="0"/>
              <a:t>використовувати обчислювальні ресурси і виконуватися </a:t>
            </a:r>
            <a:r>
              <a:rPr lang="ru-RU" dirty="0" smtClean="0"/>
              <a:t>якомога швидше.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2684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4000" dirty="0" err="1" smtClean="0">
                <a:latin typeface="+mj-lt"/>
              </a:rPr>
              <a:t>Види</a:t>
            </a:r>
            <a:r>
              <a:rPr lang="ru-RU" sz="4000" dirty="0" smtClean="0">
                <a:latin typeface="+mj-lt"/>
              </a:rPr>
              <a:t> </a:t>
            </a:r>
            <a:r>
              <a:rPr lang="ru-RU" sz="4000" dirty="0" smtClean="0">
                <a:latin typeface="+mj-lt"/>
              </a:rPr>
              <a:t>ефективності</a:t>
            </a:r>
            <a:r>
              <a:rPr lang="en-US" sz="4000" dirty="0" smtClean="0">
                <a:latin typeface="+mj-lt"/>
              </a:rPr>
              <a:t> </a:t>
            </a:r>
            <a:r>
              <a:rPr lang="ru-RU" sz="4000" dirty="0" smtClean="0">
                <a:latin typeface="+mj-lt"/>
              </a:rPr>
              <a:t>алгоритмів</a:t>
            </a:r>
            <a:endParaRPr lang="ru-RU" sz="4000" dirty="0">
              <a:latin typeface="+mj-lt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ефективність алгоритму</a:t>
            </a:r>
            <a:r>
              <a:rPr lang="en-US" altLang="ru-RU" sz="2800" dirty="0" smtClean="0">
                <a:latin typeface="Gill Sans MT" panose="020B0502020104020203" pitchFamily="34" charset="0"/>
              </a:rPr>
              <a:t>:</a:t>
            </a:r>
          </a:p>
          <a:p>
            <a:pPr>
              <a:spcAft>
                <a:spcPts val="1200"/>
              </a:spcAft>
            </a:pPr>
            <a:r>
              <a:rPr lang="ru-RU" altLang="ru-RU" sz="2800" b="1" i="1" dirty="0" smtClean="0">
                <a:latin typeface="Corbel" panose="020B0503020204020204" pitchFamily="34" charset="0"/>
              </a:rPr>
              <a:t>Часова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ru-RU" altLang="ru-RU" sz="2800" dirty="0" smtClean="0">
                <a:latin typeface="Corbel" panose="020B0503020204020204" pitchFamily="34" charset="0"/>
              </a:rPr>
              <a:t>(Індикатор швидкості роботи алгоритму)</a:t>
            </a:r>
          </a:p>
          <a:p>
            <a:pPr>
              <a:spcAft>
                <a:spcPts val="1200"/>
              </a:spcAft>
            </a:pPr>
            <a:r>
              <a:rPr lang="ru-RU" altLang="ru-RU" sz="2800" b="1" i="1" dirty="0" err="1" smtClean="0">
                <a:latin typeface="Corbel" panose="020B0503020204020204" pitchFamily="34" charset="0"/>
              </a:rPr>
              <a:t>Просторова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ru-RU" altLang="ru-RU" sz="2800" dirty="0" smtClean="0">
                <a:latin typeface="Corbel" panose="020B0503020204020204" pitchFamily="34" charset="0"/>
              </a:rPr>
              <a:t>(Скільки для алгоритму потрібно оперативної пам'яті)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В основному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аналізується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часова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ru-RU" altLang="ru-RU" sz="2800" dirty="0" smtClean="0">
                <a:latin typeface="Corbel" panose="020B0503020204020204" pitchFamily="34" charset="0"/>
              </a:rPr>
              <a:t>ефективність.</a:t>
            </a:r>
          </a:p>
        </p:txBody>
      </p:sp>
    </p:spTree>
    <p:extLst>
      <p:ext uri="{BB962C8B-B14F-4D97-AF65-F5344CB8AC3E}">
        <p14:creationId xmlns:p14="http://schemas.microsoft.com/office/powerpoint/2010/main" val="29546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200" dirty="0" smtClean="0">
                <a:latin typeface="+mj-lt"/>
              </a:rPr>
              <a:t>Оцінка розміру вхідних даних</a:t>
            </a:r>
            <a:endParaRPr lang="ru-RU" sz="3200" dirty="0">
              <a:latin typeface="+mj-lt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b="1" dirty="0" smtClean="0">
                <a:latin typeface="Corbel" panose="020B0503020204020204" pitchFamily="34" charset="0"/>
              </a:rPr>
              <a:t>Часова </a:t>
            </a:r>
            <a:r>
              <a:rPr lang="ru-RU" altLang="ru-RU" b="1" dirty="0" smtClean="0">
                <a:latin typeface="Corbel" panose="020B0503020204020204" pitchFamily="34" charset="0"/>
              </a:rPr>
              <a:t>ефективність</a:t>
            </a:r>
            <a:r>
              <a:rPr lang="ru-RU" altLang="ru-RU" dirty="0" smtClean="0">
                <a:latin typeface="Corbel" panose="020B0503020204020204" pitchFamily="34" charset="0"/>
              </a:rPr>
              <a:t> (Далі просто </a:t>
            </a:r>
            <a:r>
              <a:rPr lang="ru-RU" altLang="ru-RU" b="1" dirty="0" smtClean="0">
                <a:latin typeface="Corbel" panose="020B0503020204020204" pitchFamily="34" charset="0"/>
              </a:rPr>
              <a:t>ефективність</a:t>
            </a:r>
            <a:r>
              <a:rPr lang="ru-RU" altLang="ru-RU" dirty="0" smtClean="0">
                <a:latin typeface="Corbel" panose="020B0503020204020204" pitchFamily="34" charset="0"/>
              </a:rPr>
              <a:t>) Безпосередньо залежить від розміру вхідних даних.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dirty="0" smtClean="0">
                <a:latin typeface="Corbel" panose="020B0503020204020204" pitchFamily="34" charset="0"/>
              </a:rPr>
              <a:t>Ефективність можна задати функцією від</a:t>
            </a:r>
            <a:r>
              <a:rPr lang="en-US" altLang="ru-RU" dirty="0" smtClean="0">
                <a:latin typeface="Gill Sans MT" panose="020B0502020104020203" pitchFamily="34" charset="0"/>
              </a:rPr>
              <a:t> </a:t>
            </a:r>
            <a:r>
              <a:rPr lang="ru-RU" altLang="ru-RU" dirty="0" smtClean="0">
                <a:latin typeface="Corbel" panose="020B0503020204020204" pitchFamily="34" charset="0"/>
              </a:rPr>
              <a:t>деякого параметра, пов'язаного з розміром вхідних даних. 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dirty="0" err="1" smtClean="0">
                <a:latin typeface="Corbel" panose="020B0503020204020204" pitchFamily="34" charset="0"/>
              </a:rPr>
              <a:t>Наприклад</a:t>
            </a:r>
            <a:r>
              <a:rPr lang="en-US" altLang="ru-RU" dirty="0" smtClean="0">
                <a:latin typeface="Gill Sans MT" panose="020B0502020104020203" pitchFamily="34" charset="0"/>
              </a:rPr>
              <a:t>:</a:t>
            </a:r>
          </a:p>
          <a:p>
            <a:pPr>
              <a:spcAft>
                <a:spcPts val="1200"/>
              </a:spcAft>
            </a:pPr>
            <a:r>
              <a:rPr lang="ru-RU" altLang="ru-RU" dirty="0" smtClean="0">
                <a:latin typeface="Corbel" panose="020B0503020204020204" pitchFamily="34" charset="0"/>
              </a:rPr>
              <a:t>Ефективність алгоритму розв'язання задачі сортування списку залежить від розміру списку</a:t>
            </a:r>
          </a:p>
        </p:txBody>
      </p:sp>
    </p:spTree>
    <p:extLst>
      <p:ext uri="{BB962C8B-B14F-4D97-AF65-F5344CB8AC3E}">
        <p14:creationId xmlns:p14="http://schemas.microsoft.com/office/powerpoint/2010/main" val="364416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200" dirty="0" smtClean="0">
                <a:latin typeface="+mj-lt"/>
              </a:rPr>
              <a:t>Оцінка розміру вхідних даних</a:t>
            </a:r>
            <a:endParaRPr lang="ru-RU" sz="3200" dirty="0">
              <a:latin typeface="+mj-lt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ru-RU" dirty="0" smtClean="0">
                <a:latin typeface="Corbel" pitchFamily="34" charset="0"/>
              </a:rPr>
              <a:t>Для деяких завдань можна брати різні параметри вхідних даних.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ru-RU" dirty="0" smtClean="0">
                <a:latin typeface="Corbel" pitchFamily="34" charset="0"/>
              </a:rPr>
              <a:t>приклад</a:t>
            </a:r>
            <a:r>
              <a:rPr lang="en-US" dirty="0" smtClean="0">
                <a:latin typeface="Gill Sans MT" pitchFamily="34" charset="0"/>
              </a:rPr>
              <a:t>:</a:t>
            </a:r>
          </a:p>
          <a:p>
            <a:pPr>
              <a:spcAft>
                <a:spcPts val="1200"/>
              </a:spcAft>
              <a:defRPr/>
            </a:pPr>
            <a:r>
              <a:rPr lang="ru-RU" dirty="0" smtClean="0">
                <a:latin typeface="Corbel" pitchFamily="34" charset="0"/>
              </a:rPr>
              <a:t>завдання перемноження </a:t>
            </a:r>
            <a:r>
              <a:rPr lang="ru-RU" dirty="0" smtClean="0"/>
              <a:t>дв</a:t>
            </a:r>
            <a:r>
              <a:rPr lang="ru-RU" dirty="0" smtClean="0">
                <a:latin typeface="Corbel" pitchFamily="34" charset="0"/>
              </a:rPr>
              <a:t>ух матриць розміром </a:t>
            </a:r>
            <a:r>
              <a:rPr lang="en-US" dirty="0" smtClean="0">
                <a:latin typeface="Gill Sans MT" pitchFamily="34" charset="0"/>
              </a:rPr>
              <a:t>n </a:t>
            </a:r>
            <a:r>
              <a:rPr lang="ru-RU" dirty="0" smtClean="0">
                <a:latin typeface="Corbel" pitchFamily="34" charset="0"/>
              </a:rPr>
              <a:t>на </a:t>
            </a:r>
            <a:r>
              <a:rPr lang="en-US" i="1" dirty="0" smtClean="0">
                <a:latin typeface="Gill Sans MT" pitchFamily="34" charset="0"/>
              </a:rPr>
              <a:t>n</a:t>
            </a:r>
            <a:r>
              <a:rPr lang="ru-RU" dirty="0" smtClean="0">
                <a:latin typeface="Corbel" pitchFamily="34" charset="0"/>
              </a:rPr>
              <a:t>.</a:t>
            </a:r>
            <a:r>
              <a:rPr lang="en-US" dirty="0" smtClean="0">
                <a:latin typeface="Gill Sans MT" pitchFamily="34" charset="0"/>
              </a:rPr>
              <a:t> </a:t>
            </a:r>
            <a:endParaRPr lang="ru-RU" dirty="0" smtClean="0">
              <a:latin typeface="Gill Sans MT" pitchFamily="34" charset="0"/>
            </a:endParaRPr>
          </a:p>
          <a:p>
            <a:pPr marL="82550" indent="0"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ru-RU" dirty="0" smtClean="0">
                <a:latin typeface="Corbel" pitchFamily="34" charset="0"/>
              </a:rPr>
              <a:t>1-ий варіант параметра - це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ru-RU" dirty="0" smtClean="0">
                <a:latin typeface="Corbel" pitchFamily="34" charset="0"/>
              </a:rPr>
              <a:t>порядок матриці </a:t>
            </a:r>
            <a:r>
              <a:rPr lang="en-US" dirty="0" smtClean="0">
                <a:latin typeface="Gill Sans MT" pitchFamily="34" charset="0"/>
              </a:rPr>
              <a:t>n</a:t>
            </a:r>
            <a:r>
              <a:rPr lang="ru-RU" dirty="0" smtClean="0">
                <a:latin typeface="Corbel" pitchFamily="34" charset="0"/>
              </a:rPr>
              <a:t> </a:t>
            </a:r>
          </a:p>
          <a:p>
            <a:pPr marL="82550" indent="0"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ru-RU" dirty="0" smtClean="0">
                <a:latin typeface="Corbel" pitchFamily="34" charset="0"/>
              </a:rPr>
              <a:t>2-ий варіант - число</a:t>
            </a:r>
            <a:r>
              <a:rPr lang="en-US" dirty="0" smtClean="0">
                <a:latin typeface="Gill Sans MT" pitchFamily="34" charset="0"/>
              </a:rPr>
              <a:t> </a:t>
            </a:r>
            <a:r>
              <a:rPr lang="en-US" i="1" dirty="0" smtClean="0">
                <a:latin typeface="Gill Sans MT" pitchFamily="34" charset="0"/>
              </a:rPr>
              <a:t>N</a:t>
            </a:r>
            <a:r>
              <a:rPr lang="ru-RU" dirty="0" smtClean="0">
                <a:latin typeface="Corbel" pitchFamily="34" charset="0"/>
              </a:rPr>
              <a:t> </a:t>
            </a:r>
            <a:r>
              <a:rPr lang="en-US" dirty="0" smtClean="0">
                <a:latin typeface="Gill Sans MT" pitchFamily="34" charset="0"/>
              </a:rPr>
              <a:t>= N * n </a:t>
            </a:r>
            <a:r>
              <a:rPr lang="ru-RU" dirty="0" smtClean="0">
                <a:latin typeface="Corbel" pitchFamily="34" charset="0"/>
              </a:rPr>
              <a:t>елементів в матриці</a:t>
            </a:r>
          </a:p>
        </p:txBody>
      </p:sp>
    </p:spTree>
    <p:extLst>
      <p:ext uri="{BB962C8B-B14F-4D97-AF65-F5344CB8AC3E}">
        <p14:creationId xmlns:p14="http://schemas.microsoft.com/office/powerpoint/2010/main" val="33516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57559" y="815085"/>
            <a:ext cx="7867650" cy="508476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ru-RU" dirty="0"/>
              <a:t>лектор:</a:t>
            </a:r>
          </a:p>
          <a:p>
            <a:pPr algn="ctr" eaLnBrk="1" hangingPunct="1">
              <a:buFontTx/>
              <a:buNone/>
            </a:pPr>
            <a:r>
              <a:rPr lang="ru-RU" dirty="0" smtClean="0"/>
              <a:t>к.т.н., доцент кафедри </a:t>
            </a:r>
            <a:endParaRPr lang="ru-RU" dirty="0"/>
          </a:p>
          <a:p>
            <a:pPr algn="ctr" eaLnBrk="1" hangingPunct="1">
              <a:buFontTx/>
              <a:buNone/>
            </a:pPr>
            <a:r>
              <a:rPr lang="ru-RU" dirty="0"/>
              <a:t>динаміки і міцності </a:t>
            </a:r>
            <a:r>
              <a:rPr lang="ru-RU" dirty="0" smtClean="0"/>
              <a:t>машин (к. 12)</a:t>
            </a:r>
            <a:endParaRPr lang="ru-RU" dirty="0"/>
          </a:p>
          <a:p>
            <a:pPr algn="ctr" eaLnBrk="1" hangingPunct="1">
              <a:buFontTx/>
              <a:buNone/>
            </a:pPr>
            <a:r>
              <a:rPr lang="ru-RU" sz="4800" dirty="0" smtClean="0"/>
              <a:t>Водка</a:t>
            </a:r>
            <a:endParaRPr lang="ru-RU" sz="4800" dirty="0"/>
          </a:p>
          <a:p>
            <a:pPr algn="ctr" eaLnBrk="1" hangingPunct="1">
              <a:buFontTx/>
              <a:buNone/>
            </a:pPr>
            <a:r>
              <a:rPr lang="ru-RU" sz="4800" dirty="0"/>
              <a:t>Олексій Олександрович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37329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200" dirty="0" smtClean="0">
                <a:latin typeface="+mj-lt"/>
              </a:rPr>
              <a:t>Оцінка розміру вхідних даних</a:t>
            </a:r>
            <a:endParaRPr lang="ru-RU" sz="3200" dirty="0">
              <a:latin typeface="+mj-lt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82133" y="1761893"/>
            <a:ext cx="7704667" cy="4237923"/>
          </a:xfrm>
        </p:spPr>
        <p:txBody>
          <a:bodyPr>
            <a:normAutofit fontScale="92500"/>
          </a:bodyPr>
          <a:lstStyle/>
          <a:p>
            <a:pPr marL="0" indent="357188"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У разі, якщо на вхід алгоритму подається ціле число </a:t>
            </a:r>
            <a:r>
              <a:rPr lang="en-US" altLang="ru-RU" sz="2800" i="1" dirty="0" smtClean="0">
                <a:latin typeface="Gill Sans MT" panose="020B0502020104020203" pitchFamily="34" charset="0"/>
              </a:rPr>
              <a:t>n</a:t>
            </a:r>
            <a:r>
              <a:rPr lang="ru-RU" altLang="ru-RU" sz="2800" dirty="0" smtClean="0">
                <a:latin typeface="Corbel" panose="020B0503020204020204" pitchFamily="34" charset="0"/>
              </a:rPr>
              <a:t>, Прийнято оцінювати розмір вхідних даних за кількістю бітів </a:t>
            </a:r>
            <a:r>
              <a:rPr lang="en-US" altLang="ru-RU" sz="2800" i="1" dirty="0" smtClean="0">
                <a:latin typeface="Gill Sans MT" panose="020B0502020104020203" pitchFamily="34" charset="0"/>
              </a:rPr>
              <a:t>b</a:t>
            </a:r>
            <a:r>
              <a:rPr lang="en-US" altLang="ru-RU" sz="2800" dirty="0" smtClean="0">
                <a:latin typeface="Gill Sans MT" panose="020B0502020104020203" pitchFamily="34" charset="0"/>
              </a:rPr>
              <a:t> </a:t>
            </a:r>
            <a:r>
              <a:rPr lang="ru-RU" altLang="ru-RU" sz="2800" dirty="0" smtClean="0">
                <a:latin typeface="Corbel" panose="020B0503020204020204" pitchFamily="34" charset="0"/>
              </a:rPr>
              <a:t>в двійковому поданні числа </a:t>
            </a:r>
            <a:r>
              <a:rPr lang="en-US" altLang="ru-RU" sz="2800" i="1" dirty="0" smtClean="0">
                <a:latin typeface="Gill Sans MT" panose="020B0502020104020203" pitchFamily="34" charset="0"/>
              </a:rPr>
              <a:t>n</a:t>
            </a:r>
            <a:r>
              <a:rPr lang="ru-RU" altLang="ru-RU" sz="2800" dirty="0" smtClean="0">
                <a:latin typeface="Corbel" panose="020B0503020204020204" pitchFamily="34" charset="0"/>
              </a:rPr>
              <a:t>.</a:t>
            </a:r>
            <a:endParaRPr lang="en-US" altLang="ru-RU" sz="28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800" dirty="0" smtClean="0">
              <a:latin typeface="Corbel" panose="020B0503020204020204" pitchFamily="34" charset="0"/>
            </a:endParaRPr>
          </a:p>
          <a:p>
            <a:pPr marL="0" indent="357188"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en-US" altLang="ru-RU" sz="2800" dirty="0" smtClean="0">
                <a:latin typeface="Gill Sans MT" panose="020B0502020104020203" pitchFamily="34" charset="0"/>
              </a:rPr>
              <a:t> </a:t>
            </a:r>
            <a:r>
              <a:rPr lang="ru-RU" altLang="ru-RU" sz="2800" dirty="0" smtClean="0">
                <a:latin typeface="Corbel" panose="020B0503020204020204" pitchFamily="34" charset="0"/>
              </a:rPr>
              <a:t>Наприклад, для алгоритму зведення цілого числа </a:t>
            </a:r>
            <a:r>
              <a:rPr lang="en-US" altLang="ru-RU" sz="2800" i="1" dirty="0" smtClean="0">
                <a:latin typeface="Gill Sans MT" panose="020B0502020104020203" pitchFamily="34" charset="0"/>
              </a:rPr>
              <a:t>n</a:t>
            </a:r>
            <a:r>
              <a:rPr lang="en-US" altLang="ru-RU" sz="2800" dirty="0" smtClean="0">
                <a:latin typeface="Gill Sans MT" panose="020B0502020104020203" pitchFamily="34" charset="0"/>
              </a:rPr>
              <a:t> </a:t>
            </a:r>
            <a:r>
              <a:rPr lang="ru-RU" altLang="ru-RU" sz="2800" dirty="0" smtClean="0">
                <a:latin typeface="Corbel" panose="020B0503020204020204" pitchFamily="34" charset="0"/>
              </a:rPr>
              <a:t>в квадрат значення ефективності однаково для чисел 9 і 14 (тому що число бітів двійкового представлення цих чисел одне і те ж).</a:t>
            </a:r>
          </a:p>
        </p:txBody>
      </p:sp>
      <p:graphicFrame>
        <p:nvGraphicFramePr>
          <p:cNvPr id="1229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433914"/>
              </p:ext>
            </p:extLst>
          </p:nvPr>
        </p:nvGraphicFramePr>
        <p:xfrm>
          <a:off x="4260850" y="3500438"/>
          <a:ext cx="16224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927000" imgH="241200" progId="Equation.DSMT4">
                  <p:embed/>
                </p:oleObj>
              </mc:Choice>
              <mc:Fallback>
                <p:oleObj name="Equation" r:id="rId3" imgW="927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3500438"/>
                        <a:ext cx="16224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42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4000" dirty="0" smtClean="0">
                <a:latin typeface="+mj-lt"/>
              </a:rPr>
              <a:t>Одиниці виміру часу</a:t>
            </a:r>
            <a:endParaRPr lang="ru-RU" sz="4000" dirty="0">
              <a:latin typeface="+mj-lt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57188"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В якості одиниці вимірювання часу виконання алгоритму прийнято використовувати не секунди, хвилини та ін., А кількість операцій, які виконуються алгоритмом.</a:t>
            </a:r>
          </a:p>
          <a:p>
            <a:pPr marL="0" indent="357188"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При </a:t>
            </a:r>
            <a:r>
              <a:rPr lang="uk-UA" altLang="ru-RU" sz="2800" dirty="0" smtClean="0">
                <a:latin typeface="Corbel" panose="020B0503020204020204" pitchFamily="34" charset="0"/>
              </a:rPr>
              <a:t>цьому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uk-UA" altLang="ru-RU" sz="2800" dirty="0" smtClean="0">
                <a:latin typeface="Corbel" panose="020B0503020204020204" pitchFamily="34" charset="0"/>
              </a:rPr>
              <a:t>враховуються</a:t>
            </a:r>
            <a:r>
              <a:rPr lang="ru-RU" altLang="ru-RU" sz="2800" dirty="0" smtClean="0">
                <a:latin typeface="Corbel" panose="020B0503020204020204" pitchFamily="34" charset="0"/>
              </a:rPr>
              <a:t> не </a:t>
            </a:r>
            <a:r>
              <a:rPr lang="ru-RU" altLang="ru-RU" sz="2800" dirty="0" smtClean="0">
                <a:latin typeface="Corbel" panose="020B0503020204020204" pitchFamily="34" charset="0"/>
              </a:rPr>
              <a:t>всі операції, а лише </a:t>
            </a:r>
            <a:r>
              <a:rPr lang="ru-RU" altLang="ru-RU" sz="2800" b="1" i="1" dirty="0" smtClean="0">
                <a:latin typeface="Corbel" panose="020B0503020204020204" pitchFamily="34" charset="0"/>
              </a:rPr>
              <a:t>основні</a:t>
            </a:r>
            <a:r>
              <a:rPr lang="ru-RU" altLang="ru-RU" sz="2800" dirty="0" smtClean="0">
                <a:latin typeface="Corbel" panose="020B0503020204020204" pitchFamily="34" charset="0"/>
              </a:rPr>
              <a:t> (Які вносять найбільший вклад в загальний час виконання алгоритму). </a:t>
            </a:r>
          </a:p>
          <a:p>
            <a:pPr marL="0" indent="357188"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При аналізі ефективності алгоритму необхідно визначити, які операції в ньому основні.</a:t>
            </a:r>
          </a:p>
        </p:txBody>
      </p:sp>
    </p:spTree>
    <p:extLst>
      <p:ext uri="{BB962C8B-B14F-4D97-AF65-F5344CB8AC3E}">
        <p14:creationId xmlns:p14="http://schemas.microsoft.com/office/powerpoint/2010/main" val="344320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4000" dirty="0" smtClean="0">
                <a:latin typeface="+mj-lt"/>
              </a:rPr>
              <a:t>Одиниці виміру часу</a:t>
            </a:r>
            <a:endParaRPr lang="ru-RU" sz="4000" dirty="0">
              <a:latin typeface="+mj-lt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u="sng" dirty="0" err="1" smtClean="0">
                <a:latin typeface="Corbel" panose="020B0503020204020204" pitchFamily="34" charset="0"/>
              </a:rPr>
              <a:t>Приклади</a:t>
            </a:r>
            <a:r>
              <a:rPr lang="ru-RU" altLang="ru-RU" sz="2800" u="sng" dirty="0" smtClean="0">
                <a:latin typeface="Corbel" panose="020B0503020204020204" pitchFamily="34" charset="0"/>
              </a:rPr>
              <a:t>:</a:t>
            </a:r>
            <a:endParaRPr lang="ru-RU" altLang="ru-RU" sz="2800" u="sng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У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більшості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алгоритмів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сортування</a:t>
            </a:r>
            <a:r>
              <a:rPr lang="ru-RU" altLang="ru-RU" sz="2800" dirty="0" smtClean="0">
                <a:latin typeface="Corbel" panose="020B0503020204020204" pitchFamily="34" charset="0"/>
              </a:rPr>
              <a:t> основною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операцією</a:t>
            </a:r>
            <a:r>
              <a:rPr lang="ru-RU" altLang="ru-RU" sz="2800" dirty="0" smtClean="0">
                <a:latin typeface="Corbel" panose="020B0503020204020204" pitchFamily="34" charset="0"/>
              </a:rPr>
              <a:t> є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порівняння</a:t>
            </a:r>
            <a:r>
              <a:rPr lang="ru-RU" altLang="ru-RU" sz="2800" dirty="0" smtClean="0">
                <a:latin typeface="Corbel" panose="020B0503020204020204" pitchFamily="34" charset="0"/>
              </a:rPr>
              <a:t>.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В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алгоритмі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множення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матриць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використовуються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операції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додавання</a:t>
            </a:r>
            <a:r>
              <a:rPr lang="ru-RU" altLang="ru-RU" sz="2800" dirty="0" smtClean="0">
                <a:latin typeface="Corbel" panose="020B0503020204020204" pitchFamily="34" charset="0"/>
              </a:rPr>
              <a:t> і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множення</a:t>
            </a:r>
            <a:r>
              <a:rPr lang="ru-RU" altLang="ru-RU" sz="2800" dirty="0" smtClean="0">
                <a:latin typeface="Corbel" panose="020B0503020204020204" pitchFamily="34" charset="0"/>
              </a:rPr>
              <a:t>, основною є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множення</a:t>
            </a:r>
            <a:r>
              <a:rPr lang="ru-RU" altLang="ru-RU" sz="2800" dirty="0" smtClean="0">
                <a:latin typeface="Corbel" panose="020B0503020204020204" pitchFamily="34" charset="0"/>
              </a:rPr>
              <a:t>, тому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що</a:t>
            </a:r>
            <a:r>
              <a:rPr lang="ru-RU" altLang="ru-RU" sz="2800" dirty="0" smtClean="0">
                <a:latin typeface="Corbel" panose="020B0503020204020204" pitchFamily="34" charset="0"/>
              </a:rPr>
              <a:t> на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комп'ютерах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воно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виконується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довше</a:t>
            </a:r>
            <a:r>
              <a:rPr lang="ru-RU" altLang="ru-RU" sz="2800" dirty="0" smtClean="0">
                <a:latin typeface="Corbel" panose="020B0503020204020204" pitchFamily="34" charset="0"/>
              </a:rPr>
              <a:t>,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ніж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складання</a:t>
            </a:r>
            <a:r>
              <a:rPr lang="ru-RU" altLang="ru-RU" sz="2800" dirty="0" smtClean="0">
                <a:latin typeface="Corbel" panose="020B05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23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4000" dirty="0" smtClean="0">
                <a:latin typeface="+mj-lt"/>
              </a:rPr>
              <a:t>Одиниці виміру часу</a:t>
            </a:r>
            <a:endParaRPr lang="ru-RU" sz="4000" dirty="0">
              <a:latin typeface="+mj-lt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нехай </a:t>
            </a:r>
            <a:r>
              <a:rPr lang="en-US" altLang="ru-RU" sz="2800" i="1" dirty="0" smtClean="0">
                <a:latin typeface="Gill Sans MT" panose="020B0502020104020203" pitchFamily="34" charset="0"/>
              </a:rPr>
              <a:t>c</a:t>
            </a:r>
            <a:r>
              <a:rPr lang="en-US" altLang="ru-RU" sz="2800" dirty="0" smtClean="0">
                <a:latin typeface="Gill Sans MT" panose="020B0502020104020203" pitchFamily="34" charset="0"/>
              </a:rPr>
              <a:t> - </a:t>
            </a:r>
            <a:r>
              <a:rPr lang="ru-RU" altLang="ru-RU" sz="2800" dirty="0" smtClean="0">
                <a:latin typeface="Corbel" panose="020B0503020204020204" pitchFamily="34" charset="0"/>
              </a:rPr>
              <a:t>час виконання основної операції алгоритму, а </a:t>
            </a:r>
            <a:r>
              <a:rPr lang="en-US" altLang="ru-RU" sz="2800" i="1" dirty="0" smtClean="0">
                <a:latin typeface="Gill Sans MT" panose="020B0502020104020203" pitchFamily="34" charset="0"/>
              </a:rPr>
              <a:t>C</a:t>
            </a:r>
            <a:r>
              <a:rPr lang="en-US" altLang="ru-RU" sz="2800" dirty="0" smtClean="0">
                <a:latin typeface="Gill Sans MT" panose="020B0502020104020203" pitchFamily="34" charset="0"/>
              </a:rPr>
              <a:t>(</a:t>
            </a:r>
            <a:r>
              <a:rPr lang="en-US" altLang="ru-RU" sz="2800" i="1" dirty="0" smtClean="0">
                <a:latin typeface="Gill Sans MT" panose="020B0502020104020203" pitchFamily="34" charset="0"/>
              </a:rPr>
              <a:t>n</a:t>
            </a:r>
            <a:r>
              <a:rPr lang="en-US" altLang="ru-RU" sz="2800" dirty="0" smtClean="0">
                <a:latin typeface="Gill Sans MT" panose="020B0502020104020203" pitchFamily="34" charset="0"/>
              </a:rPr>
              <a:t>) - </a:t>
            </a:r>
            <a:r>
              <a:rPr lang="ru-RU" altLang="ru-RU" sz="2800" dirty="0" smtClean="0">
                <a:latin typeface="Corbel" panose="020B0503020204020204" pitchFamily="34" charset="0"/>
              </a:rPr>
              <a:t>кількість разів, які ця операція повинна бути виконана при роботі алгоритму. 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Час виконання програми </a:t>
            </a:r>
            <a:r>
              <a:rPr lang="en-US" altLang="ru-RU" sz="2800" i="1" dirty="0" smtClean="0">
                <a:latin typeface="Gill Sans MT" panose="020B0502020104020203" pitchFamily="34" charset="0"/>
              </a:rPr>
              <a:t>T</a:t>
            </a:r>
            <a:r>
              <a:rPr lang="en-US" altLang="ru-RU" sz="2800" dirty="0" smtClean="0">
                <a:latin typeface="Gill Sans MT" panose="020B0502020104020203" pitchFamily="34" charset="0"/>
              </a:rPr>
              <a:t>(</a:t>
            </a:r>
            <a:r>
              <a:rPr lang="en-US" altLang="ru-RU" sz="2800" i="1" dirty="0" smtClean="0">
                <a:latin typeface="Gill Sans MT" panose="020B0502020104020203" pitchFamily="34" charset="0"/>
              </a:rPr>
              <a:t>n</a:t>
            </a:r>
            <a:r>
              <a:rPr lang="en-US" altLang="ru-RU" sz="2800" dirty="0" smtClean="0">
                <a:latin typeface="Gill Sans MT" panose="020B0502020104020203" pitchFamily="34" charset="0"/>
              </a:rPr>
              <a:t>) </a:t>
            </a:r>
            <a:r>
              <a:rPr lang="ru-RU" altLang="ru-RU" sz="2800" dirty="0" smtClean="0">
                <a:latin typeface="Corbel" panose="020B0503020204020204" pitchFamily="34" charset="0"/>
              </a:rPr>
              <a:t>визначається за формулою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Дана формула дозволяє визначити, на скільки зміниться час виконання алгоритму при зміні розміру вхідних даних.</a:t>
            </a:r>
          </a:p>
        </p:txBody>
      </p:sp>
      <p:graphicFrame>
        <p:nvGraphicFramePr>
          <p:cNvPr id="1638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330102"/>
              </p:ext>
            </p:extLst>
          </p:nvPr>
        </p:nvGraphicFramePr>
        <p:xfrm>
          <a:off x="2699792" y="3645024"/>
          <a:ext cx="17716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3" imgW="888614" imgH="215806" progId="Equation.DSMT4">
                  <p:embed/>
                </p:oleObj>
              </mc:Choice>
              <mc:Fallback>
                <p:oleObj name="Equation" r:id="rId3" imgW="888614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645024"/>
                        <a:ext cx="17716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892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4000" dirty="0" smtClean="0">
                <a:latin typeface="+mj-lt"/>
              </a:rPr>
              <a:t>Одиниці виміру часу</a:t>
            </a:r>
            <a:endParaRPr lang="ru-RU" sz="4000" dirty="0">
              <a:latin typeface="+mj-lt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82133" y="2170771"/>
            <a:ext cx="7704667" cy="4497658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нехай 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Якщо подвоїти розмір вхідних даних, то час виконання алгоритму збільшиться в 4 рази, тому що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8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8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en-US" altLang="ru-RU" sz="28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Зауважимо, що відповідь не залежить від </a:t>
            </a:r>
            <a:r>
              <a:rPr lang="en-US" altLang="ru-RU" sz="2800" i="1" dirty="0" smtClean="0">
                <a:latin typeface="Gill Sans MT" panose="020B0502020104020203" pitchFamily="34" charset="0"/>
              </a:rPr>
              <a:t>c</a:t>
            </a:r>
            <a:r>
              <a:rPr lang="ru-RU" altLang="ru-RU" sz="2800" dirty="0" smtClean="0">
                <a:latin typeface="Corbel" panose="020B0503020204020204" pitchFamily="34" charset="0"/>
              </a:rPr>
              <a:t>, Тому при аналізі ефективності алгоритмів зосереджуються на оцінці </a:t>
            </a:r>
            <a:r>
              <a:rPr lang="ru-RU" altLang="ru-RU" sz="2800" b="1" i="1" dirty="0" smtClean="0">
                <a:latin typeface="Corbel" panose="020B0503020204020204" pitchFamily="34" charset="0"/>
              </a:rPr>
              <a:t>порядку зростання </a:t>
            </a:r>
            <a:r>
              <a:rPr lang="ru-RU" altLang="ru-RU" sz="2800" dirty="0" smtClean="0">
                <a:latin typeface="Corbel" panose="020B0503020204020204" pitchFamily="34" charset="0"/>
              </a:rPr>
              <a:t>кількості основних операцій з точністю до постійного сомножителя.</a:t>
            </a:r>
          </a:p>
        </p:txBody>
      </p:sp>
      <p:graphicFrame>
        <p:nvGraphicFramePr>
          <p:cNvPr id="174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382278"/>
              </p:ext>
            </p:extLst>
          </p:nvPr>
        </p:nvGraphicFramePr>
        <p:xfrm>
          <a:off x="2123728" y="1988840"/>
          <a:ext cx="14430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Формула" r:id="rId3" imgW="723586" imgH="393529" progId="Equation.3">
                  <p:embed/>
                </p:oleObj>
              </mc:Choice>
              <mc:Fallback>
                <p:oleObj name="Формула" r:id="rId3" imgW="72358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988840"/>
                        <a:ext cx="144303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854762"/>
              </p:ext>
            </p:extLst>
          </p:nvPr>
        </p:nvGraphicFramePr>
        <p:xfrm>
          <a:off x="1115616" y="3429000"/>
          <a:ext cx="389731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Формула" r:id="rId5" imgW="1955800" imgH="762000" progId="Equation.3">
                  <p:embed/>
                </p:oleObj>
              </mc:Choice>
              <mc:Fallback>
                <p:oleObj name="Формула" r:id="rId5" imgW="19558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429000"/>
                        <a:ext cx="3897312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82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sz="4000" dirty="0" smtClean="0">
                <a:latin typeface="+mj-lt"/>
              </a:rPr>
              <a:t>Складність алгоритмів в різних випадках</a:t>
            </a:r>
            <a:endParaRPr lang="ru-RU" sz="4000" dirty="0">
              <a:latin typeface="+mj-lt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82133" y="2170771"/>
            <a:ext cx="7704667" cy="4571999"/>
          </a:xfrm>
        </p:spPr>
        <p:txBody>
          <a:bodyPr>
            <a:normAutofit fontScale="92500" lnSpcReduction="10000"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У великій кількості алгоритмів час виконання залежить не тільки від розміру вхідних даних, але і від особливостей конкретних вхідних даних.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ru-RU" altLang="ru-RU" sz="2800" b="1" dirty="0" smtClean="0">
                <a:latin typeface="Corbel" panose="020B0503020204020204" pitchFamily="34" charset="0"/>
              </a:rPr>
              <a:t>Приклад.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Завдання послідовного пошуку (пошук заданого елемента </a:t>
            </a:r>
            <a:r>
              <a:rPr lang="en-US" altLang="ru-RU" sz="2800" i="1" dirty="0" smtClean="0">
                <a:latin typeface="Gill Sans MT" panose="020B0502020104020203" pitchFamily="34" charset="0"/>
              </a:rPr>
              <a:t>k </a:t>
            </a:r>
            <a:r>
              <a:rPr lang="ru-RU" altLang="ru-RU" sz="2800" dirty="0" smtClean="0">
                <a:latin typeface="Corbel" panose="020B0503020204020204" pitchFamily="34" charset="0"/>
              </a:rPr>
              <a:t>в списку довжиною </a:t>
            </a:r>
            <a:r>
              <a:rPr lang="en-US" altLang="ru-RU" sz="2800" i="1" dirty="0" smtClean="0">
                <a:latin typeface="Gill Sans MT" panose="020B0502020104020203" pitchFamily="34" charset="0"/>
              </a:rPr>
              <a:t>n</a:t>
            </a:r>
            <a:r>
              <a:rPr lang="en-US" altLang="ru-RU" sz="2800" dirty="0" smtClean="0">
                <a:latin typeface="Gill Sans MT" panose="020B0502020104020203" pitchFamily="34" charset="0"/>
              </a:rPr>
              <a:t>)</a:t>
            </a:r>
            <a:r>
              <a:rPr lang="ru-RU" altLang="ru-RU" sz="2800" dirty="0" smtClean="0">
                <a:latin typeface="Corbel" panose="020B0503020204020204" pitchFamily="34" charset="0"/>
              </a:rPr>
              <a:t>. У найгіршому випадку (коли заданого елемента в списку немає) буде </a:t>
            </a:r>
            <a:r>
              <a:rPr lang="ru-RU" altLang="ru-RU" sz="2800" dirty="0" err="1" smtClean="0">
                <a:latin typeface="Corbel" panose="020B0503020204020204" pitchFamily="34" charset="0"/>
              </a:rPr>
              <a:t>виконано</a:t>
            </a: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  <a:r>
              <a:rPr lang="en-US" altLang="ru-RU" sz="2800" i="1" dirty="0" smtClean="0">
                <a:latin typeface="Gill Sans MT" panose="020B0502020104020203" pitchFamily="34" charset="0"/>
              </a:rPr>
              <a:t>n</a:t>
            </a:r>
            <a:r>
              <a:rPr lang="en-US" altLang="ru-RU" sz="2800" dirty="0" smtClean="0">
                <a:latin typeface="Gill Sans MT" panose="020B0502020104020203" pitchFamily="34" charset="0"/>
              </a:rPr>
              <a:t> </a:t>
            </a:r>
            <a:r>
              <a:rPr lang="ru-RU" altLang="ru-RU" sz="2800" dirty="0" smtClean="0">
                <a:latin typeface="Corbel" panose="020B0503020204020204" pitchFamily="34" charset="0"/>
              </a:rPr>
              <a:t>операцій порівняння. У найкращому - буде виконано 1 порівняння.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09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sz="4000" dirty="0" smtClean="0">
                <a:latin typeface="+mj-lt"/>
              </a:rPr>
              <a:t>Складність алгоритмів в різних випадках</a:t>
            </a:r>
            <a:endParaRPr lang="ru-RU" sz="4000" dirty="0">
              <a:latin typeface="+mj-lt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b="1" i="1" smtClean="0">
                <a:latin typeface="Corbel" panose="020B0503020204020204" pitchFamily="34" charset="0"/>
              </a:rPr>
              <a:t>Складність алгоритму в найгіршому (найкращому) разі </a:t>
            </a:r>
            <a:r>
              <a:rPr lang="ru-RU" altLang="ru-RU" sz="2800" smtClean="0">
                <a:latin typeface="Corbel" panose="020B0503020204020204" pitchFamily="34" charset="0"/>
              </a:rPr>
              <a:t>- складність для таких вхідних даних, на яких час роботи алгоритму буде найбільшим (найменшим).</a:t>
            </a:r>
          </a:p>
        </p:txBody>
      </p:sp>
    </p:spTree>
    <p:extLst>
      <p:ext uri="{BB962C8B-B14F-4D97-AF65-F5344CB8AC3E}">
        <p14:creationId xmlns:p14="http://schemas.microsoft.com/office/powerpoint/2010/main" val="356856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4000" dirty="0" err="1" smtClean="0">
                <a:latin typeface="+mj-lt"/>
              </a:rPr>
              <a:t>Вправи</a:t>
            </a:r>
            <a:endParaRPr lang="ru-RU" sz="4000" dirty="0">
              <a:latin typeface="+mj-lt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982133" y="1709853"/>
            <a:ext cx="7704667" cy="4735551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ru-RU" sz="2300" dirty="0" smtClean="0">
                <a:latin typeface="+mn-lt"/>
              </a:rPr>
              <a:t>В ящику зберігається 22 рукавички</a:t>
            </a:r>
            <a:r>
              <a:rPr lang="en-US" sz="2300" dirty="0" smtClean="0">
                <a:latin typeface="+mn-lt"/>
              </a:rPr>
              <a:t>: </a:t>
            </a:r>
            <a:r>
              <a:rPr lang="ru-RU" sz="2300" dirty="0" smtClean="0">
                <a:latin typeface="+mn-lt"/>
              </a:rPr>
              <a:t>5 пар червоних, 4 пари жовтих і 2 пари зелених. Припустимо, що ви обираєте їх в темряві навмання і можете перевірити, що саме ви вибрали, тільки після того, як вибір зроблено. Чому дорівнює мінімальна кількість рукавичок, яке треба взяти з ящика, щоб отримати як мінімум одну пару рукавичок (тобто ліва + права) однакового кольору?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ru-RU" sz="2300" dirty="0" smtClean="0">
                <a:latin typeface="+mn-lt"/>
              </a:rPr>
              <a:t>а) Дайте відповідь на це запитання для найкращого і найгіршого випадку. 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ru-RU" sz="2300" dirty="0" smtClean="0">
                <a:latin typeface="+mn-lt"/>
              </a:rPr>
              <a:t>б) Дайте відповідь для найкращого і найгіршого випадку для варіанту, в якому потрібно отримати як мінімум дві рукавички однакового кольору (не обов'язково пару)</a:t>
            </a:r>
          </a:p>
        </p:txBody>
      </p:sp>
    </p:spTree>
    <p:extLst>
      <p:ext uri="{BB962C8B-B14F-4D97-AF65-F5344CB8AC3E}">
        <p14:creationId xmlns:p14="http://schemas.microsoft.com/office/powerpoint/2010/main" val="25919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4000" dirty="0" err="1" smtClean="0">
                <a:latin typeface="+mj-lt"/>
              </a:rPr>
              <a:t>Класи</a:t>
            </a:r>
            <a:r>
              <a:rPr lang="ru-RU" sz="4000" dirty="0" smtClean="0">
                <a:latin typeface="+mj-lt"/>
              </a:rPr>
              <a:t> </a:t>
            </a:r>
            <a:r>
              <a:rPr lang="ru-RU" sz="4000" dirty="0" smtClean="0">
                <a:latin typeface="+mj-lt"/>
              </a:rPr>
              <a:t>складності</a:t>
            </a:r>
            <a:endParaRPr lang="ru-RU" sz="4000" dirty="0">
              <a:latin typeface="+mj-lt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endParaRPr lang="ru-RU" sz="2400" dirty="0" smtClean="0">
              <a:latin typeface="+mn-lt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ru-RU" sz="2400" dirty="0" smtClean="0">
                <a:latin typeface="+mn-lt"/>
              </a:rPr>
              <a:t>факт</a:t>
            </a:r>
            <a:r>
              <a:rPr lang="en-US" sz="2400" dirty="0" smtClean="0">
                <a:latin typeface="+mn-lt"/>
              </a:rPr>
              <a:t> </a:t>
            </a:r>
            <a:r>
              <a:rPr lang="ru-RU" sz="24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 </a:t>
            </a:r>
            <a:r>
              <a:rPr lang="uk-UA" sz="2400" dirty="0" smtClean="0">
                <a:latin typeface="+mn-lt"/>
              </a:rPr>
              <a:t>			</a:t>
            </a:r>
            <a:r>
              <a:rPr lang="ru-RU" sz="2400" dirty="0" smtClean="0">
                <a:latin typeface="+mn-lt"/>
              </a:rPr>
              <a:t>де </a:t>
            </a:r>
            <a:r>
              <a:rPr lang="ru-RU" sz="2400" i="1" dirty="0" smtClean="0">
                <a:latin typeface="+mn-lt"/>
              </a:rPr>
              <a:t>С</a:t>
            </a:r>
            <a:r>
              <a:rPr lang="ru-RU" sz="2400" dirty="0" smtClean="0">
                <a:latin typeface="+mn-lt"/>
              </a:rPr>
              <a:t> </a:t>
            </a:r>
            <a:r>
              <a:rPr lang="ru-RU" sz="2400" dirty="0" smtClean="0">
                <a:latin typeface="+mn-lt"/>
              </a:rPr>
              <a:t>- константа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endParaRPr lang="en-US" sz="2400" dirty="0" smtClean="0">
              <a:latin typeface="+mn-lt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ru-RU" sz="2400" dirty="0" smtClean="0">
                <a:latin typeface="+mn-lt"/>
              </a:rPr>
              <a:t>позначається так</a:t>
            </a:r>
            <a:r>
              <a:rPr lang="en-US" sz="2400" dirty="0" smtClean="0">
                <a:latin typeface="+mn-lt"/>
              </a:rPr>
              <a:t>:</a:t>
            </a:r>
            <a:r>
              <a:rPr lang="ru-RU" sz="24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 </a:t>
            </a:r>
            <a:r>
              <a:rPr lang="uk-UA" sz="2400" dirty="0" smtClean="0">
                <a:latin typeface="+mn-lt"/>
              </a:rPr>
              <a:t>			</a:t>
            </a:r>
            <a:r>
              <a:rPr lang="ru-RU" sz="2400" dirty="0" smtClean="0">
                <a:latin typeface="+mn-lt"/>
              </a:rPr>
              <a:t>, </a:t>
            </a:r>
            <a:r>
              <a:rPr lang="ru-RU" sz="2400" dirty="0" smtClean="0">
                <a:latin typeface="+mn-lt"/>
              </a:rPr>
              <a:t>це означає що </a:t>
            </a:r>
            <a:endParaRPr lang="en-US" sz="2400" dirty="0" smtClean="0">
              <a:latin typeface="+mn-lt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ru-RU" sz="2400" dirty="0" err="1" smtClean="0">
                <a:latin typeface="+mn-lt"/>
              </a:rPr>
              <a:t>функції</a:t>
            </a:r>
            <a:r>
              <a:rPr lang="ru-RU" sz="24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i="1" dirty="0" smtClean="0">
                <a:latin typeface="+mn-lt"/>
              </a:rPr>
              <a:t>f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i="1" dirty="0" smtClean="0">
                <a:latin typeface="+mn-lt"/>
              </a:rPr>
              <a:t>x</a:t>
            </a:r>
            <a:r>
              <a:rPr lang="en-US" sz="2400" dirty="0" smtClean="0">
                <a:latin typeface="+mn-lt"/>
              </a:rPr>
              <a:t>) </a:t>
            </a:r>
            <a:r>
              <a:rPr lang="ru-RU" sz="2400" dirty="0" smtClean="0">
                <a:latin typeface="+mn-lt"/>
              </a:rPr>
              <a:t>і </a:t>
            </a:r>
            <a:r>
              <a:rPr lang="en-US" sz="2400" i="1" dirty="0" smtClean="0">
                <a:latin typeface="+mn-lt"/>
              </a:rPr>
              <a:t>g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i="1" dirty="0" smtClean="0">
                <a:latin typeface="+mn-lt"/>
              </a:rPr>
              <a:t>x</a:t>
            </a:r>
            <a:r>
              <a:rPr lang="en-US" sz="2400" dirty="0" smtClean="0">
                <a:latin typeface="+mn-lt"/>
              </a:rPr>
              <a:t>)</a:t>
            </a:r>
            <a:r>
              <a:rPr lang="ru-RU" sz="2400" dirty="0" smtClean="0">
                <a:latin typeface="+mn-lt"/>
              </a:rPr>
              <a:t> мають </a:t>
            </a:r>
            <a:r>
              <a:rPr lang="ru-RU" sz="2400" b="1" i="1" dirty="0" smtClean="0">
                <a:latin typeface="+mn-lt"/>
              </a:rPr>
              <a:t>один і той же порядок </a:t>
            </a:r>
            <a:endParaRPr lang="en-US" sz="2400" b="1" i="1" dirty="0" smtClean="0">
              <a:latin typeface="+mn-lt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ru-RU" sz="2400" b="1" i="1" dirty="0" smtClean="0">
                <a:latin typeface="+mn-lt"/>
              </a:rPr>
              <a:t>зростання</a:t>
            </a:r>
            <a:r>
              <a:rPr lang="en-US" sz="2400" b="1" i="1" dirty="0" smtClean="0">
                <a:latin typeface="+mn-lt"/>
              </a:rPr>
              <a:t>.</a:t>
            </a:r>
            <a:endParaRPr lang="ru-RU" sz="2400" b="1" i="1" dirty="0" smtClean="0">
              <a:latin typeface="+mn-lt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endParaRPr lang="ru-RU" sz="2300" dirty="0" smtClean="0">
              <a:latin typeface="Corbel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endParaRPr lang="ru-RU" sz="2300" dirty="0" smtClean="0">
              <a:latin typeface="Corbel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endParaRPr lang="ru-RU" sz="2300" dirty="0" smtClean="0">
              <a:latin typeface="Corbel" pitchFamily="34" charset="0"/>
            </a:endParaRPr>
          </a:p>
        </p:txBody>
      </p:sp>
      <p:graphicFrame>
        <p:nvGraphicFramePr>
          <p:cNvPr id="2355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929769"/>
              </p:ext>
            </p:extLst>
          </p:nvPr>
        </p:nvGraphicFramePr>
        <p:xfrm>
          <a:off x="1547664" y="2060848"/>
          <a:ext cx="1576387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Формула" r:id="rId3" imgW="850531" imgH="418918" progId="Equation.3">
                  <p:embed/>
                </p:oleObj>
              </mc:Choice>
              <mc:Fallback>
                <p:oleObj name="Формула" r:id="rId3" imgW="850531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060848"/>
                        <a:ext cx="1576387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621614"/>
              </p:ext>
            </p:extLst>
          </p:nvPr>
        </p:nvGraphicFramePr>
        <p:xfrm>
          <a:off x="2987824" y="3429000"/>
          <a:ext cx="17414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Формула" r:id="rId5" imgW="939392" imgH="215806" progId="Equation.3">
                  <p:embed/>
                </p:oleObj>
              </mc:Choice>
              <mc:Fallback>
                <p:oleObj name="Формула" r:id="rId5" imgW="93939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429000"/>
                        <a:ext cx="174148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84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3288" y="0"/>
            <a:ext cx="8229600" cy="706090"/>
          </a:xfrm>
        </p:spPr>
        <p:txBody>
          <a:bodyPr/>
          <a:lstStyle/>
          <a:p>
            <a:pPr>
              <a:defRPr/>
            </a:pPr>
            <a:r>
              <a:rPr lang="ru-RU" sz="4000" dirty="0" err="1" smtClean="0">
                <a:latin typeface="+mj-lt"/>
              </a:rPr>
              <a:t>Класи</a:t>
            </a:r>
            <a:r>
              <a:rPr lang="ru-RU" sz="4000" dirty="0" smtClean="0">
                <a:latin typeface="+mj-lt"/>
              </a:rPr>
              <a:t> </a:t>
            </a:r>
            <a:r>
              <a:rPr lang="ru-RU" sz="4000" dirty="0" smtClean="0">
                <a:latin typeface="+mj-lt"/>
              </a:rPr>
              <a:t>складності</a:t>
            </a:r>
            <a:endParaRPr lang="ru-RU" sz="4000" dirty="0">
              <a:latin typeface="+mj-lt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618111"/>
              </p:ext>
            </p:extLst>
          </p:nvPr>
        </p:nvGraphicFramePr>
        <p:xfrm>
          <a:off x="1691680" y="764704"/>
          <a:ext cx="5976938" cy="320040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2988469"/>
                <a:gridCol w="2988469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+mn-lt"/>
                        </a:rPr>
                        <a:t>клас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+mn-lt"/>
                        </a:rPr>
                        <a:t>Назва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L="91444" marR="91444" marT="45715" marB="45715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+mn-lt"/>
                        </a:rPr>
                        <a:t>1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+mn-lt"/>
                        </a:rPr>
                        <a:t>константна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L="91444" marR="91444" marT="45715" marB="45715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+mn-lt"/>
                        </a:rPr>
                        <a:t>n</a:t>
                      </a:r>
                      <a:endParaRPr lang="ru-RU" sz="2400" i="1" dirty="0">
                        <a:latin typeface="+mn-lt"/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+mn-lt"/>
                        </a:rPr>
                        <a:t>лінійна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L="91444" marR="91444" marT="45715" marB="45715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+mn-lt"/>
                        </a:rPr>
                        <a:t>n</a:t>
                      </a:r>
                      <a:r>
                        <a:rPr lang="en-US" sz="2400" baseline="30000" dirty="0" smtClean="0">
                          <a:latin typeface="+mn-lt"/>
                        </a:rPr>
                        <a:t>2</a:t>
                      </a:r>
                      <a:endParaRPr lang="ru-RU" sz="2400" baseline="30000" dirty="0">
                        <a:latin typeface="+mn-lt"/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+mn-lt"/>
                        </a:rPr>
                        <a:t>квадратична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L="91444" marR="91444" marT="45715" marB="45715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i="1" baseline="0" dirty="0" smtClean="0">
                          <a:latin typeface="+mn-lt"/>
                        </a:rPr>
                        <a:t>n</a:t>
                      </a:r>
                      <a:r>
                        <a:rPr lang="en-US" sz="2400" baseline="30000" dirty="0" smtClean="0">
                          <a:latin typeface="+mn-lt"/>
                        </a:rPr>
                        <a:t>3</a:t>
                      </a:r>
                      <a:endParaRPr lang="ru-RU" sz="2400" baseline="30000" dirty="0">
                        <a:latin typeface="+mn-lt"/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+mn-lt"/>
                        </a:rPr>
                        <a:t>кубічна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L="91444" marR="91444" marT="45715" marB="45715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2</a:t>
                      </a:r>
                      <a:r>
                        <a:rPr lang="en-US" sz="2400" i="1" baseline="30000" dirty="0" smtClean="0">
                          <a:latin typeface="+mn-lt"/>
                        </a:rPr>
                        <a:t>n</a:t>
                      </a:r>
                      <a:endParaRPr lang="ru-RU" sz="2400" i="1" baseline="30000" dirty="0">
                        <a:latin typeface="+mn-lt"/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 smtClean="0">
                          <a:latin typeface="+mn-lt"/>
                        </a:rPr>
                        <a:t>експоненціальна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L="91444" marR="91444" marT="45715" marB="45715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+mn-lt"/>
                        </a:rPr>
                        <a:t>n</a:t>
                      </a:r>
                      <a:r>
                        <a:rPr lang="en-US" sz="2400" dirty="0" smtClean="0">
                          <a:latin typeface="+mn-lt"/>
                        </a:rPr>
                        <a:t>!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+mn-lt"/>
                        </a:rPr>
                        <a:t>факторіальна</a:t>
                      </a:r>
                      <a:endParaRPr lang="ru-RU" sz="2400" dirty="0">
                        <a:latin typeface="+mn-lt"/>
                      </a:endParaRPr>
                    </a:p>
                  </a:txBody>
                  <a:tcPr marL="91444" marR="91444" marT="45715" marB="45715"/>
                </a:tc>
              </a:tr>
            </a:tbl>
          </a:graphicData>
        </a:graphic>
      </p:graphicFrame>
      <p:sp>
        <p:nvSpPr>
          <p:cNvPr id="24609" name="Прямоугольник 13"/>
          <p:cNvSpPr>
            <a:spLocks noChangeArrowheads="1"/>
          </p:cNvSpPr>
          <p:nvPr/>
        </p:nvSpPr>
        <p:spPr bwMode="auto">
          <a:xfrm>
            <a:off x="970495" y="5013176"/>
            <a:ext cx="721518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ru-RU" altLang="ru-RU" sz="2500" b="0" dirty="0" err="1"/>
              <a:t>запис</a:t>
            </a:r>
            <a:r>
              <a:rPr lang="ru-RU" altLang="ru-RU" sz="2500" b="0" dirty="0"/>
              <a:t> </a:t>
            </a:r>
            <a:r>
              <a:rPr lang="en-US" altLang="ru-RU" sz="2500" b="0" dirty="0"/>
              <a:t> </a:t>
            </a:r>
            <a:r>
              <a:rPr lang="en-US" altLang="ru-RU" sz="2500" b="0" dirty="0" smtClean="0"/>
              <a:t> </a:t>
            </a:r>
            <a:r>
              <a:rPr lang="uk-UA" altLang="ru-RU" sz="2500" b="0" dirty="0" smtClean="0"/>
              <a:t>		</a:t>
            </a:r>
            <a:r>
              <a:rPr lang="ru-RU" altLang="ru-RU" sz="2500" b="0" dirty="0" err="1" smtClean="0"/>
              <a:t>означає</a:t>
            </a:r>
            <a:r>
              <a:rPr lang="ru-RU" altLang="ru-RU" sz="2500" b="0" dirty="0"/>
              <a:t>, що </a:t>
            </a:r>
            <a:r>
              <a:rPr lang="en-US" altLang="ru-RU" sz="2500" b="0" i="1" dirty="0"/>
              <a:t>f</a:t>
            </a:r>
            <a:r>
              <a:rPr lang="en-US" altLang="ru-RU" sz="2500" b="0" dirty="0"/>
              <a:t>(</a:t>
            </a:r>
            <a:r>
              <a:rPr lang="en-US" altLang="ru-RU" sz="2500" b="0" i="1" dirty="0"/>
              <a:t>x</a:t>
            </a:r>
            <a:r>
              <a:rPr lang="en-US" altLang="ru-RU" sz="2500" b="0" dirty="0"/>
              <a:t>) </a:t>
            </a:r>
            <a:r>
              <a:rPr lang="ru-RU" altLang="ru-RU" sz="2500" b="0" dirty="0"/>
              <a:t>відноситься до класу складності </a:t>
            </a:r>
            <a:r>
              <a:rPr lang="en-US" altLang="ru-RU" sz="2500" b="0" i="1" dirty="0"/>
              <a:t>g</a:t>
            </a:r>
            <a:r>
              <a:rPr lang="en-US" altLang="ru-RU" sz="2500" b="0" dirty="0"/>
              <a:t>(</a:t>
            </a:r>
            <a:r>
              <a:rPr lang="en-US" altLang="ru-RU" sz="2500" b="0" i="1" dirty="0"/>
              <a:t>x</a:t>
            </a:r>
            <a:r>
              <a:rPr lang="en-US" altLang="ru-RU" sz="2500" b="0" dirty="0"/>
              <a:t>)</a:t>
            </a:r>
            <a:r>
              <a:rPr lang="ru-RU" altLang="ru-RU" sz="2500" b="0" dirty="0"/>
              <a:t>, А також, що </a:t>
            </a:r>
            <a:r>
              <a:rPr lang="en-US" altLang="ru-RU" sz="2500" b="0" i="1" dirty="0"/>
              <a:t>f</a:t>
            </a:r>
            <a:r>
              <a:rPr lang="en-US" altLang="ru-RU" sz="2500" b="0" dirty="0"/>
              <a:t>(</a:t>
            </a:r>
            <a:r>
              <a:rPr lang="en-US" altLang="ru-RU" sz="2500" b="0" i="1" dirty="0"/>
              <a:t>x</a:t>
            </a:r>
            <a:r>
              <a:rPr lang="en-US" altLang="ru-RU" sz="2500" b="0" dirty="0"/>
              <a:t>) </a:t>
            </a:r>
            <a:r>
              <a:rPr lang="ru-RU" altLang="ru-RU" sz="2500" b="0" dirty="0"/>
              <a:t>має відповідний порядок зростання (наприклад, лінійний)</a:t>
            </a:r>
            <a:endParaRPr lang="ru-RU" altLang="ru-RU" sz="2500" i="1" dirty="0"/>
          </a:p>
        </p:txBody>
      </p:sp>
      <p:graphicFrame>
        <p:nvGraphicFramePr>
          <p:cNvPr id="246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575086"/>
              </p:ext>
            </p:extLst>
          </p:nvPr>
        </p:nvGraphicFramePr>
        <p:xfrm>
          <a:off x="1979712" y="5013176"/>
          <a:ext cx="17414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Формула" r:id="rId3" imgW="939392" imgH="215806" progId="Equation.3">
                  <p:embed/>
                </p:oleObj>
              </mc:Choice>
              <mc:Fallback>
                <p:oleObj name="Формула" r:id="rId3" imgW="93939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013176"/>
                        <a:ext cx="174148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82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9040" y="0"/>
            <a:ext cx="7704667" cy="67278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Рекомендована література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672789"/>
            <a:ext cx="7864501" cy="61852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Julian Smart, Kevin </a:t>
            </a:r>
            <a:r>
              <a:rPr lang="en-US" dirty="0" smtClean="0"/>
              <a:t>Hock, </a:t>
            </a:r>
            <a:r>
              <a:rPr lang="en-US" dirty="0"/>
              <a:t>Stefan </a:t>
            </a:r>
            <a:r>
              <a:rPr lang="en-US" dirty="0" err="1" smtClean="0"/>
              <a:t>Csomor</a:t>
            </a:r>
            <a:r>
              <a:rPr lang="uk-UA" dirty="0" smtClean="0"/>
              <a:t>. </a:t>
            </a:r>
            <a:r>
              <a:rPr lang="en-US" dirty="0" smtClean="0"/>
              <a:t>Cross-Platform GUI Programming</a:t>
            </a:r>
            <a:r>
              <a:rPr lang="uk-UA" dirty="0" smtClean="0"/>
              <a:t> </a:t>
            </a:r>
            <a:r>
              <a:rPr lang="en-US" dirty="0" smtClean="0"/>
              <a:t>with </a:t>
            </a:r>
            <a:r>
              <a:rPr lang="en-US" dirty="0" err="1" smtClean="0"/>
              <a:t>wxWidgets</a:t>
            </a:r>
            <a:r>
              <a:rPr lang="uk-UA" dirty="0" smtClean="0"/>
              <a:t>. </a:t>
            </a:r>
            <a:r>
              <a:rPr lang="en-US" dirty="0" smtClean="0"/>
              <a:t>Prentice </a:t>
            </a:r>
            <a:r>
              <a:rPr lang="en-US" dirty="0"/>
              <a:t>Hall </a:t>
            </a:r>
            <a:r>
              <a:rPr lang="en-US" dirty="0" smtClean="0"/>
              <a:t>Professional</a:t>
            </a:r>
            <a:r>
              <a:rPr lang="ru-RU" dirty="0"/>
              <a:t>,</a:t>
            </a:r>
            <a:r>
              <a:rPr lang="en-US" dirty="0" smtClean="0"/>
              <a:t> </a:t>
            </a:r>
            <a:r>
              <a:rPr lang="uk-UA" dirty="0" smtClean="0"/>
              <a:t>2005. - 744 </a:t>
            </a:r>
            <a:r>
              <a:rPr lang="en-US" dirty="0" smtClean="0"/>
              <a:t>p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/>
              <a:t>Лафоре</a:t>
            </a:r>
            <a:r>
              <a:rPr lang="ru-RU" dirty="0"/>
              <a:t> </a:t>
            </a:r>
            <a:r>
              <a:rPr lang="ru-RU" dirty="0" smtClean="0"/>
              <a:t>Роберт</a:t>
            </a:r>
            <a:r>
              <a:rPr lang="en-US" dirty="0" smtClean="0"/>
              <a:t>. </a:t>
            </a:r>
            <a:r>
              <a:rPr lang="ru-RU" dirty="0" smtClean="0"/>
              <a:t>структури </a:t>
            </a:r>
            <a:r>
              <a:rPr lang="ru-RU" dirty="0"/>
              <a:t>даних і алгоритми в </a:t>
            </a:r>
            <a:r>
              <a:rPr lang="ru-RU" dirty="0" err="1"/>
              <a:t>Java</a:t>
            </a:r>
            <a:r>
              <a:rPr lang="ru-RU" dirty="0"/>
              <a:t>. 2-е</a:t>
            </a:r>
            <a:r>
              <a:rPr lang="ru-RU" dirty="0" smtClean="0"/>
              <a:t>видання</a:t>
            </a:r>
            <a:r>
              <a:rPr lang="en-US" dirty="0" smtClean="0"/>
              <a:t>. -</a:t>
            </a:r>
            <a:r>
              <a:rPr lang="ru-RU" dirty="0" smtClean="0"/>
              <a:t>Пітер, </a:t>
            </a:r>
            <a:r>
              <a:rPr lang="en-US" dirty="0" smtClean="0"/>
              <a:t>2013. - 702 c.</a:t>
            </a:r>
          </a:p>
          <a:p>
            <a:r>
              <a:rPr lang="ru-RU" dirty="0" smtClean="0"/>
              <a:t>Колісниченко Д</a:t>
            </a:r>
            <a:r>
              <a:rPr lang="en-US" dirty="0" smtClean="0"/>
              <a:t>. </a:t>
            </a:r>
            <a:r>
              <a:rPr lang="ru-RU" dirty="0"/>
              <a:t>Короткий посібник користувача </a:t>
            </a:r>
            <a:r>
              <a:rPr lang="ru-RU" dirty="0" err="1"/>
              <a:t>Ubuntu</a:t>
            </a:r>
            <a:r>
              <a:rPr lang="ru-RU" dirty="0"/>
              <a:t> </a:t>
            </a:r>
            <a:r>
              <a:rPr lang="ru-RU" dirty="0" smtClean="0"/>
              <a:t>10. - БХВ-Петербург</a:t>
            </a:r>
            <a:r>
              <a:rPr lang="ru-RU" dirty="0"/>
              <a:t>, </a:t>
            </a:r>
            <a:r>
              <a:rPr lang="ru-RU" dirty="0" smtClean="0"/>
              <a:t>2010. - 352 с.</a:t>
            </a:r>
          </a:p>
          <a:p>
            <a:r>
              <a:rPr lang="ru-RU" dirty="0" err="1"/>
              <a:t>Кубенский</a:t>
            </a:r>
            <a:r>
              <a:rPr lang="ru-RU" dirty="0"/>
              <a:t>А.А. Структури і алгоритми обробки даних. Об'єктно-орієнтований підхід і реалізація на С</a:t>
            </a:r>
            <a:r>
              <a:rPr lang="ru-RU" dirty="0" smtClean="0"/>
              <a:t>++. - БХВ-Петербург, 2004. - 464 с.</a:t>
            </a:r>
          </a:p>
          <a:p>
            <a:r>
              <a:rPr lang="ru-RU" dirty="0" smtClean="0"/>
              <a:t>Ніколас </a:t>
            </a:r>
            <a:r>
              <a:rPr lang="ru-RU" dirty="0" err="1" smtClean="0"/>
              <a:t>Солтер</a:t>
            </a:r>
            <a:r>
              <a:rPr lang="ru-RU" dirty="0" smtClean="0"/>
              <a:t>, Скотт </a:t>
            </a:r>
            <a:r>
              <a:rPr lang="ru-RU" dirty="0" err="1" smtClean="0"/>
              <a:t>Клепер</a:t>
            </a:r>
            <a:r>
              <a:rPr lang="ru-RU" dirty="0" smtClean="0"/>
              <a:t>. </a:t>
            </a:r>
            <a:r>
              <a:rPr lang="en-US" dirty="0"/>
              <a:t>C ++ </a:t>
            </a:r>
            <a:r>
              <a:rPr lang="ru-RU" dirty="0"/>
              <a:t>для </a:t>
            </a:r>
            <a:r>
              <a:rPr lang="ru-RU" dirty="0" smtClean="0"/>
              <a:t>професіоналів. - Діалектика, Вільямс, 2006. - 912 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3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181" y="0"/>
            <a:ext cx="7704667" cy="924317"/>
          </a:xfrm>
        </p:spPr>
        <p:txBody>
          <a:bodyPr/>
          <a:lstStyle/>
          <a:p>
            <a:pPr>
              <a:defRPr/>
            </a:pPr>
            <a:r>
              <a:rPr lang="ru-RU" sz="4000" dirty="0" smtClean="0">
                <a:latin typeface="+mj-lt"/>
              </a:rPr>
              <a:t>класи складності</a:t>
            </a:r>
            <a:endParaRPr lang="ru-RU" sz="4000" dirty="0">
              <a:latin typeface="+mj-lt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982133" y="840059"/>
            <a:ext cx="7704667" cy="515975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3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300" dirty="0" smtClean="0">
                <a:latin typeface="Corbel" panose="020B0503020204020204" pitchFamily="34" charset="0"/>
              </a:rPr>
              <a:t>На практиці при пошуку класу складності можна відкидати складові, які представляють функції меншого порядку зростання. 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300" dirty="0" err="1" smtClean="0">
                <a:latin typeface="Corbel" panose="020B0503020204020204" pitchFamily="34" charset="0"/>
              </a:rPr>
              <a:t>приклади</a:t>
            </a:r>
            <a:r>
              <a:rPr lang="en-US" altLang="ru-RU" sz="2300" dirty="0" smtClean="0">
                <a:latin typeface="Gill Sans MT" panose="020B0502020104020203" pitchFamily="34" charset="0"/>
              </a:rPr>
              <a:t>: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300" dirty="0" smtClean="0">
                <a:latin typeface="Corbel" panose="020B0503020204020204" pitchFamily="34" charset="0"/>
              </a:rPr>
              <a:t>а) </a:t>
            </a:r>
            <a:r>
              <a:rPr lang="en-US" altLang="ru-RU" sz="2300" dirty="0" smtClean="0">
                <a:latin typeface="Gill Sans MT" panose="020B0502020104020203" pitchFamily="34" charset="0"/>
              </a:rPr>
              <a:t>5n + 3 = </a:t>
            </a:r>
            <a:r>
              <a:rPr lang="en-US" altLang="ru-RU" sz="2300" i="1" dirty="0" smtClean="0">
                <a:latin typeface="Gill Sans MT" panose="020B0502020104020203" pitchFamily="34" charset="0"/>
              </a:rPr>
              <a:t>O</a:t>
            </a:r>
            <a:r>
              <a:rPr lang="en-US" altLang="ru-RU" sz="2300" dirty="0" smtClean="0">
                <a:latin typeface="Gill Sans MT" panose="020B0502020104020203" pitchFamily="34" charset="0"/>
              </a:rPr>
              <a:t>(</a:t>
            </a:r>
            <a:r>
              <a:rPr lang="en-US" altLang="ru-RU" sz="2300" i="1" dirty="0" smtClean="0">
                <a:latin typeface="Gill Sans MT" panose="020B0502020104020203" pitchFamily="34" charset="0"/>
              </a:rPr>
              <a:t>n</a:t>
            </a:r>
            <a:r>
              <a:rPr lang="en-US" altLang="ru-RU" sz="2300" dirty="0" smtClean="0">
                <a:latin typeface="Gill Sans MT" panose="020B0502020104020203" pitchFamily="34" charset="0"/>
              </a:rPr>
              <a:t>)</a:t>
            </a:r>
            <a:r>
              <a:rPr lang="ru-RU" altLang="ru-RU" sz="2300" dirty="0" smtClean="0">
                <a:latin typeface="Corbel" panose="020B0503020204020204" pitchFamily="34" charset="0"/>
              </a:rPr>
              <a:t>, </a:t>
            </a:r>
            <a:endParaRPr lang="ru-RU" altLang="ru-RU" sz="23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300" dirty="0" smtClean="0">
                <a:latin typeface="Corbel" panose="020B0503020204020204" pitchFamily="34" charset="0"/>
              </a:rPr>
              <a:t>Тому </a:t>
            </a:r>
            <a:r>
              <a:rPr lang="ru-RU" altLang="ru-RU" sz="2300" dirty="0" smtClean="0">
                <a:latin typeface="Corbel" panose="020B0503020204020204" pitchFamily="34" charset="0"/>
              </a:rPr>
              <a:t>що </a:t>
            </a:r>
            <a:endParaRPr lang="en-US" altLang="ru-RU" sz="2300" dirty="0" smtClean="0">
              <a:latin typeface="Gill Sans MT" panose="020B0502020104020203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300" dirty="0" smtClean="0">
                <a:latin typeface="Corbel" panose="020B0503020204020204" pitchFamily="34" charset="0"/>
              </a:rPr>
              <a:t>б)</a:t>
            </a:r>
            <a:r>
              <a:rPr lang="en-US" altLang="ru-RU" sz="2300" dirty="0" smtClean="0">
                <a:latin typeface="Gill Sans MT" panose="020B0502020104020203" pitchFamily="34" charset="0"/>
              </a:rPr>
              <a:t> </a:t>
            </a:r>
            <a:r>
              <a:rPr lang="uk-UA" altLang="ru-RU" sz="2300" dirty="0" smtClean="0">
                <a:latin typeface="Gill Sans MT" panose="020B0502020104020203" pitchFamily="34" charset="0"/>
              </a:rPr>
              <a:t>				</a:t>
            </a:r>
            <a:r>
              <a:rPr lang="ru-RU" altLang="ru-RU" sz="2300" dirty="0" smtClean="0">
                <a:latin typeface="Corbel" panose="020B0503020204020204" pitchFamily="34" charset="0"/>
              </a:rPr>
              <a:t> </a:t>
            </a:r>
            <a:r>
              <a:rPr lang="en-US" altLang="ru-RU" sz="2300" dirty="0" smtClean="0">
                <a:latin typeface="Corbel" panose="020B0503020204020204" pitchFamily="34" charset="0"/>
              </a:rPr>
              <a:t> </a:t>
            </a:r>
            <a:r>
              <a:rPr lang="ru-RU" altLang="ru-RU" sz="2300" dirty="0" smtClean="0">
                <a:latin typeface="Corbel" panose="020B0503020204020204" pitchFamily="34" charset="0"/>
              </a:rPr>
              <a:t>, тому </a:t>
            </a:r>
            <a:r>
              <a:rPr lang="ru-RU" altLang="ru-RU" sz="2300" dirty="0" smtClean="0">
                <a:latin typeface="Corbel" panose="020B0503020204020204" pitchFamily="34" charset="0"/>
              </a:rPr>
              <a:t>що</a:t>
            </a:r>
            <a:r>
              <a:rPr lang="en-US" altLang="ru-RU" sz="2300" dirty="0" smtClean="0">
                <a:latin typeface="Gill Sans MT" panose="020B0502020104020203" pitchFamily="34" charset="0"/>
              </a:rPr>
              <a:t> </a:t>
            </a:r>
            <a:r>
              <a:rPr lang="ru-RU" altLang="ru-RU" sz="2300" dirty="0" smtClean="0">
                <a:latin typeface="Corbel" panose="020B0503020204020204" pitchFamily="34" charset="0"/>
              </a:rPr>
              <a:t> </a:t>
            </a:r>
            <a:endParaRPr lang="en-US" altLang="ru-RU" sz="2300" dirty="0" smtClean="0">
              <a:latin typeface="Gill Sans MT" panose="020B0502020104020203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3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300" dirty="0" smtClean="0">
              <a:latin typeface="Corbel" panose="020B0503020204020204" pitchFamily="34" charset="0"/>
            </a:endParaRP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817291"/>
              </p:ext>
            </p:extLst>
          </p:nvPr>
        </p:nvGraphicFramePr>
        <p:xfrm>
          <a:off x="1433828" y="4337514"/>
          <a:ext cx="19764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Формула" r:id="rId3" imgW="1066337" imgH="393529" progId="Equation.3">
                  <p:embed/>
                </p:oleObj>
              </mc:Choice>
              <mc:Fallback>
                <p:oleObj name="Формула" r:id="rId3" imgW="106633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828" y="4337514"/>
                        <a:ext cx="197643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839209"/>
              </p:ext>
            </p:extLst>
          </p:nvPr>
        </p:nvGraphicFramePr>
        <p:xfrm>
          <a:off x="1331640" y="5013176"/>
          <a:ext cx="58578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Формула" r:id="rId5" imgW="3162300" imgH="444500" progId="Equation.3">
                  <p:embed/>
                </p:oleObj>
              </mc:Choice>
              <mc:Fallback>
                <p:oleObj name="Формула" r:id="rId5" imgW="3162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013176"/>
                        <a:ext cx="585787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796084"/>
              </p:ext>
            </p:extLst>
          </p:nvPr>
        </p:nvGraphicFramePr>
        <p:xfrm>
          <a:off x="2483768" y="3717032"/>
          <a:ext cx="50831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Формула" r:id="rId7" imgW="2743200" imgH="393700" progId="Equation.3">
                  <p:embed/>
                </p:oleObj>
              </mc:Choice>
              <mc:Fallback>
                <p:oleObj name="Формула" r:id="rId7" imgW="2743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717032"/>
                        <a:ext cx="508317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846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4000" dirty="0" err="1" smtClean="0">
                <a:latin typeface="+mj-lt"/>
              </a:rPr>
              <a:t>Вправи</a:t>
            </a:r>
            <a:endParaRPr lang="ru-RU" sz="4000" dirty="0">
              <a:latin typeface="+mj-lt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3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300" dirty="0" smtClean="0">
                <a:latin typeface="Corbel" panose="020B0503020204020204" pitchFamily="34" charset="0"/>
              </a:rPr>
              <a:t>Для кожної з наведених нижче функцій вкажіть порядок зростання і клас складності.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300" dirty="0" smtClean="0">
                <a:latin typeface="Corbel" panose="020B0503020204020204" pitchFamily="34" charset="0"/>
              </a:rPr>
              <a:t>а) 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300" dirty="0" smtClean="0">
                <a:latin typeface="Corbel" panose="020B0503020204020204" pitchFamily="34" charset="0"/>
              </a:rPr>
              <a:t>б) 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300" dirty="0" smtClean="0">
                <a:latin typeface="Corbel" panose="020B0503020204020204" pitchFamily="34" charset="0"/>
              </a:rPr>
              <a:t>в) </a:t>
            </a:r>
          </a:p>
        </p:txBody>
      </p:sp>
      <p:graphicFrame>
        <p:nvGraphicFramePr>
          <p:cNvPr id="266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786180"/>
              </p:ext>
            </p:extLst>
          </p:nvPr>
        </p:nvGraphicFramePr>
        <p:xfrm>
          <a:off x="1043608" y="3068960"/>
          <a:ext cx="10033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Формула" r:id="rId3" imgW="545626" imgH="266469" progId="Equation.3">
                  <p:embed/>
                </p:oleObj>
              </mc:Choice>
              <mc:Fallback>
                <p:oleObj name="Формула" r:id="rId3" imgW="545626" imgH="2664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068960"/>
                        <a:ext cx="10033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446677"/>
              </p:ext>
            </p:extLst>
          </p:nvPr>
        </p:nvGraphicFramePr>
        <p:xfrm>
          <a:off x="971600" y="3645024"/>
          <a:ext cx="172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Формула" r:id="rId5" imgW="939392" imgH="241195" progId="Equation.3">
                  <p:embed/>
                </p:oleObj>
              </mc:Choice>
              <mc:Fallback>
                <p:oleObj name="Формула" r:id="rId5" imgW="939392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645024"/>
                        <a:ext cx="172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349618"/>
              </p:ext>
            </p:extLst>
          </p:nvPr>
        </p:nvGraphicFramePr>
        <p:xfrm>
          <a:off x="1043608" y="4293096"/>
          <a:ext cx="11430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Формула" r:id="rId7" imgW="622030" imgH="203112" progId="Equation.3">
                  <p:embed/>
                </p:oleObj>
              </mc:Choice>
              <mc:Fallback>
                <p:oleObj name="Формула" r:id="rId7" imgW="62203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293096"/>
                        <a:ext cx="11430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9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82132" y="0"/>
            <a:ext cx="7704667" cy="129354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4000" dirty="0" smtClean="0">
                <a:latin typeface="+mj-lt"/>
              </a:rPr>
              <a:t>Аналіз нерекурсивних алгоритмів</a:t>
            </a:r>
            <a:endParaRPr lang="ru-RU" sz="4000" dirty="0">
              <a:latin typeface="+mj-lt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982133" y="1003609"/>
            <a:ext cx="7704667" cy="5635083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200" dirty="0" smtClean="0">
                <a:latin typeface="Corbel" panose="020B0503020204020204" pitchFamily="34" charset="0"/>
              </a:rPr>
              <a:t>Загальний план аналізу складності </a:t>
            </a:r>
            <a:r>
              <a:rPr lang="ru-RU" altLang="ru-RU" sz="2200" dirty="0" err="1" smtClean="0">
                <a:latin typeface="Corbel" panose="020B0503020204020204" pitchFamily="34" charset="0"/>
              </a:rPr>
              <a:t>нерекурсивних</a:t>
            </a:r>
            <a:r>
              <a:rPr lang="ru-RU" altLang="ru-RU" sz="2200" dirty="0" smtClean="0">
                <a:latin typeface="Corbel" panose="020B0503020204020204" pitchFamily="34" charset="0"/>
              </a:rPr>
              <a:t> алгоритмів</a:t>
            </a:r>
            <a:r>
              <a:rPr lang="en-US" altLang="ru-RU" sz="2200" dirty="0" smtClean="0">
                <a:latin typeface="Gill Sans MT" panose="020B0502020104020203" pitchFamily="34" charset="0"/>
              </a:rPr>
              <a:t>: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200" dirty="0" smtClean="0">
                <a:latin typeface="Corbel" panose="020B0503020204020204" pitchFamily="34" charset="0"/>
              </a:rPr>
              <a:t>1. Виберіть параметр (або параметри), за яким буде оцінюватися розмір вхідних даних алгоритму.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200" dirty="0" smtClean="0">
                <a:latin typeface="Corbel" panose="020B0503020204020204" pitchFamily="34" charset="0"/>
              </a:rPr>
              <a:t>2. Визначте основну операцію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200" dirty="0" smtClean="0">
                <a:latin typeface="Corbel" panose="020B0503020204020204" pitchFamily="34" charset="0"/>
              </a:rPr>
              <a:t>3. Визначте складність алгоритму в найгіршому випадку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200" dirty="0" smtClean="0">
                <a:latin typeface="Corbel" panose="020B0503020204020204" pitchFamily="34" charset="0"/>
              </a:rPr>
              <a:t>3.1. Запишіть суму, яка має кількість виконуваних основних операцій алгоритму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200" dirty="0" smtClean="0">
                <a:latin typeface="Corbel" panose="020B0503020204020204" pitchFamily="34" charset="0"/>
              </a:rPr>
              <a:t>3.2. Спростіть формулу (використовуючи правила підсумовування), і визначте, до якого класу складності відноситься отримана функція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200" dirty="0" smtClean="0">
                <a:latin typeface="Corbel" panose="020B0503020204020204" pitchFamily="34" charset="0"/>
              </a:rPr>
              <a:t>4. Визначте складність в найкращому випадку (якщо вона не збігається з найгіршою)</a:t>
            </a:r>
            <a:endParaRPr lang="en-US" altLang="ru-RU" sz="2200" dirty="0" smtClean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67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82133" y="0"/>
            <a:ext cx="7704667" cy="69509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4000" dirty="0" smtClean="0">
                <a:latin typeface="+mj-lt"/>
              </a:rPr>
              <a:t>Аналіз нерекурсивних алгоритмів</a:t>
            </a:r>
            <a:endParaRPr lang="ru-RU" sz="4000" dirty="0">
              <a:latin typeface="+mj-lt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82132" y="1451284"/>
            <a:ext cx="7704667" cy="529683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800" dirty="0" smtClean="0">
                <a:latin typeface="Corbel" panose="020B0503020204020204" pitchFamily="34" charset="0"/>
              </a:rPr>
              <a:t>важливі</a:t>
            </a:r>
            <a:r>
              <a:rPr lang="en-US" altLang="ru-RU" sz="2800" dirty="0" smtClean="0">
                <a:latin typeface="Gill Sans MT" panose="020B0502020104020203" pitchFamily="34" charset="0"/>
              </a:rPr>
              <a:t> </a:t>
            </a:r>
            <a:r>
              <a:rPr lang="ru-RU" altLang="ru-RU" sz="2800" dirty="0" smtClean="0">
                <a:latin typeface="Corbel" panose="020B0503020204020204" pitchFamily="34" charset="0"/>
              </a:rPr>
              <a:t>правила і формули підсумовування</a:t>
            </a:r>
            <a:r>
              <a:rPr lang="en-US" altLang="ru-RU" sz="2800" dirty="0" smtClean="0">
                <a:latin typeface="Gill Sans MT" panose="020B0502020104020203" pitchFamily="34" charset="0"/>
              </a:rPr>
              <a:t>: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8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8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800" dirty="0" smtClean="0">
              <a:latin typeface="Corbel" panose="020B0503020204020204" pitchFamily="34" charset="0"/>
            </a:endParaRPr>
          </a:p>
        </p:txBody>
      </p:sp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1516063" y="3929063"/>
          <a:ext cx="22383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Формула" r:id="rId3" imgW="901309" imgH="431613" progId="Equation.3">
                  <p:embed/>
                </p:oleObj>
              </mc:Choice>
              <mc:Fallback>
                <p:oleObj name="Формула" r:id="rId3" imgW="90130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3929063"/>
                        <a:ext cx="2238375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6"/>
          <p:cNvGraphicFramePr>
            <a:graphicFrameLocks noChangeAspect="1"/>
          </p:cNvGraphicFramePr>
          <p:nvPr/>
        </p:nvGraphicFramePr>
        <p:xfrm>
          <a:off x="1500188" y="5143500"/>
          <a:ext cx="21748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Формула" r:id="rId5" imgW="876300" imgH="431800" progId="Equation.3">
                  <p:embed/>
                </p:oleObj>
              </mc:Choice>
              <mc:Fallback>
                <p:oleObj name="Формула" r:id="rId5" imgW="876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5143500"/>
                        <a:ext cx="2174875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7"/>
          <p:cNvGraphicFramePr>
            <a:graphicFrameLocks noChangeAspect="1"/>
          </p:cNvGraphicFramePr>
          <p:nvPr/>
        </p:nvGraphicFramePr>
        <p:xfrm>
          <a:off x="1500188" y="1643063"/>
          <a:ext cx="27114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Формула" r:id="rId7" imgW="1091726" imgH="431613" progId="Equation.3">
                  <p:embed/>
                </p:oleObj>
              </mc:Choice>
              <mc:Fallback>
                <p:oleObj name="Формула" r:id="rId7" imgW="109172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643063"/>
                        <a:ext cx="27114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8"/>
          <p:cNvGraphicFramePr>
            <a:graphicFrameLocks noChangeAspect="1"/>
          </p:cNvGraphicFramePr>
          <p:nvPr/>
        </p:nvGraphicFramePr>
        <p:xfrm>
          <a:off x="1487488" y="2786063"/>
          <a:ext cx="3941762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Формула" r:id="rId9" imgW="1587500" imgH="431800" progId="Equation.3">
                  <p:embed/>
                </p:oleObj>
              </mc:Choice>
              <mc:Fallback>
                <p:oleObj name="Формула" r:id="rId9" imgW="1587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2786063"/>
                        <a:ext cx="3941762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410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82133" y="0"/>
            <a:ext cx="7704667" cy="56871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4000" dirty="0" smtClean="0">
                <a:latin typeface="+mj-lt"/>
              </a:rPr>
              <a:t>Аналіз нерекурсивних алгоритмів</a:t>
            </a:r>
            <a:endParaRPr lang="ru-RU" sz="4000" dirty="0">
              <a:latin typeface="+mj-lt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82133" y="568711"/>
            <a:ext cx="7704667" cy="602537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ru-RU" altLang="ru-RU" sz="2400" dirty="0" smtClean="0">
                <a:latin typeface="Corbel" panose="020B0503020204020204" pitchFamily="34" charset="0"/>
              </a:rPr>
              <a:t>Приклад 1. Завдання пошуку найбільшого елемента в масиві з </a:t>
            </a:r>
            <a:r>
              <a:rPr lang="en-US" altLang="ru-RU" sz="2400" i="1" dirty="0" smtClean="0">
                <a:latin typeface="Gill Sans MT" panose="020B0502020104020203" pitchFamily="34" charset="0"/>
              </a:rPr>
              <a:t>n</a:t>
            </a:r>
            <a:r>
              <a:rPr lang="en-US" altLang="ru-RU" sz="2400" dirty="0" smtClean="0">
                <a:latin typeface="Gill Sans MT" panose="020B0502020104020203" pitchFamily="34" charset="0"/>
              </a:rPr>
              <a:t> </a:t>
            </a:r>
            <a:r>
              <a:rPr lang="ru-RU" altLang="ru-RU" sz="2400" dirty="0" smtClean="0">
                <a:latin typeface="Corbel" panose="020B0503020204020204" pitchFamily="34" charset="0"/>
              </a:rPr>
              <a:t>чисел.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 [0];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&lt;N; 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(a [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]&gt; 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 [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ru-RU" altLang="ru-RU" sz="2400" dirty="0" smtClean="0">
                <a:latin typeface="Corbel" panose="020B0503020204020204" pitchFamily="34" charset="0"/>
              </a:rPr>
              <a:t>Розмір вхідних даних = </a:t>
            </a:r>
            <a:r>
              <a:rPr lang="en-US" altLang="ru-RU" sz="2400" i="1" dirty="0" smtClean="0">
                <a:latin typeface="Gill Sans MT" panose="020B0502020104020203" pitchFamily="34" charset="0"/>
              </a:rPr>
              <a:t>n</a:t>
            </a:r>
            <a:r>
              <a:rPr lang="ru-RU" altLang="ru-RU" sz="2400" i="1" dirty="0" smtClean="0">
                <a:latin typeface="Corbel" panose="020B0503020204020204" pitchFamily="34" charset="0"/>
              </a:rPr>
              <a:t>, про</a:t>
            </a:r>
            <a:r>
              <a:rPr lang="ru-RU" altLang="ru-RU" sz="2400" dirty="0" smtClean="0">
                <a:latin typeface="Corbel" panose="020B0503020204020204" pitchFamily="34" charset="0"/>
              </a:rPr>
              <a:t>сновним операція = порівняння, складність в найгіршому і кращому випадку однакова.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endParaRPr lang="ru-RU" altLang="ru-RU" sz="2400" dirty="0" smtClean="0">
              <a:latin typeface="Corbel" panose="020B0503020204020204" pitchFamily="34" charset="0"/>
            </a:endParaRP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endParaRPr lang="ru-RU" altLang="ru-RU" sz="2400" dirty="0" smtClean="0">
              <a:latin typeface="Corbel" panose="020B0503020204020204" pitchFamily="34" charset="0"/>
            </a:endParaRP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ru-RU" altLang="ru-RU" sz="2400" dirty="0" smtClean="0">
                <a:latin typeface="Corbel" panose="020B0503020204020204" pitchFamily="34" charset="0"/>
              </a:rPr>
              <a:t>відповідь</a:t>
            </a:r>
            <a:r>
              <a:rPr lang="en-US" altLang="ru-RU" sz="2400" dirty="0" smtClean="0">
                <a:latin typeface="Gill Sans MT" panose="020B0502020104020203" pitchFamily="34" charset="0"/>
              </a:rPr>
              <a:t>: </a:t>
            </a:r>
            <a:r>
              <a:rPr lang="ru-RU" altLang="ru-RU" sz="2400" dirty="0" smtClean="0">
                <a:latin typeface="Corbel" panose="020B0503020204020204" pitchFamily="34" charset="0"/>
              </a:rPr>
              <a:t>складність алгоритму лінійна</a:t>
            </a: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en-US" altLang="ru-RU" sz="2400" dirty="0" smtClean="0">
              <a:latin typeface="Gill Sans MT" panose="020B0502020104020203" pitchFamily="34" charset="0"/>
            </a:endParaRP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142554"/>
              </p:ext>
            </p:extLst>
          </p:nvPr>
        </p:nvGraphicFramePr>
        <p:xfrm>
          <a:off x="1143000" y="4730130"/>
          <a:ext cx="525303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Формула" r:id="rId3" imgW="2438400" imgH="431800" progId="Equation.3">
                  <p:embed/>
                </p:oleObj>
              </mc:Choice>
              <mc:Fallback>
                <p:oleObj name="Формула" r:id="rId3" imgW="2438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30130"/>
                        <a:ext cx="525303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20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82132" y="0"/>
            <a:ext cx="7704667" cy="68022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4000" dirty="0" smtClean="0">
                <a:latin typeface="+mj-lt"/>
              </a:rPr>
              <a:t>Аналіз нерекурсивних алгоритмів</a:t>
            </a:r>
            <a:endParaRPr lang="ru-RU" sz="4000" dirty="0">
              <a:latin typeface="+mj-lt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982133" y="691376"/>
            <a:ext cx="7704667" cy="61108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ru-RU" altLang="ru-RU" sz="2400" dirty="0" smtClean="0">
                <a:latin typeface="Corbel" panose="020B0503020204020204" pitchFamily="34" charset="0"/>
              </a:rPr>
              <a:t>Приклад 2. Завдання перевірки унікальності елементів в масиві з </a:t>
            </a:r>
            <a:r>
              <a:rPr lang="en-US" altLang="ru-RU" sz="2400" i="1" dirty="0" smtClean="0">
                <a:latin typeface="Gill Sans MT" panose="020B0502020104020203" pitchFamily="34" charset="0"/>
              </a:rPr>
              <a:t>n</a:t>
            </a:r>
            <a:r>
              <a:rPr lang="en-US" altLang="ru-RU" sz="2400" dirty="0" smtClean="0">
                <a:latin typeface="Gill Sans MT" panose="020B0502020104020203" pitchFamily="34" charset="0"/>
              </a:rPr>
              <a:t> </a:t>
            </a:r>
            <a:r>
              <a:rPr lang="ru-RU" altLang="ru-RU" sz="2400" dirty="0" smtClean="0">
                <a:latin typeface="Corbel" panose="020B0503020204020204" pitchFamily="34" charset="0"/>
              </a:rPr>
              <a:t>чисел.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 N-</a:t>
            </a:r>
            <a:r>
              <a:rPr lang="ru-RU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+ 1; </a:t>
            </a:r>
            <a:r>
              <a:rPr lang="en-US" alt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 N-1; j ++)</a:t>
            </a:r>
            <a:endParaRPr lang="ru-RU" alt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(a [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== a [j]) </a:t>
            </a:r>
            <a:r>
              <a:rPr lang="ru-RU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false;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true;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ru-RU" altLang="ru-RU" sz="2400" dirty="0" smtClean="0">
                <a:latin typeface="Corbel" panose="020B0503020204020204" pitchFamily="34" charset="0"/>
              </a:rPr>
              <a:t>Основна операція = порівняння. 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ru-RU" altLang="ru-RU" sz="2400" dirty="0" smtClean="0">
                <a:latin typeface="Corbel" panose="020B0503020204020204" pitchFamily="34" charset="0"/>
              </a:rPr>
              <a:t>Розмір вхідних даних = </a:t>
            </a:r>
            <a:r>
              <a:rPr lang="en-US" altLang="ru-RU" sz="2400" i="1" dirty="0" smtClean="0">
                <a:latin typeface="Gill Sans MT" panose="020B0502020104020203" pitchFamily="34" charset="0"/>
              </a:rPr>
              <a:t>n</a:t>
            </a:r>
            <a:endParaRPr lang="ru-RU" altLang="ru-RU" sz="2400" i="1" dirty="0" smtClean="0">
              <a:latin typeface="Corbel" panose="020B0503020204020204" pitchFamily="34" charset="0"/>
            </a:endParaRP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ru-RU" altLang="ru-RU" sz="2400" dirty="0" smtClean="0">
                <a:latin typeface="Corbel" panose="020B0503020204020204" pitchFamily="34" charset="0"/>
              </a:rPr>
              <a:t>Складність в найгіршому і кращому випадку різна</a:t>
            </a:r>
            <a:endParaRPr lang="en-US" altLang="ru-RU" sz="2400" dirty="0" smtClean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99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82133" y="104005"/>
            <a:ext cx="7704667" cy="60588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4000" dirty="0" smtClean="0">
                <a:latin typeface="+mj-lt"/>
              </a:rPr>
              <a:t>Аналіз нерекурсивних алгоритмів</a:t>
            </a:r>
            <a:endParaRPr lang="ru-RU" sz="4000" dirty="0">
              <a:latin typeface="+mj-lt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982133" y="2667000"/>
            <a:ext cx="7704667" cy="4046034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4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4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4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4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4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4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4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4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ru-RU" altLang="ru-RU" sz="2400" dirty="0" smtClean="0">
                <a:latin typeface="Corbel" panose="020B0503020204020204" pitchFamily="34" charset="0"/>
              </a:rPr>
              <a:t>відповідь</a:t>
            </a:r>
            <a:r>
              <a:rPr lang="en-US" altLang="ru-RU" sz="2400" dirty="0" smtClean="0">
                <a:latin typeface="Gill Sans MT" panose="020B0502020104020203" pitchFamily="34" charset="0"/>
              </a:rPr>
              <a:t>: </a:t>
            </a:r>
            <a:r>
              <a:rPr lang="ru-RU" altLang="ru-RU" sz="2400" dirty="0" smtClean="0">
                <a:latin typeface="Corbel" panose="020B0503020204020204" pitchFamily="34" charset="0"/>
              </a:rPr>
              <a:t>складність алгоритму в найгіршому випадку квадратична, в найкращому - константная</a:t>
            </a:r>
            <a:endParaRPr lang="en-US" altLang="ru-RU" sz="2400" dirty="0" smtClean="0">
              <a:latin typeface="Gill Sans MT" panose="020B0502020104020203" pitchFamily="34" charset="0"/>
            </a:endParaRPr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/>
        </p:nvGraphicFramePr>
        <p:xfrm>
          <a:off x="1282700" y="1143000"/>
          <a:ext cx="5718175" cy="37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Формула" r:id="rId3" imgW="2654300" imgH="1752600" progId="Equation.3">
                  <p:embed/>
                </p:oleObj>
              </mc:Choice>
              <mc:Fallback>
                <p:oleObj name="Формула" r:id="rId3" imgW="2654300" imgH="175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1143000"/>
                        <a:ext cx="5718175" cy="377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3"/>
          <p:cNvGraphicFramePr>
            <a:graphicFrameLocks noChangeAspect="1"/>
          </p:cNvGraphicFramePr>
          <p:nvPr/>
        </p:nvGraphicFramePr>
        <p:xfrm>
          <a:off x="1357313" y="5072063"/>
          <a:ext cx="25400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Формула" r:id="rId5" imgW="1079500" imgH="228600" progId="Equation.3">
                  <p:embed/>
                </p:oleObj>
              </mc:Choice>
              <mc:Fallback>
                <p:oleObj name="Формула" r:id="rId5" imgW="1079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072063"/>
                        <a:ext cx="25400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316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82133" y="0"/>
            <a:ext cx="7704667" cy="59844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4000" dirty="0" smtClean="0">
                <a:latin typeface="+mj-lt"/>
              </a:rPr>
              <a:t>Аналіз нерекурсивних алгоритмів</a:t>
            </a:r>
            <a:endParaRPr lang="ru-RU" sz="4000" dirty="0">
              <a:latin typeface="+mj-lt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982133" y="721112"/>
            <a:ext cx="8161867" cy="527870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ru-RU" altLang="ru-RU" sz="2400" dirty="0" smtClean="0">
                <a:latin typeface="Corbel" panose="020B0503020204020204" pitchFamily="34" charset="0"/>
              </a:rPr>
              <a:t>приклад </a:t>
            </a:r>
            <a:r>
              <a:rPr lang="en-US" altLang="ru-RU" sz="2400" dirty="0" smtClean="0">
                <a:latin typeface="Gill Sans MT" panose="020B0502020104020203" pitchFamily="34" charset="0"/>
              </a:rPr>
              <a:t>3</a:t>
            </a:r>
            <a:r>
              <a:rPr lang="ru-RU" altLang="ru-RU" sz="2400" dirty="0" smtClean="0">
                <a:latin typeface="Corbel" panose="020B0503020204020204" pitchFamily="34" charset="0"/>
              </a:rPr>
              <a:t>. Завдання множення двох квадратних матриць розміром</a:t>
            </a:r>
            <a:r>
              <a:rPr lang="en-US" altLang="ru-RU" sz="2400" i="1" dirty="0" smtClean="0">
                <a:latin typeface="Gill Sans MT" panose="020B0502020104020203" pitchFamily="34" charset="0"/>
              </a:rPr>
              <a:t>n</a:t>
            </a:r>
            <a:r>
              <a:rPr lang="en-US" altLang="ru-RU" sz="2400" dirty="0" smtClean="0">
                <a:latin typeface="Gill Sans MT" panose="020B0502020104020203" pitchFamily="34" charset="0"/>
              </a:rPr>
              <a:t> </a:t>
            </a:r>
            <a:r>
              <a:rPr lang="ru-RU" altLang="ru-RU" sz="2400" dirty="0" smtClean="0">
                <a:latin typeface="Corbel" panose="020B0503020204020204" pitchFamily="34" charset="0"/>
              </a:rPr>
              <a:t>на </a:t>
            </a:r>
            <a:r>
              <a:rPr lang="en-US" altLang="ru-RU" sz="2400" i="1" dirty="0" smtClean="0">
                <a:latin typeface="Gill Sans MT" panose="020B0502020104020203" pitchFamily="34" charset="0"/>
              </a:rPr>
              <a:t>n</a:t>
            </a:r>
            <a:r>
              <a:rPr lang="ru-RU" altLang="ru-RU" sz="2400" dirty="0" smtClean="0">
                <a:latin typeface="Corbel" panose="020B0503020204020204" pitchFamily="34" charset="0"/>
              </a:rPr>
              <a:t>.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&lt;N; 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0; j 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++) {</a:t>
            </a:r>
            <a:r>
              <a:rPr lang="ru-RU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0; k 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++)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J] = 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J] + 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][k] 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B[k][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j];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ru-RU" alt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ru-RU" altLang="ru-RU" sz="2400" dirty="0" smtClean="0">
                <a:latin typeface="Corbel" panose="020B0503020204020204" pitchFamily="34" charset="0"/>
              </a:rPr>
              <a:t>Основна операція = множення. 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ru-RU" altLang="ru-RU" sz="2400" dirty="0" smtClean="0">
                <a:latin typeface="Corbel" panose="020B0503020204020204" pitchFamily="34" charset="0"/>
              </a:rPr>
              <a:t>Розмір вхідних даних = </a:t>
            </a:r>
            <a:r>
              <a:rPr lang="en-US" altLang="ru-RU" sz="2400" i="1" dirty="0" smtClean="0">
                <a:latin typeface="Gill Sans MT" panose="020B0502020104020203" pitchFamily="34" charset="0"/>
              </a:rPr>
              <a:t>n</a:t>
            </a:r>
            <a:endParaRPr lang="ru-RU" altLang="ru-RU" sz="2400" i="1" dirty="0" smtClean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4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82133" y="457201"/>
            <a:ext cx="7704667" cy="48693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4000" dirty="0" smtClean="0">
                <a:latin typeface="+mj-lt"/>
              </a:rPr>
              <a:t>Аналіз нерекурсивних алгоритмів</a:t>
            </a:r>
            <a:endParaRPr lang="ru-RU" sz="4000" dirty="0">
              <a:latin typeface="+mj-lt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196752"/>
            <a:ext cx="7704667" cy="5315875"/>
          </a:xfrm>
        </p:spPr>
        <p:txBody>
          <a:bodyPr/>
          <a:lstStyle/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ru-RU" altLang="ru-RU" sz="2400" dirty="0" smtClean="0">
                <a:latin typeface="Corbel" panose="020B0503020204020204" pitchFamily="34" charset="0"/>
              </a:rPr>
              <a:t>Визначте складність в найгіршому і кращому випадку</a:t>
            </a:r>
          </a:p>
          <a:p>
            <a:pPr>
              <a:spcAft>
                <a:spcPts val="600"/>
              </a:spcAft>
              <a:buFont typeface="Wingdings 2" panose="05020102010507070707" pitchFamily="18" charset="2"/>
              <a:buNone/>
            </a:pPr>
            <a:endParaRPr lang="ru-RU" altLang="ru-RU" sz="24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ru-RU" altLang="ru-RU" sz="2400" dirty="0" smtClean="0">
              <a:latin typeface="Corbel" panose="020B0503020204020204" pitchFamily="34" charset="0"/>
            </a:endParaRPr>
          </a:p>
          <a:p>
            <a:pPr>
              <a:spcAft>
                <a:spcPts val="1200"/>
              </a:spcAft>
              <a:buFont typeface="Wingdings 2" panose="05020102010507070707" pitchFamily="18" charset="2"/>
              <a:buNone/>
            </a:pPr>
            <a:endParaRPr lang="en-US" altLang="ru-RU" sz="2400" dirty="0" smtClean="0">
              <a:latin typeface="Gill Sans MT" panose="020B0502020104020203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82133" y="3425979"/>
            <a:ext cx="8393151" cy="2335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ru-RU" sz="2400" b="0" dirty="0">
                <a:latin typeface="+mn-lt"/>
                <a:cs typeface="+mn-cs"/>
              </a:rPr>
              <a:t>Складність в найгіршому і кращому випадку однакова.</a:t>
            </a:r>
            <a:endParaRPr lang="en-US" sz="2400" b="0" dirty="0">
              <a:latin typeface="+mn-lt"/>
              <a:cs typeface="+mn-cs"/>
            </a:endParaRPr>
          </a:p>
          <a:p>
            <a:pPr marL="36512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en-US" sz="2400" b="0" dirty="0">
              <a:latin typeface="+mn-lt"/>
              <a:cs typeface="+mn-cs"/>
            </a:endParaRPr>
          </a:p>
          <a:p>
            <a:pPr marL="36512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en-US" sz="2400" b="0" dirty="0">
              <a:latin typeface="+mn-lt"/>
              <a:cs typeface="+mn-cs"/>
            </a:endParaRPr>
          </a:p>
          <a:p>
            <a:pPr marL="36512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ru-RU" sz="2400" b="0" dirty="0">
                <a:latin typeface="+mn-lt"/>
                <a:cs typeface="+mn-cs"/>
              </a:rPr>
              <a:t>відповідь</a:t>
            </a:r>
            <a:r>
              <a:rPr lang="en-US" sz="2400" b="0" dirty="0">
                <a:latin typeface="+mn-lt"/>
                <a:cs typeface="+mn-cs"/>
              </a:rPr>
              <a:t>: </a:t>
            </a:r>
            <a:r>
              <a:rPr lang="ru-RU" sz="2400" b="0" dirty="0">
                <a:latin typeface="+mn-lt"/>
                <a:cs typeface="+mn-cs"/>
              </a:rPr>
              <a:t>складність алгоритму кубічна</a:t>
            </a:r>
            <a:endParaRPr lang="en-US" sz="2400" b="0" dirty="0">
              <a:latin typeface="+mn-lt"/>
              <a:cs typeface="+mn-cs"/>
            </a:endParaRPr>
          </a:p>
          <a:p>
            <a:pPr marL="36512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en-US" sz="2400" b="0" dirty="0">
              <a:latin typeface="+mn-lt"/>
              <a:cs typeface="+mn-cs"/>
            </a:endParaRPr>
          </a:p>
          <a:p>
            <a:pPr marL="36512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en-US" sz="2400" b="0" dirty="0">
              <a:latin typeface="+mn-lt"/>
              <a:cs typeface="+mn-cs"/>
            </a:endParaRPr>
          </a:p>
          <a:p>
            <a:pPr marL="36512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ru-RU" sz="2400" b="0" dirty="0">
              <a:latin typeface="+mn-lt"/>
              <a:cs typeface="+mn-cs"/>
            </a:endParaRPr>
          </a:p>
          <a:p>
            <a:pPr marL="36512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ru-RU" sz="2400" b="0" dirty="0">
              <a:latin typeface="+mn-lt"/>
              <a:cs typeface="+mn-cs"/>
            </a:endParaRPr>
          </a:p>
          <a:p>
            <a:pPr marL="365125" indent="-282575" eaLnBrk="0" hangingPunct="0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ru-RU" sz="2400" b="0" dirty="0">
              <a:latin typeface="+mn-lt"/>
              <a:cs typeface="+mn-cs"/>
            </a:endParaRPr>
          </a:p>
          <a:p>
            <a:pPr marL="365125" indent="-282575" eaLnBrk="0" hangingPunct="0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ru-RU" sz="2400" b="0" dirty="0">
              <a:latin typeface="+mn-lt"/>
              <a:cs typeface="+mn-cs"/>
            </a:endParaRPr>
          </a:p>
          <a:p>
            <a:pPr marL="365125" indent="-282575" eaLnBrk="0" hangingPunct="0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en-US" sz="2400" b="0" dirty="0">
              <a:latin typeface="+mn-lt"/>
              <a:cs typeface="+mn-cs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707249"/>
              </p:ext>
            </p:extLst>
          </p:nvPr>
        </p:nvGraphicFramePr>
        <p:xfrm>
          <a:off x="982133" y="1844824"/>
          <a:ext cx="26447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Формула" r:id="rId3" imgW="1358310" imgH="444307" progId="Equation.3">
                  <p:embed/>
                </p:oleObj>
              </mc:Choice>
              <mc:Fallback>
                <p:oleObj name="Формула" r:id="rId3" imgW="135831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133" y="1844824"/>
                        <a:ext cx="264477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224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2132" y="277201"/>
            <a:ext cx="7704667" cy="565199"/>
          </a:xfrm>
        </p:spPr>
        <p:txBody>
          <a:bodyPr>
            <a:noAutofit/>
          </a:bodyPr>
          <a:lstStyle/>
          <a:p>
            <a:r>
              <a:rPr lang="ru-RU" sz="3600" b="1" dirty="0"/>
              <a:t>Аналіз складності та ефективності алгоритмів і структур даних</a:t>
            </a:r>
            <a:endParaRPr lang="uk-UA" sz="3600" dirty="0"/>
          </a:p>
        </p:txBody>
      </p:sp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/>
          </p:nvPr>
        </p:nvGraphicFramePr>
        <p:xfrm>
          <a:off x="1879598" y="1993900"/>
          <a:ext cx="5321301" cy="29972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204823"/>
                <a:gridCol w="1204823"/>
                <a:gridCol w="1706832"/>
                <a:gridCol w="1204823"/>
              </a:tblGrid>
              <a:tr h="374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log</a:t>
                      </a:r>
                      <a:r>
                        <a:rPr lang="ru-RU" sz="2000" u="none" strike="noStrike" dirty="0" smtClean="0">
                          <a:effectLst/>
                        </a:rPr>
                        <a:t>(</a:t>
                      </a:r>
                      <a:r>
                        <a:rPr lang="en-US" sz="2000" u="none" strike="noStrike" dirty="0" smtClean="0">
                          <a:effectLst/>
                        </a:rPr>
                        <a:t>n</a:t>
                      </a:r>
                      <a:r>
                        <a:rPr lang="ru-RU" sz="2000" u="none" strike="noStrike" dirty="0" smtClean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nlog</a:t>
                      </a:r>
                      <a:r>
                        <a:rPr lang="ru-RU" sz="2000" u="none" strike="noStrike" dirty="0" smtClean="0">
                          <a:effectLst/>
                        </a:rPr>
                        <a:t>(</a:t>
                      </a:r>
                      <a:r>
                        <a:rPr lang="en-US" sz="2000" u="none" strike="noStrike" dirty="0" smtClean="0">
                          <a:effectLst/>
                        </a:rPr>
                        <a:t>n</a:t>
                      </a:r>
                      <a:r>
                        <a:rPr lang="ru-RU" sz="2000" u="none" strike="noStrike" dirty="0" smtClean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</a:t>
                      </a:r>
                      <a:r>
                        <a:rPr lang="en-US" sz="2000" u="none" strike="noStrike" baseline="30000" dirty="0">
                          <a:effectLst/>
                        </a:rPr>
                        <a:t>2</a:t>
                      </a:r>
                      <a:endParaRPr lang="en-US" sz="20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4650"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 dirty="0">
                          <a:effectLst/>
                        </a:rPr>
                        <a:t>1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 dirty="0">
                          <a:effectLst/>
                        </a:rPr>
                        <a:t>0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0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1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4650"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16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 dirty="0">
                          <a:effectLst/>
                        </a:rPr>
                        <a:t>4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 dirty="0">
                          <a:effectLst/>
                        </a:rPr>
                        <a:t>64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256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4650"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256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8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 dirty="0">
                          <a:effectLst/>
                        </a:rPr>
                        <a:t>2048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65536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4650"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4096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12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 dirty="0">
                          <a:effectLst/>
                        </a:rPr>
                        <a:t>49152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 dirty="0">
                          <a:effectLst/>
                        </a:rPr>
                        <a:t>16777216</a:t>
                      </a:r>
                      <a:endParaRPr lang="uk-U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4650"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65536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16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1048576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4,29E + 09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4650"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1048576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20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20971520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1,10E + 12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4650"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16777216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24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u="none" strike="noStrike">
                          <a:effectLst/>
                        </a:rPr>
                        <a:t>402653184</a:t>
                      </a:r>
                      <a:endParaRPr lang="uk-U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2,81E + 14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82132" y="5138544"/>
            <a:ext cx="8161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Якщо вважати, що числа відповідають мікросекунди, то для завдання з </a:t>
            </a:r>
            <a:r>
              <a:rPr lang="ru-RU" sz="2000" dirty="0" smtClean="0"/>
              <a:t>одна тисяча сорок </a:t>
            </a:r>
            <a:r>
              <a:rPr lang="ru-RU" sz="2000" dirty="0" err="1" smtClean="0"/>
              <a:t>вісім</a:t>
            </a:r>
            <a:r>
              <a:rPr lang="en-US" sz="2000" dirty="0" smtClean="0"/>
              <a:t> 5</a:t>
            </a:r>
            <a:r>
              <a:rPr lang="ru-RU" sz="2000" dirty="0" smtClean="0"/>
              <a:t>76 </a:t>
            </a:r>
            <a:r>
              <a:rPr lang="ru-RU" sz="2000" dirty="0"/>
              <a:t>елементами алгоритму з часом роботи </a:t>
            </a:r>
            <a:r>
              <a:rPr lang="en-US" sz="2000" dirty="0"/>
              <a:t>T</a:t>
            </a:r>
            <a:r>
              <a:rPr lang="ru-RU" sz="2000" dirty="0"/>
              <a:t>(</a:t>
            </a:r>
            <a:r>
              <a:rPr lang="en-US" sz="2000" dirty="0"/>
              <a:t>log n</a:t>
            </a:r>
            <a:r>
              <a:rPr lang="ru-RU" sz="2000" dirty="0"/>
              <a:t>) Буде потрібно 20 мікросекунд, а алгоритму з часом роботи </a:t>
            </a:r>
            <a:r>
              <a:rPr lang="en-US" sz="2000" dirty="0"/>
              <a:t>T</a:t>
            </a:r>
            <a:r>
              <a:rPr lang="ru-RU" sz="2000" dirty="0"/>
              <a:t>(</a:t>
            </a:r>
            <a:r>
              <a:rPr lang="en-US" sz="2000" dirty="0"/>
              <a:t>n</a:t>
            </a:r>
            <a:r>
              <a:rPr lang="ru-RU" sz="2000" baseline="30000" dirty="0"/>
              <a:t>2</a:t>
            </a:r>
            <a:r>
              <a:rPr lang="ru-RU" sz="2000" dirty="0"/>
              <a:t>) - більше 12 днів</a:t>
            </a:r>
            <a:r>
              <a:rPr lang="ru-RU" sz="2000" dirty="0" smtClean="0"/>
              <a:t>.</a:t>
            </a:r>
            <a:endParaRPr lang="uk-U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82132" y="1079500"/>
            <a:ext cx="7789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прикладу наведемо числа, що ілюструють швидкість росту для декількох функцій, які часто використовуються при оцінці часової складності алгоритмів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9901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516" y="137532"/>
            <a:ext cx="7646020" cy="59101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 smtClean="0"/>
              <a:t>Структура </a:t>
            </a:r>
            <a:r>
              <a:rPr lang="ru-RU" dirty="0" smtClean="0"/>
              <a:t>курсу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276350" y="929267"/>
            <a:ext cx="7867650" cy="573916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ru-RU" b="1" dirty="0" smtClean="0"/>
              <a:t>зміст:</a:t>
            </a:r>
            <a:endParaRPr lang="en-US" b="1" dirty="0" smtClean="0"/>
          </a:p>
          <a:p>
            <a:pPr eaLnBrk="1" hangingPunct="1"/>
            <a:r>
              <a:rPr lang="ru-RU" dirty="0" smtClean="0"/>
              <a:t>Основи кроссплатформенного програмування на базі С </a:t>
            </a:r>
            <a:r>
              <a:rPr lang="ru-RU" dirty="0" smtClean="0"/>
              <a:t>++ та </a:t>
            </a:r>
            <a:r>
              <a:rPr lang="en-US" dirty="0" err="1" smtClean="0"/>
              <a:t>Qt</a:t>
            </a:r>
            <a:r>
              <a:rPr lang="ru-RU" dirty="0" smtClean="0"/>
              <a:t>;</a:t>
            </a:r>
            <a:endParaRPr lang="en-US" dirty="0" smtClean="0"/>
          </a:p>
          <a:p>
            <a:pPr eaLnBrk="1" hangingPunct="1"/>
            <a:r>
              <a:rPr lang="ru-RU" dirty="0" smtClean="0"/>
              <a:t>Структури даних (стек, чергу, пов'язаний список, бінарне дерево);</a:t>
            </a:r>
          </a:p>
          <a:p>
            <a:pPr eaLnBrk="1" hangingPunct="1"/>
            <a:r>
              <a:rPr lang="ru-RU" dirty="0" smtClean="0"/>
              <a:t>Стандартна бібліотека шаблонів </a:t>
            </a:r>
            <a:r>
              <a:rPr lang="en-US" dirty="0" smtClean="0"/>
              <a:t>STL</a:t>
            </a:r>
            <a:r>
              <a:rPr lang="ru-RU" dirty="0" smtClean="0"/>
              <a:t>;</a:t>
            </a:r>
            <a:endParaRPr lang="en-US" dirty="0" smtClean="0"/>
          </a:p>
          <a:p>
            <a:pPr eaLnBrk="1" hangingPunct="1"/>
            <a:r>
              <a:rPr lang="ru-RU" dirty="0" smtClean="0"/>
              <a:t>Деякі прикладні завдання;</a:t>
            </a:r>
            <a:endParaRPr lang="en-US" dirty="0" smtClean="0"/>
          </a:p>
          <a:p>
            <a:pPr eaLnBrk="1" hangingPunct="1">
              <a:buFontTx/>
              <a:buNone/>
            </a:pPr>
            <a:endParaRPr lang="ru-RU" b="1" dirty="0" smtClean="0"/>
          </a:p>
          <a:p>
            <a:pPr eaLnBrk="1" hangingPunct="1">
              <a:buFontTx/>
              <a:buNone/>
            </a:pPr>
            <a:r>
              <a:rPr lang="ru-RU" b="1" dirty="0" smtClean="0"/>
              <a:t>сесійна контроль</a:t>
            </a:r>
          </a:p>
          <a:p>
            <a:pPr eaLnBrk="1" hangingPunct="1"/>
            <a:r>
              <a:rPr lang="ru-RU" dirty="0" smtClean="0"/>
              <a:t>В кінці семестру </a:t>
            </a:r>
            <a:r>
              <a:rPr lang="ru-RU" dirty="0" smtClean="0"/>
              <a:t>– </a:t>
            </a:r>
            <a:r>
              <a:rPr lang="ru-RU" dirty="0" err="1" smtClean="0"/>
              <a:t>іспит</a:t>
            </a:r>
            <a:r>
              <a:rPr lang="en-US" dirty="0" smtClean="0"/>
              <a:t>/</a:t>
            </a:r>
            <a:r>
              <a:rPr lang="ru-RU" dirty="0" smtClean="0"/>
              <a:t>за</a:t>
            </a:r>
            <a:r>
              <a:rPr lang="uk-UA" dirty="0" smtClean="0"/>
              <a:t>лік</a:t>
            </a:r>
            <a:r>
              <a:rPr lang="ru-RU" dirty="0" smtClean="0"/>
              <a:t>;</a:t>
            </a:r>
            <a:endParaRPr lang="ru-RU" dirty="0" smtClean="0"/>
          </a:p>
          <a:p>
            <a:pPr eaLnBrk="1" hangingPunct="1"/>
            <a:r>
              <a:rPr lang="ru-RU" dirty="0" err="1" smtClean="0"/>
              <a:t>Оцінка</a:t>
            </a:r>
            <a:r>
              <a:rPr lang="ru-RU" dirty="0" smtClean="0"/>
              <a:t> </a:t>
            </a:r>
            <a:r>
              <a:rPr lang="ru-RU" dirty="0" smtClean="0"/>
              <a:t>за іспит за рейтингом = </a:t>
            </a:r>
            <a:r>
              <a:rPr lang="en-US" dirty="0" smtClean="0"/>
              <a:t>0.4*</a:t>
            </a:r>
            <a:r>
              <a:rPr lang="ru-RU" dirty="0" smtClean="0"/>
              <a:t>Тест </a:t>
            </a:r>
            <a:r>
              <a:rPr lang="ru-RU" dirty="0" smtClean="0"/>
              <a:t>+ </a:t>
            </a:r>
            <a:r>
              <a:rPr lang="en-US" dirty="0" smtClean="0"/>
              <a:t>0.6*</a:t>
            </a:r>
            <a:r>
              <a:rPr lang="ru-RU" dirty="0" err="1" smtClean="0"/>
              <a:t>оцінка</a:t>
            </a:r>
            <a:r>
              <a:rPr lang="ru-RU" dirty="0" smtClean="0"/>
              <a:t> </a:t>
            </a:r>
            <a:r>
              <a:rPr lang="ru-RU" dirty="0" smtClean="0"/>
              <a:t>за </a:t>
            </a:r>
            <a:r>
              <a:rPr lang="ru-RU" dirty="0" smtClean="0"/>
              <a:t>л/р.</a:t>
            </a:r>
            <a:endParaRPr lang="ru-RU" dirty="0" smtClean="0"/>
          </a:p>
          <a:p>
            <a:pPr eaLnBrk="1" hangingPunct="1">
              <a:buFontTx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871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67265" y="386574"/>
            <a:ext cx="7704667" cy="1204333"/>
          </a:xfrm>
        </p:spPr>
        <p:txBody>
          <a:bodyPr/>
          <a:lstStyle/>
          <a:p>
            <a:pPr eaLnBrk="1" hangingPunct="1"/>
            <a:r>
              <a:rPr lang="ru-RU" dirty="0" smtClean="0"/>
              <a:t>Лабораторні роботи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120852" y="1412488"/>
            <a:ext cx="7867650" cy="496229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endParaRPr lang="ru-RU" dirty="0" smtClean="0"/>
          </a:p>
          <a:p>
            <a:pPr eaLnBrk="1" hangingPunct="1"/>
            <a:r>
              <a:rPr lang="ru-RU" dirty="0" smtClean="0"/>
              <a:t>Лабораторна робота здана вчасно не вимагає </a:t>
            </a:r>
            <a:r>
              <a:rPr lang="ru-RU" dirty="0" err="1" smtClean="0"/>
              <a:t>письмового</a:t>
            </a:r>
            <a:r>
              <a:rPr lang="ru-RU" dirty="0" smtClean="0"/>
              <a:t> </a:t>
            </a:r>
            <a:r>
              <a:rPr lang="ru-RU" dirty="0" err="1" smtClean="0"/>
              <a:t>звіту</a:t>
            </a:r>
            <a:r>
              <a:rPr lang="ru-RU" dirty="0" smtClean="0"/>
              <a:t>;</a:t>
            </a:r>
            <a:endParaRPr lang="ru-RU" dirty="0" smtClean="0"/>
          </a:p>
          <a:p>
            <a:pPr eaLnBrk="1" hangingPunct="1"/>
            <a:endParaRPr lang="ru-RU" dirty="0" smtClean="0"/>
          </a:p>
          <a:p>
            <a:pPr eaLnBrk="1" hangingPunct="1"/>
            <a:r>
              <a:rPr lang="ru-RU" dirty="0" smtClean="0"/>
              <a:t>Лабораторна робота нездана </a:t>
            </a:r>
            <a:br>
              <a:rPr lang="ru-RU" dirty="0" smtClean="0"/>
            </a:br>
            <a:r>
              <a:rPr lang="ru-RU" dirty="0" smtClean="0"/>
              <a:t>вчасно </a:t>
            </a:r>
            <a:r>
              <a:rPr lang="ru-RU" b="1" dirty="0" smtClean="0"/>
              <a:t>вимагає </a:t>
            </a:r>
            <a:r>
              <a:rPr lang="ru-RU" b="1" dirty="0" err="1" smtClean="0"/>
              <a:t>письмового</a:t>
            </a:r>
            <a:r>
              <a:rPr lang="ru-RU" b="1" dirty="0" smtClean="0"/>
              <a:t> </a:t>
            </a:r>
            <a:r>
              <a:rPr lang="ru-RU" b="1" dirty="0" err="1" smtClean="0"/>
              <a:t>звіту</a:t>
            </a:r>
            <a:r>
              <a:rPr lang="ru-RU" b="1" dirty="0" smtClean="0"/>
              <a:t>;</a:t>
            </a:r>
            <a:endParaRPr lang="en-US" b="1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ru-RU" dirty="0" smtClean="0"/>
              <a:t>Вчасно </a:t>
            </a:r>
            <a:r>
              <a:rPr lang="ru-RU" dirty="0" err="1" smtClean="0"/>
              <a:t>зданої</a:t>
            </a:r>
            <a:r>
              <a:rPr lang="ru-RU" dirty="0" smtClean="0"/>
              <a:t> </a:t>
            </a:r>
            <a:r>
              <a:rPr lang="ru-RU" dirty="0" smtClean="0"/>
              <a:t>л/р </a:t>
            </a:r>
            <a:r>
              <a:rPr lang="ru-RU" dirty="0" smtClean="0"/>
              <a:t>вважається та, що здана з позитивною оцінкою (3, 4, 5) протягом двох календарних тижнів з моменту </a:t>
            </a:r>
            <a:r>
              <a:rPr lang="ru-RU" dirty="0" err="1" smtClean="0"/>
              <a:t>видачі</a:t>
            </a:r>
            <a:r>
              <a:rPr lang="ru-RU" dirty="0" smtClean="0"/>
              <a:t> </a:t>
            </a:r>
            <a:r>
              <a:rPr lang="ru-RU" dirty="0" err="1" smtClean="0"/>
              <a:t>завдання</a:t>
            </a:r>
            <a:r>
              <a:rPr lang="ru-RU" dirty="0" smtClean="0"/>
              <a:t>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071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8543" y="1"/>
            <a:ext cx="10018713" cy="74595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 smtClean="0"/>
              <a:t>Звіт про лабораторну роботу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107362" y="643021"/>
            <a:ext cx="7740650" cy="5765800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ru-RU" sz="2800" dirty="0"/>
              <a:t>Національний Технічний Університет</a:t>
            </a:r>
          </a:p>
          <a:p>
            <a:pPr algn="ctr" eaLnBrk="1" hangingPunct="1">
              <a:buFontTx/>
              <a:buNone/>
            </a:pPr>
            <a:r>
              <a:rPr lang="ru-RU" sz="2800" dirty="0"/>
              <a:t>«Харківський Політехнічний Інститут»</a:t>
            </a:r>
          </a:p>
          <a:p>
            <a:pPr algn="ctr" eaLnBrk="1" hangingPunct="1">
              <a:buFontTx/>
              <a:buNone/>
            </a:pPr>
            <a:r>
              <a:rPr lang="ru-RU" sz="2800" dirty="0"/>
              <a:t>Кафедра </a:t>
            </a:r>
            <a:r>
              <a:rPr lang="ru-RU" sz="2800" dirty="0" smtClean="0"/>
              <a:t>ДММ</a:t>
            </a:r>
            <a:endParaRPr lang="ru-RU" sz="2800" dirty="0"/>
          </a:p>
          <a:p>
            <a:pPr algn="ctr" eaLnBrk="1" hangingPunct="1">
              <a:buFontTx/>
              <a:buNone/>
            </a:pPr>
            <a:endParaRPr lang="ru-RU" sz="2800" dirty="0"/>
          </a:p>
          <a:p>
            <a:pPr algn="ctr" eaLnBrk="1" hangingPunct="1">
              <a:buFontTx/>
              <a:buNone/>
            </a:pPr>
            <a:r>
              <a:rPr lang="ru-RU" sz="2800" dirty="0" err="1"/>
              <a:t>Звіт</a:t>
            </a:r>
            <a:r>
              <a:rPr lang="ru-RU" sz="2800" dirty="0"/>
              <a:t> </a:t>
            </a:r>
            <a:r>
              <a:rPr lang="ru-RU" sz="2800" dirty="0" smtClean="0"/>
              <a:t>з </a:t>
            </a:r>
            <a:r>
              <a:rPr lang="ru-RU" sz="2800" dirty="0" err="1" smtClean="0"/>
              <a:t>лабораторної</a:t>
            </a:r>
            <a:r>
              <a:rPr lang="ru-RU" sz="2800" dirty="0" smtClean="0"/>
              <a:t> </a:t>
            </a:r>
            <a:r>
              <a:rPr lang="ru-RU" sz="2800" dirty="0" err="1" smtClean="0"/>
              <a:t>роботи</a:t>
            </a:r>
            <a:r>
              <a:rPr lang="ru-RU" sz="2800" dirty="0" smtClean="0"/>
              <a:t> </a:t>
            </a:r>
            <a:r>
              <a:rPr lang="ru-RU" sz="2800" dirty="0"/>
              <a:t>№ ...</a:t>
            </a:r>
          </a:p>
          <a:p>
            <a:pPr algn="ctr" eaLnBrk="1" hangingPunct="1">
              <a:buFontTx/>
              <a:buNone/>
            </a:pPr>
            <a:r>
              <a:rPr lang="ru-RU" sz="2800" dirty="0" smtClean="0"/>
              <a:t>З </a:t>
            </a:r>
            <a:r>
              <a:rPr lang="ru-RU" sz="2800" dirty="0"/>
              <a:t>курсу </a:t>
            </a:r>
            <a:r>
              <a:rPr lang="ru-RU" sz="2800" dirty="0" smtClean="0"/>
              <a:t>«</a:t>
            </a:r>
            <a:r>
              <a:rPr lang="ru-RU" sz="2800" dirty="0" err="1" smtClean="0"/>
              <a:t>Обє’ктно-орієнтоване</a:t>
            </a:r>
            <a:r>
              <a:rPr lang="ru-RU" sz="2800" dirty="0" smtClean="0"/>
              <a:t> </a:t>
            </a:r>
            <a:r>
              <a:rPr lang="ru-RU" sz="2800" dirty="0"/>
              <a:t>програмування»</a:t>
            </a:r>
          </a:p>
          <a:p>
            <a:pPr algn="ctr" eaLnBrk="1" hangingPunct="1">
              <a:buFontTx/>
              <a:buNone/>
            </a:pPr>
            <a:endParaRPr lang="ru-RU" sz="2800" dirty="0"/>
          </a:p>
          <a:p>
            <a:pPr algn="r" eaLnBrk="1" hangingPunct="1">
              <a:buFontTx/>
              <a:buNone/>
            </a:pPr>
            <a:r>
              <a:rPr lang="ru-RU" sz="2800" dirty="0"/>
              <a:t>Виконав ст. групи ...</a:t>
            </a:r>
          </a:p>
          <a:p>
            <a:pPr algn="r" eaLnBrk="1" hangingPunct="1">
              <a:buFontTx/>
              <a:buNone/>
            </a:pPr>
            <a:r>
              <a:rPr lang="en-US" sz="2800" dirty="0"/>
              <a:t>&lt;</a:t>
            </a:r>
            <a:r>
              <a:rPr lang="ru-RU" sz="2800" dirty="0"/>
              <a:t>ПІБ</a:t>
            </a:r>
            <a:r>
              <a:rPr lang="en-US" sz="2800" dirty="0"/>
              <a:t>&gt;</a:t>
            </a:r>
            <a:endParaRPr lang="ru-RU" sz="2800" dirty="0"/>
          </a:p>
          <a:p>
            <a:pPr algn="ctr" eaLnBrk="1" hangingPunct="1">
              <a:buFontTx/>
              <a:buNone/>
            </a:pPr>
            <a:r>
              <a:rPr lang="ru-RU" sz="2800" dirty="0" smtClean="0"/>
              <a:t>Харків-2019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3003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Звіт про лабораторну роботу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403350" y="1092200"/>
            <a:ext cx="7867650" cy="5765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uk-UA" dirty="0" smtClean="0"/>
              <a:t>Зміст звіту</a:t>
            </a:r>
            <a:r>
              <a:rPr lang="ru-RU" dirty="0" smtClean="0"/>
              <a:t>:</a:t>
            </a:r>
            <a:endParaRPr lang="en-US" dirty="0"/>
          </a:p>
          <a:p>
            <a:pPr>
              <a:buNone/>
            </a:pPr>
            <a:endParaRPr lang="ru-RU" dirty="0"/>
          </a:p>
          <a:p>
            <a:r>
              <a:rPr lang="uk-UA" dirty="0"/>
              <a:t>номер</a:t>
            </a:r>
            <a:r>
              <a:rPr lang="ru-RU" dirty="0"/>
              <a:t> </a:t>
            </a:r>
            <a:r>
              <a:rPr lang="ru-RU" dirty="0" err="1"/>
              <a:t>варіант</a:t>
            </a:r>
            <a:r>
              <a:rPr lang="uk-UA" dirty="0"/>
              <a:t>у</a:t>
            </a:r>
            <a:endParaRPr lang="ru-RU" dirty="0"/>
          </a:p>
          <a:p>
            <a:r>
              <a:rPr lang="ru-RU" dirty="0"/>
              <a:t>текст </a:t>
            </a:r>
            <a:r>
              <a:rPr lang="ru-RU" dirty="0" err="1"/>
              <a:t>завдання</a:t>
            </a:r>
            <a:endParaRPr lang="ru-RU" dirty="0"/>
          </a:p>
          <a:p>
            <a:r>
              <a:rPr lang="ru-RU" dirty="0" err="1"/>
              <a:t>Риснуки</a:t>
            </a:r>
            <a:r>
              <a:rPr lang="ru-RU" dirty="0"/>
              <a:t> (</a:t>
            </a:r>
            <a:r>
              <a:rPr lang="ru-RU" dirty="0" err="1"/>
              <a:t>скіншоти</a:t>
            </a:r>
            <a:r>
              <a:rPr lang="ru-RU" dirty="0"/>
              <a:t>) форм,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розроблені</a:t>
            </a:r>
            <a:r>
              <a:rPr lang="ru-RU" dirty="0"/>
              <a:t>. На рисунках </a:t>
            </a:r>
            <a:r>
              <a:rPr lang="ru-RU" dirty="0" err="1"/>
              <a:t>має</a:t>
            </a:r>
            <a:r>
              <a:rPr lang="ru-RU" dirty="0"/>
              <a:t> бути </a:t>
            </a:r>
            <a:r>
              <a:rPr lang="ru-RU" dirty="0" err="1"/>
              <a:t>обов’язково</a:t>
            </a:r>
            <a:r>
              <a:rPr lang="ru-RU" dirty="0"/>
              <a:t> видно </a:t>
            </a: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</a:t>
            </a:r>
          </a:p>
          <a:p>
            <a:r>
              <a:rPr lang="ru-RU" dirty="0"/>
              <a:t>Текст </a:t>
            </a:r>
            <a:r>
              <a:rPr lang="ru-RU" dirty="0" err="1"/>
              <a:t>модулів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 Для </a:t>
            </a:r>
            <a:r>
              <a:rPr lang="ru-RU" dirty="0" err="1"/>
              <a:t>екномії</a:t>
            </a:r>
            <a:r>
              <a:rPr lang="ru-RU" dirty="0"/>
              <a:t> </a:t>
            </a:r>
            <a:r>
              <a:rPr lang="ru-RU" dirty="0" err="1"/>
              <a:t>паперу</a:t>
            </a:r>
            <a:r>
              <a:rPr lang="ru-RU" dirty="0"/>
              <a:t> </a:t>
            </a:r>
            <a:r>
              <a:rPr lang="ru-RU" dirty="0" err="1"/>
              <a:t>можливо</a:t>
            </a:r>
            <a:r>
              <a:rPr lang="ru-RU" dirty="0"/>
              <a:t> </a:t>
            </a:r>
            <a:r>
              <a:rPr lang="ru-RU" dirty="0" err="1"/>
              <a:t>друкувати</a:t>
            </a:r>
            <a:r>
              <a:rPr lang="ru-RU" dirty="0"/>
              <a:t> текст у два </a:t>
            </a:r>
            <a:r>
              <a:rPr lang="ru-RU" dirty="0" err="1"/>
              <a:t>стовбчики</a:t>
            </a:r>
            <a:r>
              <a:rPr lang="ru-RU" dirty="0"/>
              <a:t> и шрифтом в 10</a:t>
            </a:r>
            <a:r>
              <a:rPr lang="en-US" dirty="0"/>
              <a:t>pt.</a:t>
            </a:r>
            <a:endParaRPr lang="ru-RU" dirty="0"/>
          </a:p>
          <a:p>
            <a:pPr eaLnBrk="1" hangingPunct="1">
              <a:buFontTx/>
              <a:buNone/>
            </a:pPr>
            <a:r>
              <a:rPr lang="uk-UA" dirty="0" smtClean="0"/>
              <a:t> 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33690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Мови програмування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загальна класифікація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609600" y="44450"/>
            <a:ext cx="77724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3000" b="1" dirty="0">
                <a:solidFill>
                  <a:schemeClr val="tx1"/>
                </a:solidFill>
                <a:latin typeface="+mj-lt"/>
              </a:rPr>
              <a:t>Мови програмування</a:t>
            </a: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879088" y="825501"/>
            <a:ext cx="777240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ru-RU" altLang="ru-RU" sz="2500" dirty="0">
                <a:solidFill>
                  <a:schemeClr val="tx1"/>
                </a:solidFill>
                <a:latin typeface="+mn-lt"/>
              </a:rPr>
              <a:t>Мова програмування - набір правил (лексичних, синтаксичних і семантичних) для складання комп'ютерної програми.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2484438" y="2062163"/>
            <a:ext cx="38877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500" b="1" dirty="0">
                <a:solidFill>
                  <a:schemeClr val="tx1"/>
                </a:solidFill>
                <a:latin typeface="+mj-lt"/>
              </a:rPr>
              <a:t>Машинна мова</a:t>
            </a: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6" b="10126"/>
          <a:stretch>
            <a:fillRect/>
          </a:stretch>
        </p:blipFill>
        <p:spPr bwMode="auto">
          <a:xfrm>
            <a:off x="4140200" y="2636838"/>
            <a:ext cx="9366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2555875" y="3860800"/>
            <a:ext cx="38877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500" b="1" dirty="0">
                <a:solidFill>
                  <a:schemeClr val="tx1"/>
                </a:solidFill>
                <a:latin typeface="+mj-lt"/>
              </a:rPr>
              <a:t>Мова асемблера</a:t>
            </a:r>
          </a:p>
        </p:txBody>
      </p:sp>
      <p:pic>
        <p:nvPicPr>
          <p:cNvPr id="307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31"/>
          <a:stretch>
            <a:fillRect/>
          </a:stretch>
        </p:blipFill>
        <p:spPr bwMode="auto">
          <a:xfrm>
            <a:off x="2627313" y="4437063"/>
            <a:ext cx="12239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08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437063"/>
            <a:ext cx="100806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81" name="Line 8"/>
          <p:cNvSpPr>
            <a:spLocks noChangeShapeType="1"/>
          </p:cNvSpPr>
          <p:nvPr/>
        </p:nvSpPr>
        <p:spPr bwMode="auto">
          <a:xfrm>
            <a:off x="4067175" y="4795838"/>
            <a:ext cx="792163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82" name="AutoShape 9"/>
          <p:cNvSpPr>
            <a:spLocks noChangeArrowheads="1"/>
          </p:cNvSpPr>
          <p:nvPr/>
        </p:nvSpPr>
        <p:spPr bwMode="auto">
          <a:xfrm>
            <a:off x="6588125" y="2636838"/>
            <a:ext cx="792163" cy="5762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3083" name="Line 10"/>
          <p:cNvSpPr>
            <a:spLocks noChangeShapeType="1"/>
          </p:cNvSpPr>
          <p:nvPr/>
        </p:nvSpPr>
        <p:spPr bwMode="auto">
          <a:xfrm>
            <a:off x="5292725" y="2925763"/>
            <a:ext cx="115093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84" name="AutoShape 11"/>
          <p:cNvSpPr>
            <a:spLocks noChangeArrowheads="1"/>
          </p:cNvSpPr>
          <p:nvPr/>
        </p:nvSpPr>
        <p:spPr bwMode="auto">
          <a:xfrm>
            <a:off x="6659563" y="4508500"/>
            <a:ext cx="792162" cy="5762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3085" name="Line 12"/>
          <p:cNvSpPr>
            <a:spLocks noChangeShapeType="1"/>
          </p:cNvSpPr>
          <p:nvPr/>
        </p:nvSpPr>
        <p:spPr bwMode="auto">
          <a:xfrm>
            <a:off x="6084888" y="4797425"/>
            <a:ext cx="50323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86" name="Rectangle 13"/>
          <p:cNvSpPr>
            <a:spLocks noChangeArrowheads="1"/>
          </p:cNvSpPr>
          <p:nvPr/>
        </p:nvSpPr>
        <p:spPr bwMode="auto">
          <a:xfrm>
            <a:off x="1476375" y="4941888"/>
            <a:ext cx="604837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ru-RU" altLang="ru-RU" sz="1800" dirty="0">
                <a:solidFill>
                  <a:schemeClr val="tx1"/>
                </a:solidFill>
                <a:latin typeface="+mn-lt"/>
              </a:rPr>
              <a:t>мнемонічні</a:t>
            </a:r>
            <a:r>
              <a:rPr lang="ru-RU" altLang="ru-RU" sz="1800" dirty="0">
                <a:solidFill>
                  <a:schemeClr val="tx1"/>
                </a:solidFill>
                <a:latin typeface="Arial" panose="020B0604020202020204" pitchFamily="34" charset="0"/>
              </a:rPr>
              <a:t> команди замість машинних команд</a:t>
            </a:r>
          </a:p>
        </p:txBody>
      </p:sp>
      <p:sp>
        <p:nvSpPr>
          <p:cNvPr id="3087" name="Line 14"/>
          <p:cNvSpPr>
            <a:spLocks noChangeShapeType="1"/>
          </p:cNvSpPr>
          <p:nvPr/>
        </p:nvSpPr>
        <p:spPr bwMode="auto">
          <a:xfrm>
            <a:off x="4572000" y="3357563"/>
            <a:ext cx="1588" cy="6477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88" name="Line 15"/>
          <p:cNvSpPr>
            <a:spLocks noChangeShapeType="1"/>
          </p:cNvSpPr>
          <p:nvPr/>
        </p:nvSpPr>
        <p:spPr bwMode="auto">
          <a:xfrm>
            <a:off x="4500563" y="5734050"/>
            <a:ext cx="1587" cy="64770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5772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2034</Words>
  <Application>Microsoft Office PowerPoint</Application>
  <PresentationFormat>Экран (4:3)</PresentationFormat>
  <Paragraphs>309</Paragraphs>
  <Slides>39</Slides>
  <Notes>9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39</vt:i4>
      </vt:variant>
    </vt:vector>
  </HeadingPairs>
  <TitlesOfParts>
    <vt:vector size="42" baseType="lpstr">
      <vt:lpstr>Тема Office</vt:lpstr>
      <vt:lpstr>Equation</vt:lpstr>
      <vt:lpstr>Формула</vt:lpstr>
      <vt:lpstr>Об’єктно-орієнтоване програмування</vt:lpstr>
      <vt:lpstr>Презентация PowerPoint</vt:lpstr>
      <vt:lpstr>Рекомендована література</vt:lpstr>
      <vt:lpstr>Структура курсу</vt:lpstr>
      <vt:lpstr>Лабораторні роботи</vt:lpstr>
      <vt:lpstr>Звіт про лабораторну роботу </vt:lpstr>
      <vt:lpstr>Звіт про лабораторну роботу </vt:lpstr>
      <vt:lpstr>Мови програмування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Аналіз складності та ефективності алгоритмів і структур даних</vt:lpstr>
      <vt:lpstr>Види ефективності алгоритмів</vt:lpstr>
      <vt:lpstr>Оцінка розміру вхідних даних</vt:lpstr>
      <vt:lpstr>Оцінка розміру вхідних даних</vt:lpstr>
      <vt:lpstr>Оцінка розміру вхідних даних</vt:lpstr>
      <vt:lpstr>Одиниці виміру часу</vt:lpstr>
      <vt:lpstr>Одиниці виміру часу</vt:lpstr>
      <vt:lpstr>Одиниці виміру часу</vt:lpstr>
      <vt:lpstr>Одиниці виміру часу</vt:lpstr>
      <vt:lpstr>Складність алгоритмів в різних випадках</vt:lpstr>
      <vt:lpstr>Складність алгоритмів в різних випадках</vt:lpstr>
      <vt:lpstr>Вправи</vt:lpstr>
      <vt:lpstr>Класи складності</vt:lpstr>
      <vt:lpstr>Класи складності</vt:lpstr>
      <vt:lpstr>класи складності</vt:lpstr>
      <vt:lpstr>Вправи</vt:lpstr>
      <vt:lpstr>Аналіз нерекурсивних алгоритмів</vt:lpstr>
      <vt:lpstr>Аналіз нерекурсивних алгоритмів</vt:lpstr>
      <vt:lpstr>Аналіз нерекурсивних алгоритмів</vt:lpstr>
      <vt:lpstr>Аналіз нерекурсивних алгоритмів</vt:lpstr>
      <vt:lpstr>Аналіз нерекурсивних алгоритмів</vt:lpstr>
      <vt:lpstr>Аналіз нерекурсивних алгоритмів</vt:lpstr>
      <vt:lpstr>Аналіз нерекурсивних алгоритмів</vt:lpstr>
      <vt:lpstr>Аналіз складності та ефективності алгоритмів і структур даних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Об’єктно-орієнтоване програмування</dc:title>
  <cp:lastModifiedBy>alex</cp:lastModifiedBy>
  <cp:revision>16</cp:revision>
  <dcterms:modified xsi:type="dcterms:W3CDTF">2019-09-03T16:00:48Z</dcterms:modified>
</cp:coreProperties>
</file>