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9" r:id="rId3"/>
    <p:sldId id="265" r:id="rId4"/>
    <p:sldId id="273" r:id="rId5"/>
    <p:sldId id="299" r:id="rId6"/>
    <p:sldId id="274" r:id="rId7"/>
    <p:sldId id="300" r:id="rId8"/>
    <p:sldId id="270" r:id="rId9"/>
    <p:sldId id="297" r:id="rId10"/>
    <p:sldId id="277" r:id="rId11"/>
    <p:sldId id="301" r:id="rId12"/>
    <p:sldId id="278" r:id="rId13"/>
    <p:sldId id="279" r:id="rId14"/>
    <p:sldId id="280" r:id="rId15"/>
    <p:sldId id="302" r:id="rId16"/>
    <p:sldId id="303" r:id="rId17"/>
    <p:sldId id="304" r:id="rId18"/>
    <p:sldId id="305" r:id="rId19"/>
    <p:sldId id="306" r:id="rId20"/>
    <p:sldId id="281" r:id="rId21"/>
    <p:sldId id="282" r:id="rId22"/>
    <p:sldId id="283" r:id="rId23"/>
    <p:sldId id="289" r:id="rId24"/>
    <p:sldId id="290" r:id="rId25"/>
    <p:sldId id="307" r:id="rId26"/>
    <p:sldId id="284" r:id="rId27"/>
    <p:sldId id="291" r:id="rId28"/>
    <p:sldId id="309" r:id="rId29"/>
    <p:sldId id="310" r:id="rId30"/>
    <p:sldId id="308" r:id="rId3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689"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3601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589D72-A080-4A79-B96C-EAF4279EA27C}" type="datetimeFigureOut">
              <a:rPr lang="ru-RU" smtClean="0"/>
              <a:pPr/>
              <a:t>21.09.2020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195C5B-8E35-441F-ABCD-76F322D208B7}" type="slidenum">
              <a:rPr lang="ru-RU" smtClean="0"/>
              <a:pPr/>
              <a:t>‹#›</a:t>
            </a:fld>
            <a:endParaRPr lang="ru-RU"/>
          </a:p>
        </p:txBody>
      </p:sp>
    </p:spTree>
    <p:extLst>
      <p:ext uri="{BB962C8B-B14F-4D97-AF65-F5344CB8AC3E}">
        <p14:creationId xmlns="" xmlns:p14="http://schemas.microsoft.com/office/powerpoint/2010/main" val="4024887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Rectangle 1"/>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33794" name="Rectangle 2"/>
          <p:cNvSpPr txBox="1">
            <a:spLocks noGrp="1" noChangeArrowheads="1"/>
          </p:cNvSpPr>
          <p:nvPr>
            <p:ph type="body" idx="1"/>
          </p:nvPr>
        </p:nvSpPr>
        <p:spPr bwMode="auto">
          <a:xfrm>
            <a:off x="672704" y="3236989"/>
            <a:ext cx="7807523" cy="304497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6485" tIns="43243" rIns="86485" bIns="43243" anchor="ctr"/>
          <a:lstStyle/>
          <a:p>
            <a:endParaRPr lang="en-US" alt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62819"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63843"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65891"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65891"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65891"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65891"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65891"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65891"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66915"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67939"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bwMode="auto">
          <a:xfrm>
            <a:off x="1193800" y="682625"/>
            <a:ext cx="4532313" cy="3400425"/>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24931" name="Text Box 3"/>
          <p:cNvSpPr txBox="1">
            <a:spLocks noGrp="1" noChangeArrowheads="1"/>
          </p:cNvSpPr>
          <p:nvPr>
            <p:ph type="body" idx="1"/>
          </p:nvPr>
        </p:nvSpPr>
        <p:spPr/>
        <p:txBody>
          <a:bodyPr/>
          <a:lstStyle/>
          <a:p>
            <a:r>
              <a:rPr lang="nb-NO" altLang="ru-RU"/>
              <a:t>Qt was written with extreme portability in mind, and runs on all platforms outlines above. In addition, customers and open source users have ported Qt to a number of other platforms. </a:t>
            </a:r>
            <a:endParaRPr lang="en-GB" alt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68963"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77155"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78179"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68963"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69987"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79203"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79203"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79203"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79203" name="Rectangle 3"/>
          <p:cNvSpPr txBox="1">
            <a:spLocks noGrp="1" noChangeArrowheads="1"/>
          </p:cNvSpPr>
          <p:nvPr>
            <p:ph type="body" idx="1"/>
          </p:nvPr>
        </p:nvSpPr>
        <p:spPr/>
        <p:txBody>
          <a:bodyPr/>
          <a:lstStyle/>
          <a:p>
            <a:endParaRPr lang="en-US" alt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bwMode="auto">
          <a:xfrm>
            <a:off x="1193800" y="682625"/>
            <a:ext cx="4532313" cy="3400425"/>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26979" name="Text Box 3"/>
          <p:cNvSpPr txBox="1">
            <a:spLocks noGrp="1" noChangeArrowheads="1"/>
          </p:cNvSpPr>
          <p:nvPr>
            <p:ph type="body" idx="1"/>
          </p:nvPr>
        </p:nvSpPr>
        <p:spPr/>
        <p:txBody>
          <a:bodyPr/>
          <a:lstStyle/>
          <a:p>
            <a:r>
              <a:rPr lang="nb-NO" altLang="ru-RU" dirty="0"/>
              <a:t>Trolltech has a large number of customers, ranging from single developer shops to some of the largest companies in the world. </a:t>
            </a:r>
            <a:endParaRPr lang="en-GB" altLang="ru-RU"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bwMode="auto">
          <a:xfrm>
            <a:off x="1193800" y="682625"/>
            <a:ext cx="4532313" cy="3400425"/>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26979" name="Text Box 3"/>
          <p:cNvSpPr txBox="1">
            <a:spLocks noGrp="1" noChangeArrowheads="1"/>
          </p:cNvSpPr>
          <p:nvPr>
            <p:ph type="body" idx="1"/>
          </p:nvPr>
        </p:nvSpPr>
        <p:spPr/>
        <p:txBody>
          <a:bodyPr/>
          <a:lstStyle/>
          <a:p>
            <a:r>
              <a:rPr lang="nb-NO" altLang="ru-RU"/>
              <a:t>Trolltech has a large number of customers, ranging from single developer shops to some of the largest companies in the world. </a:t>
            </a:r>
            <a:endParaRPr lang="en-GB" alt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1193800" y="682625"/>
            <a:ext cx="4532313" cy="3400425"/>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259" name="Text Box 3"/>
          <p:cNvSpPr txBox="1">
            <a:spLocks noGrp="1" noChangeArrowheads="1"/>
          </p:cNvSpPr>
          <p:nvPr>
            <p:ph type="body" idx="1"/>
          </p:nvPr>
        </p:nvSpPr>
        <p:spPr/>
        <p:txBody>
          <a:bodyPr/>
          <a:lstStyle/>
          <a:p>
            <a:r>
              <a:rPr lang="nb-NO" altLang="ru-RU" dirty="0"/>
              <a:t>Adobe Photoshop Album is a good example of a Qt-based application. Adobe chose Qt for ease of use and programmer productivity rather than its cross-platform capability. </a:t>
            </a:r>
          </a:p>
          <a:p>
            <a:endParaRPr lang="en-GB" altLang="ru-RU"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bwMode="auto">
          <a:xfrm>
            <a:off x="1193800" y="682625"/>
            <a:ext cx="4532313" cy="3400425"/>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26979" name="Text Box 3"/>
          <p:cNvSpPr txBox="1">
            <a:spLocks noGrp="1" noChangeArrowheads="1"/>
          </p:cNvSpPr>
          <p:nvPr>
            <p:ph type="body" idx="1"/>
          </p:nvPr>
        </p:nvSpPr>
        <p:spPr/>
        <p:txBody>
          <a:bodyPr/>
          <a:lstStyle/>
          <a:p>
            <a:r>
              <a:rPr lang="nb-NO" altLang="ru-RU"/>
              <a:t>Trolltech has a large number of customers, ranging from single developer shops to some of the largest companies in the world. </a:t>
            </a:r>
            <a:endParaRPr lang="en-GB" alt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xfrm>
            <a:off x="1193800" y="682625"/>
            <a:ext cx="4532313" cy="3400425"/>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00355" name="Text Box 3"/>
          <p:cNvSpPr txBox="1">
            <a:spLocks noGrp="1" noChangeArrowheads="1"/>
          </p:cNvSpPr>
          <p:nvPr>
            <p:ph type="body" idx="1"/>
          </p:nvPr>
        </p:nvSpPr>
        <p:spPr/>
        <p:txBody>
          <a:bodyPr/>
          <a:lstStyle/>
          <a:p>
            <a:r>
              <a:rPr lang="nb-NO" altLang="ru-RU"/>
              <a:t>The drawing shows the ”virtuous cycle” of open source / dual licensing development. Having the source available is a benefit also for commercial customers, as it greatly simplifies debugging and expedites application debugging and problem-solving.  </a:t>
            </a:r>
          </a:p>
          <a:p>
            <a:endParaRPr lang="nb-NO" altLang="ru-RU"/>
          </a:p>
          <a:p>
            <a:r>
              <a:rPr lang="nb-NO" altLang="ru-RU"/>
              <a:t>Because the source is available, customers may customize the Qt library if they have special needs or need special workarounds.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bwMode="auto">
          <a:xfrm>
            <a:off x="1193800" y="682625"/>
            <a:ext cx="4532313" cy="3400425"/>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28003" name="Text Box 3"/>
          <p:cNvSpPr txBox="1">
            <a:spLocks noGrp="1" noChangeArrowheads="1"/>
          </p:cNvSpPr>
          <p:nvPr>
            <p:ph type="body" idx="1"/>
          </p:nvPr>
        </p:nvSpPr>
        <p:spPr/>
        <p:txBody>
          <a:bodyPr/>
          <a:lstStyle/>
          <a:p>
            <a:r>
              <a:rPr lang="nb-NO" altLang="ru-RU"/>
              <a:t>The Qt API provides abstractions for commonly needed functionality, this means that programmers do not need to worry about API differences between different versions of Windows or different flavors of UNIX/Linux, or even between platforms.</a:t>
            </a:r>
            <a:endParaRPr lang="en-GB" alt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bwMode="auto">
          <a:xfrm>
            <a:off x="1193800" y="682625"/>
            <a:ext cx="4532313" cy="3400425"/>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28003" name="Text Box 3"/>
          <p:cNvSpPr txBox="1">
            <a:spLocks noGrp="1" noChangeArrowheads="1"/>
          </p:cNvSpPr>
          <p:nvPr>
            <p:ph type="body" idx="1"/>
          </p:nvPr>
        </p:nvSpPr>
        <p:spPr/>
        <p:txBody>
          <a:bodyPr/>
          <a:lstStyle/>
          <a:p>
            <a:r>
              <a:rPr lang="nb-NO" altLang="ru-RU"/>
              <a:t>The Qt API provides abstractions for commonly needed functionality, this means that programmers do not need to worry about API differences between different versions of Windows or different flavors of UNIX/Linux, or even between platforms.</a:t>
            </a:r>
            <a:endParaRPr lang="en-GB" alt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pPr/>
              <a:t>21.09.2020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pPr/>
              <a:t>21.09.2020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pPr/>
              <a:t>21.09.2020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pPr/>
              <a:t>21.09.2020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pPr/>
              <a:t>21.09.2020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pPr/>
              <a:t>21.09.2020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pPr/>
              <a:t>21.09.2020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pPr/>
              <a:t>21.09.2020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pPr/>
              <a:t>21.09.2020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pPr/>
              <a:t>21.09.2020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pPr/>
              <a:t>21.09.2020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pPr/>
              <a:t>21.09.2020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qt-project.org/" TargetMode="External"/><Relationship Id="rId7" Type="http://schemas.openxmlformats.org/officeDocument/2006/relationships/hyperlink" Target="http://qt-apps.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qtcentre.org/" TargetMode="External"/><Relationship Id="rId5" Type="http://schemas.openxmlformats.org/officeDocument/2006/relationships/hyperlink" Target="http://planet.qt-project.org/" TargetMode="External"/><Relationship Id="rId4" Type="http://schemas.openxmlformats.org/officeDocument/2006/relationships/hyperlink" Target="http://qt.digia.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1052736"/>
            <a:ext cx="7772400" cy="1470025"/>
          </a:xfrm>
        </p:spPr>
        <p:txBody>
          <a:bodyPr/>
          <a:lstStyle/>
          <a:p>
            <a:r>
              <a:rPr lang="uk-UA" dirty="0" smtClean="0"/>
              <a:t>Об’єктно-орієнтоване програмування</a:t>
            </a:r>
            <a:endParaRPr lang="ru-RU" dirty="0"/>
          </a:p>
        </p:txBody>
      </p:sp>
      <p:sp>
        <p:nvSpPr>
          <p:cNvPr id="3" name="Подзаголовок 2"/>
          <p:cNvSpPr>
            <a:spLocks noGrp="1"/>
          </p:cNvSpPr>
          <p:nvPr>
            <p:ph type="subTitle" idx="1"/>
          </p:nvPr>
        </p:nvSpPr>
        <p:spPr>
          <a:xfrm>
            <a:off x="1371600" y="3886200"/>
            <a:ext cx="6400800" cy="550912"/>
          </a:xfrm>
        </p:spPr>
        <p:txBody>
          <a:bodyPr>
            <a:normAutofit lnSpcReduction="10000"/>
          </a:bodyPr>
          <a:lstStyle/>
          <a:p>
            <a:r>
              <a:rPr lang="uk-UA" dirty="0" smtClean="0"/>
              <a:t>Лекція </a:t>
            </a:r>
            <a:r>
              <a:rPr lang="en-US" dirty="0" smtClean="0"/>
              <a:t>1</a:t>
            </a:r>
            <a:endParaRPr lang="ru-RU" dirty="0"/>
          </a:p>
        </p:txBody>
      </p:sp>
      <p:sp>
        <p:nvSpPr>
          <p:cNvPr id="4" name="TextBox 3"/>
          <p:cNvSpPr txBox="1"/>
          <p:nvPr/>
        </p:nvSpPr>
        <p:spPr>
          <a:xfrm>
            <a:off x="2555776" y="2992796"/>
            <a:ext cx="3914918" cy="369332"/>
          </a:xfrm>
          <a:prstGeom prst="rect">
            <a:avLst/>
          </a:prstGeom>
          <a:noFill/>
        </p:spPr>
        <p:txBody>
          <a:bodyPr wrap="none" rtlCol="0">
            <a:spAutoFit/>
          </a:bodyPr>
          <a:lstStyle/>
          <a:p>
            <a:pPr algn="ctr"/>
            <a:r>
              <a:rPr lang="uk-UA" dirty="0" smtClean="0"/>
              <a:t>На основі мови С++ та </a:t>
            </a:r>
            <a:r>
              <a:rPr lang="uk-UA" dirty="0" err="1" smtClean="0"/>
              <a:t>фреймворку</a:t>
            </a:r>
            <a:r>
              <a:rPr lang="uk-UA" dirty="0" smtClean="0"/>
              <a:t> </a:t>
            </a:r>
            <a:r>
              <a:rPr lang="en-US" dirty="0" err="1" smtClean="0"/>
              <a:t>Qt</a:t>
            </a:r>
            <a:endParaRPr lang="uk-UA" dirty="0" smtClean="0"/>
          </a:p>
        </p:txBody>
      </p:sp>
    </p:spTree>
    <p:extLst>
      <p:ext uri="{BB962C8B-B14F-4D97-AF65-F5344CB8AC3E}">
        <p14:creationId xmlns="" xmlns:p14="http://schemas.microsoft.com/office/powerpoint/2010/main" val="1453191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a:bodyPr>
          <a:lstStyle/>
          <a:p>
            <a:r>
              <a:rPr lang="ru-RU" dirty="0" smtClean="0"/>
              <a:t>Ресурсы, статьи, учебные видео</a:t>
            </a:r>
            <a:endParaRPr lang="en-GB" altLang="ru-RU" dirty="0"/>
          </a:p>
        </p:txBody>
      </p:sp>
      <p:sp>
        <p:nvSpPr>
          <p:cNvPr id="90115" name="Rectangle 3"/>
          <p:cNvSpPr>
            <a:spLocks noGrp="1" noChangeArrowheads="1"/>
          </p:cNvSpPr>
          <p:nvPr>
            <p:ph type="body" idx="1"/>
          </p:nvPr>
        </p:nvSpPr>
        <p:spPr>
          <a:xfrm>
            <a:off x="408008" y="1268760"/>
            <a:ext cx="8229600" cy="5395385"/>
          </a:xfrm>
        </p:spPr>
        <p:txBody>
          <a:bodyPr>
            <a:normAutofit/>
          </a:bodyPr>
          <a:lstStyle/>
          <a:p>
            <a:pPr>
              <a:lnSpc>
                <a:spcPct val="93000"/>
              </a:lnSpc>
              <a:buNone/>
            </a:pPr>
            <a:endParaRPr lang="nb-NO" altLang="ru-RU" sz="2400" dirty="0"/>
          </a:p>
          <a:p>
            <a:pPr lvl="0"/>
            <a:r>
              <a:rPr lang="ru-RU" sz="2600" dirty="0" err="1" smtClean="0"/>
              <a:t>Qt</a:t>
            </a:r>
            <a:r>
              <a:rPr lang="ru-RU" sz="2600" dirty="0" smtClean="0"/>
              <a:t> </a:t>
            </a:r>
            <a:r>
              <a:rPr lang="ru-RU" sz="2600" dirty="0" err="1" smtClean="0"/>
              <a:t>Project</a:t>
            </a:r>
            <a:r>
              <a:rPr lang="ru-RU" sz="2600" dirty="0" smtClean="0"/>
              <a:t> (</a:t>
            </a:r>
            <a:r>
              <a:rPr lang="ru-RU" sz="2600" u="sng" dirty="0" smtClean="0">
                <a:hlinkClick r:id="rId3"/>
              </a:rPr>
              <a:t>http://qt-project.org/</a:t>
            </a:r>
            <a:r>
              <a:rPr lang="ru-RU" sz="2600" dirty="0" smtClean="0"/>
              <a:t> ) — главный сайт свободного </a:t>
            </a:r>
            <a:r>
              <a:rPr lang="ru-RU" sz="2600" dirty="0" err="1" smtClean="0"/>
              <a:t>инcтрументария</a:t>
            </a:r>
            <a:r>
              <a:rPr lang="ru-RU" sz="2600" dirty="0" smtClean="0"/>
              <a:t> разработки </a:t>
            </a:r>
            <a:r>
              <a:rPr lang="ru-RU" sz="2600" dirty="0" err="1" smtClean="0"/>
              <a:t>Qt</a:t>
            </a:r>
            <a:r>
              <a:rPr lang="ru-RU" sz="2600" dirty="0" smtClean="0"/>
              <a:t>;</a:t>
            </a:r>
            <a:endParaRPr lang="uk-UA" sz="2600" dirty="0" smtClean="0"/>
          </a:p>
          <a:p>
            <a:pPr lvl="0"/>
            <a:r>
              <a:rPr lang="ru-RU" sz="2600" dirty="0" err="1" smtClean="0"/>
              <a:t>Qt</a:t>
            </a:r>
            <a:r>
              <a:rPr lang="ru-RU" sz="2600" dirty="0" smtClean="0"/>
              <a:t> </a:t>
            </a:r>
            <a:r>
              <a:rPr lang="ru-RU" sz="2600" dirty="0" err="1" smtClean="0"/>
              <a:t>Digia</a:t>
            </a:r>
            <a:r>
              <a:rPr lang="ru-RU" sz="2600" dirty="0" smtClean="0"/>
              <a:t> (</a:t>
            </a:r>
            <a:r>
              <a:rPr lang="ru-RU" sz="2600" u="sng" dirty="0" smtClean="0">
                <a:hlinkClick r:id="rId4"/>
              </a:rPr>
              <a:t>http://qt.digia.com/</a:t>
            </a:r>
            <a:r>
              <a:rPr lang="ru-RU" sz="2600" dirty="0" smtClean="0"/>
              <a:t>) — официальный сайт коммерческой версии </a:t>
            </a:r>
            <a:r>
              <a:rPr lang="ru-RU" sz="2600" dirty="0" err="1" smtClean="0"/>
              <a:t>Qt</a:t>
            </a:r>
            <a:r>
              <a:rPr lang="ru-RU" sz="2600" dirty="0" smtClean="0"/>
              <a:t>;</a:t>
            </a:r>
            <a:endParaRPr lang="uk-UA" sz="2600" dirty="0" smtClean="0"/>
          </a:p>
          <a:p>
            <a:pPr lvl="0"/>
            <a:r>
              <a:rPr lang="ru-RU" sz="2600" dirty="0" err="1" smtClean="0"/>
              <a:t>Planet</a:t>
            </a:r>
            <a:r>
              <a:rPr lang="ru-RU" sz="2600" dirty="0" smtClean="0"/>
              <a:t> </a:t>
            </a:r>
            <a:r>
              <a:rPr lang="ru-RU" sz="2600" dirty="0" err="1" smtClean="0"/>
              <a:t>Qt</a:t>
            </a:r>
            <a:r>
              <a:rPr lang="ru-RU" sz="2600" dirty="0" smtClean="0"/>
              <a:t> (</a:t>
            </a:r>
            <a:r>
              <a:rPr lang="ru-RU" sz="2600" u="sng" dirty="0" smtClean="0">
                <a:hlinkClick r:id="rId5"/>
              </a:rPr>
              <a:t>http://planet.qt-project.org/</a:t>
            </a:r>
            <a:r>
              <a:rPr lang="ru-RU" sz="2600" dirty="0" smtClean="0"/>
              <a:t>) — сайт, который собрал десятки </a:t>
            </a:r>
            <a:r>
              <a:rPr lang="ru-RU" sz="2600" dirty="0" err="1" smtClean="0"/>
              <a:t>блогов</a:t>
            </a:r>
            <a:r>
              <a:rPr lang="ru-RU" sz="2600" dirty="0" smtClean="0"/>
              <a:t>, посвящённых </a:t>
            </a:r>
            <a:r>
              <a:rPr lang="ru-RU" sz="2600" dirty="0" err="1" smtClean="0"/>
              <a:t>Qt</a:t>
            </a:r>
            <a:r>
              <a:rPr lang="ru-RU" sz="2600" dirty="0" smtClean="0"/>
              <a:t>;</a:t>
            </a:r>
            <a:endParaRPr lang="uk-UA" sz="2600" dirty="0" smtClean="0"/>
          </a:p>
          <a:p>
            <a:pPr lvl="0"/>
            <a:r>
              <a:rPr lang="ru-RU" sz="2600" dirty="0" err="1" smtClean="0"/>
              <a:t>Qt</a:t>
            </a:r>
            <a:r>
              <a:rPr lang="ru-RU" sz="2600" dirty="0" smtClean="0"/>
              <a:t> </a:t>
            </a:r>
            <a:r>
              <a:rPr lang="ru-RU" sz="2600" dirty="0" err="1" smtClean="0"/>
              <a:t>Centre</a:t>
            </a:r>
            <a:r>
              <a:rPr lang="ru-RU" sz="2600" dirty="0" smtClean="0"/>
              <a:t> (</a:t>
            </a:r>
            <a:r>
              <a:rPr lang="ru-RU" sz="2600" u="sng" dirty="0" smtClean="0">
                <a:hlinkClick r:id="rId6"/>
              </a:rPr>
              <a:t>http://www.qtcentre.org/</a:t>
            </a:r>
            <a:r>
              <a:rPr lang="ru-RU" sz="2600" dirty="0" smtClean="0"/>
              <a:t>) — форум посвящённый вопросам разработки;</a:t>
            </a:r>
            <a:endParaRPr lang="uk-UA" sz="2600" dirty="0" smtClean="0"/>
          </a:p>
          <a:p>
            <a:pPr lvl="0"/>
            <a:r>
              <a:rPr lang="ru-RU" sz="2600" dirty="0" err="1" smtClean="0"/>
              <a:t>Qt-Apps.org</a:t>
            </a:r>
            <a:r>
              <a:rPr lang="ru-RU" sz="2600" dirty="0" smtClean="0"/>
              <a:t> (</a:t>
            </a:r>
            <a:r>
              <a:rPr lang="ru-RU" sz="2600" u="sng" dirty="0" smtClean="0">
                <a:hlinkClick r:id="rId7"/>
              </a:rPr>
              <a:t>http://qt-apps.org/</a:t>
            </a:r>
            <a:r>
              <a:rPr lang="ru-RU" sz="2600" dirty="0" smtClean="0"/>
              <a:t>) — сайт, посвящённый открытому программному обеспечению, созданному с использованием </a:t>
            </a:r>
            <a:r>
              <a:rPr lang="ru-RU" sz="2600" dirty="0" err="1" smtClean="0"/>
              <a:t>Qt</a:t>
            </a:r>
            <a:r>
              <a:rPr lang="ru-RU" sz="2600" dirty="0" smtClean="0"/>
              <a:t>.</a:t>
            </a:r>
            <a:endParaRPr lang="uk-UA" sz="2600" dirty="0" smtClean="0"/>
          </a:p>
          <a:p>
            <a:pPr>
              <a:lnSpc>
                <a:spcPct val="90000"/>
              </a:lnSpc>
            </a:pPr>
            <a:endParaRPr lang="en-GB" altLang="ru-RU" sz="2800" dirty="0"/>
          </a:p>
        </p:txBody>
      </p:sp>
    </p:spTree>
    <p:extLst>
      <p:ext uri="{BB962C8B-B14F-4D97-AF65-F5344CB8AC3E}">
        <p14:creationId xmlns="" xmlns:p14="http://schemas.microsoft.com/office/powerpoint/2010/main" val="274068048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a:bodyPr>
          <a:lstStyle/>
          <a:p>
            <a:r>
              <a:rPr lang="ru-RU" dirty="0" smtClean="0"/>
              <a:t>Первая программа на </a:t>
            </a:r>
            <a:r>
              <a:rPr lang="en-US" dirty="0" smtClean="0"/>
              <a:t>Qt</a:t>
            </a:r>
            <a:endParaRPr lang="uk-UA" dirty="0" smtClean="0"/>
          </a:p>
        </p:txBody>
      </p:sp>
      <p:sp>
        <p:nvSpPr>
          <p:cNvPr id="90115" name="Rectangle 3"/>
          <p:cNvSpPr>
            <a:spLocks noGrp="1" noChangeArrowheads="1"/>
          </p:cNvSpPr>
          <p:nvPr>
            <p:ph type="body" idx="1"/>
          </p:nvPr>
        </p:nvSpPr>
        <p:spPr>
          <a:xfrm>
            <a:off x="408008" y="1268760"/>
            <a:ext cx="8229600" cy="5395385"/>
          </a:xfrm>
        </p:spPr>
        <p:txBody>
          <a:bodyPr>
            <a:normAutofit fontScale="55000" lnSpcReduction="20000"/>
          </a:bodyPr>
          <a:lstStyle/>
          <a:p>
            <a:pPr>
              <a:lnSpc>
                <a:spcPct val="93000"/>
              </a:lnSpc>
              <a:buNone/>
            </a:pPr>
            <a:endParaRPr lang="nb-NO" altLang="ru-RU" sz="2400" dirty="0"/>
          </a:p>
          <a:p>
            <a:pPr>
              <a:buNone/>
            </a:pPr>
            <a:r>
              <a:rPr lang="ru-RU" sz="2800" dirty="0" smtClean="0"/>
              <a:t> </a:t>
            </a:r>
            <a:r>
              <a:rPr lang="uk-UA" sz="4400" dirty="0" smtClean="0"/>
              <a:t>#</a:t>
            </a:r>
            <a:r>
              <a:rPr lang="uk-UA" sz="4400" dirty="0" err="1" smtClean="0"/>
              <a:t>include</a:t>
            </a:r>
            <a:r>
              <a:rPr lang="uk-UA" sz="4400" dirty="0" smtClean="0"/>
              <a:t> &lt;</a:t>
            </a:r>
            <a:r>
              <a:rPr lang="uk-UA" sz="4400" dirty="0" err="1" smtClean="0"/>
              <a:t>QtWidgets</a:t>
            </a:r>
            <a:r>
              <a:rPr lang="uk-UA" sz="4400" dirty="0" smtClean="0"/>
              <a:t>&gt; </a:t>
            </a:r>
            <a:r>
              <a:rPr lang="ru-RU" sz="4400" dirty="0" smtClean="0">
                <a:solidFill>
                  <a:schemeClr val="bg1">
                    <a:lumMod val="50000"/>
                  </a:schemeClr>
                </a:solidFill>
              </a:rPr>
              <a:t>//</a:t>
            </a:r>
            <a:r>
              <a:rPr lang="uk-UA" sz="4400" dirty="0" err="1" smtClean="0">
                <a:solidFill>
                  <a:schemeClr val="bg1">
                    <a:lumMod val="50000"/>
                  </a:schemeClr>
                </a:solidFill>
              </a:rPr>
              <a:t>заголовочный</a:t>
            </a:r>
            <a:r>
              <a:rPr lang="uk-UA" sz="4400" dirty="0" smtClean="0">
                <a:solidFill>
                  <a:schemeClr val="bg1">
                    <a:lumMod val="50000"/>
                  </a:schemeClr>
                </a:solidFill>
              </a:rPr>
              <a:t> файл </a:t>
            </a:r>
            <a:r>
              <a:rPr lang="uk-UA" sz="4400" dirty="0" err="1" smtClean="0">
                <a:solidFill>
                  <a:schemeClr val="bg1">
                    <a:lumMod val="50000"/>
                  </a:schemeClr>
                </a:solidFill>
              </a:rPr>
              <a:t>QtWidgets</a:t>
            </a:r>
            <a:r>
              <a:rPr lang="uk-UA" sz="4400" dirty="0" smtClean="0">
                <a:solidFill>
                  <a:schemeClr val="bg1">
                    <a:lumMod val="50000"/>
                  </a:schemeClr>
                </a:solidFill>
              </a:rPr>
              <a:t>, </a:t>
            </a:r>
          </a:p>
          <a:p>
            <a:pPr>
              <a:buNone/>
            </a:pPr>
            <a:r>
              <a:rPr lang="en-US" sz="4400" dirty="0" smtClean="0">
                <a:solidFill>
                  <a:schemeClr val="bg1">
                    <a:lumMod val="50000"/>
                  </a:schemeClr>
                </a:solidFill>
              </a:rPr>
              <a:t>//</a:t>
            </a:r>
            <a:r>
              <a:rPr lang="ru-RU" sz="4400" dirty="0" smtClean="0">
                <a:solidFill>
                  <a:schemeClr val="bg1">
                    <a:lumMod val="50000"/>
                  </a:schemeClr>
                </a:solidFill>
              </a:rPr>
              <a:t> или</a:t>
            </a:r>
            <a:endParaRPr lang="uk-UA" sz="4400" dirty="0" smtClean="0">
              <a:solidFill>
                <a:schemeClr val="bg1">
                  <a:lumMod val="50000"/>
                </a:schemeClr>
              </a:solidFill>
            </a:endParaRPr>
          </a:p>
          <a:p>
            <a:pPr>
              <a:buNone/>
            </a:pPr>
            <a:r>
              <a:rPr lang="en-US" sz="4400" dirty="0" smtClean="0"/>
              <a:t>//</a:t>
            </a:r>
            <a:r>
              <a:rPr lang="uk-UA" sz="4400" dirty="0" smtClean="0"/>
              <a:t>#</a:t>
            </a:r>
            <a:r>
              <a:rPr lang="uk-UA" sz="4400" dirty="0" err="1" smtClean="0"/>
              <a:t>include</a:t>
            </a:r>
            <a:r>
              <a:rPr lang="uk-UA" sz="4400" dirty="0" smtClean="0"/>
              <a:t> &lt;Q</a:t>
            </a:r>
            <a:r>
              <a:rPr lang="en-US" sz="4400" dirty="0" smtClean="0"/>
              <a:t>Label</a:t>
            </a:r>
            <a:r>
              <a:rPr lang="uk-UA" sz="4400" dirty="0" smtClean="0"/>
              <a:t>&gt;</a:t>
            </a:r>
          </a:p>
          <a:p>
            <a:pPr>
              <a:buNone/>
            </a:pPr>
            <a:r>
              <a:rPr lang="en-US" sz="4400" dirty="0" smtClean="0"/>
              <a:t>//</a:t>
            </a:r>
            <a:r>
              <a:rPr lang="uk-UA" sz="4400" dirty="0" smtClean="0"/>
              <a:t>#</a:t>
            </a:r>
            <a:r>
              <a:rPr lang="uk-UA" sz="4400" dirty="0" err="1" smtClean="0"/>
              <a:t>include</a:t>
            </a:r>
            <a:r>
              <a:rPr lang="uk-UA" sz="4400" dirty="0" smtClean="0"/>
              <a:t> &lt;Q</a:t>
            </a:r>
            <a:r>
              <a:rPr lang="en-US" sz="4400" dirty="0" smtClean="0"/>
              <a:t>Application</a:t>
            </a:r>
            <a:r>
              <a:rPr lang="uk-UA" sz="4400" dirty="0" smtClean="0"/>
              <a:t>&gt;</a:t>
            </a:r>
          </a:p>
          <a:p>
            <a:pPr>
              <a:buNone/>
            </a:pPr>
            <a:r>
              <a:rPr lang="en-US" sz="4400" dirty="0" smtClean="0"/>
              <a:t> </a:t>
            </a:r>
            <a:endParaRPr lang="uk-UA" sz="4400" dirty="0" smtClean="0"/>
          </a:p>
          <a:p>
            <a:pPr>
              <a:buNone/>
            </a:pPr>
            <a:r>
              <a:rPr lang="uk-UA" sz="4400" dirty="0" err="1" smtClean="0"/>
              <a:t>int</a:t>
            </a:r>
            <a:r>
              <a:rPr lang="uk-UA" sz="4400" dirty="0" smtClean="0"/>
              <a:t> </a:t>
            </a:r>
            <a:r>
              <a:rPr lang="uk-UA" sz="4400" dirty="0" err="1" smtClean="0"/>
              <a:t>main</a:t>
            </a:r>
            <a:r>
              <a:rPr lang="uk-UA" sz="4400" dirty="0" smtClean="0"/>
              <a:t>(</a:t>
            </a:r>
            <a:r>
              <a:rPr lang="uk-UA" sz="4400" dirty="0" err="1" smtClean="0"/>
              <a:t>int</a:t>
            </a:r>
            <a:r>
              <a:rPr lang="uk-UA" sz="4400" dirty="0" smtClean="0"/>
              <a:t> </a:t>
            </a:r>
            <a:r>
              <a:rPr lang="uk-UA" sz="4400" dirty="0" err="1" smtClean="0"/>
              <a:t>argc</a:t>
            </a:r>
            <a:r>
              <a:rPr lang="uk-UA" sz="4400" dirty="0" smtClean="0"/>
              <a:t>, </a:t>
            </a:r>
            <a:r>
              <a:rPr lang="uk-UA" sz="4400" dirty="0" err="1" smtClean="0"/>
              <a:t>char</a:t>
            </a:r>
            <a:r>
              <a:rPr lang="uk-UA" sz="4400" dirty="0" smtClean="0"/>
              <a:t> *</a:t>
            </a:r>
            <a:r>
              <a:rPr lang="uk-UA" sz="4400" dirty="0" err="1" smtClean="0"/>
              <a:t>argv</a:t>
            </a:r>
            <a:r>
              <a:rPr lang="uk-UA" sz="4400" dirty="0" smtClean="0"/>
              <a:t>[])</a:t>
            </a:r>
          </a:p>
          <a:p>
            <a:pPr>
              <a:buNone/>
            </a:pPr>
            <a:r>
              <a:rPr lang="uk-UA" sz="4400" dirty="0" smtClean="0"/>
              <a:t>{</a:t>
            </a:r>
          </a:p>
          <a:p>
            <a:pPr>
              <a:buNone/>
            </a:pPr>
            <a:r>
              <a:rPr lang="uk-UA" sz="4400" dirty="0" smtClean="0"/>
              <a:t>   </a:t>
            </a:r>
            <a:r>
              <a:rPr lang="uk-UA" sz="4400" dirty="0" err="1" smtClean="0"/>
              <a:t>QApplication</a:t>
            </a:r>
            <a:r>
              <a:rPr lang="uk-UA" sz="4400" dirty="0" smtClean="0"/>
              <a:t> a(</a:t>
            </a:r>
            <a:r>
              <a:rPr lang="uk-UA" sz="4400" i="1" dirty="0" err="1" smtClean="0"/>
              <a:t>argc</a:t>
            </a:r>
            <a:r>
              <a:rPr lang="uk-UA" sz="4400" dirty="0" smtClean="0"/>
              <a:t>, </a:t>
            </a:r>
            <a:r>
              <a:rPr lang="uk-UA" sz="4400" dirty="0" err="1" smtClean="0"/>
              <a:t>argv</a:t>
            </a:r>
            <a:r>
              <a:rPr lang="uk-UA" sz="4400" dirty="0" smtClean="0"/>
              <a:t>);</a:t>
            </a:r>
            <a:r>
              <a:rPr lang="en-US" sz="4400" dirty="0" smtClean="0"/>
              <a:t> </a:t>
            </a:r>
            <a:r>
              <a:rPr lang="en-US" sz="4400" dirty="0" smtClean="0">
                <a:solidFill>
                  <a:schemeClr val="bg1">
                    <a:lumMod val="50000"/>
                  </a:schemeClr>
                </a:solidFill>
              </a:rPr>
              <a:t>//</a:t>
            </a:r>
            <a:r>
              <a:rPr lang="ru-RU" sz="4400" dirty="0" smtClean="0">
                <a:solidFill>
                  <a:schemeClr val="bg1">
                    <a:lumMod val="50000"/>
                  </a:schemeClr>
                </a:solidFill>
              </a:rPr>
              <a:t>создание объекта класса</a:t>
            </a:r>
            <a:r>
              <a:rPr lang="en-US" sz="4400" dirty="0" smtClean="0">
                <a:solidFill>
                  <a:schemeClr val="bg1">
                    <a:lumMod val="50000"/>
                  </a:schemeClr>
                </a:solidFill>
              </a:rPr>
              <a:t> //</a:t>
            </a:r>
            <a:r>
              <a:rPr lang="en-US" sz="4400" dirty="0" err="1" smtClean="0">
                <a:solidFill>
                  <a:schemeClr val="bg1">
                    <a:lumMod val="50000"/>
                  </a:schemeClr>
                </a:solidFill>
              </a:rPr>
              <a:t>QApplication</a:t>
            </a:r>
            <a:endParaRPr lang="uk-UA" sz="4400" dirty="0" smtClean="0">
              <a:solidFill>
                <a:schemeClr val="bg1">
                  <a:lumMod val="50000"/>
                </a:schemeClr>
              </a:solidFill>
            </a:endParaRPr>
          </a:p>
          <a:p>
            <a:pPr>
              <a:buNone/>
            </a:pPr>
            <a:r>
              <a:rPr lang="uk-UA" sz="4400" dirty="0" smtClean="0"/>
              <a:t>   </a:t>
            </a:r>
            <a:r>
              <a:rPr lang="uk-UA" sz="4400" dirty="0" err="1" smtClean="0"/>
              <a:t>QLabel</a:t>
            </a:r>
            <a:r>
              <a:rPr lang="uk-UA" sz="4400" dirty="0" smtClean="0"/>
              <a:t> </a:t>
            </a:r>
            <a:r>
              <a:rPr lang="uk-UA" sz="4400" dirty="0" err="1" smtClean="0"/>
              <a:t>lbl</a:t>
            </a:r>
            <a:r>
              <a:rPr lang="uk-UA" sz="4400" dirty="0" smtClean="0"/>
              <a:t>("</a:t>
            </a:r>
            <a:r>
              <a:rPr lang="uk-UA" sz="4400" dirty="0" err="1" smtClean="0"/>
              <a:t>Hello</a:t>
            </a:r>
            <a:r>
              <a:rPr lang="uk-UA" sz="4400" dirty="0" smtClean="0"/>
              <a:t> </a:t>
            </a:r>
            <a:r>
              <a:rPr lang="uk-UA" sz="4400" dirty="0" err="1" smtClean="0"/>
              <a:t>world</a:t>
            </a:r>
            <a:r>
              <a:rPr lang="uk-UA" sz="4400" dirty="0" smtClean="0"/>
              <a:t>!");</a:t>
            </a:r>
            <a:r>
              <a:rPr lang="en-US" sz="4400" dirty="0" smtClean="0"/>
              <a:t> </a:t>
            </a:r>
            <a:r>
              <a:rPr lang="ru-RU" sz="4400" dirty="0" smtClean="0"/>
              <a:t> </a:t>
            </a:r>
            <a:r>
              <a:rPr lang="ru-RU" sz="4400" dirty="0" smtClean="0">
                <a:solidFill>
                  <a:schemeClr val="bg1">
                    <a:lumMod val="50000"/>
                  </a:schemeClr>
                </a:solidFill>
              </a:rPr>
              <a:t>// </a:t>
            </a:r>
            <a:r>
              <a:rPr lang="ru-RU" sz="4400" dirty="0" smtClean="0">
                <a:solidFill>
                  <a:schemeClr val="bg1">
                    <a:lumMod val="50000"/>
                  </a:schemeClr>
                </a:solidFill>
              </a:rPr>
              <a:t>создание объекта класса </a:t>
            </a:r>
            <a:r>
              <a:rPr lang="en-US" sz="4400" dirty="0" err="1" smtClean="0">
                <a:solidFill>
                  <a:schemeClr val="bg1">
                    <a:lumMod val="50000"/>
                  </a:schemeClr>
                </a:solidFill>
              </a:rPr>
              <a:t>Qlabel</a:t>
            </a:r>
            <a:endParaRPr lang="uk-UA" sz="4400" dirty="0" smtClean="0">
              <a:solidFill>
                <a:schemeClr val="bg1">
                  <a:lumMod val="50000"/>
                </a:schemeClr>
              </a:solidFill>
            </a:endParaRPr>
          </a:p>
          <a:p>
            <a:pPr>
              <a:buNone/>
            </a:pPr>
            <a:r>
              <a:rPr lang="uk-UA" sz="4400" dirty="0" smtClean="0"/>
              <a:t>   </a:t>
            </a:r>
            <a:r>
              <a:rPr lang="uk-UA" sz="4400" dirty="0" err="1" smtClean="0"/>
              <a:t>lbl.show</a:t>
            </a:r>
            <a:r>
              <a:rPr lang="uk-UA" sz="4400" dirty="0" smtClean="0"/>
              <a:t>();  </a:t>
            </a:r>
            <a:r>
              <a:rPr lang="ru-RU" sz="4400" dirty="0" smtClean="0">
                <a:solidFill>
                  <a:schemeClr val="bg1">
                    <a:lumMod val="50000"/>
                  </a:schemeClr>
                </a:solidFill>
              </a:rPr>
              <a:t>//</a:t>
            </a:r>
            <a:r>
              <a:rPr lang="ru-RU" sz="4400" dirty="0" smtClean="0">
                <a:solidFill>
                  <a:schemeClr val="bg1">
                    <a:lumMod val="50000"/>
                  </a:schemeClr>
                </a:solidFill>
              </a:rPr>
              <a:t>отображение надписи на экране</a:t>
            </a:r>
            <a:r>
              <a:rPr lang="uk-UA" sz="4400" dirty="0" smtClean="0">
                <a:solidFill>
                  <a:schemeClr val="bg1">
                    <a:lumMod val="50000"/>
                  </a:schemeClr>
                </a:solidFill>
              </a:rPr>
              <a:t>   </a:t>
            </a:r>
            <a:endParaRPr lang="en-US" sz="4400" dirty="0" smtClean="0">
              <a:solidFill>
                <a:schemeClr val="bg1">
                  <a:lumMod val="50000"/>
                </a:schemeClr>
              </a:solidFill>
            </a:endParaRPr>
          </a:p>
          <a:p>
            <a:pPr>
              <a:buNone/>
            </a:pPr>
            <a:r>
              <a:rPr lang="en-US" sz="4400" dirty="0" smtClean="0"/>
              <a:t>  </a:t>
            </a:r>
            <a:r>
              <a:rPr lang="uk-UA" sz="4400" dirty="0" smtClean="0"/>
              <a:t> </a:t>
            </a:r>
            <a:r>
              <a:rPr lang="uk-UA" sz="4400" dirty="0" err="1" smtClean="0"/>
              <a:t>return</a:t>
            </a:r>
            <a:r>
              <a:rPr lang="en-US" sz="4400" dirty="0" smtClean="0"/>
              <a:t> </a:t>
            </a:r>
            <a:r>
              <a:rPr lang="uk-UA" sz="4400" dirty="0" err="1" smtClean="0"/>
              <a:t>a.exec</a:t>
            </a:r>
            <a:r>
              <a:rPr lang="uk-UA" sz="4400" dirty="0" smtClean="0"/>
              <a:t>();</a:t>
            </a:r>
            <a:r>
              <a:rPr lang="en-US" sz="4400" dirty="0" smtClean="0"/>
              <a:t> </a:t>
            </a:r>
            <a:r>
              <a:rPr lang="en-US" sz="4400" dirty="0" smtClean="0">
                <a:solidFill>
                  <a:schemeClr val="bg1">
                    <a:lumMod val="50000"/>
                  </a:schemeClr>
                </a:solidFill>
              </a:rPr>
              <a:t>//</a:t>
            </a:r>
            <a:r>
              <a:rPr lang="uk-UA" sz="4400" dirty="0" err="1" smtClean="0">
                <a:solidFill>
                  <a:schemeClr val="bg1">
                    <a:lumMod val="50000"/>
                  </a:schemeClr>
                </a:solidFill>
              </a:rPr>
              <a:t>вызов</a:t>
            </a:r>
            <a:r>
              <a:rPr lang="uk-UA" sz="4400" dirty="0" smtClean="0">
                <a:solidFill>
                  <a:schemeClr val="bg1">
                    <a:lumMod val="50000"/>
                  </a:schemeClr>
                </a:solidFill>
              </a:rPr>
              <a:t> метода </a:t>
            </a:r>
            <a:r>
              <a:rPr lang="en-US" sz="4400" dirty="0" smtClean="0">
                <a:solidFill>
                  <a:schemeClr val="bg1">
                    <a:lumMod val="50000"/>
                  </a:schemeClr>
                </a:solidFill>
              </a:rPr>
              <a:t>exec()</a:t>
            </a:r>
          </a:p>
          <a:p>
            <a:pPr>
              <a:buNone/>
            </a:pPr>
            <a:r>
              <a:rPr lang="uk-UA" sz="4400" dirty="0" smtClean="0"/>
              <a:t>}</a:t>
            </a:r>
          </a:p>
          <a:p>
            <a:pPr>
              <a:lnSpc>
                <a:spcPct val="90000"/>
              </a:lnSpc>
              <a:buNone/>
            </a:pPr>
            <a:endParaRPr lang="en-GB" altLang="ru-RU" sz="2800" dirty="0"/>
          </a:p>
        </p:txBody>
      </p:sp>
    </p:spTree>
    <p:extLst>
      <p:ext uri="{BB962C8B-B14F-4D97-AF65-F5344CB8AC3E}">
        <p14:creationId xmlns="" xmlns:p14="http://schemas.microsoft.com/office/powerpoint/2010/main" val="274068048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normAutofit/>
          </a:bodyPr>
          <a:lstStyle/>
          <a:p>
            <a:r>
              <a:rPr lang="uk-UA" dirty="0" err="1" smtClean="0"/>
              <a:t>Основные</a:t>
            </a:r>
            <a:r>
              <a:rPr lang="uk-UA" dirty="0" smtClean="0"/>
              <a:t> </a:t>
            </a:r>
            <a:r>
              <a:rPr lang="uk-UA" dirty="0" err="1" smtClean="0"/>
              <a:t>составляющие</a:t>
            </a:r>
            <a:r>
              <a:rPr lang="uk-UA" dirty="0" smtClean="0"/>
              <a:t> </a:t>
            </a:r>
            <a:r>
              <a:rPr lang="uk-UA" dirty="0" err="1" smtClean="0"/>
              <a:t>Qt</a:t>
            </a:r>
            <a:endParaRPr lang="en-GB" altLang="ru-RU" dirty="0"/>
          </a:p>
        </p:txBody>
      </p:sp>
      <p:pic>
        <p:nvPicPr>
          <p:cNvPr id="4" name="Рисунок 3" descr="11.1.png"/>
          <p:cNvPicPr/>
          <p:nvPr/>
        </p:nvPicPr>
        <p:blipFill>
          <a:blip r:embed="rId3" cstate="print"/>
          <a:stretch>
            <a:fillRect/>
          </a:stretch>
        </p:blipFill>
        <p:spPr>
          <a:xfrm>
            <a:off x="467544" y="1196752"/>
            <a:ext cx="7992887" cy="5184575"/>
          </a:xfrm>
          <a:prstGeom prst="rect">
            <a:avLst/>
          </a:prstGeom>
        </p:spPr>
      </p:pic>
    </p:spTree>
    <p:extLst>
      <p:ext uri="{BB962C8B-B14F-4D97-AF65-F5344CB8AC3E}">
        <p14:creationId xmlns="" xmlns:p14="http://schemas.microsoft.com/office/powerpoint/2010/main" val="9484343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uk-UA" dirty="0" err="1" smtClean="0"/>
              <a:t>Основные</a:t>
            </a:r>
            <a:r>
              <a:rPr lang="uk-UA" dirty="0" smtClean="0"/>
              <a:t> (Essentials) </a:t>
            </a:r>
            <a:r>
              <a:rPr lang="uk-UA" dirty="0" err="1" smtClean="0"/>
              <a:t>модули</a:t>
            </a:r>
            <a:endParaRPr lang="en-GB" altLang="ru-RU" dirty="0"/>
          </a:p>
        </p:txBody>
      </p:sp>
      <p:sp>
        <p:nvSpPr>
          <p:cNvPr id="118787" name="Rectangle 3"/>
          <p:cNvSpPr>
            <a:spLocks noGrp="1" noChangeArrowheads="1"/>
          </p:cNvSpPr>
          <p:nvPr>
            <p:ph type="body" idx="1"/>
          </p:nvPr>
        </p:nvSpPr>
        <p:spPr>
          <a:xfrm>
            <a:off x="457200" y="1196752"/>
            <a:ext cx="8229600" cy="5400600"/>
          </a:xfrm>
        </p:spPr>
        <p:txBody>
          <a:bodyPr>
            <a:noAutofit/>
          </a:bodyPr>
          <a:lstStyle/>
          <a:p>
            <a:pPr>
              <a:spcBef>
                <a:spcPts val="0"/>
              </a:spcBef>
            </a:pPr>
            <a:r>
              <a:rPr lang="uk-UA" sz="1800" dirty="0" err="1" smtClean="0"/>
              <a:t>Qt</a:t>
            </a:r>
            <a:r>
              <a:rPr lang="uk-UA" sz="1800" dirty="0" smtClean="0"/>
              <a:t> </a:t>
            </a:r>
            <a:r>
              <a:rPr lang="uk-UA" sz="1800" dirty="0" err="1" smtClean="0"/>
              <a:t>Core</a:t>
            </a:r>
            <a:r>
              <a:rPr lang="uk-UA" sz="1800" dirty="0" smtClean="0"/>
              <a:t> _ </a:t>
            </a:r>
            <a:r>
              <a:rPr lang="uk-UA" sz="1800" dirty="0" err="1" smtClean="0"/>
              <a:t>основной</a:t>
            </a:r>
            <a:r>
              <a:rPr lang="uk-UA" sz="1800" dirty="0" smtClean="0"/>
              <a:t> модуль;</a:t>
            </a:r>
          </a:p>
          <a:p>
            <a:pPr>
              <a:spcBef>
                <a:spcPts val="0"/>
              </a:spcBef>
            </a:pPr>
            <a:r>
              <a:rPr lang="uk-UA" sz="1800" dirty="0" err="1" smtClean="0"/>
              <a:t>Qt</a:t>
            </a:r>
            <a:r>
              <a:rPr lang="uk-UA" sz="1800" dirty="0" smtClean="0"/>
              <a:t> </a:t>
            </a:r>
            <a:r>
              <a:rPr lang="uk-UA" sz="1800" dirty="0" err="1" smtClean="0"/>
              <a:t>Network</a:t>
            </a:r>
            <a:r>
              <a:rPr lang="uk-UA" sz="1800" dirty="0" smtClean="0"/>
              <a:t> _ модуль для </a:t>
            </a:r>
            <a:r>
              <a:rPr lang="uk-UA" sz="1800" dirty="0" err="1" smtClean="0"/>
              <a:t>работы</a:t>
            </a:r>
            <a:r>
              <a:rPr lang="uk-UA" sz="1800" dirty="0" smtClean="0"/>
              <a:t> с </a:t>
            </a:r>
            <a:r>
              <a:rPr lang="uk-UA" sz="1800" dirty="0" err="1" smtClean="0"/>
              <a:t>сетевыми</a:t>
            </a:r>
            <a:r>
              <a:rPr lang="uk-UA" sz="1800" dirty="0" smtClean="0"/>
              <a:t> </a:t>
            </a:r>
            <a:r>
              <a:rPr lang="uk-UA" sz="1800" dirty="0" err="1" smtClean="0"/>
              <a:t>средствами</a:t>
            </a:r>
            <a:r>
              <a:rPr lang="uk-UA" sz="1800" dirty="0" smtClean="0"/>
              <a:t>;</a:t>
            </a:r>
            <a:r>
              <a:rPr lang="ru-RU" sz="1800" dirty="0" smtClean="0"/>
              <a:t> </a:t>
            </a:r>
            <a:endParaRPr lang="uk-UA" sz="1800" dirty="0" smtClean="0"/>
          </a:p>
          <a:p>
            <a:pPr>
              <a:spcBef>
                <a:spcPts val="0"/>
              </a:spcBef>
            </a:pPr>
            <a:r>
              <a:rPr lang="uk-UA" sz="1800" dirty="0" err="1" smtClean="0"/>
              <a:t>Qt</a:t>
            </a:r>
            <a:r>
              <a:rPr lang="uk-UA" sz="1800" dirty="0" smtClean="0"/>
              <a:t> </a:t>
            </a:r>
            <a:r>
              <a:rPr lang="uk-UA" sz="1800" dirty="0" err="1" smtClean="0"/>
              <a:t>Gui</a:t>
            </a:r>
            <a:r>
              <a:rPr lang="uk-UA" sz="1800" dirty="0" smtClean="0"/>
              <a:t> _ модуль </a:t>
            </a:r>
            <a:r>
              <a:rPr lang="uk-UA" sz="1800" dirty="0" err="1" smtClean="0"/>
              <a:t>поддержки</a:t>
            </a:r>
            <a:r>
              <a:rPr lang="uk-UA" sz="1800" dirty="0" smtClean="0"/>
              <a:t> </a:t>
            </a:r>
            <a:r>
              <a:rPr lang="uk-UA" sz="1800" dirty="0" err="1" smtClean="0"/>
              <a:t>графического</a:t>
            </a:r>
            <a:r>
              <a:rPr lang="uk-UA" sz="1800" dirty="0" smtClean="0"/>
              <a:t> </a:t>
            </a:r>
            <a:r>
              <a:rPr lang="uk-UA" sz="1800" dirty="0" err="1" smtClean="0"/>
              <a:t>вывода</a:t>
            </a:r>
            <a:r>
              <a:rPr lang="uk-UA" sz="1800" dirty="0" smtClean="0"/>
              <a:t> на </a:t>
            </a:r>
            <a:r>
              <a:rPr lang="uk-UA" sz="1800" dirty="0" err="1" smtClean="0"/>
              <a:t>экран</a:t>
            </a:r>
            <a:r>
              <a:rPr lang="ru-RU" sz="1800" dirty="0" smtClean="0"/>
              <a:t>;</a:t>
            </a:r>
            <a:endParaRPr lang="uk-UA" sz="1800" dirty="0" smtClean="0"/>
          </a:p>
          <a:p>
            <a:pPr>
              <a:spcBef>
                <a:spcPts val="0"/>
              </a:spcBef>
            </a:pPr>
            <a:r>
              <a:rPr lang="ru-RU" sz="1800" dirty="0" smtClean="0"/>
              <a:t> </a:t>
            </a:r>
            <a:r>
              <a:rPr lang="uk-UA" sz="1800" dirty="0" err="1" smtClean="0"/>
              <a:t>Qt</a:t>
            </a:r>
            <a:r>
              <a:rPr lang="uk-UA" sz="1800" dirty="0" smtClean="0"/>
              <a:t> </a:t>
            </a:r>
            <a:r>
              <a:rPr lang="uk-UA" sz="1800" dirty="0" err="1" smtClean="0"/>
              <a:t>Widgets</a:t>
            </a:r>
            <a:r>
              <a:rPr lang="uk-UA" sz="1800" dirty="0" smtClean="0"/>
              <a:t> _ модуль, </a:t>
            </a:r>
            <a:r>
              <a:rPr lang="uk-UA" sz="1800" dirty="0" err="1" smtClean="0"/>
              <a:t>который</a:t>
            </a:r>
            <a:r>
              <a:rPr lang="uk-UA" sz="1800" dirty="0" smtClean="0"/>
              <a:t> </a:t>
            </a:r>
            <a:r>
              <a:rPr lang="uk-UA" sz="1800" dirty="0" err="1" smtClean="0"/>
              <a:t>содержит</a:t>
            </a:r>
            <a:r>
              <a:rPr lang="uk-UA" sz="1800" dirty="0" smtClean="0"/>
              <a:t> набор </a:t>
            </a:r>
            <a:r>
              <a:rPr lang="uk-UA" sz="1800" dirty="0" err="1" smtClean="0"/>
              <a:t>виджетов</a:t>
            </a:r>
            <a:r>
              <a:rPr lang="uk-UA" sz="1800" dirty="0" smtClean="0"/>
              <a:t> для </a:t>
            </a:r>
            <a:r>
              <a:rPr lang="uk-UA" sz="1800" dirty="0" err="1" smtClean="0"/>
              <a:t>создания</a:t>
            </a:r>
            <a:r>
              <a:rPr lang="uk-UA" sz="1800" dirty="0" smtClean="0"/>
              <a:t> </a:t>
            </a:r>
            <a:r>
              <a:rPr lang="uk-UA" sz="1800" dirty="0" err="1" smtClean="0"/>
              <a:t>графического</a:t>
            </a:r>
            <a:r>
              <a:rPr lang="uk-UA" sz="1800" dirty="0" smtClean="0"/>
              <a:t> </a:t>
            </a:r>
            <a:r>
              <a:rPr lang="uk-UA" sz="1800" dirty="0" err="1" smtClean="0"/>
              <a:t>интерфейса</a:t>
            </a:r>
            <a:r>
              <a:rPr lang="uk-UA" sz="1800" dirty="0" smtClean="0"/>
              <a:t> </a:t>
            </a:r>
            <a:r>
              <a:rPr lang="uk-UA" sz="1800" dirty="0" err="1" smtClean="0"/>
              <a:t>пользователя</a:t>
            </a:r>
            <a:r>
              <a:rPr lang="uk-UA" sz="1800" dirty="0" smtClean="0"/>
              <a:t> (Qt5)</a:t>
            </a:r>
          </a:p>
          <a:p>
            <a:pPr>
              <a:spcBef>
                <a:spcPts val="0"/>
              </a:spcBef>
            </a:pPr>
            <a:r>
              <a:rPr lang="uk-UA" sz="1800" dirty="0" err="1" smtClean="0"/>
              <a:t>Qt</a:t>
            </a:r>
            <a:r>
              <a:rPr lang="uk-UA" sz="1800" dirty="0" smtClean="0"/>
              <a:t> </a:t>
            </a:r>
            <a:r>
              <a:rPr lang="uk-UA" sz="1800" dirty="0" err="1" smtClean="0"/>
              <a:t>WebKit</a:t>
            </a:r>
            <a:r>
              <a:rPr lang="uk-UA" sz="1800" dirty="0" smtClean="0"/>
              <a:t> _ </a:t>
            </a:r>
            <a:r>
              <a:rPr lang="uk-UA" sz="1800" dirty="0" err="1" smtClean="0"/>
              <a:t>средства</a:t>
            </a:r>
            <a:r>
              <a:rPr lang="uk-UA" sz="1800" dirty="0" smtClean="0"/>
              <a:t> </a:t>
            </a:r>
            <a:r>
              <a:rPr lang="uk-UA" sz="1800" dirty="0" err="1" smtClean="0"/>
              <a:t>работы</a:t>
            </a:r>
            <a:r>
              <a:rPr lang="uk-UA" sz="1800" dirty="0" smtClean="0"/>
              <a:t> с </a:t>
            </a:r>
            <a:r>
              <a:rPr lang="uk-UA" sz="1800" dirty="0" err="1" smtClean="0"/>
              <a:t>Веб</a:t>
            </a:r>
            <a:r>
              <a:rPr lang="uk-UA" sz="1800" dirty="0" smtClean="0"/>
              <a:t>;</a:t>
            </a:r>
          </a:p>
          <a:p>
            <a:pPr>
              <a:spcBef>
                <a:spcPts val="0"/>
              </a:spcBef>
            </a:pPr>
            <a:r>
              <a:rPr lang="uk-UA" sz="1800" dirty="0" smtClean="0"/>
              <a:t> </a:t>
            </a:r>
            <a:r>
              <a:rPr lang="uk-UA" sz="1800" dirty="0" err="1" smtClean="0"/>
              <a:t>Qt</a:t>
            </a:r>
            <a:r>
              <a:rPr lang="uk-UA" sz="1800" dirty="0" smtClean="0"/>
              <a:t> </a:t>
            </a:r>
            <a:r>
              <a:rPr lang="uk-UA" sz="1800" dirty="0" err="1" smtClean="0"/>
              <a:t>WebKit</a:t>
            </a:r>
            <a:r>
              <a:rPr lang="uk-UA" sz="1800" dirty="0" smtClean="0"/>
              <a:t> </a:t>
            </a:r>
            <a:r>
              <a:rPr lang="uk-UA" sz="1800" dirty="0" err="1" smtClean="0"/>
              <a:t>Widgets</a:t>
            </a:r>
            <a:r>
              <a:rPr lang="uk-UA" sz="1800" dirty="0" smtClean="0"/>
              <a:t> _ </a:t>
            </a:r>
            <a:r>
              <a:rPr lang="uk-UA" sz="1800" dirty="0" err="1" smtClean="0"/>
              <a:t>виджеты</a:t>
            </a:r>
            <a:r>
              <a:rPr lang="uk-UA" sz="1800" dirty="0" smtClean="0"/>
              <a:t> для </a:t>
            </a:r>
            <a:r>
              <a:rPr lang="uk-UA" sz="1800" dirty="0" err="1" smtClean="0"/>
              <a:t>работы</a:t>
            </a:r>
            <a:r>
              <a:rPr lang="uk-UA" sz="1800" dirty="0" smtClean="0"/>
              <a:t> с </a:t>
            </a:r>
            <a:r>
              <a:rPr lang="uk-UA" sz="1800" dirty="0" err="1" smtClean="0"/>
              <a:t>Веб</a:t>
            </a:r>
            <a:r>
              <a:rPr lang="uk-UA" sz="1800" dirty="0" smtClean="0"/>
              <a:t> (Qt5);</a:t>
            </a:r>
          </a:p>
          <a:p>
            <a:pPr>
              <a:spcBef>
                <a:spcPts val="0"/>
              </a:spcBef>
            </a:pPr>
            <a:r>
              <a:rPr lang="uk-UA" sz="1800" dirty="0" err="1" smtClean="0"/>
              <a:t>Qt</a:t>
            </a:r>
            <a:r>
              <a:rPr lang="uk-UA" sz="1800" dirty="0" smtClean="0"/>
              <a:t> </a:t>
            </a:r>
            <a:r>
              <a:rPr lang="uk-UA" sz="1800" dirty="0" err="1" smtClean="0"/>
              <a:t>Multimedia</a:t>
            </a:r>
            <a:r>
              <a:rPr lang="uk-UA" sz="1800" dirty="0" smtClean="0"/>
              <a:t> _ </a:t>
            </a:r>
            <a:r>
              <a:rPr lang="uk-UA" sz="1800" dirty="0" err="1" smtClean="0"/>
              <a:t>средства</a:t>
            </a:r>
            <a:r>
              <a:rPr lang="uk-UA" sz="1800" dirty="0" smtClean="0"/>
              <a:t> </a:t>
            </a:r>
            <a:r>
              <a:rPr lang="uk-UA" sz="1800" dirty="0" err="1" smtClean="0"/>
              <a:t>работы</a:t>
            </a:r>
            <a:r>
              <a:rPr lang="uk-UA" sz="1800" dirty="0" smtClean="0"/>
              <a:t> с </a:t>
            </a:r>
            <a:r>
              <a:rPr lang="uk-UA" sz="1800" dirty="0" err="1" smtClean="0"/>
              <a:t>мультимедийными</a:t>
            </a:r>
            <a:r>
              <a:rPr lang="uk-UA" sz="1800" dirty="0" smtClean="0"/>
              <a:t> </a:t>
            </a:r>
            <a:r>
              <a:rPr lang="uk-UA" sz="1800" dirty="0" err="1" smtClean="0"/>
              <a:t>устройствами</a:t>
            </a:r>
            <a:r>
              <a:rPr lang="uk-UA" sz="1800" dirty="0" smtClean="0"/>
              <a:t> и файлами;</a:t>
            </a:r>
          </a:p>
          <a:p>
            <a:pPr>
              <a:spcBef>
                <a:spcPts val="0"/>
              </a:spcBef>
              <a:buNone/>
            </a:pPr>
            <a:r>
              <a:rPr lang="en-US" sz="1800" dirty="0" smtClean="0"/>
              <a:t>	</a:t>
            </a:r>
            <a:r>
              <a:rPr lang="uk-UA" sz="1800" dirty="0" smtClean="0"/>
              <a:t> </a:t>
            </a:r>
            <a:r>
              <a:rPr lang="uk-UA" sz="1800" dirty="0" err="1" smtClean="0"/>
              <a:t>Qt</a:t>
            </a:r>
            <a:r>
              <a:rPr lang="uk-UA" sz="1800" dirty="0" smtClean="0"/>
              <a:t> </a:t>
            </a:r>
            <a:r>
              <a:rPr lang="uk-UA" sz="1800" dirty="0" err="1" smtClean="0"/>
              <a:t>Multimedia</a:t>
            </a:r>
            <a:r>
              <a:rPr lang="uk-UA" sz="1800" dirty="0" smtClean="0"/>
              <a:t> </a:t>
            </a:r>
            <a:r>
              <a:rPr lang="uk-UA" sz="1800" dirty="0" err="1" smtClean="0"/>
              <a:t>Widgets</a:t>
            </a:r>
            <a:r>
              <a:rPr lang="uk-UA" sz="1800" dirty="0" smtClean="0"/>
              <a:t> _ </a:t>
            </a:r>
            <a:r>
              <a:rPr lang="uk-UA" sz="1800" dirty="0" err="1" smtClean="0"/>
              <a:t>виджеты</a:t>
            </a:r>
            <a:r>
              <a:rPr lang="uk-UA" sz="1800" dirty="0" smtClean="0"/>
              <a:t> для </a:t>
            </a:r>
            <a:r>
              <a:rPr lang="uk-UA" sz="1800" dirty="0" err="1" smtClean="0"/>
              <a:t>работы</a:t>
            </a:r>
            <a:r>
              <a:rPr lang="uk-UA" sz="1800" dirty="0" smtClean="0"/>
              <a:t> с </a:t>
            </a:r>
            <a:r>
              <a:rPr lang="uk-UA" sz="1800" dirty="0" err="1" smtClean="0"/>
              <a:t>мультимедийными</a:t>
            </a:r>
            <a:r>
              <a:rPr lang="uk-UA" sz="1800" dirty="0" smtClean="0"/>
              <a:t> </a:t>
            </a:r>
            <a:r>
              <a:rPr lang="uk-UA" sz="1800" dirty="0" err="1" smtClean="0"/>
              <a:t>устройствами</a:t>
            </a:r>
            <a:r>
              <a:rPr lang="uk-UA" sz="1800" dirty="0" smtClean="0"/>
              <a:t> и файлами (Qt5);</a:t>
            </a:r>
          </a:p>
          <a:p>
            <a:pPr>
              <a:spcBef>
                <a:spcPts val="0"/>
              </a:spcBef>
            </a:pPr>
            <a:r>
              <a:rPr lang="uk-UA" sz="1800" dirty="0" err="1" smtClean="0"/>
              <a:t>Qt</a:t>
            </a:r>
            <a:r>
              <a:rPr lang="uk-UA" sz="1800" dirty="0" smtClean="0"/>
              <a:t> </a:t>
            </a:r>
            <a:r>
              <a:rPr lang="uk-UA" sz="1800" dirty="0" err="1" smtClean="0"/>
              <a:t>Sql</a:t>
            </a:r>
            <a:r>
              <a:rPr lang="uk-UA" sz="1800" dirty="0" smtClean="0"/>
              <a:t> _ </a:t>
            </a:r>
            <a:r>
              <a:rPr lang="uk-UA" sz="1800" dirty="0" err="1" smtClean="0"/>
              <a:t>средства</a:t>
            </a:r>
            <a:r>
              <a:rPr lang="uk-UA" sz="1800" dirty="0" smtClean="0"/>
              <a:t> </a:t>
            </a:r>
            <a:r>
              <a:rPr lang="uk-UA" sz="1800" dirty="0" err="1" smtClean="0"/>
              <a:t>работы</a:t>
            </a:r>
            <a:r>
              <a:rPr lang="uk-UA" sz="1800" dirty="0" smtClean="0"/>
              <a:t> с базами </a:t>
            </a:r>
            <a:r>
              <a:rPr lang="uk-UA" sz="1800" dirty="0" err="1" smtClean="0"/>
              <a:t>данных</a:t>
            </a:r>
            <a:r>
              <a:rPr lang="uk-UA" sz="1800" dirty="0" smtClean="0"/>
              <a:t>;</a:t>
            </a:r>
          </a:p>
          <a:p>
            <a:pPr>
              <a:spcBef>
                <a:spcPts val="0"/>
              </a:spcBef>
            </a:pPr>
            <a:r>
              <a:rPr lang="uk-UA" sz="1800" dirty="0" err="1" smtClean="0"/>
              <a:t>Qt</a:t>
            </a:r>
            <a:r>
              <a:rPr lang="uk-UA" sz="1800" dirty="0" smtClean="0"/>
              <a:t> </a:t>
            </a:r>
            <a:r>
              <a:rPr lang="uk-UA" sz="1800" dirty="0" err="1" smtClean="0"/>
              <a:t>Qml</a:t>
            </a:r>
            <a:r>
              <a:rPr lang="uk-UA" sz="1800" dirty="0" smtClean="0"/>
              <a:t> _ </a:t>
            </a:r>
            <a:r>
              <a:rPr lang="uk-UA" sz="1800" dirty="0" err="1" smtClean="0"/>
              <a:t>поддержка</a:t>
            </a:r>
            <a:r>
              <a:rPr lang="uk-UA" sz="1800" dirty="0" smtClean="0"/>
              <a:t> декларативного </a:t>
            </a:r>
            <a:r>
              <a:rPr lang="uk-UA" sz="1800" dirty="0" err="1" smtClean="0"/>
              <a:t>языка</a:t>
            </a:r>
            <a:r>
              <a:rPr lang="uk-UA" sz="1800" dirty="0" smtClean="0"/>
              <a:t> QML для </a:t>
            </a:r>
            <a:r>
              <a:rPr lang="uk-UA" sz="1800" dirty="0" err="1" smtClean="0"/>
              <a:t>разработки</a:t>
            </a:r>
            <a:r>
              <a:rPr lang="uk-UA" sz="1800" dirty="0" smtClean="0"/>
              <a:t> </a:t>
            </a:r>
            <a:r>
              <a:rPr lang="uk-UA" sz="1800" dirty="0" err="1" smtClean="0"/>
              <a:t>динамических</a:t>
            </a:r>
            <a:r>
              <a:rPr lang="uk-UA" sz="1800" dirty="0" smtClean="0"/>
              <a:t> </a:t>
            </a:r>
            <a:r>
              <a:rPr lang="uk-UA" sz="1800" dirty="0" err="1" smtClean="0"/>
              <a:t>визуальных</a:t>
            </a:r>
            <a:r>
              <a:rPr lang="uk-UA" sz="1800" dirty="0" smtClean="0"/>
              <a:t> </a:t>
            </a:r>
            <a:r>
              <a:rPr lang="uk-UA" sz="1800" dirty="0" err="1" smtClean="0"/>
              <a:t>интерфейсов</a:t>
            </a:r>
            <a:r>
              <a:rPr lang="uk-UA" sz="1800" dirty="0" smtClean="0"/>
              <a:t> (Qt5);</a:t>
            </a:r>
          </a:p>
          <a:p>
            <a:pPr>
              <a:spcBef>
                <a:spcPts val="0"/>
              </a:spcBef>
            </a:pPr>
            <a:r>
              <a:rPr lang="uk-UA" sz="1800" dirty="0" smtClean="0"/>
              <a:t> </a:t>
            </a:r>
            <a:r>
              <a:rPr lang="uk-UA" sz="1800" dirty="0" err="1" smtClean="0"/>
              <a:t>Qt</a:t>
            </a:r>
            <a:r>
              <a:rPr lang="uk-UA" sz="1800" dirty="0" smtClean="0"/>
              <a:t> </a:t>
            </a:r>
            <a:r>
              <a:rPr lang="uk-UA" sz="1800" dirty="0" err="1" smtClean="0"/>
              <a:t>Quick</a:t>
            </a:r>
            <a:r>
              <a:rPr lang="uk-UA" sz="1800" dirty="0" smtClean="0"/>
              <a:t> _ </a:t>
            </a:r>
            <a:r>
              <a:rPr lang="uk-UA" sz="1800" dirty="0" err="1" smtClean="0"/>
              <a:t>поддержка</a:t>
            </a:r>
            <a:r>
              <a:rPr lang="uk-UA" sz="1800" dirty="0" smtClean="0"/>
              <a:t> </a:t>
            </a:r>
            <a:r>
              <a:rPr lang="uk-UA" sz="1800" dirty="0" err="1" smtClean="0"/>
              <a:t>создания</a:t>
            </a:r>
            <a:r>
              <a:rPr lang="uk-UA" sz="1800" dirty="0" smtClean="0"/>
              <a:t> </a:t>
            </a:r>
            <a:r>
              <a:rPr lang="uk-UA" sz="1800" dirty="0" err="1" smtClean="0"/>
              <a:t>динамических</a:t>
            </a:r>
            <a:r>
              <a:rPr lang="uk-UA" sz="1800" dirty="0" smtClean="0"/>
              <a:t> </a:t>
            </a:r>
            <a:r>
              <a:rPr lang="uk-UA" sz="1800" dirty="0" err="1" smtClean="0"/>
              <a:t>визуальных</a:t>
            </a:r>
            <a:r>
              <a:rPr lang="uk-UA" sz="1800" dirty="0" smtClean="0"/>
              <a:t> </a:t>
            </a:r>
            <a:r>
              <a:rPr lang="uk-UA" sz="1800" dirty="0" err="1" smtClean="0"/>
              <a:t>интерфейсов</a:t>
            </a:r>
            <a:r>
              <a:rPr lang="uk-UA" sz="1800" dirty="0" smtClean="0"/>
              <a:t> (Qt5);</a:t>
            </a:r>
          </a:p>
          <a:p>
            <a:pPr>
              <a:spcBef>
                <a:spcPts val="0"/>
              </a:spcBef>
            </a:pPr>
            <a:r>
              <a:rPr lang="uk-UA" sz="1800" dirty="0" err="1" smtClean="0"/>
              <a:t>Qt</a:t>
            </a:r>
            <a:r>
              <a:rPr lang="uk-UA" sz="1800" dirty="0" smtClean="0"/>
              <a:t> </a:t>
            </a:r>
            <a:r>
              <a:rPr lang="uk-UA" sz="1800" dirty="0" err="1" smtClean="0"/>
              <a:t>Quick</a:t>
            </a:r>
            <a:r>
              <a:rPr lang="uk-UA" sz="1800" dirty="0" smtClean="0"/>
              <a:t> </a:t>
            </a:r>
            <a:r>
              <a:rPr lang="uk-UA" sz="1800" dirty="0" err="1" smtClean="0"/>
              <a:t>Controls</a:t>
            </a:r>
            <a:r>
              <a:rPr lang="uk-UA" sz="1800" dirty="0" smtClean="0"/>
              <a:t> _ </a:t>
            </a:r>
            <a:r>
              <a:rPr lang="uk-UA" sz="1800" dirty="0" err="1" smtClean="0"/>
              <a:t>использование</a:t>
            </a:r>
            <a:r>
              <a:rPr lang="uk-UA" sz="1800" dirty="0" smtClean="0"/>
              <a:t> </a:t>
            </a:r>
            <a:r>
              <a:rPr lang="uk-UA" sz="1800" dirty="0" err="1" smtClean="0"/>
              <a:t>технологии</a:t>
            </a:r>
            <a:r>
              <a:rPr lang="uk-UA" sz="1800" dirty="0" smtClean="0"/>
              <a:t> </a:t>
            </a:r>
            <a:r>
              <a:rPr lang="uk-UA" sz="1800" dirty="0" err="1" smtClean="0"/>
              <a:t>QtQuick</a:t>
            </a:r>
            <a:r>
              <a:rPr lang="uk-UA" sz="1800" dirty="0" smtClean="0"/>
              <a:t> для </a:t>
            </a:r>
            <a:r>
              <a:rPr lang="uk-UA" sz="1800" dirty="0" err="1" smtClean="0"/>
              <a:t>создания</a:t>
            </a:r>
            <a:r>
              <a:rPr lang="uk-UA" sz="1800" dirty="0" smtClean="0"/>
              <a:t> </a:t>
            </a:r>
            <a:r>
              <a:rPr lang="uk-UA" sz="1800" dirty="0" err="1" smtClean="0"/>
              <a:t>традиционного</a:t>
            </a:r>
            <a:r>
              <a:rPr lang="uk-UA" sz="1800" dirty="0" smtClean="0"/>
              <a:t> для </a:t>
            </a:r>
            <a:r>
              <a:rPr lang="uk-UA" sz="1800" dirty="0" err="1" smtClean="0"/>
              <a:t>рабочих</a:t>
            </a:r>
            <a:r>
              <a:rPr lang="uk-UA" sz="1800" dirty="0" smtClean="0"/>
              <a:t> </a:t>
            </a:r>
            <a:r>
              <a:rPr lang="uk-UA" sz="1800" dirty="0" err="1" smtClean="0"/>
              <a:t>столов</a:t>
            </a:r>
            <a:r>
              <a:rPr lang="uk-UA" sz="1800" dirty="0" smtClean="0"/>
              <a:t> </a:t>
            </a:r>
            <a:r>
              <a:rPr lang="uk-UA" sz="1800" dirty="0" err="1" smtClean="0"/>
              <a:t>графического</a:t>
            </a:r>
            <a:r>
              <a:rPr lang="uk-UA" sz="1800" dirty="0" smtClean="0"/>
              <a:t> </a:t>
            </a:r>
            <a:r>
              <a:rPr lang="uk-UA" sz="1800" dirty="0" err="1" smtClean="0"/>
              <a:t>интерфейса</a:t>
            </a:r>
            <a:r>
              <a:rPr lang="uk-UA" sz="1800" dirty="0" smtClean="0"/>
              <a:t> (Qt5);</a:t>
            </a:r>
          </a:p>
          <a:p>
            <a:pPr>
              <a:spcBef>
                <a:spcPts val="0"/>
              </a:spcBef>
            </a:pPr>
            <a:r>
              <a:rPr lang="uk-UA" sz="1800" dirty="0" err="1" smtClean="0"/>
              <a:t>Qt</a:t>
            </a:r>
            <a:r>
              <a:rPr lang="uk-UA" sz="1800" dirty="0" smtClean="0"/>
              <a:t> </a:t>
            </a:r>
            <a:r>
              <a:rPr lang="uk-UA" sz="1800" dirty="0" err="1" smtClean="0"/>
              <a:t>Quick</a:t>
            </a:r>
            <a:r>
              <a:rPr lang="uk-UA" sz="1800" dirty="0" smtClean="0"/>
              <a:t> </a:t>
            </a:r>
            <a:r>
              <a:rPr lang="uk-UA" sz="1800" dirty="0" err="1" smtClean="0"/>
              <a:t>Layouts</a:t>
            </a:r>
            <a:r>
              <a:rPr lang="uk-UA" sz="1800" dirty="0" smtClean="0"/>
              <a:t> _ компоновка для </a:t>
            </a:r>
            <a:r>
              <a:rPr lang="uk-UA" sz="1800" dirty="0" err="1" smtClean="0"/>
              <a:t>элементов</a:t>
            </a:r>
            <a:r>
              <a:rPr lang="uk-UA" sz="1800" dirty="0" smtClean="0"/>
              <a:t> </a:t>
            </a:r>
            <a:r>
              <a:rPr lang="uk-UA" sz="1800" dirty="0" err="1" smtClean="0"/>
              <a:t>QtQuick</a:t>
            </a:r>
            <a:r>
              <a:rPr lang="uk-UA" sz="1800" dirty="0" smtClean="0"/>
              <a:t> (Qt5).</a:t>
            </a:r>
            <a:endParaRPr lang="uk-UA" sz="1800" dirty="0"/>
          </a:p>
        </p:txBody>
      </p:sp>
    </p:spTree>
    <p:extLst>
      <p:ext uri="{BB962C8B-B14F-4D97-AF65-F5344CB8AC3E}">
        <p14:creationId xmlns="" xmlns:p14="http://schemas.microsoft.com/office/powerpoint/2010/main" val="315985784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uk-UA" dirty="0" smtClean="0"/>
              <a:t>Модуль </a:t>
            </a:r>
            <a:r>
              <a:rPr lang="en-US" dirty="0" smtClean="0"/>
              <a:t>Qt Core</a:t>
            </a:r>
            <a:endParaRPr lang="uk-UA" dirty="0" smtClean="0"/>
          </a:p>
        </p:txBody>
      </p:sp>
      <p:sp>
        <p:nvSpPr>
          <p:cNvPr id="119811" name="Rectangle 3"/>
          <p:cNvSpPr>
            <a:spLocks noGrp="1" noChangeArrowheads="1"/>
          </p:cNvSpPr>
          <p:nvPr>
            <p:ph type="body" idx="1"/>
          </p:nvPr>
        </p:nvSpPr>
        <p:spPr>
          <a:xfrm>
            <a:off x="457200" y="1268760"/>
            <a:ext cx="8229600" cy="5184576"/>
          </a:xfrm>
        </p:spPr>
        <p:txBody>
          <a:bodyPr>
            <a:noAutofit/>
          </a:bodyPr>
          <a:lstStyle/>
          <a:p>
            <a:pPr>
              <a:spcBef>
                <a:spcPts val="0"/>
              </a:spcBef>
              <a:buNone/>
            </a:pPr>
            <a:r>
              <a:rPr lang="uk-UA" sz="1800" dirty="0" err="1" smtClean="0"/>
              <a:t>Является</a:t>
            </a:r>
            <a:r>
              <a:rPr lang="uk-UA" sz="1800" dirty="0" smtClean="0"/>
              <a:t> </a:t>
            </a:r>
            <a:r>
              <a:rPr lang="uk-UA" sz="1800" dirty="0" err="1" smtClean="0"/>
              <a:t>базовым</a:t>
            </a:r>
            <a:r>
              <a:rPr lang="uk-UA" sz="1800" dirty="0" smtClean="0"/>
              <a:t> для приложений и не </a:t>
            </a:r>
            <a:r>
              <a:rPr lang="uk-UA" sz="1800" dirty="0" err="1" smtClean="0"/>
              <a:t>содержит</a:t>
            </a:r>
            <a:r>
              <a:rPr lang="uk-UA" sz="1800" dirty="0" smtClean="0"/>
              <a:t> </a:t>
            </a:r>
            <a:r>
              <a:rPr lang="uk-UA" sz="1800" dirty="0" err="1" smtClean="0"/>
              <a:t>классов</a:t>
            </a:r>
            <a:r>
              <a:rPr lang="uk-UA" sz="1800" dirty="0" smtClean="0"/>
              <a:t>, </a:t>
            </a:r>
            <a:r>
              <a:rPr lang="uk-UA" sz="1800" dirty="0" err="1" smtClean="0"/>
              <a:t>относящихся</a:t>
            </a:r>
            <a:r>
              <a:rPr lang="uk-UA" sz="1800" dirty="0" smtClean="0"/>
              <a:t> к </a:t>
            </a:r>
            <a:r>
              <a:rPr lang="uk-UA" sz="1800" dirty="0" err="1" smtClean="0"/>
              <a:t>интерфейсу</a:t>
            </a:r>
            <a:r>
              <a:rPr lang="uk-UA" sz="1800" dirty="0" smtClean="0"/>
              <a:t> </a:t>
            </a:r>
            <a:r>
              <a:rPr lang="uk-UA" sz="1800" dirty="0" err="1" smtClean="0"/>
              <a:t>пользователя</a:t>
            </a:r>
            <a:r>
              <a:rPr lang="uk-UA" sz="1800" dirty="0" smtClean="0"/>
              <a:t>. В модуль </a:t>
            </a:r>
            <a:r>
              <a:rPr lang="uk-UA" sz="1800" dirty="0" err="1" smtClean="0"/>
              <a:t>QtCore</a:t>
            </a:r>
            <a:r>
              <a:rPr lang="uk-UA" sz="1800" dirty="0" smtClean="0"/>
              <a:t> </a:t>
            </a:r>
            <a:r>
              <a:rPr lang="uk-UA" sz="1800" dirty="0" err="1" smtClean="0"/>
              <a:t>входят</a:t>
            </a:r>
            <a:r>
              <a:rPr lang="uk-UA" sz="1800" dirty="0" smtClean="0"/>
              <a:t> </a:t>
            </a:r>
            <a:r>
              <a:rPr lang="uk-UA" sz="1800" dirty="0" err="1" smtClean="0"/>
              <a:t>более</a:t>
            </a:r>
            <a:r>
              <a:rPr lang="uk-UA" sz="1800" dirty="0" smtClean="0"/>
              <a:t> 200 </a:t>
            </a:r>
            <a:r>
              <a:rPr lang="uk-UA" sz="1800" dirty="0" err="1" smtClean="0"/>
              <a:t>классов</a:t>
            </a:r>
            <a:r>
              <a:rPr lang="uk-UA" sz="1800" dirty="0" smtClean="0"/>
              <a:t>, </a:t>
            </a:r>
            <a:r>
              <a:rPr lang="uk-UA" sz="1800" dirty="0" err="1" smtClean="0"/>
              <a:t>вот</a:t>
            </a:r>
            <a:r>
              <a:rPr lang="uk-UA" sz="1800" dirty="0" smtClean="0"/>
              <a:t> </a:t>
            </a:r>
            <a:r>
              <a:rPr lang="uk-UA" sz="1800" dirty="0" err="1" smtClean="0"/>
              <a:t>некоторые</a:t>
            </a:r>
            <a:r>
              <a:rPr lang="uk-UA" sz="1800" dirty="0" smtClean="0"/>
              <a:t> </a:t>
            </a:r>
            <a:r>
              <a:rPr lang="uk-UA" sz="1800" dirty="0" err="1" smtClean="0"/>
              <a:t>из</a:t>
            </a:r>
            <a:r>
              <a:rPr lang="uk-UA" sz="1800" dirty="0" smtClean="0"/>
              <a:t> них:</a:t>
            </a:r>
            <a:r>
              <a:rPr lang="ru-RU" sz="1800" dirty="0" smtClean="0"/>
              <a:t> </a:t>
            </a:r>
            <a:endParaRPr lang="uk-UA" sz="1800" dirty="0" smtClean="0"/>
          </a:p>
          <a:p>
            <a:pPr>
              <a:spcBef>
                <a:spcPts val="0"/>
              </a:spcBef>
              <a:buNone/>
            </a:pPr>
            <a:r>
              <a:rPr lang="uk-UA" sz="1800" dirty="0" smtClean="0"/>
              <a:t>+ </a:t>
            </a:r>
            <a:r>
              <a:rPr lang="uk-UA" sz="1800" dirty="0" err="1" smtClean="0"/>
              <a:t>контейнерные</a:t>
            </a:r>
            <a:r>
              <a:rPr lang="uk-UA" sz="1800" dirty="0" smtClean="0"/>
              <a:t> </a:t>
            </a:r>
            <a:r>
              <a:rPr lang="uk-UA" sz="1800" dirty="0" err="1" smtClean="0"/>
              <a:t>классы</a:t>
            </a:r>
            <a:r>
              <a:rPr lang="uk-UA" sz="1800" dirty="0" smtClean="0"/>
              <a:t>: </a:t>
            </a:r>
            <a:r>
              <a:rPr lang="uk-UA" sz="1800" dirty="0" err="1" smtClean="0"/>
              <a:t>QList</a:t>
            </a:r>
            <a:r>
              <a:rPr lang="uk-UA" sz="1800" dirty="0" smtClean="0"/>
              <a:t>, </a:t>
            </a:r>
            <a:r>
              <a:rPr lang="uk-UA" sz="1800" dirty="0" err="1" smtClean="0"/>
              <a:t>QVector</a:t>
            </a:r>
            <a:r>
              <a:rPr lang="uk-UA" sz="1800" dirty="0" smtClean="0"/>
              <a:t>, </a:t>
            </a:r>
            <a:r>
              <a:rPr lang="uk-UA" sz="1800" dirty="0" err="1" smtClean="0"/>
              <a:t>QMap</a:t>
            </a:r>
            <a:r>
              <a:rPr lang="uk-UA" sz="1800" dirty="0" smtClean="0"/>
              <a:t>, </a:t>
            </a:r>
            <a:r>
              <a:rPr lang="uk-UA" sz="1800" dirty="0" err="1" smtClean="0"/>
              <a:t>QVariant</a:t>
            </a:r>
            <a:r>
              <a:rPr lang="uk-UA" sz="1800" dirty="0" smtClean="0"/>
              <a:t>, </a:t>
            </a:r>
            <a:r>
              <a:rPr lang="uk-UA" sz="1800" dirty="0" err="1" smtClean="0"/>
              <a:t>QString</a:t>
            </a:r>
            <a:r>
              <a:rPr lang="uk-UA" sz="1800" dirty="0" smtClean="0"/>
              <a:t> и т. д.</a:t>
            </a:r>
            <a:r>
              <a:rPr lang="uk-UA" sz="1800" i="1" dirty="0" smtClean="0"/>
              <a:t>;</a:t>
            </a:r>
            <a:endParaRPr lang="uk-UA" sz="1800" dirty="0" smtClean="0"/>
          </a:p>
          <a:p>
            <a:pPr>
              <a:spcBef>
                <a:spcPts val="0"/>
              </a:spcBef>
              <a:buNone/>
            </a:pPr>
            <a:r>
              <a:rPr lang="uk-UA" sz="1800" dirty="0" smtClean="0"/>
              <a:t>+ </a:t>
            </a:r>
            <a:r>
              <a:rPr lang="uk-UA" sz="1800" dirty="0" err="1" smtClean="0"/>
              <a:t>классы</a:t>
            </a:r>
            <a:r>
              <a:rPr lang="uk-UA" sz="1800" dirty="0" smtClean="0"/>
              <a:t> для </a:t>
            </a:r>
            <a:r>
              <a:rPr lang="uk-UA" sz="1800" dirty="0" err="1" smtClean="0"/>
              <a:t>ввода</a:t>
            </a:r>
            <a:r>
              <a:rPr lang="uk-UA" sz="1800" dirty="0" smtClean="0"/>
              <a:t> и </a:t>
            </a:r>
            <a:r>
              <a:rPr lang="uk-UA" sz="1800" dirty="0" err="1" smtClean="0"/>
              <a:t>вывода</a:t>
            </a:r>
            <a:r>
              <a:rPr lang="uk-UA" sz="1800" dirty="0" smtClean="0"/>
              <a:t>: </a:t>
            </a:r>
            <a:r>
              <a:rPr lang="uk-UA" sz="1800" dirty="0" err="1" smtClean="0"/>
              <a:t>QIODevice</a:t>
            </a:r>
            <a:r>
              <a:rPr lang="uk-UA" sz="1800" dirty="0" smtClean="0"/>
              <a:t>, </a:t>
            </a:r>
            <a:r>
              <a:rPr lang="uk-UA" sz="1800" dirty="0" err="1" smtClean="0"/>
              <a:t>QTextStream</a:t>
            </a:r>
            <a:r>
              <a:rPr lang="uk-UA" sz="1800" dirty="0" smtClean="0"/>
              <a:t>, </a:t>
            </a:r>
            <a:r>
              <a:rPr lang="uk-UA" sz="1800" dirty="0" err="1" smtClean="0"/>
              <a:t>QFile</a:t>
            </a:r>
            <a:r>
              <a:rPr lang="uk-UA" sz="1800" i="1" dirty="0" smtClean="0"/>
              <a:t>;</a:t>
            </a:r>
            <a:endParaRPr lang="uk-UA" sz="1800" dirty="0" smtClean="0"/>
          </a:p>
          <a:p>
            <a:pPr>
              <a:spcBef>
                <a:spcPts val="0"/>
              </a:spcBef>
              <a:buNone/>
            </a:pPr>
            <a:r>
              <a:rPr lang="uk-UA" sz="1800" dirty="0" smtClean="0"/>
              <a:t>+ </a:t>
            </a:r>
            <a:r>
              <a:rPr lang="uk-UA" sz="1800" dirty="0" err="1" smtClean="0"/>
              <a:t>классы</a:t>
            </a:r>
            <a:r>
              <a:rPr lang="uk-UA" sz="1800" dirty="0" smtClean="0"/>
              <a:t> </a:t>
            </a:r>
            <a:r>
              <a:rPr lang="uk-UA" sz="1800" dirty="0" err="1" smtClean="0"/>
              <a:t>процесса</a:t>
            </a:r>
            <a:r>
              <a:rPr lang="uk-UA" sz="1800" dirty="0" smtClean="0"/>
              <a:t> </a:t>
            </a:r>
            <a:r>
              <a:rPr lang="uk-UA" sz="1800" dirty="0" err="1" smtClean="0"/>
              <a:t>QProcess</a:t>
            </a:r>
            <a:r>
              <a:rPr lang="uk-UA" sz="1800" dirty="0" smtClean="0"/>
              <a:t> и для </a:t>
            </a:r>
            <a:r>
              <a:rPr lang="uk-UA" sz="1800" dirty="0" err="1" smtClean="0"/>
              <a:t>программирования</a:t>
            </a:r>
            <a:r>
              <a:rPr lang="uk-UA" sz="1800" dirty="0" smtClean="0"/>
              <a:t> </a:t>
            </a:r>
            <a:r>
              <a:rPr lang="uk-UA" sz="1800" dirty="0" err="1" smtClean="0"/>
              <a:t>многопоточности</a:t>
            </a:r>
            <a:r>
              <a:rPr lang="uk-UA" sz="1800" dirty="0" smtClean="0"/>
              <a:t>: </a:t>
            </a:r>
            <a:r>
              <a:rPr lang="uk-UA" sz="1800" dirty="0" err="1" smtClean="0"/>
              <a:t>QThread</a:t>
            </a:r>
            <a:r>
              <a:rPr lang="uk-UA" sz="1800" dirty="0" smtClean="0"/>
              <a:t>, </a:t>
            </a:r>
            <a:r>
              <a:rPr lang="uk-UA" sz="1800" dirty="0" err="1" smtClean="0"/>
              <a:t>QWaitCondition</a:t>
            </a:r>
            <a:r>
              <a:rPr lang="uk-UA" sz="1800" dirty="0" smtClean="0"/>
              <a:t>, </a:t>
            </a:r>
            <a:r>
              <a:rPr lang="uk-UA" sz="1800" dirty="0" err="1" smtClean="0"/>
              <a:t>QMutex</a:t>
            </a:r>
            <a:r>
              <a:rPr lang="uk-UA" sz="1800" i="1" dirty="0" smtClean="0"/>
              <a:t>;</a:t>
            </a:r>
            <a:endParaRPr lang="uk-UA" sz="1800" dirty="0" smtClean="0"/>
          </a:p>
          <a:p>
            <a:pPr>
              <a:spcBef>
                <a:spcPts val="0"/>
              </a:spcBef>
              <a:buNone/>
            </a:pPr>
            <a:r>
              <a:rPr lang="uk-UA" sz="1800" dirty="0" smtClean="0"/>
              <a:t>+ </a:t>
            </a:r>
            <a:r>
              <a:rPr lang="uk-UA" sz="1800" dirty="0" err="1" smtClean="0"/>
              <a:t>классы</a:t>
            </a:r>
            <a:r>
              <a:rPr lang="uk-UA" sz="1800" dirty="0" smtClean="0"/>
              <a:t> для </a:t>
            </a:r>
            <a:r>
              <a:rPr lang="uk-UA" sz="1800" dirty="0" err="1" smtClean="0"/>
              <a:t>работы</a:t>
            </a:r>
            <a:r>
              <a:rPr lang="uk-UA" sz="1800" dirty="0" smtClean="0"/>
              <a:t> с таймером: </a:t>
            </a:r>
            <a:r>
              <a:rPr lang="uk-UA" sz="1800" dirty="0" err="1" smtClean="0"/>
              <a:t>QBasicTimer</a:t>
            </a:r>
            <a:r>
              <a:rPr lang="uk-UA" sz="1800" dirty="0" smtClean="0"/>
              <a:t> и </a:t>
            </a:r>
            <a:r>
              <a:rPr lang="uk-UA" sz="1800" dirty="0" err="1" smtClean="0"/>
              <a:t>QTimer</a:t>
            </a:r>
            <a:r>
              <a:rPr lang="uk-UA" sz="1800" i="1" dirty="0" smtClean="0"/>
              <a:t>;</a:t>
            </a:r>
            <a:endParaRPr lang="uk-UA" sz="1800" dirty="0" smtClean="0"/>
          </a:p>
          <a:p>
            <a:pPr>
              <a:spcBef>
                <a:spcPts val="0"/>
              </a:spcBef>
              <a:buNone/>
            </a:pPr>
            <a:r>
              <a:rPr lang="uk-UA" sz="1800" dirty="0" smtClean="0"/>
              <a:t>+ </a:t>
            </a:r>
            <a:r>
              <a:rPr lang="uk-UA" sz="1800" dirty="0" err="1" smtClean="0"/>
              <a:t>классы</a:t>
            </a:r>
            <a:r>
              <a:rPr lang="uk-UA" sz="1800" dirty="0" smtClean="0"/>
              <a:t> для </a:t>
            </a:r>
            <a:r>
              <a:rPr lang="uk-UA" sz="1800" dirty="0" err="1" smtClean="0"/>
              <a:t>работы</a:t>
            </a:r>
            <a:r>
              <a:rPr lang="uk-UA" sz="1800" dirty="0" smtClean="0"/>
              <a:t> с </a:t>
            </a:r>
            <a:r>
              <a:rPr lang="uk-UA" sz="1800" dirty="0" err="1" smtClean="0"/>
              <a:t>датой</a:t>
            </a:r>
            <a:r>
              <a:rPr lang="uk-UA" sz="1800" dirty="0" smtClean="0"/>
              <a:t> и </a:t>
            </a:r>
            <a:r>
              <a:rPr lang="uk-UA" sz="1800" dirty="0" err="1" smtClean="0"/>
              <a:t>временем</a:t>
            </a:r>
            <a:r>
              <a:rPr lang="uk-UA" sz="1800" dirty="0" smtClean="0"/>
              <a:t>: </a:t>
            </a:r>
            <a:r>
              <a:rPr lang="uk-UA" sz="1800" dirty="0" err="1" smtClean="0"/>
              <a:t>QDate</a:t>
            </a:r>
            <a:r>
              <a:rPr lang="uk-UA" sz="1800" dirty="0" smtClean="0"/>
              <a:t> и </a:t>
            </a:r>
            <a:r>
              <a:rPr lang="uk-UA" sz="1800" dirty="0" err="1" smtClean="0"/>
              <a:t>QTime</a:t>
            </a:r>
            <a:r>
              <a:rPr lang="uk-UA" sz="1800" i="1" dirty="0" smtClean="0"/>
              <a:t>;</a:t>
            </a:r>
            <a:endParaRPr lang="uk-UA" sz="1800" dirty="0" smtClean="0"/>
          </a:p>
          <a:p>
            <a:pPr>
              <a:spcBef>
                <a:spcPts val="0"/>
              </a:spcBef>
              <a:buNone/>
            </a:pPr>
            <a:r>
              <a:rPr lang="uk-UA" sz="1800" dirty="0" smtClean="0"/>
              <a:t>+ </a:t>
            </a:r>
            <a:r>
              <a:rPr lang="uk-UA" sz="1800" dirty="0" err="1" smtClean="0"/>
              <a:t>класс</a:t>
            </a:r>
            <a:r>
              <a:rPr lang="uk-UA" sz="1800" dirty="0" smtClean="0"/>
              <a:t> </a:t>
            </a:r>
            <a:r>
              <a:rPr lang="uk-UA" sz="1800" dirty="0" err="1" smtClean="0"/>
              <a:t>QObject</a:t>
            </a:r>
            <a:r>
              <a:rPr lang="uk-UA" sz="1800" dirty="0" smtClean="0"/>
              <a:t>, </a:t>
            </a:r>
            <a:r>
              <a:rPr lang="uk-UA" sz="1800" dirty="0" err="1" smtClean="0"/>
              <a:t>являющийся</a:t>
            </a:r>
            <a:r>
              <a:rPr lang="uk-UA" sz="1800" dirty="0" smtClean="0"/>
              <a:t> </a:t>
            </a:r>
            <a:r>
              <a:rPr lang="uk-UA" sz="1800" dirty="0" err="1" smtClean="0"/>
              <a:t>краеугольным</a:t>
            </a:r>
            <a:r>
              <a:rPr lang="uk-UA" sz="1800" dirty="0" smtClean="0"/>
              <a:t> </a:t>
            </a:r>
            <a:r>
              <a:rPr lang="uk-UA" sz="1800" dirty="0" err="1" smtClean="0"/>
              <a:t>камнем</a:t>
            </a:r>
            <a:r>
              <a:rPr lang="uk-UA" sz="1800" dirty="0" smtClean="0"/>
              <a:t> </a:t>
            </a:r>
            <a:r>
              <a:rPr lang="uk-UA" sz="1800" dirty="0" err="1" smtClean="0"/>
              <a:t>объектной</a:t>
            </a:r>
            <a:r>
              <a:rPr lang="uk-UA" sz="1800" dirty="0" smtClean="0"/>
              <a:t> </a:t>
            </a:r>
            <a:r>
              <a:rPr lang="uk-UA" sz="1800" dirty="0" err="1" smtClean="0"/>
              <a:t>модели</a:t>
            </a:r>
            <a:r>
              <a:rPr lang="uk-UA" sz="1800" dirty="0" smtClean="0"/>
              <a:t> </a:t>
            </a:r>
            <a:r>
              <a:rPr lang="uk-UA" sz="1800" dirty="0" err="1" smtClean="0"/>
              <a:t>Qt</a:t>
            </a:r>
            <a:r>
              <a:rPr lang="uk-UA" sz="1800" i="1" dirty="0" smtClean="0"/>
              <a:t>;</a:t>
            </a:r>
            <a:endParaRPr lang="uk-UA" sz="1800" dirty="0" smtClean="0"/>
          </a:p>
          <a:p>
            <a:pPr>
              <a:spcBef>
                <a:spcPts val="0"/>
              </a:spcBef>
              <a:buNone/>
            </a:pPr>
            <a:r>
              <a:rPr lang="uk-UA" sz="1800" dirty="0" smtClean="0"/>
              <a:t>+ </a:t>
            </a:r>
            <a:r>
              <a:rPr lang="uk-UA" sz="1800" dirty="0" err="1" smtClean="0"/>
              <a:t>базовый</a:t>
            </a:r>
            <a:r>
              <a:rPr lang="uk-UA" sz="1800" dirty="0" smtClean="0"/>
              <a:t> </a:t>
            </a:r>
            <a:r>
              <a:rPr lang="uk-UA" sz="1800" dirty="0" err="1" smtClean="0"/>
              <a:t>класс</a:t>
            </a:r>
            <a:r>
              <a:rPr lang="uk-UA" sz="1800" dirty="0" smtClean="0"/>
              <a:t> </a:t>
            </a:r>
            <a:r>
              <a:rPr lang="uk-UA" sz="1800" dirty="0" err="1" smtClean="0"/>
              <a:t>событий</a:t>
            </a:r>
            <a:r>
              <a:rPr lang="uk-UA" sz="1800" dirty="0" smtClean="0"/>
              <a:t> </a:t>
            </a:r>
            <a:r>
              <a:rPr lang="uk-UA" sz="1800" dirty="0" err="1" smtClean="0"/>
              <a:t>QEvent</a:t>
            </a:r>
            <a:r>
              <a:rPr lang="uk-UA" sz="1800" i="1" dirty="0" smtClean="0"/>
              <a:t>;</a:t>
            </a:r>
            <a:endParaRPr lang="uk-UA" sz="1800" dirty="0" smtClean="0"/>
          </a:p>
          <a:p>
            <a:pPr>
              <a:spcBef>
                <a:spcPts val="0"/>
              </a:spcBef>
              <a:buNone/>
            </a:pPr>
            <a:r>
              <a:rPr lang="uk-UA" sz="1800" dirty="0" smtClean="0"/>
              <a:t>+ </a:t>
            </a:r>
            <a:r>
              <a:rPr lang="uk-UA" sz="1800" dirty="0" err="1" smtClean="0"/>
              <a:t>класс</a:t>
            </a:r>
            <a:r>
              <a:rPr lang="uk-UA" sz="1800" dirty="0" smtClean="0"/>
              <a:t> для </a:t>
            </a:r>
            <a:r>
              <a:rPr lang="uk-UA" sz="1800" dirty="0" err="1" smtClean="0"/>
              <a:t>сохранения</a:t>
            </a:r>
            <a:r>
              <a:rPr lang="uk-UA" sz="1800" dirty="0" smtClean="0"/>
              <a:t> </a:t>
            </a:r>
            <a:r>
              <a:rPr lang="uk-UA" sz="1800" dirty="0" err="1" smtClean="0"/>
              <a:t>настроек</a:t>
            </a:r>
            <a:r>
              <a:rPr lang="uk-UA" sz="1800" dirty="0" smtClean="0"/>
              <a:t> </a:t>
            </a:r>
            <a:r>
              <a:rPr lang="uk-UA" sz="1800" dirty="0" err="1" smtClean="0"/>
              <a:t>приложения</a:t>
            </a:r>
            <a:r>
              <a:rPr lang="uk-UA" sz="1800" dirty="0" smtClean="0"/>
              <a:t> </a:t>
            </a:r>
            <a:r>
              <a:rPr lang="uk-UA" sz="1800" dirty="0" err="1" smtClean="0"/>
              <a:t>QSettings</a:t>
            </a:r>
            <a:r>
              <a:rPr lang="uk-UA" sz="1800" i="1" dirty="0" smtClean="0"/>
              <a:t>;</a:t>
            </a:r>
            <a:endParaRPr lang="uk-UA" sz="1800" dirty="0" smtClean="0"/>
          </a:p>
          <a:p>
            <a:pPr>
              <a:spcBef>
                <a:spcPts val="0"/>
              </a:spcBef>
              <a:buNone/>
            </a:pPr>
            <a:r>
              <a:rPr lang="uk-UA" sz="1800" dirty="0" smtClean="0"/>
              <a:t>+ </a:t>
            </a:r>
            <a:r>
              <a:rPr lang="uk-UA" sz="1800" dirty="0" err="1" smtClean="0"/>
              <a:t>класс</a:t>
            </a:r>
            <a:r>
              <a:rPr lang="uk-UA" sz="1800" dirty="0" smtClean="0"/>
              <a:t> </a:t>
            </a:r>
            <a:r>
              <a:rPr lang="uk-UA" sz="1800" dirty="0" err="1" smtClean="0"/>
              <a:t>приложения</a:t>
            </a:r>
            <a:r>
              <a:rPr lang="uk-UA" sz="1800" dirty="0" smtClean="0"/>
              <a:t> </a:t>
            </a:r>
            <a:r>
              <a:rPr lang="uk-UA" sz="1800" dirty="0" err="1" smtClean="0"/>
              <a:t>QCoreApplication</a:t>
            </a:r>
            <a:r>
              <a:rPr lang="uk-UA" sz="1800" dirty="0" smtClean="0"/>
              <a:t>, </a:t>
            </a:r>
            <a:r>
              <a:rPr lang="uk-UA" sz="1800" dirty="0" err="1" smtClean="0"/>
              <a:t>из</a:t>
            </a:r>
            <a:r>
              <a:rPr lang="uk-UA" sz="1800" dirty="0" smtClean="0"/>
              <a:t> </a:t>
            </a:r>
            <a:r>
              <a:rPr lang="uk-UA" sz="1800" dirty="0" err="1" smtClean="0"/>
              <a:t>объекта</a:t>
            </a:r>
            <a:r>
              <a:rPr lang="uk-UA" sz="1800" dirty="0" smtClean="0"/>
              <a:t> </a:t>
            </a:r>
            <a:r>
              <a:rPr lang="uk-UA" sz="1800" dirty="0" err="1" smtClean="0"/>
              <a:t>которого</a:t>
            </a:r>
            <a:r>
              <a:rPr lang="uk-UA" sz="1800" dirty="0" smtClean="0"/>
              <a:t>, </a:t>
            </a:r>
            <a:r>
              <a:rPr lang="uk-UA" sz="1800" dirty="0" err="1" smtClean="0"/>
              <a:t>если</a:t>
            </a:r>
            <a:r>
              <a:rPr lang="uk-UA" sz="1800" dirty="0" smtClean="0"/>
              <a:t> </a:t>
            </a:r>
            <a:r>
              <a:rPr lang="uk-UA" sz="1800" dirty="0" err="1" smtClean="0"/>
              <a:t>требуется</a:t>
            </a:r>
            <a:r>
              <a:rPr lang="uk-UA" sz="1800" dirty="0" smtClean="0"/>
              <a:t>, </a:t>
            </a:r>
            <a:r>
              <a:rPr lang="uk-UA" sz="1800" dirty="0" err="1" smtClean="0"/>
              <a:t>можно</a:t>
            </a:r>
            <a:r>
              <a:rPr lang="uk-UA" sz="1800" dirty="0" smtClean="0"/>
              <a:t> запустить цикл </a:t>
            </a:r>
            <a:r>
              <a:rPr lang="uk-UA" sz="1800" dirty="0" err="1" smtClean="0"/>
              <a:t>событий</a:t>
            </a:r>
            <a:r>
              <a:rPr lang="uk-UA" sz="1800" dirty="0" smtClean="0"/>
              <a:t>;</a:t>
            </a:r>
          </a:p>
          <a:p>
            <a:pPr>
              <a:spcBef>
                <a:spcPts val="0"/>
              </a:spcBef>
              <a:buNone/>
            </a:pPr>
            <a:r>
              <a:rPr lang="uk-UA" sz="1800" dirty="0" smtClean="0"/>
              <a:t>+ </a:t>
            </a:r>
            <a:r>
              <a:rPr lang="uk-UA" sz="1800" dirty="0" err="1" smtClean="0"/>
              <a:t>классы</a:t>
            </a:r>
            <a:r>
              <a:rPr lang="uk-UA" sz="1800" dirty="0" smtClean="0"/>
              <a:t> </a:t>
            </a:r>
            <a:r>
              <a:rPr lang="uk-UA" sz="1800" dirty="0" err="1" smtClean="0"/>
              <a:t>поддержки</a:t>
            </a:r>
            <a:r>
              <a:rPr lang="uk-UA" sz="1800" dirty="0" smtClean="0"/>
              <a:t> </a:t>
            </a:r>
            <a:r>
              <a:rPr lang="uk-UA" sz="1800" dirty="0" err="1" smtClean="0"/>
              <a:t>анимации</a:t>
            </a:r>
            <a:r>
              <a:rPr lang="uk-UA" sz="1800" dirty="0" smtClean="0"/>
              <a:t>: QA</a:t>
            </a:r>
            <a:r>
              <a:rPr lang="en-US" sz="1800" dirty="0" smtClean="0"/>
              <a:t>b</a:t>
            </a:r>
            <a:r>
              <a:rPr lang="uk-UA" sz="1800" dirty="0" err="1" smtClean="0"/>
              <a:t>stractAnimation</a:t>
            </a:r>
            <a:r>
              <a:rPr lang="uk-UA" sz="1800" dirty="0" smtClean="0"/>
              <a:t>, </a:t>
            </a:r>
            <a:r>
              <a:rPr lang="uk-UA" sz="1800" dirty="0" err="1" smtClean="0"/>
              <a:t>QVariantAnimation</a:t>
            </a:r>
            <a:r>
              <a:rPr lang="uk-UA" sz="1800" dirty="0" smtClean="0"/>
              <a:t> и т. д.</a:t>
            </a:r>
            <a:r>
              <a:rPr lang="uk-UA" sz="1800" i="1" dirty="0" smtClean="0"/>
              <a:t>;</a:t>
            </a:r>
            <a:endParaRPr lang="uk-UA" sz="1800" dirty="0" smtClean="0"/>
          </a:p>
          <a:p>
            <a:pPr>
              <a:spcBef>
                <a:spcPts val="0"/>
              </a:spcBef>
              <a:buNone/>
            </a:pPr>
            <a:r>
              <a:rPr lang="uk-UA" sz="1800" dirty="0" smtClean="0"/>
              <a:t>+ </a:t>
            </a:r>
            <a:r>
              <a:rPr lang="uk-UA" sz="1800" dirty="0" err="1" smtClean="0"/>
              <a:t>классы</a:t>
            </a:r>
            <a:r>
              <a:rPr lang="uk-UA" sz="1800" dirty="0" smtClean="0"/>
              <a:t> для </a:t>
            </a:r>
            <a:r>
              <a:rPr lang="uk-UA" sz="1800" dirty="0" err="1" smtClean="0"/>
              <a:t>машины</a:t>
            </a:r>
            <a:r>
              <a:rPr lang="uk-UA" sz="1800" dirty="0" smtClean="0"/>
              <a:t> </a:t>
            </a:r>
            <a:r>
              <a:rPr lang="uk-UA" sz="1800" dirty="0" err="1" smtClean="0"/>
              <a:t>состояний</a:t>
            </a:r>
            <a:r>
              <a:rPr lang="uk-UA" sz="1800" dirty="0" smtClean="0"/>
              <a:t>: </a:t>
            </a:r>
            <a:r>
              <a:rPr lang="uk-UA" sz="1800" dirty="0" err="1" smtClean="0"/>
              <a:t>QStateMachine</a:t>
            </a:r>
            <a:r>
              <a:rPr lang="uk-UA" sz="1800" dirty="0" smtClean="0"/>
              <a:t>, </a:t>
            </a:r>
            <a:r>
              <a:rPr lang="uk-UA" sz="1800" dirty="0" err="1" smtClean="0"/>
              <a:t>QState</a:t>
            </a:r>
            <a:r>
              <a:rPr lang="uk-UA" sz="1800" dirty="0" smtClean="0"/>
              <a:t> и т. д.</a:t>
            </a:r>
            <a:r>
              <a:rPr lang="uk-UA" sz="1800" i="1" dirty="0" smtClean="0"/>
              <a:t>;</a:t>
            </a:r>
            <a:endParaRPr lang="uk-UA" sz="1800" dirty="0" smtClean="0"/>
          </a:p>
          <a:p>
            <a:pPr>
              <a:spcBef>
                <a:spcPts val="0"/>
              </a:spcBef>
              <a:buNone/>
            </a:pPr>
            <a:r>
              <a:rPr lang="uk-UA" sz="1800" dirty="0" smtClean="0"/>
              <a:t>+ </a:t>
            </a:r>
            <a:r>
              <a:rPr lang="uk-UA" sz="1800" dirty="0" err="1" smtClean="0"/>
              <a:t>классы</a:t>
            </a:r>
            <a:r>
              <a:rPr lang="uk-UA" sz="1800" dirty="0" smtClean="0"/>
              <a:t> моделей </a:t>
            </a:r>
            <a:r>
              <a:rPr lang="uk-UA" sz="1800" dirty="0" err="1" smtClean="0"/>
              <a:t>интервью</a:t>
            </a:r>
            <a:r>
              <a:rPr lang="uk-UA" sz="1800" dirty="0" smtClean="0"/>
              <a:t>: </a:t>
            </a:r>
            <a:r>
              <a:rPr lang="uk-UA" sz="1800" dirty="0" err="1" smtClean="0"/>
              <a:t>QAЬstractltemМodel</a:t>
            </a:r>
            <a:r>
              <a:rPr lang="uk-UA" sz="1800" dirty="0" smtClean="0"/>
              <a:t>, </a:t>
            </a:r>
            <a:r>
              <a:rPr lang="uk-UA" sz="1800" dirty="0" err="1" smtClean="0"/>
              <a:t>QStringListModel</a:t>
            </a:r>
            <a:r>
              <a:rPr lang="uk-UA" sz="1800" dirty="0" smtClean="0"/>
              <a:t>, </a:t>
            </a:r>
            <a:r>
              <a:rPr lang="uk-UA" sz="1800" dirty="0" err="1" smtClean="0"/>
              <a:t>QAЬstractProxyModel</a:t>
            </a:r>
            <a:endParaRPr lang="uk-UA" sz="1800" dirty="0" smtClean="0"/>
          </a:p>
        </p:txBody>
      </p:sp>
    </p:spTree>
    <p:extLst>
      <p:ext uri="{BB962C8B-B14F-4D97-AF65-F5344CB8AC3E}">
        <p14:creationId xmlns="" xmlns:p14="http://schemas.microsoft.com/office/powerpoint/2010/main" val="41499331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uk-UA" dirty="0" smtClean="0"/>
              <a:t>Модуль </a:t>
            </a:r>
            <a:r>
              <a:rPr lang="uk-UA" dirty="0" err="1" smtClean="0"/>
              <a:t>Qt</a:t>
            </a:r>
            <a:r>
              <a:rPr lang="uk-UA" dirty="0" smtClean="0"/>
              <a:t> </a:t>
            </a:r>
            <a:r>
              <a:rPr lang="uk-UA" dirty="0" err="1" smtClean="0"/>
              <a:t>Gui</a:t>
            </a:r>
            <a:endParaRPr lang="uk-UA" dirty="0" smtClean="0"/>
          </a:p>
        </p:txBody>
      </p:sp>
      <p:sp>
        <p:nvSpPr>
          <p:cNvPr id="119811" name="Rectangle 3"/>
          <p:cNvSpPr>
            <a:spLocks noGrp="1" noChangeArrowheads="1"/>
          </p:cNvSpPr>
          <p:nvPr>
            <p:ph type="body" idx="1"/>
          </p:nvPr>
        </p:nvSpPr>
        <p:spPr/>
        <p:txBody>
          <a:bodyPr>
            <a:normAutofit fontScale="92500"/>
          </a:bodyPr>
          <a:lstStyle/>
          <a:p>
            <a:pPr indent="0">
              <a:buNone/>
            </a:pPr>
            <a:r>
              <a:rPr lang="uk-UA" sz="2400" dirty="0" err="1" smtClean="0"/>
              <a:t>Этот</a:t>
            </a:r>
            <a:r>
              <a:rPr lang="uk-UA" sz="2400" dirty="0" smtClean="0"/>
              <a:t> модуль </a:t>
            </a:r>
            <a:r>
              <a:rPr lang="uk-UA" sz="2400" dirty="0" err="1" smtClean="0"/>
              <a:t>предоставляет</a:t>
            </a:r>
            <a:r>
              <a:rPr lang="uk-UA" sz="2400" dirty="0" smtClean="0"/>
              <a:t> </a:t>
            </a:r>
            <a:r>
              <a:rPr lang="uk-UA" sz="2400" dirty="0" err="1" smtClean="0"/>
              <a:t>классы</a:t>
            </a:r>
            <a:r>
              <a:rPr lang="uk-UA" sz="2400" dirty="0" smtClean="0"/>
              <a:t> </a:t>
            </a:r>
            <a:r>
              <a:rPr lang="uk-UA" sz="2400" dirty="0" err="1" smtClean="0"/>
              <a:t>интеграции</a:t>
            </a:r>
            <a:r>
              <a:rPr lang="uk-UA" sz="2400" dirty="0" smtClean="0"/>
              <a:t> с </a:t>
            </a:r>
            <a:r>
              <a:rPr lang="uk-UA" sz="2400" dirty="0" err="1" smtClean="0"/>
              <a:t>оконной</a:t>
            </a:r>
            <a:r>
              <a:rPr lang="uk-UA" sz="2400" dirty="0" smtClean="0"/>
              <a:t> </a:t>
            </a:r>
            <a:r>
              <a:rPr lang="uk-UA" sz="2400" dirty="0" err="1" smtClean="0"/>
              <a:t>системой</a:t>
            </a:r>
            <a:r>
              <a:rPr lang="uk-UA" sz="2400" dirty="0" smtClean="0"/>
              <a:t>, с </a:t>
            </a:r>
            <a:r>
              <a:rPr lang="uk-UA" sz="2400" dirty="0" err="1" smtClean="0"/>
              <a:t>OpenGL</a:t>
            </a:r>
            <a:r>
              <a:rPr lang="uk-UA" sz="2400" dirty="0" smtClean="0"/>
              <a:t> и </a:t>
            </a:r>
            <a:r>
              <a:rPr lang="uk-UA" sz="2400" dirty="0" err="1" smtClean="0"/>
              <a:t>OpenGL</a:t>
            </a:r>
            <a:r>
              <a:rPr lang="uk-UA" sz="2400" dirty="0" smtClean="0"/>
              <a:t> ES. Он </a:t>
            </a:r>
            <a:r>
              <a:rPr lang="uk-UA" sz="2400" dirty="0" err="1" smtClean="0"/>
              <a:t>содержит</a:t>
            </a:r>
            <a:r>
              <a:rPr lang="uk-UA" sz="2400" dirty="0" smtClean="0"/>
              <a:t> </a:t>
            </a:r>
            <a:r>
              <a:rPr lang="uk-UA" sz="2400" dirty="0" err="1" smtClean="0"/>
              <a:t>класс</a:t>
            </a:r>
            <a:r>
              <a:rPr lang="uk-UA" sz="2400" dirty="0" smtClean="0"/>
              <a:t> </a:t>
            </a:r>
            <a:r>
              <a:rPr lang="uk-UA" sz="2400" dirty="0" err="1" smtClean="0"/>
              <a:t>QWindow</a:t>
            </a:r>
            <a:r>
              <a:rPr lang="uk-UA" sz="2400" dirty="0" smtClean="0"/>
              <a:t>, </a:t>
            </a:r>
            <a:r>
              <a:rPr lang="uk-UA" sz="2400" dirty="0" err="1" smtClean="0"/>
              <a:t>который</a:t>
            </a:r>
            <a:r>
              <a:rPr lang="uk-UA" sz="2400" dirty="0" smtClean="0"/>
              <a:t> </a:t>
            </a:r>
            <a:r>
              <a:rPr lang="uk-UA" sz="2400" dirty="0" err="1" smtClean="0"/>
              <a:t>является</a:t>
            </a:r>
            <a:r>
              <a:rPr lang="uk-UA" sz="2400" dirty="0" smtClean="0"/>
              <a:t> </a:t>
            </a:r>
            <a:r>
              <a:rPr lang="uk-UA" sz="2400" dirty="0" err="1" smtClean="0"/>
              <a:t>элементарной</a:t>
            </a:r>
            <a:r>
              <a:rPr lang="uk-UA" sz="2400" dirty="0" smtClean="0"/>
              <a:t> </a:t>
            </a:r>
            <a:r>
              <a:rPr lang="uk-UA" sz="2400" dirty="0" err="1" smtClean="0"/>
              <a:t>областью</a:t>
            </a:r>
            <a:r>
              <a:rPr lang="uk-UA" sz="2400" dirty="0" smtClean="0"/>
              <a:t> с </a:t>
            </a:r>
            <a:r>
              <a:rPr lang="uk-UA" sz="2400" dirty="0" err="1" smtClean="0"/>
              <a:t>возможностью</a:t>
            </a:r>
            <a:r>
              <a:rPr lang="uk-UA" sz="2400" dirty="0" smtClean="0"/>
              <a:t> </a:t>
            </a:r>
            <a:r>
              <a:rPr lang="uk-UA" sz="2400" dirty="0" err="1" smtClean="0"/>
              <a:t>получения</a:t>
            </a:r>
            <a:r>
              <a:rPr lang="uk-UA" sz="2400" dirty="0" smtClean="0"/>
              <a:t> </a:t>
            </a:r>
            <a:r>
              <a:rPr lang="uk-UA" sz="2400" dirty="0" err="1" smtClean="0"/>
              <a:t>событий</a:t>
            </a:r>
            <a:r>
              <a:rPr lang="uk-UA" sz="2400" dirty="0" smtClean="0"/>
              <a:t> </a:t>
            </a:r>
            <a:r>
              <a:rPr lang="uk-UA" sz="2400" dirty="0" err="1" smtClean="0"/>
              <a:t>пользовательского</a:t>
            </a:r>
            <a:r>
              <a:rPr lang="uk-UA" sz="2400" dirty="0" smtClean="0"/>
              <a:t> </a:t>
            </a:r>
            <a:r>
              <a:rPr lang="uk-UA" sz="2400" dirty="0" err="1" smtClean="0"/>
              <a:t>ввода</a:t>
            </a:r>
            <a:r>
              <a:rPr lang="uk-UA" sz="2400" dirty="0" smtClean="0"/>
              <a:t>, </a:t>
            </a:r>
            <a:r>
              <a:rPr lang="uk-UA" sz="2400" dirty="0" err="1" smtClean="0"/>
              <a:t>изменения</a:t>
            </a:r>
            <a:r>
              <a:rPr lang="uk-UA" sz="2400" dirty="0" smtClean="0"/>
              <a:t> фокуса и </a:t>
            </a:r>
            <a:r>
              <a:rPr lang="uk-UA" sz="2400" dirty="0" err="1" smtClean="0"/>
              <a:t>размеров</a:t>
            </a:r>
            <a:r>
              <a:rPr lang="uk-UA" sz="2400" dirty="0" smtClean="0"/>
              <a:t>, а так же </a:t>
            </a:r>
            <a:r>
              <a:rPr lang="uk-UA" sz="2400" dirty="0" err="1" smtClean="0"/>
              <a:t>позволяющий</a:t>
            </a:r>
            <a:r>
              <a:rPr lang="uk-UA" sz="2400" dirty="0" smtClean="0"/>
              <a:t> </a:t>
            </a:r>
            <a:r>
              <a:rPr lang="uk-UA" sz="2400" dirty="0" err="1" smtClean="0"/>
              <a:t>производить</a:t>
            </a:r>
            <a:r>
              <a:rPr lang="uk-UA" sz="2400" dirty="0" smtClean="0"/>
              <a:t> </a:t>
            </a:r>
            <a:r>
              <a:rPr lang="uk-UA" sz="2400" dirty="0" err="1" smtClean="0"/>
              <a:t>графические</a:t>
            </a:r>
            <a:r>
              <a:rPr lang="uk-UA" sz="2400" dirty="0" smtClean="0"/>
              <a:t> </a:t>
            </a:r>
            <a:r>
              <a:rPr lang="uk-UA" sz="2400" dirty="0" err="1" smtClean="0"/>
              <a:t>операции</a:t>
            </a:r>
            <a:r>
              <a:rPr lang="uk-UA" sz="2400" dirty="0" smtClean="0"/>
              <a:t> и </a:t>
            </a:r>
            <a:r>
              <a:rPr lang="uk-UA" sz="2400" dirty="0" err="1" smtClean="0"/>
              <a:t>рисование</a:t>
            </a:r>
            <a:r>
              <a:rPr lang="uk-UA" sz="2400" dirty="0" smtClean="0"/>
              <a:t> на </a:t>
            </a:r>
            <a:r>
              <a:rPr lang="uk-UA" sz="2400" dirty="0" err="1" smtClean="0"/>
              <a:t>своей</a:t>
            </a:r>
            <a:r>
              <a:rPr lang="uk-UA" sz="2400" dirty="0" smtClean="0"/>
              <a:t> </a:t>
            </a:r>
            <a:r>
              <a:rPr lang="uk-UA" sz="2400" dirty="0" err="1" smtClean="0"/>
              <a:t>поверхности</a:t>
            </a:r>
            <a:r>
              <a:rPr lang="uk-UA" sz="2400" dirty="0" smtClean="0"/>
              <a:t>.</a:t>
            </a:r>
          </a:p>
          <a:p>
            <a:pPr indent="0">
              <a:buNone/>
            </a:pPr>
            <a:r>
              <a:rPr lang="uk-UA" sz="2400" dirty="0" err="1" smtClean="0"/>
              <a:t>Класс</a:t>
            </a:r>
            <a:r>
              <a:rPr lang="uk-UA" sz="2400" dirty="0" smtClean="0"/>
              <a:t> </a:t>
            </a:r>
            <a:r>
              <a:rPr lang="uk-UA" sz="2400" dirty="0" err="1" smtClean="0"/>
              <a:t>приложения</a:t>
            </a:r>
            <a:r>
              <a:rPr lang="uk-UA" sz="2400" dirty="0" smtClean="0"/>
              <a:t> </a:t>
            </a:r>
            <a:r>
              <a:rPr lang="uk-UA" sz="2400" dirty="0" err="1" smtClean="0"/>
              <a:t>этого</a:t>
            </a:r>
            <a:r>
              <a:rPr lang="uk-UA" sz="2400" dirty="0" smtClean="0"/>
              <a:t> модуля - </a:t>
            </a:r>
            <a:r>
              <a:rPr lang="uk-UA" sz="2400" dirty="0" err="1" smtClean="0"/>
              <a:t>QGuiApplication</a:t>
            </a:r>
            <a:r>
              <a:rPr lang="uk-UA" sz="2400" dirty="0" smtClean="0"/>
              <a:t>. Он </a:t>
            </a:r>
            <a:r>
              <a:rPr lang="uk-UA" sz="2400" dirty="0" err="1" smtClean="0"/>
              <a:t>содержит</a:t>
            </a:r>
            <a:r>
              <a:rPr lang="uk-UA" sz="2400" dirty="0" smtClean="0"/>
              <a:t> </a:t>
            </a:r>
            <a:r>
              <a:rPr lang="uk-UA" sz="2400" dirty="0" err="1" smtClean="0"/>
              <a:t>механизм</a:t>
            </a:r>
            <a:r>
              <a:rPr lang="uk-UA" sz="2400" dirty="0" smtClean="0"/>
              <a:t> </a:t>
            </a:r>
            <a:r>
              <a:rPr lang="uk-UA" sz="2400" dirty="0" err="1" smtClean="0"/>
              <a:t>цикла</a:t>
            </a:r>
            <a:r>
              <a:rPr lang="uk-UA" sz="2400" dirty="0" smtClean="0"/>
              <a:t> </a:t>
            </a:r>
            <a:r>
              <a:rPr lang="uk-UA" sz="2400" dirty="0" err="1" smtClean="0"/>
              <a:t>событий</a:t>
            </a:r>
            <a:r>
              <a:rPr lang="uk-UA" sz="2400" dirty="0" smtClean="0"/>
              <a:t> и </a:t>
            </a:r>
            <a:r>
              <a:rPr lang="uk-UA" sz="2400" dirty="0" err="1" smtClean="0"/>
              <a:t>обладает</a:t>
            </a:r>
            <a:r>
              <a:rPr lang="uk-UA" sz="2400" dirty="0" smtClean="0"/>
              <a:t> так же </a:t>
            </a:r>
            <a:r>
              <a:rPr lang="uk-UA" sz="2400" dirty="0" err="1" smtClean="0"/>
              <a:t>возможностями</a:t>
            </a:r>
            <a:r>
              <a:rPr lang="uk-UA" sz="2400" dirty="0" smtClean="0"/>
              <a:t>:</a:t>
            </a:r>
          </a:p>
          <a:p>
            <a:r>
              <a:rPr lang="uk-UA" sz="2400" dirty="0" smtClean="0"/>
              <a:t>+ </a:t>
            </a:r>
            <a:r>
              <a:rPr lang="uk-UA" sz="2400" dirty="0" err="1" smtClean="0"/>
              <a:t>получения</a:t>
            </a:r>
            <a:r>
              <a:rPr lang="uk-UA" sz="2400" dirty="0" smtClean="0"/>
              <a:t> </a:t>
            </a:r>
            <a:r>
              <a:rPr lang="uk-UA" sz="2400" dirty="0" err="1" smtClean="0"/>
              <a:t>доступа</a:t>
            </a:r>
            <a:r>
              <a:rPr lang="uk-UA" sz="2400" dirty="0" smtClean="0"/>
              <a:t> к буферу </a:t>
            </a:r>
            <a:r>
              <a:rPr lang="uk-UA" sz="2400" dirty="0" err="1" smtClean="0"/>
              <a:t>обмена</a:t>
            </a:r>
            <a:r>
              <a:rPr lang="uk-UA" sz="2400" i="1" dirty="0" smtClean="0"/>
              <a:t>;</a:t>
            </a:r>
            <a:endParaRPr lang="uk-UA" sz="2400" dirty="0" smtClean="0"/>
          </a:p>
          <a:p>
            <a:r>
              <a:rPr lang="uk-UA" sz="2400" dirty="0" smtClean="0"/>
              <a:t>+ </a:t>
            </a:r>
            <a:r>
              <a:rPr lang="uk-UA" sz="2400" dirty="0" err="1" smtClean="0"/>
              <a:t>инициализации</a:t>
            </a:r>
            <a:r>
              <a:rPr lang="uk-UA" sz="2400" dirty="0" smtClean="0"/>
              <a:t> </a:t>
            </a:r>
            <a:r>
              <a:rPr lang="uk-UA" sz="2400" dirty="0" err="1" smtClean="0"/>
              <a:t>необходимых</a:t>
            </a:r>
            <a:r>
              <a:rPr lang="uk-UA" sz="2400" dirty="0" smtClean="0"/>
              <a:t> </a:t>
            </a:r>
            <a:r>
              <a:rPr lang="uk-UA" sz="2400" dirty="0" err="1" smtClean="0"/>
              <a:t>настроек</a:t>
            </a:r>
            <a:r>
              <a:rPr lang="uk-UA" sz="2400" dirty="0" smtClean="0"/>
              <a:t> </a:t>
            </a:r>
            <a:r>
              <a:rPr lang="uk-UA" sz="2400" dirty="0" err="1" smtClean="0"/>
              <a:t>приложения</a:t>
            </a:r>
            <a:r>
              <a:rPr lang="uk-UA" sz="2400" dirty="0" smtClean="0"/>
              <a:t> - </a:t>
            </a:r>
            <a:r>
              <a:rPr lang="uk-UA" sz="2400" dirty="0" err="1" smtClean="0"/>
              <a:t>например</a:t>
            </a:r>
            <a:r>
              <a:rPr lang="uk-UA" sz="2400" dirty="0" smtClean="0"/>
              <a:t>, </a:t>
            </a:r>
            <a:r>
              <a:rPr lang="uk-UA" sz="2400" dirty="0" err="1" smtClean="0"/>
              <a:t>палитры</a:t>
            </a:r>
            <a:r>
              <a:rPr lang="uk-UA" sz="2400" dirty="0" smtClean="0"/>
              <a:t> для </a:t>
            </a:r>
            <a:r>
              <a:rPr lang="uk-UA" sz="2400" dirty="0" err="1" smtClean="0"/>
              <a:t>расцветки</a:t>
            </a:r>
            <a:r>
              <a:rPr lang="uk-UA" sz="2400" dirty="0" smtClean="0"/>
              <a:t> </a:t>
            </a:r>
            <a:r>
              <a:rPr lang="uk-UA" sz="2400" dirty="0" err="1" smtClean="0"/>
              <a:t>элементов</a:t>
            </a:r>
            <a:r>
              <a:rPr lang="uk-UA" sz="2400" dirty="0" smtClean="0"/>
              <a:t> </a:t>
            </a:r>
            <a:r>
              <a:rPr lang="uk-UA" sz="2400" dirty="0" err="1" smtClean="0"/>
              <a:t>управления</a:t>
            </a:r>
            <a:r>
              <a:rPr lang="uk-UA" sz="2400" i="1" dirty="0" smtClean="0"/>
              <a:t>;</a:t>
            </a:r>
            <a:endParaRPr lang="uk-UA" sz="2400" dirty="0" smtClean="0"/>
          </a:p>
          <a:p>
            <a:r>
              <a:rPr lang="uk-UA" sz="2400" dirty="0" smtClean="0"/>
              <a:t>+ </a:t>
            </a:r>
            <a:r>
              <a:rPr lang="uk-UA" sz="2400" dirty="0" err="1" smtClean="0"/>
              <a:t>управления</a:t>
            </a:r>
            <a:r>
              <a:rPr lang="uk-UA" sz="2400" dirty="0" smtClean="0"/>
              <a:t> </a:t>
            </a:r>
            <a:r>
              <a:rPr lang="uk-UA" sz="2400" dirty="0" err="1" smtClean="0"/>
              <a:t>формой</a:t>
            </a:r>
            <a:r>
              <a:rPr lang="uk-UA" sz="2400" dirty="0" smtClean="0"/>
              <a:t> </a:t>
            </a:r>
            <a:r>
              <a:rPr lang="uk-UA" sz="2400" dirty="0" err="1" smtClean="0"/>
              <a:t>курсора</a:t>
            </a:r>
            <a:r>
              <a:rPr lang="uk-UA" sz="2400" dirty="0" smtClean="0"/>
              <a:t> </a:t>
            </a:r>
            <a:r>
              <a:rPr lang="uk-UA" sz="2400" dirty="0" err="1" smtClean="0"/>
              <a:t>мыши</a:t>
            </a:r>
            <a:r>
              <a:rPr lang="uk-UA" sz="2400" dirty="0" smtClean="0"/>
              <a:t>.</a:t>
            </a:r>
          </a:p>
          <a:p>
            <a:endParaRPr lang="en-GB" altLang="ru-RU" sz="2800" dirty="0"/>
          </a:p>
        </p:txBody>
      </p:sp>
    </p:spTree>
    <p:extLst>
      <p:ext uri="{BB962C8B-B14F-4D97-AF65-F5344CB8AC3E}">
        <p14:creationId xmlns="" xmlns:p14="http://schemas.microsoft.com/office/powerpoint/2010/main" val="41499331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uk-UA" dirty="0" smtClean="0"/>
              <a:t>Модуль </a:t>
            </a:r>
            <a:r>
              <a:rPr lang="uk-UA" dirty="0" err="1" smtClean="0"/>
              <a:t>QtWidgets</a:t>
            </a:r>
            <a:endParaRPr lang="uk-UA" dirty="0" smtClean="0"/>
          </a:p>
        </p:txBody>
      </p:sp>
      <p:sp>
        <p:nvSpPr>
          <p:cNvPr id="119811" name="Rectangle 3"/>
          <p:cNvSpPr>
            <a:spLocks noGrp="1" noChangeArrowheads="1"/>
          </p:cNvSpPr>
          <p:nvPr>
            <p:ph type="body" idx="1"/>
          </p:nvPr>
        </p:nvSpPr>
        <p:spPr>
          <a:xfrm>
            <a:off x="457200" y="1196752"/>
            <a:ext cx="8363272" cy="5184576"/>
          </a:xfrm>
        </p:spPr>
        <p:txBody>
          <a:bodyPr>
            <a:noAutofit/>
          </a:bodyPr>
          <a:lstStyle/>
          <a:p>
            <a:pPr>
              <a:spcBef>
                <a:spcPts val="0"/>
              </a:spcBef>
              <a:buNone/>
            </a:pPr>
            <a:r>
              <a:rPr lang="uk-UA" sz="1800" dirty="0" err="1" smtClean="0"/>
              <a:t>Этот</a:t>
            </a:r>
            <a:r>
              <a:rPr lang="uk-UA" sz="1800" dirty="0" smtClean="0"/>
              <a:t> модуль </a:t>
            </a:r>
            <a:r>
              <a:rPr lang="uk-UA" sz="1800" dirty="0" err="1" smtClean="0"/>
              <a:t>содержит</a:t>
            </a:r>
            <a:r>
              <a:rPr lang="uk-UA" sz="1800" dirty="0" smtClean="0"/>
              <a:t> </a:t>
            </a:r>
            <a:r>
              <a:rPr lang="uk-UA" sz="1800" dirty="0" err="1" smtClean="0"/>
              <a:t>около</a:t>
            </a:r>
            <a:r>
              <a:rPr lang="uk-UA" sz="1800" dirty="0" smtClean="0"/>
              <a:t> 300 </a:t>
            </a:r>
            <a:r>
              <a:rPr lang="uk-UA" sz="1800" dirty="0" err="1" smtClean="0"/>
              <a:t>классов</a:t>
            </a:r>
            <a:r>
              <a:rPr lang="uk-UA" sz="1800" dirty="0" smtClean="0"/>
              <a:t> </a:t>
            </a:r>
            <a:r>
              <a:rPr lang="uk-UA" sz="1800" dirty="0" err="1" smtClean="0"/>
              <a:t>виджетов</a:t>
            </a:r>
            <a:r>
              <a:rPr lang="uk-UA" sz="1800" dirty="0" smtClean="0"/>
              <a:t>, </a:t>
            </a:r>
            <a:r>
              <a:rPr lang="uk-UA" sz="1800" dirty="0" err="1" smtClean="0"/>
              <a:t>представляющих</a:t>
            </a:r>
            <a:r>
              <a:rPr lang="uk-UA" sz="1800" dirty="0" smtClean="0"/>
              <a:t> </a:t>
            </a:r>
            <a:r>
              <a:rPr lang="uk-UA" sz="1800" dirty="0" err="1" smtClean="0"/>
              <a:t>собой</a:t>
            </a:r>
            <a:r>
              <a:rPr lang="uk-UA" sz="1800" dirty="0" smtClean="0"/>
              <a:t> «</a:t>
            </a:r>
            <a:r>
              <a:rPr lang="uk-UA" sz="1800" dirty="0" err="1" smtClean="0"/>
              <a:t>строительный</a:t>
            </a:r>
            <a:r>
              <a:rPr lang="uk-UA" sz="1800" dirty="0" smtClean="0"/>
              <a:t> </a:t>
            </a:r>
            <a:r>
              <a:rPr lang="uk-UA" sz="1800" dirty="0" err="1" smtClean="0"/>
              <a:t>материал»для</a:t>
            </a:r>
            <a:r>
              <a:rPr lang="uk-UA" sz="1800" dirty="0" smtClean="0"/>
              <a:t> </a:t>
            </a:r>
            <a:r>
              <a:rPr lang="uk-UA" sz="1800" dirty="0" err="1" smtClean="0"/>
              <a:t>программирования</a:t>
            </a:r>
            <a:r>
              <a:rPr lang="uk-UA" sz="1800" dirty="0" smtClean="0"/>
              <a:t> </a:t>
            </a:r>
            <a:r>
              <a:rPr lang="uk-UA" sz="1800" dirty="0" err="1" smtClean="0"/>
              <a:t>графического</a:t>
            </a:r>
            <a:r>
              <a:rPr lang="uk-UA" sz="1800" dirty="0" smtClean="0"/>
              <a:t> </a:t>
            </a:r>
            <a:r>
              <a:rPr lang="uk-UA" sz="1800" dirty="0" err="1" smtClean="0"/>
              <a:t>интерфейса</a:t>
            </a:r>
            <a:r>
              <a:rPr lang="uk-UA" sz="1800" dirty="0" smtClean="0"/>
              <a:t> </a:t>
            </a:r>
            <a:r>
              <a:rPr lang="uk-UA" sz="1800" dirty="0" err="1" smtClean="0"/>
              <a:t>пользователя</a:t>
            </a:r>
            <a:r>
              <a:rPr lang="uk-UA" sz="1800" dirty="0" smtClean="0"/>
              <a:t>:</a:t>
            </a:r>
          </a:p>
          <a:p>
            <a:pPr>
              <a:spcBef>
                <a:spcPts val="0"/>
              </a:spcBef>
            </a:pPr>
            <a:r>
              <a:rPr lang="uk-UA" sz="1800" dirty="0" smtClean="0"/>
              <a:t>+ </a:t>
            </a:r>
            <a:r>
              <a:rPr lang="uk-UA" sz="1800" dirty="0" err="1" smtClean="0"/>
              <a:t>класс</a:t>
            </a:r>
            <a:r>
              <a:rPr lang="uk-UA" sz="1800" dirty="0" smtClean="0"/>
              <a:t> </a:t>
            </a:r>
            <a:r>
              <a:rPr lang="uk-UA" sz="1800" dirty="0" err="1" smtClean="0"/>
              <a:t>QWidget</a:t>
            </a:r>
            <a:r>
              <a:rPr lang="uk-UA" sz="1800" dirty="0" smtClean="0"/>
              <a:t> - </a:t>
            </a:r>
            <a:r>
              <a:rPr lang="uk-UA" sz="1800" dirty="0" err="1" smtClean="0"/>
              <a:t>это</a:t>
            </a:r>
            <a:r>
              <a:rPr lang="uk-UA" sz="1800" dirty="0" smtClean="0"/>
              <a:t> </a:t>
            </a:r>
            <a:r>
              <a:rPr lang="uk-UA" sz="1800" dirty="0" err="1" smtClean="0"/>
              <a:t>базовый</a:t>
            </a:r>
            <a:r>
              <a:rPr lang="uk-UA" sz="1800" dirty="0" smtClean="0"/>
              <a:t> </a:t>
            </a:r>
            <a:r>
              <a:rPr lang="uk-UA" sz="1800" dirty="0" err="1" smtClean="0"/>
              <a:t>класс</a:t>
            </a:r>
            <a:r>
              <a:rPr lang="uk-UA" sz="1800" dirty="0" smtClean="0"/>
              <a:t> для </a:t>
            </a:r>
            <a:r>
              <a:rPr lang="uk-UA" sz="1800" dirty="0" err="1" smtClean="0"/>
              <a:t>всех</a:t>
            </a:r>
            <a:r>
              <a:rPr lang="uk-UA" sz="1800" dirty="0" smtClean="0"/>
              <a:t> </a:t>
            </a:r>
            <a:r>
              <a:rPr lang="uk-UA" sz="1800" dirty="0" err="1" smtClean="0"/>
              <a:t>элементов</a:t>
            </a:r>
            <a:r>
              <a:rPr lang="uk-UA" sz="1800" dirty="0" smtClean="0"/>
              <a:t> </a:t>
            </a:r>
            <a:r>
              <a:rPr lang="uk-UA" sz="1800" dirty="0" err="1" smtClean="0"/>
              <a:t>управления</a:t>
            </a:r>
            <a:r>
              <a:rPr lang="uk-UA" sz="1800" dirty="0" smtClean="0"/>
              <a:t> </a:t>
            </a:r>
            <a:r>
              <a:rPr lang="uk-UA" sz="1800" dirty="0" err="1" smtClean="0"/>
              <a:t>библиотеки</a:t>
            </a:r>
            <a:r>
              <a:rPr lang="uk-UA" sz="1800" dirty="0" smtClean="0"/>
              <a:t> </a:t>
            </a:r>
            <a:r>
              <a:rPr lang="uk-UA" sz="1800" dirty="0" err="1" smtClean="0"/>
              <a:t>Qt</a:t>
            </a:r>
            <a:r>
              <a:rPr lang="uk-UA" sz="1800" dirty="0" smtClean="0"/>
              <a:t>. </a:t>
            </a:r>
          </a:p>
          <a:p>
            <a:pPr>
              <a:spcBef>
                <a:spcPts val="0"/>
              </a:spcBef>
            </a:pPr>
            <a:r>
              <a:rPr lang="uk-UA" sz="1800" dirty="0" smtClean="0"/>
              <a:t>+ </a:t>
            </a:r>
            <a:r>
              <a:rPr lang="uk-UA" sz="1800" dirty="0" err="1" smtClean="0"/>
              <a:t>классы</a:t>
            </a:r>
            <a:r>
              <a:rPr lang="uk-UA" sz="1800" dirty="0" smtClean="0"/>
              <a:t> для </a:t>
            </a:r>
            <a:r>
              <a:rPr lang="uk-UA" sz="1800" dirty="0" err="1" smtClean="0"/>
              <a:t>автоматического</a:t>
            </a:r>
            <a:r>
              <a:rPr lang="uk-UA" sz="1800" dirty="0" smtClean="0"/>
              <a:t> </a:t>
            </a:r>
            <a:r>
              <a:rPr lang="uk-UA" sz="1800" dirty="0" err="1" smtClean="0"/>
              <a:t>размещения</a:t>
            </a:r>
            <a:r>
              <a:rPr lang="uk-UA" sz="1800" dirty="0" smtClean="0"/>
              <a:t> </a:t>
            </a:r>
            <a:r>
              <a:rPr lang="uk-UA" sz="1800" dirty="0" err="1" smtClean="0"/>
              <a:t>элементов</a:t>
            </a:r>
            <a:r>
              <a:rPr lang="uk-UA" sz="1800" dirty="0" smtClean="0"/>
              <a:t>: </a:t>
            </a:r>
            <a:r>
              <a:rPr lang="uk-UA" sz="1800" dirty="0" err="1" smtClean="0"/>
              <a:t>QVBoxLayout</a:t>
            </a:r>
            <a:r>
              <a:rPr lang="uk-UA" sz="1800" dirty="0" smtClean="0"/>
              <a:t>, </a:t>
            </a:r>
            <a:r>
              <a:rPr lang="uk-UA" sz="1800" dirty="0" err="1" smtClean="0"/>
              <a:t>QHBoxLayout</a:t>
            </a:r>
            <a:r>
              <a:rPr lang="uk-UA" sz="1800" i="1" dirty="0" smtClean="0"/>
              <a:t>;</a:t>
            </a:r>
            <a:endParaRPr lang="uk-UA" sz="1800" dirty="0" smtClean="0"/>
          </a:p>
          <a:p>
            <a:pPr>
              <a:spcBef>
                <a:spcPts val="0"/>
              </a:spcBef>
            </a:pPr>
            <a:r>
              <a:rPr lang="uk-UA" sz="1800" dirty="0" smtClean="0"/>
              <a:t>+ </a:t>
            </a:r>
            <a:r>
              <a:rPr lang="uk-UA" sz="1800" dirty="0" err="1" smtClean="0"/>
              <a:t>классы</a:t>
            </a:r>
            <a:r>
              <a:rPr lang="uk-UA" sz="1800" dirty="0" smtClean="0"/>
              <a:t> </a:t>
            </a:r>
            <a:r>
              <a:rPr lang="uk-UA" sz="1800" dirty="0" err="1" smtClean="0"/>
              <a:t>элементов</a:t>
            </a:r>
            <a:r>
              <a:rPr lang="uk-UA" sz="1800" dirty="0" smtClean="0"/>
              <a:t> </a:t>
            </a:r>
            <a:r>
              <a:rPr lang="uk-UA" sz="1800" dirty="0" err="1" smtClean="0"/>
              <a:t>отображения</a:t>
            </a:r>
            <a:r>
              <a:rPr lang="uk-UA" sz="1800" dirty="0" smtClean="0"/>
              <a:t>: </a:t>
            </a:r>
            <a:r>
              <a:rPr lang="uk-UA" sz="1800" dirty="0" err="1" smtClean="0"/>
              <a:t>QLabel</a:t>
            </a:r>
            <a:r>
              <a:rPr lang="uk-UA" sz="1800" dirty="0" smtClean="0"/>
              <a:t>, </a:t>
            </a:r>
            <a:r>
              <a:rPr lang="uk-UA" sz="1800" dirty="0" err="1" smtClean="0"/>
              <a:t>QLCDNum</a:t>
            </a:r>
            <a:r>
              <a:rPr lang="en-US" sz="1800" dirty="0" smtClean="0"/>
              <a:t>b</a:t>
            </a:r>
            <a:r>
              <a:rPr lang="uk-UA" sz="1800" dirty="0" err="1" smtClean="0"/>
              <a:t>er</a:t>
            </a:r>
            <a:r>
              <a:rPr lang="ru-RU" sz="1800" dirty="0" smtClean="0"/>
              <a:t>;</a:t>
            </a:r>
            <a:endParaRPr lang="uk-UA" sz="1800" dirty="0" smtClean="0"/>
          </a:p>
          <a:p>
            <a:pPr>
              <a:spcBef>
                <a:spcPts val="0"/>
              </a:spcBef>
            </a:pPr>
            <a:r>
              <a:rPr lang="uk-UA" sz="1800" dirty="0" smtClean="0"/>
              <a:t>+ </a:t>
            </a:r>
            <a:r>
              <a:rPr lang="uk-UA" sz="1800" dirty="0" err="1" smtClean="0"/>
              <a:t>классы</a:t>
            </a:r>
            <a:r>
              <a:rPr lang="uk-UA" sz="1800" dirty="0" smtClean="0"/>
              <a:t> кнопок: </a:t>
            </a:r>
            <a:r>
              <a:rPr lang="uk-UA" sz="1800" dirty="0" err="1" smtClean="0"/>
              <a:t>QPushButton</a:t>
            </a:r>
            <a:r>
              <a:rPr lang="uk-UA" sz="1800" dirty="0" smtClean="0"/>
              <a:t>, </a:t>
            </a:r>
            <a:r>
              <a:rPr lang="uk-UA" sz="1800" dirty="0" err="1" smtClean="0"/>
              <a:t>QCheckBox</a:t>
            </a:r>
            <a:r>
              <a:rPr lang="uk-UA" sz="1800" dirty="0" smtClean="0"/>
              <a:t>, </a:t>
            </a:r>
            <a:r>
              <a:rPr lang="uk-UA" sz="1800" dirty="0" err="1" smtClean="0"/>
              <a:t>QRadioButton</a:t>
            </a:r>
            <a:r>
              <a:rPr lang="uk-UA" sz="1800" i="1" dirty="0" smtClean="0"/>
              <a:t>;</a:t>
            </a:r>
            <a:endParaRPr lang="uk-UA" sz="1800" dirty="0" smtClean="0"/>
          </a:p>
          <a:p>
            <a:pPr>
              <a:spcBef>
                <a:spcPts val="0"/>
              </a:spcBef>
            </a:pPr>
            <a:r>
              <a:rPr lang="uk-UA" sz="1800" dirty="0" smtClean="0"/>
              <a:t>+ </a:t>
            </a:r>
            <a:r>
              <a:rPr lang="uk-UA" sz="1800" dirty="0" err="1" smtClean="0"/>
              <a:t>классы</a:t>
            </a:r>
            <a:r>
              <a:rPr lang="uk-UA" sz="1800" dirty="0" smtClean="0"/>
              <a:t> </a:t>
            </a:r>
            <a:r>
              <a:rPr lang="uk-UA" sz="1800" dirty="0" err="1" smtClean="0"/>
              <a:t>элементов</a:t>
            </a:r>
            <a:r>
              <a:rPr lang="uk-UA" sz="1800" dirty="0" smtClean="0"/>
              <a:t> установок: </a:t>
            </a:r>
            <a:r>
              <a:rPr lang="uk-UA" sz="1800" dirty="0" err="1" smtClean="0"/>
              <a:t>QSlider</a:t>
            </a:r>
            <a:r>
              <a:rPr lang="uk-UA" sz="1800" dirty="0" smtClean="0"/>
              <a:t>, </a:t>
            </a:r>
            <a:r>
              <a:rPr lang="uk-UA" sz="1800" dirty="0" err="1" smtClean="0"/>
              <a:t>QScrollBar</a:t>
            </a:r>
            <a:r>
              <a:rPr lang="uk-UA" sz="1800" i="1" dirty="0" smtClean="0"/>
              <a:t>;</a:t>
            </a:r>
            <a:endParaRPr lang="uk-UA" sz="1800" dirty="0" smtClean="0"/>
          </a:p>
          <a:p>
            <a:pPr>
              <a:spcBef>
                <a:spcPts val="0"/>
              </a:spcBef>
            </a:pPr>
            <a:r>
              <a:rPr lang="uk-UA" sz="1800" dirty="0" smtClean="0"/>
              <a:t>+ </a:t>
            </a:r>
            <a:r>
              <a:rPr lang="uk-UA" sz="1800" dirty="0" err="1" smtClean="0"/>
              <a:t>классы</a:t>
            </a:r>
            <a:r>
              <a:rPr lang="uk-UA" sz="1800" dirty="0" smtClean="0"/>
              <a:t> </a:t>
            </a:r>
            <a:r>
              <a:rPr lang="uk-UA" sz="1800" dirty="0" err="1" smtClean="0"/>
              <a:t>элементов</a:t>
            </a:r>
            <a:r>
              <a:rPr lang="uk-UA" sz="1800" dirty="0" smtClean="0"/>
              <a:t> </a:t>
            </a:r>
            <a:r>
              <a:rPr lang="uk-UA" sz="1800" dirty="0" err="1" smtClean="0"/>
              <a:t>ввода</a:t>
            </a:r>
            <a:r>
              <a:rPr lang="uk-UA" sz="1800" dirty="0" smtClean="0"/>
              <a:t>: </a:t>
            </a:r>
            <a:r>
              <a:rPr lang="uk-UA" sz="1800" dirty="0" err="1" smtClean="0"/>
              <a:t>QLineEdit</a:t>
            </a:r>
            <a:r>
              <a:rPr lang="uk-UA" sz="1800" dirty="0" smtClean="0"/>
              <a:t>, </a:t>
            </a:r>
            <a:r>
              <a:rPr lang="uk-UA" sz="1800" dirty="0" err="1" smtClean="0"/>
              <a:t>QSpinBox</a:t>
            </a:r>
            <a:r>
              <a:rPr lang="uk-UA" sz="1800" i="1" dirty="0" smtClean="0"/>
              <a:t>;</a:t>
            </a:r>
            <a:endParaRPr lang="uk-UA" sz="1800" dirty="0" smtClean="0"/>
          </a:p>
          <a:p>
            <a:pPr>
              <a:spcBef>
                <a:spcPts val="0"/>
              </a:spcBef>
            </a:pPr>
            <a:r>
              <a:rPr lang="uk-UA" sz="1800" dirty="0" smtClean="0"/>
              <a:t>+ </a:t>
            </a:r>
            <a:r>
              <a:rPr lang="uk-UA" sz="1800" dirty="0" err="1" smtClean="0"/>
              <a:t>классы</a:t>
            </a:r>
            <a:r>
              <a:rPr lang="uk-UA" sz="1800" dirty="0" smtClean="0"/>
              <a:t> </a:t>
            </a:r>
            <a:r>
              <a:rPr lang="uk-UA" sz="1800" dirty="0" err="1" smtClean="0"/>
              <a:t>элементов</a:t>
            </a:r>
            <a:r>
              <a:rPr lang="uk-UA" sz="1800" dirty="0" smtClean="0"/>
              <a:t> </a:t>
            </a:r>
            <a:r>
              <a:rPr lang="uk-UA" sz="1800" dirty="0" err="1" smtClean="0"/>
              <a:t>выбора</a:t>
            </a:r>
            <a:r>
              <a:rPr lang="uk-UA" sz="1800" dirty="0" smtClean="0"/>
              <a:t>: </a:t>
            </a:r>
            <a:r>
              <a:rPr lang="uk-UA" sz="1800" dirty="0" err="1" smtClean="0"/>
              <a:t>QComЬoBox</a:t>
            </a:r>
            <a:r>
              <a:rPr lang="uk-UA" sz="1800" dirty="0" smtClean="0"/>
              <a:t>, </a:t>
            </a:r>
            <a:r>
              <a:rPr lang="uk-UA" sz="1800" dirty="0" err="1" smtClean="0"/>
              <a:t>QToolBox</a:t>
            </a:r>
            <a:r>
              <a:rPr lang="uk-UA" sz="1800" i="1" dirty="0" smtClean="0"/>
              <a:t>;</a:t>
            </a:r>
            <a:endParaRPr lang="uk-UA" sz="1800" dirty="0" smtClean="0"/>
          </a:p>
          <a:p>
            <a:pPr>
              <a:spcBef>
                <a:spcPts val="0"/>
              </a:spcBef>
            </a:pPr>
            <a:r>
              <a:rPr lang="uk-UA" sz="1800" dirty="0" smtClean="0"/>
              <a:t>+ </a:t>
            </a:r>
            <a:r>
              <a:rPr lang="uk-UA" sz="1800" dirty="0" err="1" smtClean="0"/>
              <a:t>классы</a:t>
            </a:r>
            <a:r>
              <a:rPr lang="uk-UA" sz="1800" dirty="0" smtClean="0"/>
              <a:t> меню: </a:t>
            </a:r>
            <a:r>
              <a:rPr lang="uk-UA" sz="1800" dirty="0" err="1" smtClean="0"/>
              <a:t>QMainWindow</a:t>
            </a:r>
            <a:r>
              <a:rPr lang="uk-UA" sz="1800" dirty="0" smtClean="0"/>
              <a:t> и Q</a:t>
            </a:r>
            <a:r>
              <a:rPr lang="en-US" sz="1800" dirty="0" smtClean="0"/>
              <a:t>m</a:t>
            </a:r>
            <a:r>
              <a:rPr lang="uk-UA" sz="1800" dirty="0" err="1" smtClean="0"/>
              <a:t>enu</a:t>
            </a:r>
            <a:r>
              <a:rPr lang="uk-UA" sz="1800" dirty="0" smtClean="0"/>
              <a:t> ;</a:t>
            </a:r>
          </a:p>
          <a:p>
            <a:pPr>
              <a:spcBef>
                <a:spcPts val="0"/>
              </a:spcBef>
            </a:pPr>
            <a:r>
              <a:rPr lang="uk-UA" sz="1800" dirty="0" smtClean="0"/>
              <a:t>+ </a:t>
            </a:r>
            <a:r>
              <a:rPr lang="uk-UA" sz="1800" dirty="0" err="1" smtClean="0"/>
              <a:t>классы</a:t>
            </a:r>
            <a:r>
              <a:rPr lang="uk-UA" sz="1800" dirty="0" smtClean="0"/>
              <a:t> </a:t>
            </a:r>
            <a:r>
              <a:rPr lang="uk-UA" sz="1800" dirty="0" err="1" smtClean="0"/>
              <a:t>окон</a:t>
            </a:r>
            <a:r>
              <a:rPr lang="uk-UA" sz="1800" dirty="0" smtClean="0"/>
              <a:t> </a:t>
            </a:r>
            <a:r>
              <a:rPr lang="uk-UA" sz="1800" dirty="0" err="1" smtClean="0"/>
              <a:t>сообщений</a:t>
            </a:r>
            <a:r>
              <a:rPr lang="uk-UA" sz="1800" dirty="0" smtClean="0"/>
              <a:t> и </a:t>
            </a:r>
            <a:r>
              <a:rPr lang="uk-UA" sz="1800" dirty="0" err="1" smtClean="0"/>
              <a:t>диалоговых</a:t>
            </a:r>
            <a:r>
              <a:rPr lang="uk-UA" sz="1800" dirty="0" smtClean="0"/>
              <a:t> </a:t>
            </a:r>
            <a:r>
              <a:rPr lang="uk-UA" sz="1800" dirty="0" err="1" smtClean="0"/>
              <a:t>окон</a:t>
            </a:r>
            <a:r>
              <a:rPr lang="uk-UA" sz="1800" dirty="0" smtClean="0"/>
              <a:t>: </a:t>
            </a:r>
            <a:r>
              <a:rPr lang="uk-UA" sz="1800" dirty="0" err="1" smtClean="0"/>
              <a:t>QMessageBox</a:t>
            </a:r>
            <a:r>
              <a:rPr lang="uk-UA" sz="1800" dirty="0" smtClean="0"/>
              <a:t>, </a:t>
            </a:r>
            <a:r>
              <a:rPr lang="uk-UA" sz="1800" dirty="0" err="1" smtClean="0"/>
              <a:t>QDialog</a:t>
            </a:r>
            <a:r>
              <a:rPr lang="uk-UA" sz="1800" dirty="0" smtClean="0"/>
              <a:t> </a:t>
            </a:r>
            <a:r>
              <a:rPr lang="uk-UA" sz="1800" i="1" dirty="0" smtClean="0"/>
              <a:t>;</a:t>
            </a:r>
            <a:endParaRPr lang="uk-UA" sz="1800" dirty="0" smtClean="0"/>
          </a:p>
          <a:p>
            <a:pPr>
              <a:spcBef>
                <a:spcPts val="0"/>
              </a:spcBef>
            </a:pPr>
            <a:r>
              <a:rPr lang="uk-UA" sz="1800" dirty="0" smtClean="0"/>
              <a:t>+ </a:t>
            </a:r>
            <a:r>
              <a:rPr lang="uk-UA" sz="1800" dirty="0" err="1" smtClean="0"/>
              <a:t>классы</a:t>
            </a:r>
            <a:r>
              <a:rPr lang="uk-UA" sz="1800" dirty="0" smtClean="0"/>
              <a:t> для </a:t>
            </a:r>
            <a:r>
              <a:rPr lang="uk-UA" sz="1800" dirty="0" err="1" smtClean="0"/>
              <a:t>рисования</a:t>
            </a:r>
            <a:r>
              <a:rPr lang="uk-UA" sz="1800" dirty="0" smtClean="0"/>
              <a:t>: </a:t>
            </a:r>
            <a:r>
              <a:rPr lang="uk-UA" sz="1800" dirty="0" err="1" smtClean="0"/>
              <a:t>QPainter</a:t>
            </a:r>
            <a:r>
              <a:rPr lang="uk-UA" sz="1800" dirty="0" smtClean="0"/>
              <a:t>, </a:t>
            </a:r>
            <a:r>
              <a:rPr lang="uk-UA" sz="1800" dirty="0" err="1" smtClean="0"/>
              <a:t>QBrush</a:t>
            </a:r>
            <a:r>
              <a:rPr lang="uk-UA" sz="1800" dirty="0" smtClean="0"/>
              <a:t>, </a:t>
            </a:r>
            <a:r>
              <a:rPr lang="uk-UA" sz="1800" dirty="0" err="1" smtClean="0"/>
              <a:t>QPen</a:t>
            </a:r>
            <a:r>
              <a:rPr lang="uk-UA" sz="1800" dirty="0" smtClean="0"/>
              <a:t>, </a:t>
            </a:r>
            <a:r>
              <a:rPr lang="uk-UA" sz="1800" dirty="0" err="1" smtClean="0"/>
              <a:t>QColor</a:t>
            </a:r>
            <a:r>
              <a:rPr lang="uk-UA" sz="1800" dirty="0" smtClean="0"/>
              <a:t> </a:t>
            </a:r>
            <a:r>
              <a:rPr lang="uk-UA" sz="1800" i="1" dirty="0" smtClean="0"/>
              <a:t>;</a:t>
            </a:r>
            <a:endParaRPr lang="uk-UA" sz="1800" dirty="0" smtClean="0"/>
          </a:p>
          <a:p>
            <a:pPr>
              <a:spcBef>
                <a:spcPts val="0"/>
              </a:spcBef>
            </a:pPr>
            <a:r>
              <a:rPr lang="uk-UA" sz="1800" dirty="0" smtClean="0"/>
              <a:t>+ </a:t>
            </a:r>
            <a:r>
              <a:rPr lang="uk-UA" sz="1800" dirty="0" err="1" smtClean="0"/>
              <a:t>классы</a:t>
            </a:r>
            <a:r>
              <a:rPr lang="uk-UA" sz="1800" dirty="0" smtClean="0"/>
              <a:t> для </a:t>
            </a:r>
            <a:r>
              <a:rPr lang="uk-UA" sz="1800" dirty="0" err="1" smtClean="0"/>
              <a:t>растровых</a:t>
            </a:r>
            <a:r>
              <a:rPr lang="uk-UA" sz="1800" dirty="0" smtClean="0"/>
              <a:t> </a:t>
            </a:r>
            <a:r>
              <a:rPr lang="uk-UA" sz="1800" dirty="0" err="1" smtClean="0"/>
              <a:t>изображений</a:t>
            </a:r>
            <a:r>
              <a:rPr lang="uk-UA" sz="1800" dirty="0" smtClean="0"/>
              <a:t>: </a:t>
            </a:r>
            <a:r>
              <a:rPr lang="uk-UA" sz="1800" dirty="0" err="1" smtClean="0"/>
              <a:t>Qimage</a:t>
            </a:r>
            <a:r>
              <a:rPr lang="uk-UA" sz="1800" dirty="0" smtClean="0"/>
              <a:t>, </a:t>
            </a:r>
            <a:r>
              <a:rPr lang="uk-UA" sz="1800" dirty="0" err="1" smtClean="0"/>
              <a:t>QPixmap</a:t>
            </a:r>
            <a:r>
              <a:rPr lang="uk-UA" sz="1800" dirty="0" smtClean="0"/>
              <a:t> </a:t>
            </a:r>
            <a:r>
              <a:rPr lang="uk-UA" sz="1800" i="1" dirty="0" smtClean="0"/>
              <a:t>;</a:t>
            </a:r>
            <a:endParaRPr lang="uk-UA" sz="1800" dirty="0" smtClean="0"/>
          </a:p>
          <a:p>
            <a:pPr>
              <a:spcBef>
                <a:spcPts val="0"/>
              </a:spcBef>
            </a:pPr>
            <a:r>
              <a:rPr lang="uk-UA" sz="1800" dirty="0" smtClean="0"/>
              <a:t>+ </a:t>
            </a:r>
            <a:r>
              <a:rPr lang="uk-UA" sz="1800" dirty="0" err="1" smtClean="0"/>
              <a:t>классы</a:t>
            </a:r>
            <a:r>
              <a:rPr lang="uk-UA" sz="1800" dirty="0" smtClean="0"/>
              <a:t> </a:t>
            </a:r>
            <a:r>
              <a:rPr lang="uk-UA" sz="1800" dirty="0" err="1" smtClean="0"/>
              <a:t>стилей</a:t>
            </a:r>
            <a:r>
              <a:rPr lang="uk-UA" sz="1800" dirty="0" smtClean="0"/>
              <a:t> ;</a:t>
            </a:r>
          </a:p>
          <a:p>
            <a:pPr>
              <a:spcBef>
                <a:spcPts val="0"/>
              </a:spcBef>
            </a:pPr>
            <a:r>
              <a:rPr lang="uk-UA" sz="1800" dirty="0" smtClean="0"/>
              <a:t>+ </a:t>
            </a:r>
            <a:r>
              <a:rPr lang="uk-UA" sz="1800" dirty="0" err="1" smtClean="0"/>
              <a:t>класс</a:t>
            </a:r>
            <a:r>
              <a:rPr lang="uk-UA" sz="1800" dirty="0" smtClean="0"/>
              <a:t> </a:t>
            </a:r>
            <a:r>
              <a:rPr lang="uk-UA" sz="1800" dirty="0" err="1" smtClean="0"/>
              <a:t>приложения</a:t>
            </a:r>
            <a:r>
              <a:rPr lang="uk-UA" sz="1800" dirty="0" smtClean="0"/>
              <a:t> </a:t>
            </a:r>
            <a:r>
              <a:rPr lang="uk-UA" sz="1800" dirty="0" err="1" smtClean="0"/>
              <a:t>QApplication</a:t>
            </a:r>
            <a:r>
              <a:rPr lang="uk-UA" sz="1800" dirty="0" smtClean="0"/>
              <a:t>, </a:t>
            </a:r>
            <a:r>
              <a:rPr lang="uk-UA" sz="1800" dirty="0" err="1" smtClean="0"/>
              <a:t>который</a:t>
            </a:r>
            <a:r>
              <a:rPr lang="uk-UA" sz="1800" dirty="0" smtClean="0"/>
              <a:t> </a:t>
            </a:r>
            <a:r>
              <a:rPr lang="uk-UA" sz="1800" dirty="0" err="1" smtClean="0"/>
              <a:t>предоставляет</a:t>
            </a:r>
            <a:r>
              <a:rPr lang="uk-UA" sz="1800" dirty="0" smtClean="0"/>
              <a:t> цикл </a:t>
            </a:r>
            <a:r>
              <a:rPr lang="uk-UA" sz="1800" dirty="0" err="1" smtClean="0"/>
              <a:t>событий</a:t>
            </a:r>
            <a:r>
              <a:rPr lang="uk-UA" sz="1800" dirty="0" smtClean="0"/>
              <a:t>.</a:t>
            </a:r>
            <a:endParaRPr lang="en-GB" altLang="ru-RU" sz="2800" dirty="0"/>
          </a:p>
        </p:txBody>
      </p:sp>
    </p:spTree>
    <p:extLst>
      <p:ext uri="{BB962C8B-B14F-4D97-AF65-F5344CB8AC3E}">
        <p14:creationId xmlns="" xmlns:p14="http://schemas.microsoft.com/office/powerpoint/2010/main" val="41499331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274638"/>
            <a:ext cx="7499176" cy="634082"/>
          </a:xfrm>
        </p:spPr>
        <p:txBody>
          <a:bodyPr>
            <a:normAutofit fontScale="90000"/>
          </a:bodyPr>
          <a:lstStyle/>
          <a:p>
            <a:r>
              <a:rPr lang="uk-UA" dirty="0" err="1" smtClean="0"/>
              <a:t>Модули</a:t>
            </a:r>
            <a:r>
              <a:rPr lang="uk-UA" dirty="0" smtClean="0"/>
              <a:t> </a:t>
            </a:r>
            <a:r>
              <a:rPr lang="uk-UA" dirty="0" err="1" smtClean="0"/>
              <a:t>QtQuick</a:t>
            </a:r>
            <a:r>
              <a:rPr lang="uk-UA" dirty="0" smtClean="0"/>
              <a:t> и </a:t>
            </a:r>
            <a:r>
              <a:rPr lang="uk-UA" dirty="0" err="1" smtClean="0"/>
              <a:t>QtQML</a:t>
            </a:r>
            <a:endParaRPr lang="uk-UA" dirty="0" smtClean="0"/>
          </a:p>
        </p:txBody>
      </p:sp>
      <p:sp>
        <p:nvSpPr>
          <p:cNvPr id="119811" name="Rectangle 3"/>
          <p:cNvSpPr>
            <a:spLocks noGrp="1" noChangeArrowheads="1"/>
          </p:cNvSpPr>
          <p:nvPr>
            <p:ph type="body" idx="1"/>
          </p:nvPr>
        </p:nvSpPr>
        <p:spPr>
          <a:xfrm>
            <a:off x="457200" y="1196752"/>
            <a:ext cx="8363272" cy="1224136"/>
          </a:xfrm>
        </p:spPr>
        <p:txBody>
          <a:bodyPr>
            <a:noAutofit/>
          </a:bodyPr>
          <a:lstStyle/>
          <a:p>
            <a:r>
              <a:rPr lang="uk-UA" sz="1800" dirty="0" err="1" smtClean="0"/>
              <a:t>Это</a:t>
            </a:r>
            <a:r>
              <a:rPr lang="uk-UA" sz="1800" dirty="0" smtClean="0"/>
              <a:t> альтернатива </a:t>
            </a:r>
            <a:r>
              <a:rPr lang="uk-UA" sz="1800" dirty="0" err="1" smtClean="0"/>
              <a:t>виджетам</a:t>
            </a:r>
            <a:r>
              <a:rPr lang="uk-UA" sz="1800" dirty="0" smtClean="0"/>
              <a:t> - </a:t>
            </a:r>
            <a:r>
              <a:rPr lang="uk-UA" sz="1800" dirty="0" err="1" smtClean="0"/>
              <a:t>модули</a:t>
            </a:r>
            <a:r>
              <a:rPr lang="uk-UA" sz="1800" dirty="0" smtClean="0"/>
              <a:t>, </a:t>
            </a:r>
            <a:r>
              <a:rPr lang="uk-UA" sz="1800" dirty="0" err="1" smtClean="0"/>
              <a:t>представляющие</a:t>
            </a:r>
            <a:r>
              <a:rPr lang="uk-UA" sz="1800" dirty="0" smtClean="0"/>
              <a:t> </a:t>
            </a:r>
            <a:r>
              <a:rPr lang="uk-UA" sz="1800" dirty="0" err="1" smtClean="0"/>
              <a:t>собой</a:t>
            </a:r>
            <a:r>
              <a:rPr lang="uk-UA" sz="1800" dirty="0" smtClean="0"/>
              <a:t> набор </a:t>
            </a:r>
            <a:r>
              <a:rPr lang="uk-UA" sz="1800" dirty="0" err="1" smtClean="0"/>
              <a:t>технологий</a:t>
            </a:r>
            <a:r>
              <a:rPr lang="uk-UA" sz="1800" dirty="0" smtClean="0"/>
              <a:t> для </a:t>
            </a:r>
            <a:r>
              <a:rPr lang="uk-UA" sz="1800" dirty="0" err="1" smtClean="0"/>
              <a:t>быстрой</a:t>
            </a:r>
            <a:r>
              <a:rPr lang="uk-UA" sz="1800" dirty="0" smtClean="0"/>
              <a:t> </a:t>
            </a:r>
            <a:r>
              <a:rPr lang="uk-UA" sz="1800" dirty="0" err="1" smtClean="0"/>
              <a:t>разработки</a:t>
            </a:r>
            <a:r>
              <a:rPr lang="uk-UA" sz="1800" dirty="0" smtClean="0"/>
              <a:t> </a:t>
            </a:r>
            <a:r>
              <a:rPr lang="uk-UA" sz="1800" dirty="0" err="1" smtClean="0"/>
              <a:t>графических</a:t>
            </a:r>
            <a:r>
              <a:rPr lang="uk-UA" sz="1800" dirty="0" smtClean="0"/>
              <a:t> </a:t>
            </a:r>
            <a:r>
              <a:rPr lang="uk-UA" sz="1800" dirty="0" err="1" smtClean="0"/>
              <a:t>интерфейсов</a:t>
            </a:r>
            <a:r>
              <a:rPr lang="uk-UA" sz="1800" dirty="0" smtClean="0"/>
              <a:t> нового </a:t>
            </a:r>
            <a:r>
              <a:rPr lang="uk-UA" sz="1800" dirty="0" err="1" smtClean="0"/>
              <a:t>поколения</a:t>
            </a:r>
            <a:r>
              <a:rPr lang="uk-UA" sz="1800" dirty="0" smtClean="0"/>
              <a:t> на </a:t>
            </a:r>
            <a:r>
              <a:rPr lang="uk-UA" sz="1800" dirty="0" err="1" smtClean="0"/>
              <a:t>базе</a:t>
            </a:r>
            <a:r>
              <a:rPr lang="uk-UA" sz="1800" dirty="0" smtClean="0"/>
              <a:t> </a:t>
            </a:r>
            <a:r>
              <a:rPr lang="uk-UA" sz="1800" dirty="0" err="1" smtClean="0"/>
              <a:t>описательного</a:t>
            </a:r>
            <a:r>
              <a:rPr lang="uk-UA" sz="1800" dirty="0" smtClean="0"/>
              <a:t> язика QML, </a:t>
            </a:r>
            <a:r>
              <a:rPr lang="uk-UA" sz="1800" dirty="0" err="1" smtClean="0"/>
              <a:t>языка</a:t>
            </a:r>
            <a:r>
              <a:rPr lang="uk-UA" sz="1800" dirty="0" smtClean="0"/>
              <a:t> </a:t>
            </a:r>
            <a:r>
              <a:rPr lang="uk-UA" sz="1800" dirty="0" err="1" smtClean="0"/>
              <a:t>программирования</a:t>
            </a:r>
            <a:r>
              <a:rPr lang="uk-UA" sz="1800" dirty="0" smtClean="0"/>
              <a:t> </a:t>
            </a:r>
            <a:r>
              <a:rPr lang="uk-UA" sz="1800" dirty="0" err="1" smtClean="0"/>
              <a:t>JavaScript</a:t>
            </a:r>
            <a:r>
              <a:rPr lang="uk-UA" sz="1800" dirty="0" smtClean="0"/>
              <a:t> и </a:t>
            </a:r>
            <a:r>
              <a:rPr lang="uk-UA" sz="1800" dirty="0" err="1" smtClean="0"/>
              <a:t>всех</a:t>
            </a:r>
            <a:r>
              <a:rPr lang="uk-UA" sz="1800" dirty="0" smtClean="0"/>
              <a:t> </a:t>
            </a:r>
            <a:r>
              <a:rPr lang="uk-UA" sz="1800" dirty="0" err="1" smtClean="0"/>
              <a:t>остальных</a:t>
            </a:r>
            <a:r>
              <a:rPr lang="uk-UA" sz="1800" dirty="0" smtClean="0"/>
              <a:t> </a:t>
            </a:r>
            <a:r>
              <a:rPr lang="uk-UA" sz="1800" dirty="0" err="1" smtClean="0"/>
              <a:t>возможностей</a:t>
            </a:r>
            <a:r>
              <a:rPr lang="uk-UA" sz="1800" dirty="0" smtClean="0"/>
              <a:t> </a:t>
            </a:r>
            <a:r>
              <a:rPr lang="uk-UA" sz="1800" dirty="0" err="1" smtClean="0"/>
              <a:t>библиотеки</a:t>
            </a:r>
            <a:r>
              <a:rPr lang="uk-UA" sz="1800" dirty="0" smtClean="0"/>
              <a:t> </a:t>
            </a:r>
            <a:r>
              <a:rPr lang="uk-UA" sz="1800" dirty="0" err="1" smtClean="0"/>
              <a:t>Qt</a:t>
            </a:r>
            <a:endParaRPr lang="uk-UA" sz="1800" dirty="0" smtClean="0"/>
          </a:p>
          <a:p>
            <a:pPr>
              <a:spcBef>
                <a:spcPts val="0"/>
              </a:spcBef>
            </a:pPr>
            <a:endParaRPr lang="en-GB" altLang="ru-RU" sz="2800" dirty="0"/>
          </a:p>
        </p:txBody>
      </p:sp>
      <p:sp>
        <p:nvSpPr>
          <p:cNvPr id="5" name="Rectangle 2"/>
          <p:cNvSpPr txBox="1">
            <a:spLocks noChangeArrowheads="1"/>
          </p:cNvSpPr>
          <p:nvPr/>
        </p:nvSpPr>
        <p:spPr>
          <a:xfrm>
            <a:off x="611560" y="2420888"/>
            <a:ext cx="7499176" cy="634082"/>
          </a:xfrm>
          <a:prstGeom prst="rect">
            <a:avLst/>
          </a:prstGeom>
        </p:spPr>
        <p:txBody>
          <a:bodyPr vert="horz" lIns="91440" tIns="45720" rIns="91440" bIns="45720" rtlCol="0" anchor="ctr">
            <a:normAutofit fontScale="90000" lnSpcReduction="10000"/>
          </a:bodyPr>
          <a:lstStyle/>
          <a:p>
            <a:pPr algn="ctr"/>
            <a:r>
              <a:rPr lang="uk-UA" sz="4000" dirty="0" smtClean="0"/>
              <a:t>Модуль </a:t>
            </a:r>
            <a:r>
              <a:rPr lang="uk-UA" sz="4000" dirty="0" err="1" smtClean="0"/>
              <a:t>QtNetwork</a:t>
            </a:r>
            <a:endParaRPr lang="uk-UA" sz="4000" dirty="0"/>
          </a:p>
        </p:txBody>
      </p:sp>
      <p:sp>
        <p:nvSpPr>
          <p:cNvPr id="7" name="Rectangle 3"/>
          <p:cNvSpPr txBox="1">
            <a:spLocks noChangeArrowheads="1"/>
          </p:cNvSpPr>
          <p:nvPr/>
        </p:nvSpPr>
        <p:spPr>
          <a:xfrm>
            <a:off x="467544" y="3140968"/>
            <a:ext cx="8363272" cy="1224136"/>
          </a:xfrm>
          <a:prstGeom prst="rect">
            <a:avLst/>
          </a:prstGeom>
        </p:spPr>
        <p:txBody>
          <a:bodyPr vert="horz" lIns="91440" tIns="45720" rIns="91440" bIns="45720" rtlCol="0">
            <a:noAutofit/>
          </a:bodyPr>
          <a:lstStyle/>
          <a:p>
            <a:r>
              <a:rPr lang="uk-UA" dirty="0" err="1" smtClean="0"/>
              <a:t>Сетевой</a:t>
            </a:r>
            <a:r>
              <a:rPr lang="uk-UA" dirty="0" smtClean="0"/>
              <a:t> модуль </a:t>
            </a:r>
            <a:r>
              <a:rPr lang="uk-UA" dirty="0" err="1" smtClean="0"/>
              <a:t>QtNetwork</a:t>
            </a:r>
            <a:r>
              <a:rPr lang="uk-UA" dirty="0" smtClean="0"/>
              <a:t> </a:t>
            </a:r>
            <a:r>
              <a:rPr lang="uk-UA" dirty="0" err="1" smtClean="0"/>
              <a:t>предоставляет</a:t>
            </a:r>
            <a:r>
              <a:rPr lang="uk-UA" dirty="0" smtClean="0"/>
              <a:t> </a:t>
            </a:r>
            <a:r>
              <a:rPr lang="uk-UA" dirty="0" err="1" smtClean="0"/>
              <a:t>инструментарий</a:t>
            </a:r>
            <a:r>
              <a:rPr lang="uk-UA" dirty="0" smtClean="0"/>
              <a:t> для </a:t>
            </a:r>
            <a:r>
              <a:rPr lang="uk-UA" dirty="0" err="1" smtClean="0"/>
              <a:t>программирования</a:t>
            </a:r>
            <a:r>
              <a:rPr lang="uk-UA" dirty="0" smtClean="0"/>
              <a:t> ТСР- и </a:t>
            </a:r>
            <a:r>
              <a:rPr lang="uk-UA" dirty="0" err="1" smtClean="0"/>
              <a:t>UDР-сокетов</a:t>
            </a:r>
            <a:r>
              <a:rPr lang="uk-UA" dirty="0" smtClean="0"/>
              <a:t> (</a:t>
            </a:r>
            <a:r>
              <a:rPr lang="uk-UA" dirty="0" err="1" smtClean="0"/>
              <a:t>классы</a:t>
            </a:r>
            <a:r>
              <a:rPr lang="uk-UA" dirty="0" smtClean="0"/>
              <a:t> </a:t>
            </a:r>
            <a:r>
              <a:rPr lang="uk-UA" dirty="0" err="1" smtClean="0"/>
              <a:t>QTcpSocket</a:t>
            </a:r>
            <a:r>
              <a:rPr lang="uk-UA" dirty="0" smtClean="0"/>
              <a:t> и </a:t>
            </a:r>
            <a:r>
              <a:rPr lang="uk-UA" dirty="0" err="1" smtClean="0"/>
              <a:t>QUdpSocket</a:t>
            </a:r>
            <a:r>
              <a:rPr lang="uk-UA" dirty="0" smtClean="0"/>
              <a:t>), а </a:t>
            </a:r>
            <a:r>
              <a:rPr lang="uk-UA" dirty="0" err="1" smtClean="0"/>
              <a:t>также</a:t>
            </a:r>
            <a:r>
              <a:rPr lang="uk-UA" dirty="0" smtClean="0"/>
              <a:t> для </a:t>
            </a:r>
            <a:r>
              <a:rPr lang="uk-UA" dirty="0" err="1" smtClean="0"/>
              <a:t>реализации</a:t>
            </a:r>
            <a:r>
              <a:rPr lang="uk-UA" dirty="0" smtClean="0"/>
              <a:t> </a:t>
            </a:r>
            <a:r>
              <a:rPr lang="uk-UA" dirty="0" err="1" smtClean="0"/>
              <a:t>программ-клиентов</a:t>
            </a:r>
            <a:r>
              <a:rPr lang="uk-UA" dirty="0" smtClean="0"/>
              <a:t>, </a:t>
            </a:r>
            <a:r>
              <a:rPr lang="uk-UA" dirty="0" err="1" smtClean="0"/>
              <a:t>использующих</a:t>
            </a:r>
            <a:r>
              <a:rPr lang="uk-UA" dirty="0" smtClean="0"/>
              <a:t> НТТР- и </a:t>
            </a:r>
            <a:r>
              <a:rPr lang="uk-UA" dirty="0" err="1" smtClean="0"/>
              <a:t>FТР-протоколы</a:t>
            </a:r>
            <a:r>
              <a:rPr lang="uk-UA" dirty="0" smtClean="0"/>
              <a:t> (</a:t>
            </a:r>
            <a:r>
              <a:rPr lang="uk-UA" dirty="0" err="1" smtClean="0"/>
              <a:t>класс</a:t>
            </a:r>
            <a:r>
              <a:rPr lang="uk-UA" dirty="0" smtClean="0"/>
              <a:t> </a:t>
            </a:r>
            <a:r>
              <a:rPr lang="uk-UA" dirty="0" err="1" smtClean="0"/>
              <a:t>QNetworkAccessManager</a:t>
            </a:r>
            <a:r>
              <a:rPr lang="uk-UA" dirty="0" smtClean="0"/>
              <a:t>). </a:t>
            </a:r>
          </a:p>
          <a:p>
            <a:pPr marL="342900" marR="0" lvl="0" indent="-34290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GB" altLang="ru-RU"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2"/>
          <p:cNvSpPr txBox="1">
            <a:spLocks noChangeArrowheads="1"/>
          </p:cNvSpPr>
          <p:nvPr/>
        </p:nvSpPr>
        <p:spPr>
          <a:xfrm>
            <a:off x="611560" y="4365104"/>
            <a:ext cx="7499176" cy="634082"/>
          </a:xfrm>
          <a:prstGeom prst="rect">
            <a:avLst/>
          </a:prstGeom>
        </p:spPr>
        <p:txBody>
          <a:bodyPr vert="horz" lIns="91440" tIns="45720" rIns="91440" bIns="45720" rtlCol="0" anchor="ctr">
            <a:normAutofit fontScale="97500"/>
          </a:bodyPr>
          <a:lstStyle/>
          <a:p>
            <a:pPr algn="ctr"/>
            <a:r>
              <a:rPr lang="uk-UA" sz="3600" dirty="0" smtClean="0"/>
              <a:t>Модуль </a:t>
            </a:r>
            <a:r>
              <a:rPr lang="uk-UA" sz="3600" dirty="0" err="1" smtClean="0"/>
              <a:t>QtSql</a:t>
            </a:r>
            <a:endParaRPr lang="uk-UA" sz="3600" dirty="0"/>
          </a:p>
        </p:txBody>
      </p:sp>
      <p:sp>
        <p:nvSpPr>
          <p:cNvPr id="10" name="Rectangle 3"/>
          <p:cNvSpPr txBox="1">
            <a:spLocks noChangeArrowheads="1"/>
          </p:cNvSpPr>
          <p:nvPr/>
        </p:nvSpPr>
        <p:spPr>
          <a:xfrm>
            <a:off x="539552" y="5085184"/>
            <a:ext cx="8363272" cy="1224136"/>
          </a:xfrm>
          <a:prstGeom prst="rect">
            <a:avLst/>
          </a:prstGeom>
        </p:spPr>
        <p:txBody>
          <a:bodyPr vert="horz" lIns="91440" tIns="45720" rIns="91440" bIns="45720" rtlCol="0">
            <a:noAutofit/>
          </a:bodyPr>
          <a:lstStyle/>
          <a:p>
            <a:r>
              <a:rPr lang="uk-UA" dirty="0" err="1" smtClean="0"/>
              <a:t>Этот</a:t>
            </a:r>
            <a:r>
              <a:rPr lang="uk-UA" dirty="0" smtClean="0"/>
              <a:t> модуль </a:t>
            </a:r>
            <a:r>
              <a:rPr lang="uk-UA" dirty="0" err="1" smtClean="0"/>
              <a:t>предназначен</a:t>
            </a:r>
            <a:r>
              <a:rPr lang="uk-UA" dirty="0" smtClean="0"/>
              <a:t> для </a:t>
            </a:r>
            <a:r>
              <a:rPr lang="uk-UA" dirty="0" err="1" smtClean="0"/>
              <a:t>работы</a:t>
            </a:r>
            <a:r>
              <a:rPr lang="uk-UA" dirty="0" smtClean="0"/>
              <a:t> с базами </a:t>
            </a:r>
            <a:r>
              <a:rPr lang="uk-UA" dirty="0" err="1" smtClean="0"/>
              <a:t>данных</a:t>
            </a:r>
            <a:r>
              <a:rPr lang="uk-UA" dirty="0" smtClean="0"/>
              <a:t>. В </a:t>
            </a:r>
            <a:r>
              <a:rPr lang="uk-UA" dirty="0" err="1" smtClean="0"/>
              <a:t>него</a:t>
            </a:r>
            <a:r>
              <a:rPr lang="uk-UA" dirty="0" smtClean="0"/>
              <a:t> </a:t>
            </a:r>
            <a:r>
              <a:rPr lang="uk-UA" dirty="0" err="1" smtClean="0"/>
              <a:t>входят</a:t>
            </a:r>
            <a:r>
              <a:rPr lang="uk-UA" dirty="0" smtClean="0"/>
              <a:t> </a:t>
            </a:r>
            <a:r>
              <a:rPr lang="uk-UA" dirty="0" err="1" smtClean="0"/>
              <a:t>классы</a:t>
            </a:r>
            <a:r>
              <a:rPr lang="uk-UA" dirty="0" smtClean="0"/>
              <a:t>, </a:t>
            </a:r>
            <a:r>
              <a:rPr lang="uk-UA" dirty="0" err="1" smtClean="0"/>
              <a:t>предоставляющие</a:t>
            </a:r>
            <a:r>
              <a:rPr lang="uk-UA" dirty="0" smtClean="0"/>
              <a:t> </a:t>
            </a:r>
            <a:r>
              <a:rPr lang="uk-UA" dirty="0" err="1" smtClean="0"/>
              <a:t>возможность</a:t>
            </a:r>
            <a:r>
              <a:rPr lang="uk-UA" dirty="0" smtClean="0"/>
              <a:t> для </a:t>
            </a:r>
            <a:r>
              <a:rPr lang="uk-UA" dirty="0" err="1" smtClean="0"/>
              <a:t>манипулирования</a:t>
            </a:r>
            <a:r>
              <a:rPr lang="uk-UA" dirty="0" smtClean="0"/>
              <a:t> </a:t>
            </a:r>
            <a:r>
              <a:rPr lang="uk-UA" dirty="0" err="1" smtClean="0"/>
              <a:t>значениями</a:t>
            </a:r>
            <a:r>
              <a:rPr lang="uk-UA" dirty="0" smtClean="0"/>
              <a:t> баз </a:t>
            </a:r>
            <a:r>
              <a:rPr lang="uk-UA" dirty="0" err="1" smtClean="0"/>
              <a:t>данных</a:t>
            </a:r>
            <a:endParaRPr kumimoji="0" lang="en-GB" altLang="ru-RU" sz="2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41499331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899592" y="476672"/>
            <a:ext cx="7992888" cy="1008112"/>
          </a:xfrm>
        </p:spPr>
        <p:txBody>
          <a:bodyPr>
            <a:noAutofit/>
          </a:bodyPr>
          <a:lstStyle/>
          <a:p>
            <a:r>
              <a:rPr lang="uk-UA" sz="3200" dirty="0" err="1" smtClean="0"/>
              <a:t>Модули</a:t>
            </a:r>
            <a:r>
              <a:rPr lang="uk-UA" sz="3200" dirty="0" smtClean="0"/>
              <a:t> </a:t>
            </a:r>
            <a:r>
              <a:rPr lang="uk-UA" sz="3200" dirty="0" err="1" smtClean="0"/>
              <a:t>QtMultimedia</a:t>
            </a:r>
            <a:r>
              <a:rPr lang="uk-UA" sz="3200" dirty="0" smtClean="0"/>
              <a:t> и </a:t>
            </a:r>
            <a:r>
              <a:rPr lang="uk-UA" sz="3200" dirty="0" err="1" smtClean="0"/>
              <a:t>QtMultimediaWidgets</a:t>
            </a:r>
            <a:endParaRPr lang="uk-UA" sz="3200" dirty="0" smtClean="0"/>
          </a:p>
        </p:txBody>
      </p:sp>
      <p:sp>
        <p:nvSpPr>
          <p:cNvPr id="119811" name="Rectangle 3"/>
          <p:cNvSpPr>
            <a:spLocks noGrp="1" noChangeArrowheads="1"/>
          </p:cNvSpPr>
          <p:nvPr>
            <p:ph type="body" idx="1"/>
          </p:nvPr>
        </p:nvSpPr>
        <p:spPr>
          <a:xfrm>
            <a:off x="323528" y="1628800"/>
            <a:ext cx="8568952" cy="2160240"/>
          </a:xfrm>
        </p:spPr>
        <p:txBody>
          <a:bodyPr>
            <a:noAutofit/>
          </a:bodyPr>
          <a:lstStyle/>
          <a:p>
            <a:pPr indent="0" algn="just">
              <a:spcBef>
                <a:spcPts val="0"/>
              </a:spcBef>
              <a:buNone/>
            </a:pPr>
            <a:r>
              <a:rPr lang="uk-UA" sz="2000" dirty="0" smtClean="0"/>
              <a:t>Модуль </a:t>
            </a:r>
            <a:r>
              <a:rPr lang="uk-UA" sz="2000" dirty="0" err="1" smtClean="0"/>
              <a:t>QtMul</a:t>
            </a:r>
            <a:r>
              <a:rPr lang="uk-UA" sz="2000" dirty="0" smtClean="0"/>
              <a:t> </a:t>
            </a:r>
            <a:r>
              <a:rPr lang="uk-UA" sz="2000" dirty="0" err="1" smtClean="0"/>
              <a:t>timedia</a:t>
            </a:r>
            <a:r>
              <a:rPr lang="uk-UA" sz="2000" dirty="0" smtClean="0"/>
              <a:t> </a:t>
            </a:r>
            <a:r>
              <a:rPr lang="uk-UA" sz="2000" dirty="0" err="1" smtClean="0"/>
              <a:t>обладает</a:t>
            </a:r>
            <a:r>
              <a:rPr lang="uk-UA" sz="2000" dirty="0" smtClean="0"/>
              <a:t> </a:t>
            </a:r>
            <a:r>
              <a:rPr lang="uk-UA" sz="2000" dirty="0" err="1" smtClean="0"/>
              <a:t>всем</a:t>
            </a:r>
            <a:r>
              <a:rPr lang="uk-UA" sz="2000" dirty="0" smtClean="0"/>
              <a:t> </a:t>
            </a:r>
            <a:r>
              <a:rPr lang="uk-UA" sz="2000" dirty="0" err="1" smtClean="0"/>
              <a:t>необходимым</a:t>
            </a:r>
            <a:r>
              <a:rPr lang="uk-UA" sz="2000" dirty="0" smtClean="0"/>
              <a:t> для </a:t>
            </a:r>
            <a:r>
              <a:rPr lang="uk-UA" sz="2000" dirty="0" err="1" smtClean="0"/>
              <a:t>создания</a:t>
            </a:r>
            <a:r>
              <a:rPr lang="uk-UA" sz="2000" dirty="0" smtClean="0"/>
              <a:t> приложений с </a:t>
            </a:r>
            <a:r>
              <a:rPr lang="uk-UA" sz="2000" dirty="0" err="1" smtClean="0"/>
              <a:t>поддержкой</a:t>
            </a:r>
            <a:r>
              <a:rPr lang="uk-UA" sz="2000" dirty="0" smtClean="0"/>
              <a:t> </a:t>
            </a:r>
            <a:r>
              <a:rPr lang="uk-UA" sz="2000" dirty="0" err="1" smtClean="0"/>
              <a:t>мультимедиа</a:t>
            </a:r>
            <a:r>
              <a:rPr lang="uk-UA" sz="2000" dirty="0" smtClean="0"/>
              <a:t>. Он </a:t>
            </a:r>
            <a:r>
              <a:rPr lang="uk-UA" sz="2000" dirty="0" err="1" smtClean="0"/>
              <a:t>поддерживает</a:t>
            </a:r>
            <a:r>
              <a:rPr lang="uk-UA" sz="2000" dirty="0" smtClean="0"/>
              <a:t> </a:t>
            </a:r>
            <a:r>
              <a:rPr lang="uk-UA" sz="2000" dirty="0" err="1" smtClean="0"/>
              <a:t>как</a:t>
            </a:r>
            <a:r>
              <a:rPr lang="uk-UA" sz="2000" dirty="0" smtClean="0"/>
              <a:t> </a:t>
            </a:r>
            <a:r>
              <a:rPr lang="uk-UA" sz="2000" dirty="0" err="1" smtClean="0"/>
              <a:t>низкий</a:t>
            </a:r>
            <a:r>
              <a:rPr lang="uk-UA" sz="2000" dirty="0" smtClean="0"/>
              <a:t> </a:t>
            </a:r>
            <a:r>
              <a:rPr lang="uk-UA" sz="2000" dirty="0" err="1" smtClean="0"/>
              <a:t>уровень</a:t>
            </a:r>
            <a:r>
              <a:rPr lang="uk-UA" sz="2000" dirty="0" smtClean="0"/>
              <a:t>,  </a:t>
            </a:r>
            <a:r>
              <a:rPr lang="uk-UA" sz="2000" dirty="0" err="1" smtClean="0"/>
              <a:t>необходимый</a:t>
            </a:r>
            <a:r>
              <a:rPr lang="uk-UA" sz="2000" dirty="0" smtClean="0"/>
              <a:t> для </a:t>
            </a:r>
            <a:r>
              <a:rPr lang="uk-UA" sz="2000" dirty="0" err="1" smtClean="0"/>
              <a:t>более</a:t>
            </a:r>
            <a:r>
              <a:rPr lang="uk-UA" sz="2000" dirty="0" smtClean="0"/>
              <a:t> </a:t>
            </a:r>
            <a:r>
              <a:rPr lang="uk-UA" sz="2000" dirty="0" err="1" smtClean="0"/>
              <a:t>детальной</a:t>
            </a:r>
            <a:r>
              <a:rPr lang="uk-UA" sz="2000" dirty="0" smtClean="0"/>
              <a:t> </a:t>
            </a:r>
            <a:r>
              <a:rPr lang="uk-UA" sz="2000" dirty="0" err="1" smtClean="0"/>
              <a:t>специализированной</a:t>
            </a:r>
            <a:r>
              <a:rPr lang="uk-UA" sz="2000" dirty="0" smtClean="0"/>
              <a:t> </a:t>
            </a:r>
            <a:r>
              <a:rPr lang="uk-UA" sz="2000" dirty="0" err="1" smtClean="0"/>
              <a:t>реализации</a:t>
            </a:r>
            <a:r>
              <a:rPr lang="uk-UA" sz="2000" dirty="0" smtClean="0"/>
              <a:t>, так и </a:t>
            </a:r>
            <a:r>
              <a:rPr lang="uk-UA" sz="2000" dirty="0" err="1" smtClean="0"/>
              <a:t>высокий</a:t>
            </a:r>
            <a:r>
              <a:rPr lang="uk-UA" sz="2000" dirty="0" smtClean="0"/>
              <a:t> </a:t>
            </a:r>
            <a:r>
              <a:rPr lang="uk-UA" sz="2000" dirty="0" err="1" smtClean="0"/>
              <a:t>уровень</a:t>
            </a:r>
            <a:r>
              <a:rPr lang="uk-UA" sz="2000" dirty="0" smtClean="0"/>
              <a:t>, </a:t>
            </a:r>
            <a:r>
              <a:rPr lang="uk-UA" sz="2000" dirty="0" err="1" smtClean="0"/>
              <a:t>делающий</a:t>
            </a:r>
            <a:r>
              <a:rPr lang="uk-UA" sz="2000" dirty="0" smtClean="0"/>
              <a:t> </a:t>
            </a:r>
            <a:r>
              <a:rPr lang="uk-UA" sz="2000" dirty="0" err="1" smtClean="0"/>
              <a:t>возможным</a:t>
            </a:r>
            <a:r>
              <a:rPr lang="uk-UA" sz="2000" dirty="0" smtClean="0"/>
              <a:t> </a:t>
            </a:r>
            <a:r>
              <a:rPr lang="uk-UA" sz="2000" dirty="0" err="1" smtClean="0"/>
              <a:t>проигрывать</a:t>
            </a:r>
            <a:r>
              <a:rPr lang="uk-UA" sz="2000" dirty="0" smtClean="0"/>
              <a:t> </a:t>
            </a:r>
            <a:r>
              <a:rPr lang="uk-UA" sz="2000" dirty="0" err="1" smtClean="0"/>
              <a:t>видео-</a:t>
            </a:r>
            <a:r>
              <a:rPr lang="uk-UA" sz="2000" dirty="0" smtClean="0"/>
              <a:t> и </a:t>
            </a:r>
            <a:r>
              <a:rPr lang="uk-UA" sz="2000" dirty="0" err="1" smtClean="0"/>
              <a:t>звуковые</a:t>
            </a:r>
            <a:r>
              <a:rPr lang="uk-UA" sz="2000" dirty="0" smtClean="0"/>
              <a:t> </a:t>
            </a:r>
            <a:r>
              <a:rPr lang="uk-UA" sz="2000" dirty="0" err="1" smtClean="0"/>
              <a:t>файлы</a:t>
            </a:r>
            <a:r>
              <a:rPr lang="uk-UA" sz="2000" dirty="0" smtClean="0"/>
              <a:t> при </a:t>
            </a:r>
            <a:r>
              <a:rPr lang="uk-UA" sz="2000" dirty="0" err="1" smtClean="0"/>
              <a:t>помощи</a:t>
            </a:r>
            <a:r>
              <a:rPr lang="uk-UA" sz="2000" dirty="0" smtClean="0"/>
              <a:t> </a:t>
            </a:r>
            <a:r>
              <a:rPr lang="uk-UA" sz="2000" dirty="0" err="1" smtClean="0"/>
              <a:t>всего</a:t>
            </a:r>
            <a:r>
              <a:rPr lang="uk-UA" sz="2000" dirty="0" smtClean="0"/>
              <a:t> </a:t>
            </a:r>
            <a:r>
              <a:rPr lang="uk-UA" sz="2000" dirty="0" err="1" smtClean="0"/>
              <a:t>нескольких</a:t>
            </a:r>
            <a:r>
              <a:rPr lang="uk-UA" sz="2000" dirty="0" smtClean="0"/>
              <a:t> строк </a:t>
            </a:r>
            <a:r>
              <a:rPr lang="uk-UA" sz="2000" dirty="0" err="1" smtClean="0"/>
              <a:t>программного</a:t>
            </a:r>
            <a:r>
              <a:rPr lang="uk-UA" sz="2000" dirty="0" smtClean="0"/>
              <a:t> </a:t>
            </a:r>
            <a:r>
              <a:rPr lang="uk-UA" sz="2000" dirty="0" err="1" smtClean="0"/>
              <a:t>кода</a:t>
            </a:r>
            <a:r>
              <a:rPr lang="uk-UA" sz="2000" dirty="0" smtClean="0"/>
              <a:t>. </a:t>
            </a:r>
          </a:p>
          <a:p>
            <a:pPr indent="0" algn="just">
              <a:spcBef>
                <a:spcPts val="0"/>
              </a:spcBef>
              <a:buNone/>
            </a:pPr>
            <a:r>
              <a:rPr lang="uk-UA" sz="2000" dirty="0" smtClean="0"/>
              <a:t>Модуль </a:t>
            </a:r>
            <a:r>
              <a:rPr lang="uk-UA" sz="2000" dirty="0" err="1" smtClean="0"/>
              <a:t>QtMultimediaWidgets</a:t>
            </a:r>
            <a:r>
              <a:rPr lang="uk-UA" sz="2000" dirty="0" smtClean="0"/>
              <a:t> </a:t>
            </a:r>
            <a:r>
              <a:rPr lang="uk-UA" sz="2000" dirty="0" err="1" smtClean="0"/>
              <a:t>содержит</a:t>
            </a:r>
            <a:r>
              <a:rPr lang="uk-UA" sz="2000" dirty="0" smtClean="0"/>
              <a:t> </a:t>
            </a:r>
            <a:r>
              <a:rPr lang="uk-UA" sz="2000" dirty="0" err="1" smtClean="0"/>
              <a:t>полезные</a:t>
            </a:r>
            <a:r>
              <a:rPr lang="uk-UA" sz="2000" dirty="0" smtClean="0"/>
              <a:t> </a:t>
            </a:r>
            <a:r>
              <a:rPr lang="uk-UA" sz="2000" dirty="0" err="1" smtClean="0"/>
              <a:t>элементы</a:t>
            </a:r>
            <a:r>
              <a:rPr lang="uk-UA" sz="2000" dirty="0" smtClean="0"/>
              <a:t> в </a:t>
            </a:r>
            <a:r>
              <a:rPr lang="uk-UA" sz="2000" dirty="0" err="1" smtClean="0"/>
              <a:t>виде</a:t>
            </a:r>
            <a:r>
              <a:rPr lang="uk-UA" sz="2000" dirty="0" smtClean="0"/>
              <a:t> </a:t>
            </a:r>
            <a:r>
              <a:rPr lang="uk-UA" sz="2000" dirty="0" err="1" smtClean="0"/>
              <a:t>виджетов</a:t>
            </a:r>
            <a:r>
              <a:rPr lang="uk-UA" sz="2000" dirty="0" smtClean="0"/>
              <a:t>, </a:t>
            </a:r>
            <a:r>
              <a:rPr lang="uk-UA" sz="2000" dirty="0" err="1" smtClean="0"/>
              <a:t>которые</a:t>
            </a:r>
            <a:r>
              <a:rPr lang="uk-UA" sz="2000" dirty="0" smtClean="0"/>
              <a:t> </a:t>
            </a:r>
            <a:r>
              <a:rPr lang="uk-UA" sz="2000" dirty="0" err="1" smtClean="0"/>
              <a:t>позволяют</a:t>
            </a:r>
            <a:r>
              <a:rPr lang="uk-UA" sz="2000" dirty="0" smtClean="0"/>
              <a:t> </a:t>
            </a:r>
            <a:r>
              <a:rPr lang="uk-UA" sz="2000" dirty="0" err="1" smtClean="0"/>
              <a:t>экономить</a:t>
            </a:r>
            <a:r>
              <a:rPr lang="uk-UA" sz="2000" dirty="0" smtClean="0"/>
              <a:t> </a:t>
            </a:r>
            <a:r>
              <a:rPr lang="uk-UA" sz="2000" dirty="0" err="1" smtClean="0"/>
              <a:t>время</a:t>
            </a:r>
            <a:r>
              <a:rPr lang="uk-UA" sz="2000" dirty="0" smtClean="0"/>
              <a:t> для </a:t>
            </a:r>
            <a:r>
              <a:rPr lang="uk-UA" sz="2000" dirty="0" err="1" smtClean="0"/>
              <a:t>реализации</a:t>
            </a:r>
            <a:r>
              <a:rPr lang="uk-UA" sz="2000" dirty="0" smtClean="0"/>
              <a:t>.</a:t>
            </a:r>
            <a:endParaRPr lang="en-GB" altLang="ru-RU" dirty="0"/>
          </a:p>
        </p:txBody>
      </p:sp>
      <p:sp>
        <p:nvSpPr>
          <p:cNvPr id="8" name="Rectangle 2"/>
          <p:cNvSpPr txBox="1">
            <a:spLocks noChangeArrowheads="1"/>
          </p:cNvSpPr>
          <p:nvPr/>
        </p:nvSpPr>
        <p:spPr>
          <a:xfrm>
            <a:off x="899592" y="4365104"/>
            <a:ext cx="7499176" cy="634082"/>
          </a:xfrm>
          <a:prstGeom prst="rect">
            <a:avLst/>
          </a:prstGeom>
        </p:spPr>
        <p:txBody>
          <a:bodyPr vert="horz" lIns="91440" tIns="45720" rIns="91440" bIns="45720" rtlCol="0" anchor="ctr">
            <a:normAutofit fontScale="97500"/>
          </a:bodyPr>
          <a:lstStyle/>
          <a:p>
            <a:pPr algn="ctr"/>
            <a:r>
              <a:rPr lang="uk-UA" sz="3600" dirty="0" smtClean="0"/>
              <a:t>Модуль </a:t>
            </a:r>
            <a:r>
              <a:rPr lang="uk-UA" sz="3600" dirty="0" err="1" smtClean="0"/>
              <a:t>QtSvg</a:t>
            </a:r>
            <a:endParaRPr lang="uk-UA" sz="3600" dirty="0"/>
          </a:p>
        </p:txBody>
      </p:sp>
      <p:sp>
        <p:nvSpPr>
          <p:cNvPr id="10" name="Rectangle 3"/>
          <p:cNvSpPr txBox="1">
            <a:spLocks noChangeArrowheads="1"/>
          </p:cNvSpPr>
          <p:nvPr/>
        </p:nvSpPr>
        <p:spPr>
          <a:xfrm>
            <a:off x="539552" y="5157192"/>
            <a:ext cx="8363272" cy="1224136"/>
          </a:xfrm>
          <a:prstGeom prst="rect">
            <a:avLst/>
          </a:prstGeom>
        </p:spPr>
        <p:txBody>
          <a:bodyPr vert="horz" lIns="91440" tIns="45720" rIns="91440" bIns="45720" rtlCol="0">
            <a:noAutofit/>
          </a:bodyPr>
          <a:lstStyle/>
          <a:p>
            <a:r>
              <a:rPr lang="uk-UA" sz="2000" dirty="0" smtClean="0"/>
              <a:t>Модуль </a:t>
            </a:r>
            <a:r>
              <a:rPr lang="uk-UA" sz="2000" dirty="0" err="1" smtClean="0"/>
              <a:t>поддержки</a:t>
            </a:r>
            <a:r>
              <a:rPr lang="uk-UA" sz="2000" dirty="0" smtClean="0"/>
              <a:t> </a:t>
            </a:r>
            <a:r>
              <a:rPr lang="uk-UA" sz="2000" dirty="0" err="1" smtClean="0"/>
              <a:t>графического</a:t>
            </a:r>
            <a:r>
              <a:rPr lang="uk-UA" sz="2000" dirty="0" smtClean="0"/>
              <a:t> векторного </a:t>
            </a:r>
            <a:r>
              <a:rPr lang="uk-UA" sz="2000" dirty="0" err="1" smtClean="0"/>
              <a:t>формата</a:t>
            </a:r>
            <a:r>
              <a:rPr lang="uk-UA" sz="2000" dirty="0" smtClean="0"/>
              <a:t> SVG, </a:t>
            </a:r>
            <a:r>
              <a:rPr lang="uk-UA" sz="2000" dirty="0" err="1" smtClean="0"/>
              <a:t>базирующегося</a:t>
            </a:r>
            <a:r>
              <a:rPr lang="uk-UA" sz="2000" dirty="0" smtClean="0"/>
              <a:t> на XML. </a:t>
            </a:r>
            <a:r>
              <a:rPr lang="uk-UA" sz="2000" dirty="0" err="1" smtClean="0"/>
              <a:t>Этот</a:t>
            </a:r>
            <a:r>
              <a:rPr lang="uk-UA" sz="2000" dirty="0" smtClean="0"/>
              <a:t> формат </a:t>
            </a:r>
            <a:r>
              <a:rPr lang="uk-UA" sz="2000" dirty="0" err="1" smtClean="0"/>
              <a:t>предоставляет</a:t>
            </a:r>
            <a:r>
              <a:rPr lang="uk-UA" sz="2000" dirty="0" smtClean="0"/>
              <a:t> </a:t>
            </a:r>
            <a:r>
              <a:rPr lang="uk-UA" sz="2000" dirty="0" err="1" smtClean="0"/>
              <a:t>возможность</a:t>
            </a:r>
            <a:r>
              <a:rPr lang="uk-UA" sz="2000" dirty="0" smtClean="0"/>
              <a:t> не </a:t>
            </a:r>
            <a:r>
              <a:rPr lang="uk-UA" sz="2000" dirty="0" err="1" smtClean="0"/>
              <a:t>только</a:t>
            </a:r>
            <a:r>
              <a:rPr lang="uk-UA" sz="2000" dirty="0" smtClean="0"/>
              <a:t> для </a:t>
            </a:r>
            <a:r>
              <a:rPr lang="uk-UA" sz="2000" dirty="0" err="1" smtClean="0"/>
              <a:t>вывода</a:t>
            </a:r>
            <a:r>
              <a:rPr lang="uk-UA" sz="2000" dirty="0" smtClean="0"/>
              <a:t> одного </a:t>
            </a:r>
            <a:r>
              <a:rPr lang="uk-UA" sz="2000" dirty="0" err="1" smtClean="0"/>
              <a:t>кадра</a:t>
            </a:r>
            <a:r>
              <a:rPr lang="uk-UA" sz="2000" dirty="0" smtClean="0"/>
              <a:t> векторного </a:t>
            </a:r>
            <a:r>
              <a:rPr lang="uk-UA" sz="2000" dirty="0" err="1" smtClean="0"/>
              <a:t>изображения</a:t>
            </a:r>
            <a:r>
              <a:rPr lang="uk-UA" sz="2000" dirty="0" smtClean="0"/>
              <a:t>, </a:t>
            </a:r>
            <a:r>
              <a:rPr lang="uk-UA" sz="2000" dirty="0" err="1" smtClean="0"/>
              <a:t>но</a:t>
            </a:r>
            <a:r>
              <a:rPr lang="uk-UA" sz="2000" dirty="0" smtClean="0"/>
              <a:t> </a:t>
            </a:r>
            <a:r>
              <a:rPr lang="uk-UA" sz="2000" dirty="0" err="1" smtClean="0"/>
              <a:t>может</a:t>
            </a:r>
            <a:r>
              <a:rPr lang="uk-UA" sz="2000" dirty="0" smtClean="0"/>
              <a:t> </a:t>
            </a:r>
            <a:r>
              <a:rPr lang="uk-UA" sz="2000" dirty="0" err="1" smtClean="0"/>
              <a:t>быть</a:t>
            </a:r>
            <a:r>
              <a:rPr lang="uk-UA" sz="2000" dirty="0" smtClean="0"/>
              <a:t> </a:t>
            </a:r>
            <a:r>
              <a:rPr lang="uk-UA" sz="2000" dirty="0" err="1" smtClean="0"/>
              <a:t>использован</a:t>
            </a:r>
            <a:r>
              <a:rPr lang="uk-UA" sz="2000" dirty="0" smtClean="0"/>
              <a:t> и для </a:t>
            </a:r>
            <a:r>
              <a:rPr lang="uk-UA" sz="2000" dirty="0" err="1" smtClean="0"/>
              <a:t>векторной</a:t>
            </a:r>
            <a:r>
              <a:rPr lang="uk-UA" sz="2000" dirty="0" smtClean="0"/>
              <a:t> </a:t>
            </a:r>
            <a:r>
              <a:rPr lang="uk-UA" sz="2000" dirty="0" err="1" smtClean="0"/>
              <a:t>анимации</a:t>
            </a:r>
            <a:endParaRPr kumimoji="0" lang="en-GB" altLang="ru-RU"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41499331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uk-UA" dirty="0" err="1" smtClean="0"/>
              <a:t>Дополнительные</a:t>
            </a:r>
            <a:r>
              <a:rPr lang="uk-UA" dirty="0" smtClean="0"/>
              <a:t> </a:t>
            </a:r>
            <a:r>
              <a:rPr lang="uk-UA" dirty="0" err="1" smtClean="0"/>
              <a:t>модули</a:t>
            </a:r>
            <a:r>
              <a:rPr lang="uk-UA" dirty="0" smtClean="0"/>
              <a:t> </a:t>
            </a:r>
            <a:r>
              <a:rPr lang="uk-UA" b="1" dirty="0" err="1" smtClean="0"/>
              <a:t>Qt</a:t>
            </a:r>
            <a:endParaRPr lang="uk-UA" dirty="0"/>
          </a:p>
        </p:txBody>
      </p:sp>
      <p:sp>
        <p:nvSpPr>
          <p:cNvPr id="119811" name="Rectangle 3"/>
          <p:cNvSpPr>
            <a:spLocks noGrp="1" noChangeArrowheads="1"/>
          </p:cNvSpPr>
          <p:nvPr>
            <p:ph type="body" idx="1"/>
          </p:nvPr>
        </p:nvSpPr>
        <p:spPr>
          <a:xfrm>
            <a:off x="457200" y="1196752"/>
            <a:ext cx="8363272" cy="5184576"/>
          </a:xfrm>
        </p:spPr>
        <p:txBody>
          <a:bodyPr>
            <a:noAutofit/>
          </a:bodyPr>
          <a:lstStyle/>
          <a:p>
            <a:pPr>
              <a:spcBef>
                <a:spcPts val="0"/>
              </a:spcBef>
            </a:pPr>
            <a:r>
              <a:rPr lang="uk-UA" sz="2000" dirty="0" err="1" smtClean="0"/>
              <a:t>QtWebEngineCore</a:t>
            </a:r>
            <a:r>
              <a:rPr lang="uk-UA" sz="2000" dirty="0" smtClean="0"/>
              <a:t> </a:t>
            </a:r>
            <a:r>
              <a:rPr lang="uk-UA" sz="2000" dirty="0" err="1" smtClean="0"/>
              <a:t>Позволяет</a:t>
            </a:r>
            <a:r>
              <a:rPr lang="uk-UA" sz="2000" dirty="0" smtClean="0"/>
              <a:t> </a:t>
            </a:r>
            <a:r>
              <a:rPr lang="uk-UA" sz="2000" dirty="0" err="1" smtClean="0"/>
              <a:t>очень</a:t>
            </a:r>
            <a:r>
              <a:rPr lang="uk-UA" sz="2000" dirty="0" smtClean="0"/>
              <a:t> просто </a:t>
            </a:r>
            <a:r>
              <a:rPr lang="uk-UA" sz="2000" dirty="0" err="1" smtClean="0"/>
              <a:t>интегрировать</a:t>
            </a:r>
            <a:r>
              <a:rPr lang="uk-UA" sz="2000" dirty="0" smtClean="0"/>
              <a:t> в </a:t>
            </a:r>
            <a:r>
              <a:rPr lang="uk-UA" sz="2000" dirty="0" err="1" smtClean="0"/>
              <a:t>приложение</a:t>
            </a:r>
            <a:r>
              <a:rPr lang="uk-UA" sz="2000" dirty="0" smtClean="0"/>
              <a:t> </a:t>
            </a:r>
            <a:r>
              <a:rPr lang="uk-UA" sz="2000" dirty="0" err="1" smtClean="0"/>
              <a:t>возможости</a:t>
            </a:r>
            <a:r>
              <a:rPr lang="uk-UA" sz="2000" dirty="0" smtClean="0"/>
              <a:t> </a:t>
            </a:r>
            <a:r>
              <a:rPr lang="uk-UA" sz="2000" dirty="0" err="1" smtClean="0"/>
              <a:t>веб</a:t>
            </a:r>
            <a:r>
              <a:rPr lang="uk-UA" sz="2000" dirty="0" smtClean="0"/>
              <a:t> </a:t>
            </a:r>
          </a:p>
          <a:p>
            <a:pPr>
              <a:spcBef>
                <a:spcPts val="0"/>
              </a:spcBef>
            </a:pPr>
            <a:r>
              <a:rPr lang="uk-UA" sz="2000" dirty="0" err="1" smtClean="0"/>
              <a:t>QtWebEngineWidgets</a:t>
            </a:r>
            <a:r>
              <a:rPr lang="uk-UA" sz="2000" dirty="0" smtClean="0"/>
              <a:t> </a:t>
            </a:r>
            <a:r>
              <a:rPr lang="uk-UA" sz="2000" dirty="0" err="1" smtClean="0"/>
              <a:t>Предоставляет</a:t>
            </a:r>
            <a:r>
              <a:rPr lang="uk-UA" sz="2000" dirty="0" smtClean="0"/>
              <a:t> </a:t>
            </a:r>
            <a:r>
              <a:rPr lang="uk-UA" sz="2000" dirty="0" err="1" smtClean="0"/>
              <a:t>готовые</a:t>
            </a:r>
            <a:r>
              <a:rPr lang="uk-UA" sz="2000" dirty="0" smtClean="0"/>
              <a:t> к </a:t>
            </a:r>
            <a:r>
              <a:rPr lang="uk-UA" sz="2000" dirty="0" err="1" smtClean="0"/>
              <a:t>интеграции</a:t>
            </a:r>
            <a:r>
              <a:rPr lang="uk-UA" sz="2000" dirty="0" smtClean="0"/>
              <a:t> в </a:t>
            </a:r>
            <a:r>
              <a:rPr lang="uk-UA" sz="2000" dirty="0" err="1" smtClean="0"/>
              <a:t>приложение</a:t>
            </a:r>
            <a:r>
              <a:rPr lang="uk-UA" sz="2000" dirty="0" smtClean="0"/>
              <a:t> </a:t>
            </a:r>
            <a:r>
              <a:rPr lang="uk-UA" sz="2000" dirty="0" err="1" smtClean="0"/>
              <a:t>элементы</a:t>
            </a:r>
            <a:r>
              <a:rPr lang="uk-UA" sz="2000" dirty="0" smtClean="0"/>
              <a:t> в </a:t>
            </a:r>
            <a:r>
              <a:rPr lang="uk-UA" sz="2000" dirty="0" err="1" smtClean="0"/>
              <a:t>виде</a:t>
            </a:r>
            <a:r>
              <a:rPr lang="uk-UA" sz="2000" dirty="0" smtClean="0"/>
              <a:t> </a:t>
            </a:r>
            <a:r>
              <a:rPr lang="uk-UA" sz="2000" dirty="0" err="1" smtClean="0"/>
              <a:t>виджетов</a:t>
            </a:r>
            <a:r>
              <a:rPr lang="uk-UA" sz="2000" dirty="0" smtClean="0"/>
              <a:t> с </a:t>
            </a:r>
            <a:r>
              <a:rPr lang="uk-UA" sz="2000" dirty="0" err="1" smtClean="0"/>
              <a:t>возможностью</a:t>
            </a:r>
            <a:r>
              <a:rPr lang="uk-UA" sz="2000" dirty="0" smtClean="0"/>
              <a:t> </a:t>
            </a:r>
            <a:r>
              <a:rPr lang="uk-UA" sz="2000" dirty="0" err="1" smtClean="0"/>
              <a:t>также</a:t>
            </a:r>
            <a:r>
              <a:rPr lang="uk-UA" sz="2000" dirty="0" smtClean="0"/>
              <a:t> </a:t>
            </a:r>
            <a:r>
              <a:rPr lang="uk-UA" sz="2000" dirty="0" err="1" smtClean="0"/>
              <a:t>расширять</a:t>
            </a:r>
            <a:r>
              <a:rPr lang="uk-UA" sz="2000" dirty="0" smtClean="0"/>
              <a:t> </a:t>
            </a:r>
            <a:r>
              <a:rPr lang="uk-UA" sz="2000" dirty="0" err="1" smtClean="0"/>
              <a:t>элементы</a:t>
            </a:r>
            <a:r>
              <a:rPr lang="uk-UA" sz="2000" dirty="0" smtClean="0"/>
              <a:t> </a:t>
            </a:r>
            <a:r>
              <a:rPr lang="uk-UA" sz="2000" dirty="0" err="1" smtClean="0"/>
              <a:t>веб</a:t>
            </a:r>
            <a:r>
              <a:rPr lang="uk-UA" sz="2000" dirty="0" smtClean="0"/>
              <a:t> </a:t>
            </a:r>
            <a:r>
              <a:rPr lang="uk-UA" sz="2000" dirty="0" err="1" smtClean="0"/>
              <a:t>своими</a:t>
            </a:r>
            <a:r>
              <a:rPr lang="uk-UA" sz="2000" dirty="0" smtClean="0"/>
              <a:t> </a:t>
            </a:r>
            <a:r>
              <a:rPr lang="uk-UA" sz="2000" dirty="0" err="1" smtClean="0"/>
              <a:t>собственными</a:t>
            </a:r>
            <a:r>
              <a:rPr lang="uk-UA" sz="2000" dirty="0" smtClean="0"/>
              <a:t> </a:t>
            </a:r>
            <a:r>
              <a:rPr lang="uk-UA" sz="2000" dirty="0" err="1" smtClean="0"/>
              <a:t>виджетами</a:t>
            </a:r>
            <a:r>
              <a:rPr lang="uk-UA" sz="2000" dirty="0" smtClean="0"/>
              <a:t> </a:t>
            </a:r>
          </a:p>
          <a:p>
            <a:pPr>
              <a:spcBef>
                <a:spcPts val="0"/>
              </a:spcBef>
            </a:pPr>
            <a:r>
              <a:rPr lang="uk-UA" sz="2000" dirty="0" err="1" smtClean="0"/>
              <a:t>Qt</a:t>
            </a:r>
            <a:r>
              <a:rPr lang="uk-UA" sz="2000" dirty="0" smtClean="0"/>
              <a:t> ЗD </a:t>
            </a:r>
            <a:r>
              <a:rPr lang="uk-UA" sz="2000" dirty="0" err="1" smtClean="0"/>
              <a:t>Зdcore</a:t>
            </a:r>
            <a:r>
              <a:rPr lang="uk-UA" sz="2000" dirty="0" smtClean="0"/>
              <a:t> </a:t>
            </a:r>
            <a:r>
              <a:rPr lang="uk-UA" sz="2000" dirty="0" err="1" smtClean="0"/>
              <a:t>Представляет</a:t>
            </a:r>
            <a:r>
              <a:rPr lang="uk-UA" sz="2000" dirty="0" smtClean="0"/>
              <a:t> </a:t>
            </a:r>
            <a:r>
              <a:rPr lang="uk-UA" sz="2000" dirty="0" err="1" smtClean="0"/>
              <a:t>собой</a:t>
            </a:r>
            <a:r>
              <a:rPr lang="uk-UA" sz="2000" dirty="0" smtClean="0"/>
              <a:t> </a:t>
            </a:r>
            <a:r>
              <a:rPr lang="uk-UA" sz="2000" dirty="0" err="1" smtClean="0"/>
              <a:t>целую</a:t>
            </a:r>
            <a:r>
              <a:rPr lang="uk-UA" sz="2000" dirty="0" smtClean="0"/>
              <a:t> </a:t>
            </a:r>
            <a:r>
              <a:rPr lang="uk-UA" sz="2000" dirty="0" err="1" smtClean="0"/>
              <a:t>коллекцию</a:t>
            </a:r>
            <a:r>
              <a:rPr lang="uk-UA" sz="2000" dirty="0" smtClean="0"/>
              <a:t> </a:t>
            </a:r>
            <a:r>
              <a:rPr lang="uk-UA" sz="2000" dirty="0" err="1" smtClean="0"/>
              <a:t>из</a:t>
            </a:r>
            <a:r>
              <a:rPr lang="uk-UA" sz="2000" dirty="0" smtClean="0"/>
              <a:t> 7 </a:t>
            </a:r>
            <a:r>
              <a:rPr lang="uk-UA" sz="2000" dirty="0" err="1" smtClean="0"/>
              <a:t>модулей</a:t>
            </a:r>
            <a:r>
              <a:rPr lang="uk-UA" sz="2000" dirty="0" smtClean="0"/>
              <a:t>: </a:t>
            </a:r>
            <a:r>
              <a:rPr lang="uk-UA" sz="2000" dirty="0" err="1" smtClean="0"/>
              <a:t>QtЗDAnimation</a:t>
            </a:r>
            <a:r>
              <a:rPr lang="uk-UA" sz="2000" dirty="0" smtClean="0"/>
              <a:t>, </a:t>
            </a:r>
            <a:r>
              <a:rPr lang="uk-UA" sz="2000" dirty="0" err="1" smtClean="0"/>
              <a:t>QtЗOCore</a:t>
            </a:r>
            <a:r>
              <a:rPr lang="uk-UA" sz="2000" dirty="0" smtClean="0"/>
              <a:t>, </a:t>
            </a:r>
            <a:r>
              <a:rPr lang="uk-UA" sz="2000" dirty="0" err="1" smtClean="0"/>
              <a:t>Зdextras</a:t>
            </a:r>
            <a:r>
              <a:rPr lang="uk-UA" sz="2000" dirty="0" smtClean="0"/>
              <a:t>, </a:t>
            </a:r>
            <a:r>
              <a:rPr lang="uk-UA" sz="2000" dirty="0" err="1" smtClean="0"/>
              <a:t>QtЗDExtras</a:t>
            </a:r>
            <a:r>
              <a:rPr lang="uk-UA" sz="2000" dirty="0" smtClean="0"/>
              <a:t>, </a:t>
            </a:r>
            <a:r>
              <a:rPr lang="uk-UA" sz="2000" dirty="0" err="1" smtClean="0"/>
              <a:t>QtЗDinput</a:t>
            </a:r>
            <a:r>
              <a:rPr lang="uk-UA" sz="2000" dirty="0" smtClean="0"/>
              <a:t>, </a:t>
            </a:r>
            <a:r>
              <a:rPr lang="uk-UA" sz="2000" dirty="0" err="1" smtClean="0"/>
              <a:t>QtЗDLogic</a:t>
            </a:r>
            <a:r>
              <a:rPr lang="uk-UA" sz="2000" dirty="0" smtClean="0"/>
              <a:t>, </a:t>
            </a:r>
            <a:r>
              <a:rPr lang="uk-UA" sz="2000" dirty="0" err="1" smtClean="0"/>
              <a:t>Зdanimation</a:t>
            </a:r>
            <a:r>
              <a:rPr lang="uk-UA" sz="2000" dirty="0" smtClean="0"/>
              <a:t>, </a:t>
            </a:r>
            <a:r>
              <a:rPr lang="uk-UA" sz="2000" dirty="0" err="1" smtClean="0"/>
              <a:t>QtЗDRender</a:t>
            </a:r>
            <a:r>
              <a:rPr lang="uk-UA" sz="2000" dirty="0" smtClean="0"/>
              <a:t> и Qt3DScene2D. </a:t>
            </a:r>
            <a:r>
              <a:rPr lang="uk-UA" sz="2000" dirty="0" err="1" smtClean="0"/>
              <a:t>Цель</a:t>
            </a:r>
            <a:r>
              <a:rPr lang="uk-UA" sz="2000" dirty="0" smtClean="0"/>
              <a:t> </a:t>
            </a:r>
            <a:r>
              <a:rPr lang="uk-UA" sz="2000" dirty="0" err="1" smtClean="0"/>
              <a:t>этих</a:t>
            </a:r>
            <a:r>
              <a:rPr lang="uk-UA" sz="2000" dirty="0" smtClean="0"/>
              <a:t> </a:t>
            </a:r>
            <a:r>
              <a:rPr lang="uk-UA" sz="2000" dirty="0" err="1" smtClean="0"/>
              <a:t>модулей</a:t>
            </a:r>
            <a:r>
              <a:rPr lang="uk-UA" sz="2000" dirty="0" smtClean="0"/>
              <a:t> - </a:t>
            </a:r>
            <a:r>
              <a:rPr lang="uk-UA" sz="2000" dirty="0" err="1" smtClean="0"/>
              <a:t>предоставить</a:t>
            </a:r>
            <a:r>
              <a:rPr lang="uk-UA" sz="2000" dirty="0" smtClean="0"/>
              <a:t> </a:t>
            </a:r>
            <a:r>
              <a:rPr lang="uk-UA" sz="2000" dirty="0" err="1" smtClean="0"/>
              <a:t>механизмы</a:t>
            </a:r>
            <a:r>
              <a:rPr lang="uk-UA" sz="2000" dirty="0" smtClean="0"/>
              <a:t> для </a:t>
            </a:r>
            <a:r>
              <a:rPr lang="uk-UA" sz="2000" dirty="0" err="1" smtClean="0"/>
              <a:t>упрощения</a:t>
            </a:r>
            <a:r>
              <a:rPr lang="uk-UA" sz="2000" dirty="0" smtClean="0"/>
              <a:t> </a:t>
            </a:r>
            <a:r>
              <a:rPr lang="uk-UA" sz="2000" dirty="0" err="1" smtClean="0"/>
              <a:t>программирования</a:t>
            </a:r>
            <a:r>
              <a:rPr lang="uk-UA" sz="2000" dirty="0" smtClean="0"/>
              <a:t> </a:t>
            </a:r>
            <a:r>
              <a:rPr lang="uk-UA" sz="2000" dirty="0" err="1" smtClean="0"/>
              <a:t>трехмерной</a:t>
            </a:r>
            <a:r>
              <a:rPr lang="uk-UA" sz="2000" dirty="0" smtClean="0"/>
              <a:t> </a:t>
            </a:r>
            <a:r>
              <a:rPr lang="uk-UA" sz="2000" dirty="0" err="1" smtClean="0"/>
              <a:t>графики</a:t>
            </a:r>
            <a:endParaRPr lang="uk-UA" sz="2000" dirty="0" smtClean="0"/>
          </a:p>
          <a:p>
            <a:pPr>
              <a:spcBef>
                <a:spcPts val="0"/>
              </a:spcBef>
            </a:pPr>
            <a:r>
              <a:rPr lang="uk-UA" sz="2000" dirty="0" err="1" smtClean="0"/>
              <a:t>QtBluetooth</a:t>
            </a:r>
            <a:r>
              <a:rPr lang="uk-UA" sz="2000" dirty="0" smtClean="0"/>
              <a:t> </a:t>
            </a:r>
            <a:r>
              <a:rPr lang="uk-UA" sz="2000" dirty="0" err="1" smtClean="0"/>
              <a:t>Содержит</a:t>
            </a:r>
            <a:r>
              <a:rPr lang="uk-UA" sz="2000" dirty="0" smtClean="0"/>
              <a:t> </a:t>
            </a:r>
            <a:r>
              <a:rPr lang="uk-UA" sz="2000" dirty="0" err="1" smtClean="0"/>
              <a:t>классы</a:t>
            </a:r>
            <a:r>
              <a:rPr lang="uk-UA" sz="2000" dirty="0" smtClean="0"/>
              <a:t> для </a:t>
            </a:r>
            <a:r>
              <a:rPr lang="uk-UA" sz="2000" dirty="0" err="1" smtClean="0"/>
              <a:t>использования</a:t>
            </a:r>
            <a:r>
              <a:rPr lang="uk-UA" sz="2000" dirty="0" smtClean="0"/>
              <a:t> </a:t>
            </a:r>
            <a:r>
              <a:rPr lang="uk-UA" sz="2000" dirty="0" err="1" smtClean="0"/>
              <a:t>беспроводной</a:t>
            </a:r>
            <a:r>
              <a:rPr lang="uk-UA" sz="2000" dirty="0" smtClean="0"/>
              <a:t> </a:t>
            </a:r>
            <a:r>
              <a:rPr lang="uk-UA" sz="2000" dirty="0" err="1" smtClean="0"/>
              <a:t>технологии</a:t>
            </a:r>
            <a:r>
              <a:rPr lang="uk-UA" sz="2000" dirty="0" smtClean="0"/>
              <a:t> </a:t>
            </a:r>
            <a:r>
              <a:rPr lang="uk-UA" sz="2000" dirty="0" err="1" smtClean="0"/>
              <a:t>Bluetooth</a:t>
            </a:r>
            <a:endParaRPr lang="uk-UA" sz="2000" dirty="0" smtClean="0"/>
          </a:p>
          <a:p>
            <a:pPr>
              <a:spcBef>
                <a:spcPts val="0"/>
              </a:spcBef>
            </a:pPr>
            <a:r>
              <a:rPr lang="uk-UA" sz="2000" dirty="0" err="1" smtClean="0"/>
              <a:t>QtLocation</a:t>
            </a:r>
            <a:r>
              <a:rPr lang="uk-UA" sz="2000" dirty="0" smtClean="0"/>
              <a:t> </a:t>
            </a:r>
            <a:r>
              <a:rPr lang="uk-UA" sz="2000" dirty="0" err="1" smtClean="0"/>
              <a:t>Предоставляет</a:t>
            </a:r>
            <a:r>
              <a:rPr lang="uk-UA" sz="2000" dirty="0" smtClean="0"/>
              <a:t> </a:t>
            </a:r>
            <a:r>
              <a:rPr lang="uk-UA" sz="2000" dirty="0" err="1" smtClean="0"/>
              <a:t>классы</a:t>
            </a:r>
            <a:r>
              <a:rPr lang="uk-UA" sz="2000" dirty="0" smtClean="0"/>
              <a:t> </a:t>
            </a:r>
            <a:r>
              <a:rPr lang="uk-UA" sz="2000" dirty="0" err="1" smtClean="0"/>
              <a:t>геолокации</a:t>
            </a:r>
            <a:r>
              <a:rPr lang="uk-UA" sz="2000" dirty="0" smtClean="0"/>
              <a:t> для </a:t>
            </a:r>
            <a:r>
              <a:rPr lang="uk-UA" sz="2000" dirty="0" err="1" smtClean="0"/>
              <a:t>опрелеления</a:t>
            </a:r>
            <a:r>
              <a:rPr lang="uk-UA" sz="2000" dirty="0" smtClean="0"/>
              <a:t> </a:t>
            </a:r>
            <a:r>
              <a:rPr lang="uk-UA" sz="2000" dirty="0" err="1" smtClean="0"/>
              <a:t>текущего</a:t>
            </a:r>
            <a:r>
              <a:rPr lang="uk-UA" sz="2000" dirty="0" smtClean="0"/>
              <a:t> </a:t>
            </a:r>
            <a:r>
              <a:rPr lang="uk-UA" sz="2000" dirty="0" err="1" smtClean="0"/>
              <a:t>местоположения</a:t>
            </a:r>
            <a:endParaRPr lang="uk-UA" sz="2000" dirty="0" smtClean="0"/>
          </a:p>
          <a:p>
            <a:pPr>
              <a:spcBef>
                <a:spcPts val="0"/>
              </a:spcBef>
            </a:pPr>
            <a:r>
              <a:rPr lang="uk-UA" sz="2000" dirty="0" err="1" smtClean="0"/>
              <a:t>QtSensors</a:t>
            </a:r>
            <a:r>
              <a:rPr lang="uk-UA" sz="2000" dirty="0" smtClean="0"/>
              <a:t> </a:t>
            </a:r>
            <a:r>
              <a:rPr lang="uk-UA" sz="2000" dirty="0" err="1" smtClean="0"/>
              <a:t>Обеспечивает</a:t>
            </a:r>
            <a:r>
              <a:rPr lang="uk-UA" sz="2000" dirty="0" smtClean="0"/>
              <a:t> доступ к сенсорам </a:t>
            </a:r>
            <a:r>
              <a:rPr lang="uk-UA" sz="2000" dirty="0" err="1" smtClean="0"/>
              <a:t>мобильных</a:t>
            </a:r>
            <a:r>
              <a:rPr lang="uk-UA" sz="2000" dirty="0" smtClean="0"/>
              <a:t> </a:t>
            </a:r>
            <a:r>
              <a:rPr lang="uk-UA" sz="2000" dirty="0" err="1" smtClean="0"/>
              <a:t>устройств</a:t>
            </a:r>
            <a:r>
              <a:rPr lang="uk-UA" sz="2000" dirty="0" smtClean="0"/>
              <a:t> - таким, </a:t>
            </a:r>
            <a:r>
              <a:rPr lang="uk-UA" sz="2000" dirty="0" err="1" smtClean="0"/>
              <a:t>как</a:t>
            </a:r>
            <a:r>
              <a:rPr lang="uk-UA" sz="2000" dirty="0" smtClean="0"/>
              <a:t>, </a:t>
            </a:r>
            <a:r>
              <a:rPr lang="uk-UA" sz="2000" dirty="0" err="1" smtClean="0"/>
              <a:t>например</a:t>
            </a:r>
            <a:r>
              <a:rPr lang="uk-UA" sz="2000" dirty="0" smtClean="0"/>
              <a:t>, сенсор </a:t>
            </a:r>
            <a:r>
              <a:rPr lang="uk-UA" sz="2000" dirty="0" err="1" smtClean="0"/>
              <a:t>ориентации</a:t>
            </a:r>
            <a:r>
              <a:rPr lang="uk-UA" sz="2000" dirty="0" smtClean="0"/>
              <a:t> и акселерометр. </a:t>
            </a:r>
            <a:endParaRPr lang="uk-UA" sz="2000" dirty="0"/>
          </a:p>
        </p:txBody>
      </p:sp>
    </p:spTree>
    <p:extLst>
      <p:ext uri="{BB962C8B-B14F-4D97-AF65-F5344CB8AC3E}">
        <p14:creationId xmlns="" xmlns:p14="http://schemas.microsoft.com/office/powerpoint/2010/main" val="41499331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1219200" y="1828800"/>
            <a:ext cx="7543800" cy="4845050"/>
          </a:xfrm>
          <a:ln/>
          <a:extLs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normAutofit/>
          </a:bodyPr>
          <a:lstStyle/>
          <a:p>
            <a:pPr>
              <a:lnSpc>
                <a:spcPct val="93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ru-RU" altLang="ru-RU" dirty="0" smtClean="0"/>
              <a:t>Основана</a:t>
            </a:r>
            <a:r>
              <a:rPr lang="en-GB" altLang="ru-RU" dirty="0" smtClean="0"/>
              <a:t> </a:t>
            </a:r>
            <a:r>
              <a:rPr lang="en-GB" altLang="ru-RU" dirty="0"/>
              <a:t>в 1994 </a:t>
            </a:r>
            <a:r>
              <a:rPr lang="ru-RU" altLang="ru-RU" dirty="0" smtClean="0"/>
              <a:t>году</a:t>
            </a:r>
          </a:p>
          <a:p>
            <a:pPr>
              <a:lnSpc>
                <a:spcPct val="93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ru-RU" altLang="ru-RU" dirty="0" smtClean="0"/>
          </a:p>
          <a:p>
            <a:pPr>
              <a:lnSpc>
                <a:spcPct val="93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ru-RU" altLang="ru-RU" dirty="0" smtClean="0"/>
          </a:p>
          <a:p>
            <a:pPr>
              <a:lnSpc>
                <a:spcPct val="93000"/>
              </a:lnSpc>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ru-RU" dirty="0"/>
          </a:p>
          <a:p>
            <a:pPr>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ru-RU" dirty="0" err="1" smtClean="0"/>
              <a:t>оф</a:t>
            </a:r>
            <a:r>
              <a:rPr lang="ru-RU" altLang="ru-RU" dirty="0" smtClean="0"/>
              <a:t>и</a:t>
            </a:r>
            <a:r>
              <a:rPr lang="en-GB" altLang="ru-RU" dirty="0" smtClean="0"/>
              <a:t>с</a:t>
            </a:r>
            <a:r>
              <a:rPr lang="ru-RU" altLang="ru-RU" dirty="0" err="1" smtClean="0"/>
              <a:t>ы</a:t>
            </a:r>
            <a:r>
              <a:rPr lang="en-GB" altLang="ru-RU" dirty="0" smtClean="0"/>
              <a:t>:</a:t>
            </a:r>
            <a:endParaRPr lang="en-GB" altLang="ru-RU" dirty="0"/>
          </a:p>
          <a:p>
            <a:pPr lvl="1">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ru-RU" dirty="0" err="1"/>
              <a:t>Осло</a:t>
            </a:r>
            <a:r>
              <a:rPr lang="en-GB" altLang="ru-RU" dirty="0"/>
              <a:t>, </a:t>
            </a:r>
            <a:r>
              <a:rPr lang="en-GB" altLang="ru-RU" dirty="0" err="1" smtClean="0"/>
              <a:t>Норвег</a:t>
            </a:r>
            <a:r>
              <a:rPr lang="ru-RU" altLang="ru-RU" dirty="0" smtClean="0"/>
              <a:t>и</a:t>
            </a:r>
            <a:r>
              <a:rPr lang="en-GB" altLang="ru-RU" dirty="0" smtClean="0"/>
              <a:t>я </a:t>
            </a:r>
            <a:r>
              <a:rPr lang="en-GB" altLang="ru-RU" dirty="0"/>
              <a:t>(HQ)</a:t>
            </a:r>
          </a:p>
          <a:p>
            <a:pPr lvl="1">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ru-RU" dirty="0" err="1"/>
              <a:t>Санта-Клара</a:t>
            </a:r>
            <a:r>
              <a:rPr lang="en-GB" altLang="ru-RU" dirty="0"/>
              <a:t>, </a:t>
            </a:r>
            <a:r>
              <a:rPr lang="en-GB" altLang="ru-RU" dirty="0" err="1" smtClean="0"/>
              <a:t>Кал</a:t>
            </a:r>
            <a:r>
              <a:rPr lang="ru-RU" altLang="ru-RU" dirty="0" smtClean="0"/>
              <a:t>и</a:t>
            </a:r>
            <a:r>
              <a:rPr lang="en-GB" altLang="ru-RU" dirty="0" err="1" smtClean="0"/>
              <a:t>форн</a:t>
            </a:r>
            <a:r>
              <a:rPr lang="ru-RU" altLang="ru-RU" dirty="0" smtClean="0"/>
              <a:t>и</a:t>
            </a:r>
            <a:r>
              <a:rPr lang="en-GB" altLang="ru-RU" dirty="0" smtClean="0"/>
              <a:t>я</a:t>
            </a:r>
            <a:endParaRPr lang="en-GB" altLang="ru-RU" dirty="0"/>
          </a:p>
          <a:p>
            <a:pPr lvl="1">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ru-RU" dirty="0" err="1" smtClean="0"/>
              <a:t>Бр</a:t>
            </a:r>
            <a:r>
              <a:rPr lang="ru-RU" altLang="ru-RU" dirty="0" smtClean="0"/>
              <a:t>и</a:t>
            </a:r>
            <a:r>
              <a:rPr lang="en-GB" altLang="ru-RU" dirty="0" err="1" smtClean="0"/>
              <a:t>сбен</a:t>
            </a:r>
            <a:r>
              <a:rPr lang="en-GB" altLang="ru-RU" dirty="0"/>
              <a:t>, </a:t>
            </a:r>
            <a:r>
              <a:rPr lang="en-GB" altLang="ru-RU" dirty="0" err="1" smtClean="0"/>
              <a:t>Австрал</a:t>
            </a:r>
            <a:r>
              <a:rPr lang="ru-RU" altLang="ru-RU" dirty="0" smtClean="0"/>
              <a:t>и</a:t>
            </a:r>
            <a:r>
              <a:rPr lang="en-GB" altLang="ru-RU" dirty="0" smtClean="0"/>
              <a:t>я</a:t>
            </a:r>
            <a:endParaRPr lang="en-GB" altLang="ru-RU" dirty="0"/>
          </a:p>
          <a:p>
            <a:pPr>
              <a:lnSpc>
                <a:spcPct val="9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ru-RU" dirty="0" err="1" smtClean="0"/>
              <a:t>Основна</a:t>
            </a:r>
            <a:r>
              <a:rPr lang="en-GB" altLang="ru-RU" dirty="0" smtClean="0"/>
              <a:t> </a:t>
            </a:r>
            <a:r>
              <a:rPr lang="en-GB" altLang="ru-RU" dirty="0" err="1"/>
              <a:t>продукція</a:t>
            </a:r>
            <a:r>
              <a:rPr lang="en-GB" altLang="ru-RU" dirty="0"/>
              <a:t>: </a:t>
            </a:r>
            <a:r>
              <a:rPr lang="en-GB" altLang="ru-RU" dirty="0" smtClean="0"/>
              <a:t>Qt</a:t>
            </a:r>
            <a:endParaRPr lang="en-GB" altLang="ru-RU" baseline="30000" dirty="0"/>
          </a:p>
          <a:p>
            <a:pPr>
              <a:lnSpc>
                <a:spcPct val="90000"/>
              </a:lnSpc>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ru-RU" dirty="0"/>
          </a:p>
        </p:txBody>
      </p:sp>
      <p:sp>
        <p:nvSpPr>
          <p:cNvPr id="7172" name="Rectangle 4"/>
          <p:cNvSpPr>
            <a:spLocks noGrp="1" noChangeArrowheads="1"/>
          </p:cNvSpPr>
          <p:nvPr>
            <p:ph type="title"/>
          </p:nvPr>
        </p:nvSpPr>
        <p:spPr>
          <a:xfrm>
            <a:off x="457200" y="274638"/>
            <a:ext cx="7355160" cy="1143000"/>
          </a:xfrm>
        </p:spPr>
        <p:txBody>
          <a:bodyPr>
            <a:noAutofit/>
          </a:bodyPr>
          <a:lstStyle/>
          <a:p>
            <a:r>
              <a:rPr lang="en-US" altLang="ru-RU" sz="3200" dirty="0"/>
              <a:t>Qt Development Frameworks </a:t>
            </a:r>
            <a:r>
              <a:rPr lang="en-US" altLang="ru-RU" sz="3200" dirty="0" smtClean="0"/>
              <a:t>(</a:t>
            </a:r>
            <a:r>
              <a:rPr lang="ru-RU" altLang="ru-RU" sz="3200" dirty="0" smtClean="0"/>
              <a:t>также</a:t>
            </a:r>
            <a:r>
              <a:rPr lang="en-US" altLang="ru-RU" sz="3200" dirty="0" smtClean="0"/>
              <a:t> </a:t>
            </a:r>
            <a:r>
              <a:rPr lang="ru-RU" altLang="ru-RU" sz="3200" dirty="0" smtClean="0"/>
              <a:t>известна как </a:t>
            </a:r>
            <a:r>
              <a:rPr lang="en-US" altLang="ru-RU" sz="3200" dirty="0" smtClean="0"/>
              <a:t>Qt </a:t>
            </a:r>
            <a:r>
              <a:rPr lang="en-US" altLang="ru-RU" sz="3200" dirty="0"/>
              <a:t>Software, </a:t>
            </a:r>
            <a:r>
              <a:rPr lang="en-US" altLang="ru-RU" sz="3200" dirty="0" err="1"/>
              <a:t>Trolltech</a:t>
            </a:r>
            <a:r>
              <a:rPr lang="en-US" altLang="ru-RU" sz="3200" dirty="0"/>
              <a:t> </a:t>
            </a:r>
            <a:r>
              <a:rPr lang="uk-UA" altLang="ru-RU" sz="3200" dirty="0" smtClean="0"/>
              <a:t>та</a:t>
            </a:r>
            <a:r>
              <a:rPr lang="en-US" altLang="ru-RU" sz="3200" dirty="0" smtClean="0"/>
              <a:t> </a:t>
            </a:r>
            <a:r>
              <a:rPr lang="en-US" altLang="ru-RU" sz="3200" dirty="0"/>
              <a:t>Quasar Technologies) </a:t>
            </a:r>
            <a:endParaRPr lang="en-GB" altLang="ru-RU" sz="3200" dirty="0"/>
          </a:p>
        </p:txBody>
      </p:sp>
      <p:pic>
        <p:nvPicPr>
          <p:cNvPr id="7174" name="Picture 6" descr="e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652120" y="2636912"/>
            <a:ext cx="1317625" cy="1651000"/>
          </a:xfrm>
          <a:prstGeom prst="rect">
            <a:avLst/>
          </a:prstGeom>
          <a:noFill/>
          <a:extLst>
            <a:ext uri="{909E8E84-426E-40DD-AFC4-6F175D3DCCD1}">
              <a14:hiddenFill xmlns="" xmlns:a14="http://schemas.microsoft.com/office/drawing/2010/main">
                <a:solidFill>
                  <a:srgbClr val="FFFFFF"/>
                </a:solidFill>
              </a14:hiddenFill>
            </a:ext>
          </a:extLst>
        </p:spPr>
      </p:pic>
      <p:pic>
        <p:nvPicPr>
          <p:cNvPr id="7175" name="Picture 7" descr="nord"/>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306882" y="2655318"/>
            <a:ext cx="1338263" cy="1676400"/>
          </a:xfrm>
          <a:prstGeom prst="rect">
            <a:avLst/>
          </a:prstGeom>
          <a:noFill/>
          <a:extLst>
            <a:ext uri="{909E8E84-426E-40DD-AFC4-6F175D3DCCD1}">
              <a14:hiddenFill xmlns="" xmlns:a14="http://schemas.microsoft.com/office/drawing/2010/main">
                <a:solidFill>
                  <a:srgbClr val="FFFFFF"/>
                </a:solidFill>
              </a14:hiddenFill>
            </a:ext>
          </a:extLst>
        </p:spPr>
      </p:pic>
      <p:sp>
        <p:nvSpPr>
          <p:cNvPr id="7176" name="Text Box 8"/>
          <p:cNvSpPr txBox="1">
            <a:spLocks noChangeArrowheads="1"/>
          </p:cNvSpPr>
          <p:nvPr/>
        </p:nvSpPr>
        <p:spPr bwMode="auto">
          <a:xfrm>
            <a:off x="5401882" y="4293096"/>
            <a:ext cx="3810000" cy="6097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36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80000" tIns="180000" rIns="180000" bIns="180000">
            <a:spAutoFit/>
          </a:bodyPr>
          <a:lstStyle/>
          <a:p>
            <a:pPr>
              <a:spcBef>
                <a:spcPct val="50000"/>
              </a:spcBef>
            </a:pPr>
            <a:r>
              <a:rPr lang="nb-NO" altLang="ru-RU" sz="1600" dirty="0"/>
              <a:t>Eirik Chambe-Eng Haavard Nord</a:t>
            </a:r>
            <a:endParaRPr lang="en-GB" altLang="ru-RU" sz="1600" dirty="0"/>
          </a:p>
        </p:txBody>
      </p:sp>
    </p:spTree>
    <p:extLst>
      <p:ext uri="{BB962C8B-B14F-4D97-AF65-F5344CB8AC3E}">
        <p14:creationId xmlns="" xmlns:p14="http://schemas.microsoft.com/office/powerpoint/2010/main" val="334353830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body" idx="1"/>
          </p:nvPr>
        </p:nvSpPr>
        <p:spPr>
          <a:xfrm>
            <a:off x="611560" y="1412776"/>
            <a:ext cx="8229600" cy="4968552"/>
          </a:xfrm>
        </p:spPr>
        <p:txBody>
          <a:bodyPr>
            <a:normAutofit/>
          </a:bodyPr>
          <a:lstStyle/>
          <a:p>
            <a:pPr indent="0" algn="just">
              <a:spcBef>
                <a:spcPts val="0"/>
              </a:spcBef>
              <a:buNone/>
            </a:pPr>
            <a:r>
              <a:rPr lang="ru-RU" sz="2800" dirty="0" smtClean="0"/>
              <a:t>В </a:t>
            </a:r>
            <a:r>
              <a:rPr lang="en-US" sz="2800" dirty="0" smtClean="0"/>
              <a:t>Qt </a:t>
            </a:r>
            <a:r>
              <a:rPr lang="ru-RU" sz="2800" dirty="0" smtClean="0"/>
              <a:t>под сигналами подразумевают методы,  которые могут высылать сообщения с информацией о событии.</a:t>
            </a:r>
          </a:p>
          <a:p>
            <a:pPr indent="0" algn="just">
              <a:spcBef>
                <a:spcPts val="0"/>
              </a:spcBef>
              <a:buNone/>
            </a:pPr>
            <a:endParaRPr lang="ru-RU" altLang="ru-RU" sz="2800" dirty="0" smtClean="0"/>
          </a:p>
          <a:p>
            <a:pPr indent="0" algn="just">
              <a:spcBef>
                <a:spcPts val="0"/>
              </a:spcBef>
              <a:buNone/>
            </a:pPr>
            <a:r>
              <a:rPr lang="ru-RU" sz="2800" dirty="0" smtClean="0"/>
              <a:t>Методы сигналов  могут иметь параметры, но не могут возвращать значение </a:t>
            </a:r>
          </a:p>
          <a:p>
            <a:pPr indent="0" algn="just">
              <a:spcBef>
                <a:spcPts val="0"/>
              </a:spcBef>
              <a:buNone/>
            </a:pPr>
            <a:endParaRPr lang="ru-RU" altLang="ru-RU" sz="2800" dirty="0" smtClean="0"/>
          </a:p>
          <a:p>
            <a:pPr indent="0" algn="just">
              <a:spcBef>
                <a:spcPts val="0"/>
              </a:spcBef>
              <a:buNone/>
            </a:pPr>
            <a:r>
              <a:rPr lang="ru-RU" sz="2800" dirty="0" smtClean="0"/>
              <a:t>Класс, имеющий свои  сигналы </a:t>
            </a:r>
            <a:r>
              <a:rPr lang="ru-RU" sz="2800" dirty="0" err="1" smtClean="0"/>
              <a:t>и\или</a:t>
            </a:r>
            <a:r>
              <a:rPr lang="ru-RU" sz="2800" dirty="0" smtClean="0"/>
              <a:t> слоты, должен унаследовать класс </a:t>
            </a:r>
            <a:r>
              <a:rPr lang="en-US" sz="2800" dirty="0" err="1" smtClean="0"/>
              <a:t>QObject</a:t>
            </a:r>
            <a:r>
              <a:rPr lang="en-US" sz="2800" dirty="0" smtClean="0"/>
              <a:t> </a:t>
            </a:r>
            <a:r>
              <a:rPr lang="ru-RU" sz="2800" dirty="0" smtClean="0"/>
              <a:t>и использовать макрос </a:t>
            </a:r>
            <a:r>
              <a:rPr lang="en-US" sz="2800" dirty="0" smtClean="0"/>
              <a:t>Q</a:t>
            </a:r>
            <a:r>
              <a:rPr lang="ru-RU" sz="2800" dirty="0" smtClean="0"/>
              <a:t>_</a:t>
            </a:r>
            <a:r>
              <a:rPr lang="en-US" sz="2800" dirty="0" smtClean="0"/>
              <a:t>OBJECT</a:t>
            </a:r>
            <a:r>
              <a:rPr lang="ru-RU" sz="2800" dirty="0" smtClean="0"/>
              <a:t>.</a:t>
            </a:r>
            <a:endParaRPr lang="uk-UA" sz="2800" dirty="0" smtClean="0"/>
          </a:p>
          <a:p>
            <a:pPr indent="0" algn="just">
              <a:spcBef>
                <a:spcPts val="0"/>
              </a:spcBef>
              <a:buNone/>
            </a:pPr>
            <a:endParaRPr lang="nb-NO" altLang="ru-RU" sz="2800" dirty="0"/>
          </a:p>
        </p:txBody>
      </p:sp>
      <p:sp>
        <p:nvSpPr>
          <p:cNvPr id="120834" name="Rectangle 2"/>
          <p:cNvSpPr>
            <a:spLocks noGrp="1" noChangeArrowheads="1"/>
          </p:cNvSpPr>
          <p:nvPr>
            <p:ph type="title"/>
          </p:nvPr>
        </p:nvSpPr>
        <p:spPr/>
        <p:txBody>
          <a:bodyPr/>
          <a:lstStyle/>
          <a:p>
            <a:r>
              <a:rPr lang="ru-RU" dirty="0" smtClean="0"/>
              <a:t>Сигналы и слоты </a:t>
            </a:r>
            <a:endParaRPr lang="en-GB" altLang="ru-RU" dirty="0"/>
          </a:p>
        </p:txBody>
      </p:sp>
      <p:sp>
        <p:nvSpPr>
          <p:cNvPr id="120854" name="Rectangle 22"/>
          <p:cNvSpPr>
            <a:spLocks noChangeArrowheads="1"/>
          </p:cNvSpPr>
          <p:nvPr/>
        </p:nvSpPr>
        <p:spPr bwMode="auto">
          <a:xfrm>
            <a:off x="1905000" y="2971800"/>
            <a:ext cx="1050925" cy="723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36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180000" tIns="180000" rIns="180000" bIns="180000">
            <a:spAutoFit/>
          </a:bodyPr>
          <a:lstStyle/>
          <a:p>
            <a:r>
              <a:rPr lang="nb-NO" altLang="ru-RU" dirty="0">
                <a:solidFill>
                  <a:srgbClr val="FFFFFF"/>
                </a:solidFill>
                <a:latin typeface="Arial" charset="0"/>
              </a:rPr>
              <a:t> OS</a:t>
            </a:r>
            <a:endParaRPr lang="en-GB" altLang="ru-RU" dirty="0">
              <a:solidFill>
                <a:srgbClr val="FFFFFF"/>
              </a:solidFill>
              <a:latin typeface="Arial" charset="0"/>
            </a:endParaRPr>
          </a:p>
        </p:txBody>
      </p:sp>
    </p:spTree>
    <p:extLst>
      <p:ext uri="{BB962C8B-B14F-4D97-AF65-F5344CB8AC3E}">
        <p14:creationId xmlns="" xmlns:p14="http://schemas.microsoft.com/office/powerpoint/2010/main" val="24317695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ru-RU" altLang="ru-RU" dirty="0" smtClean="0"/>
              <a:t>Пример</a:t>
            </a:r>
            <a:endParaRPr lang="en-GB" altLang="ru-RU" dirty="0"/>
          </a:p>
        </p:txBody>
      </p:sp>
      <p:sp>
        <p:nvSpPr>
          <p:cNvPr id="121859" name="Rectangle 3"/>
          <p:cNvSpPr>
            <a:spLocks noGrp="1" noChangeArrowheads="1"/>
          </p:cNvSpPr>
          <p:nvPr>
            <p:ph type="body" idx="1"/>
          </p:nvPr>
        </p:nvSpPr>
        <p:spPr/>
        <p:txBody>
          <a:bodyPr>
            <a:normAutofit fontScale="92500" lnSpcReduction="20000"/>
          </a:bodyPr>
          <a:lstStyle/>
          <a:p>
            <a:pPr>
              <a:lnSpc>
                <a:spcPct val="93000"/>
              </a:lnSpc>
              <a:spcBef>
                <a:spcPts val="0"/>
              </a:spcBef>
              <a:buNone/>
            </a:pPr>
            <a:r>
              <a:rPr lang="en-US" sz="2400" dirty="0" smtClean="0"/>
              <a:t>class </a:t>
            </a:r>
            <a:r>
              <a:rPr lang="en-US" sz="2400" b="1" dirty="0" smtClean="0"/>
              <a:t>A</a:t>
            </a:r>
            <a:r>
              <a:rPr lang="en-US" sz="2400" dirty="0" smtClean="0"/>
              <a:t>: public </a:t>
            </a:r>
            <a:r>
              <a:rPr lang="en-US" sz="2400" b="1" dirty="0" err="1" smtClean="0"/>
              <a:t>Qbject</a:t>
            </a:r>
            <a:r>
              <a:rPr lang="en-US" sz="2400" dirty="0" smtClean="0"/>
              <a:t> </a:t>
            </a:r>
            <a:endParaRPr lang="ru-RU" sz="2400" dirty="0" smtClean="0"/>
          </a:p>
          <a:p>
            <a:pPr>
              <a:lnSpc>
                <a:spcPct val="93000"/>
              </a:lnSpc>
              <a:spcBef>
                <a:spcPts val="0"/>
              </a:spcBef>
              <a:buNone/>
            </a:pPr>
            <a:r>
              <a:rPr lang="en-US" sz="2400" dirty="0" smtClean="0"/>
              <a:t>{ </a:t>
            </a:r>
            <a:endParaRPr lang="ru-RU" sz="2400" dirty="0" smtClean="0"/>
          </a:p>
          <a:p>
            <a:pPr>
              <a:lnSpc>
                <a:spcPct val="93000"/>
              </a:lnSpc>
              <a:spcBef>
                <a:spcPts val="0"/>
              </a:spcBef>
              <a:buNone/>
            </a:pPr>
            <a:r>
              <a:rPr lang="en-US" sz="2400" dirty="0" smtClean="0"/>
              <a:t>Q_OBJECT </a:t>
            </a:r>
            <a:r>
              <a:rPr lang="en-US" sz="2400" dirty="0" smtClean="0">
                <a:solidFill>
                  <a:schemeClr val="bg1">
                    <a:lumMod val="50000"/>
                  </a:schemeClr>
                </a:solidFill>
              </a:rPr>
              <a:t>// </a:t>
            </a:r>
            <a:r>
              <a:rPr lang="uk-UA" sz="2400" dirty="0" smtClean="0">
                <a:solidFill>
                  <a:schemeClr val="bg1">
                    <a:lumMod val="50000"/>
                  </a:schemeClr>
                </a:solidFill>
              </a:rPr>
              <a:t>для </a:t>
            </a:r>
            <a:r>
              <a:rPr lang="uk-UA" sz="2400" dirty="0" err="1" smtClean="0">
                <a:solidFill>
                  <a:schemeClr val="bg1">
                    <a:lumMod val="50000"/>
                  </a:schemeClr>
                </a:solidFill>
              </a:rPr>
              <a:t>использования</a:t>
            </a:r>
            <a:r>
              <a:rPr lang="uk-UA" sz="2400" dirty="0" smtClean="0">
                <a:solidFill>
                  <a:schemeClr val="bg1">
                    <a:lumMod val="50000"/>
                  </a:schemeClr>
                </a:solidFill>
              </a:rPr>
              <a:t> </a:t>
            </a:r>
            <a:r>
              <a:rPr lang="uk-UA" sz="2400" dirty="0" err="1" smtClean="0">
                <a:solidFill>
                  <a:schemeClr val="bg1">
                    <a:lumMod val="50000"/>
                  </a:schemeClr>
                </a:solidFill>
              </a:rPr>
              <a:t>сигналов</a:t>
            </a:r>
            <a:r>
              <a:rPr lang="uk-UA" sz="2400" dirty="0" smtClean="0">
                <a:solidFill>
                  <a:schemeClr val="bg1">
                    <a:lumMod val="50000"/>
                  </a:schemeClr>
                </a:solidFill>
              </a:rPr>
              <a:t> и </a:t>
            </a:r>
            <a:r>
              <a:rPr lang="uk-UA" sz="2400" dirty="0" err="1" smtClean="0">
                <a:solidFill>
                  <a:schemeClr val="bg1">
                    <a:lumMod val="50000"/>
                  </a:schemeClr>
                </a:solidFill>
              </a:rPr>
              <a:t>слотов</a:t>
            </a:r>
            <a:r>
              <a:rPr lang="uk-UA" sz="2400" dirty="0" smtClean="0">
                <a:solidFill>
                  <a:schemeClr val="bg1">
                    <a:lumMod val="50000"/>
                  </a:schemeClr>
                </a:solidFill>
              </a:rPr>
              <a:t> </a:t>
            </a:r>
          </a:p>
          <a:p>
            <a:pPr>
              <a:lnSpc>
                <a:spcPct val="93000"/>
              </a:lnSpc>
              <a:spcBef>
                <a:spcPts val="0"/>
              </a:spcBef>
              <a:buNone/>
            </a:pPr>
            <a:r>
              <a:rPr lang="uk-UA" sz="2400" dirty="0" smtClean="0"/>
              <a:t>…</a:t>
            </a:r>
            <a:br>
              <a:rPr lang="uk-UA" sz="2400" dirty="0" smtClean="0"/>
            </a:br>
            <a:endParaRPr lang="uk-UA" sz="2400" dirty="0" smtClean="0"/>
          </a:p>
          <a:p>
            <a:pPr>
              <a:lnSpc>
                <a:spcPct val="93000"/>
              </a:lnSpc>
              <a:spcBef>
                <a:spcPts val="0"/>
              </a:spcBef>
              <a:buNone/>
            </a:pPr>
            <a:r>
              <a:rPr lang="en-US" sz="2400" dirty="0" smtClean="0"/>
              <a:t>signals: void </a:t>
            </a:r>
            <a:r>
              <a:rPr lang="en-US" sz="2400" b="1" dirty="0" err="1" smtClean="0"/>
              <a:t>MySignal</a:t>
            </a:r>
            <a:r>
              <a:rPr lang="en-US" sz="2400" dirty="0" smtClean="0"/>
              <a:t>(); </a:t>
            </a:r>
            <a:r>
              <a:rPr lang="en-US" sz="2400" dirty="0" smtClean="0">
                <a:solidFill>
                  <a:schemeClr val="bg1">
                    <a:lumMod val="50000"/>
                  </a:schemeClr>
                </a:solidFill>
              </a:rPr>
              <a:t>//</a:t>
            </a:r>
            <a:r>
              <a:rPr lang="uk-UA" sz="2400" dirty="0" smtClean="0">
                <a:solidFill>
                  <a:schemeClr val="bg1">
                    <a:lumMod val="50000"/>
                  </a:schemeClr>
                </a:solidFill>
              </a:rPr>
              <a:t>сигнал с </a:t>
            </a:r>
            <a:r>
              <a:rPr lang="uk-UA" sz="2400" dirty="0" err="1" smtClean="0">
                <a:solidFill>
                  <a:schemeClr val="bg1">
                    <a:lumMod val="50000"/>
                  </a:schemeClr>
                </a:solidFill>
              </a:rPr>
              <a:t>именем</a:t>
            </a:r>
            <a:r>
              <a:rPr lang="uk-UA" sz="2400" dirty="0" smtClean="0">
                <a:solidFill>
                  <a:schemeClr val="bg1">
                    <a:lumMod val="50000"/>
                  </a:schemeClr>
                </a:solidFill>
              </a:rPr>
              <a:t> </a:t>
            </a:r>
            <a:r>
              <a:rPr lang="en-US" sz="2400" dirty="0" err="1" smtClean="0">
                <a:solidFill>
                  <a:schemeClr val="bg1">
                    <a:lumMod val="50000"/>
                  </a:schemeClr>
                </a:solidFill>
              </a:rPr>
              <a:t>MySignal</a:t>
            </a:r>
            <a:r>
              <a:rPr lang="en-US" sz="2400" dirty="0" smtClean="0">
                <a:solidFill>
                  <a:schemeClr val="bg1">
                    <a:lumMod val="50000"/>
                  </a:schemeClr>
                </a:solidFill>
              </a:rPr>
              <a:t> </a:t>
            </a:r>
            <a:endParaRPr lang="ru-RU" sz="2400" dirty="0" smtClean="0">
              <a:solidFill>
                <a:schemeClr val="bg1">
                  <a:lumMod val="50000"/>
                </a:schemeClr>
              </a:solidFill>
            </a:endParaRPr>
          </a:p>
          <a:p>
            <a:pPr>
              <a:lnSpc>
                <a:spcPct val="93000"/>
              </a:lnSpc>
              <a:spcBef>
                <a:spcPts val="0"/>
              </a:spcBef>
              <a:buNone/>
            </a:pPr>
            <a:r>
              <a:rPr lang="ru-RU" sz="2400" dirty="0" smtClean="0"/>
              <a:t>…</a:t>
            </a:r>
            <a:r>
              <a:rPr lang="en-US" sz="2400" dirty="0" smtClean="0"/>
              <a:t/>
            </a:r>
            <a:br>
              <a:rPr lang="en-US" sz="2400" dirty="0" smtClean="0"/>
            </a:br>
            <a:endParaRPr lang="ru-RU" sz="2400" dirty="0" smtClean="0"/>
          </a:p>
          <a:p>
            <a:pPr>
              <a:lnSpc>
                <a:spcPct val="93000"/>
              </a:lnSpc>
              <a:spcBef>
                <a:spcPts val="0"/>
              </a:spcBef>
              <a:buNone/>
            </a:pPr>
            <a:r>
              <a:rPr lang="en-US" sz="2400" dirty="0" smtClean="0"/>
              <a:t>public: </a:t>
            </a:r>
            <a:endParaRPr lang="ru-RU" sz="2400" dirty="0" smtClean="0"/>
          </a:p>
          <a:p>
            <a:pPr>
              <a:lnSpc>
                <a:spcPct val="93000"/>
              </a:lnSpc>
              <a:spcBef>
                <a:spcPts val="0"/>
              </a:spcBef>
              <a:buNone/>
            </a:pPr>
            <a:r>
              <a:rPr lang="en-US" sz="2400" dirty="0" smtClean="0"/>
              <a:t>void </a:t>
            </a:r>
            <a:r>
              <a:rPr lang="en-US" sz="2400" b="1" dirty="0" err="1" smtClean="0"/>
              <a:t>sendSignal</a:t>
            </a:r>
            <a:r>
              <a:rPr lang="en-US" sz="2400" dirty="0" smtClean="0"/>
              <a:t>()</a:t>
            </a:r>
            <a:endParaRPr lang="ru-RU" sz="2400" dirty="0" smtClean="0"/>
          </a:p>
          <a:p>
            <a:pPr>
              <a:lnSpc>
                <a:spcPct val="93000"/>
              </a:lnSpc>
              <a:spcBef>
                <a:spcPts val="0"/>
              </a:spcBef>
              <a:buNone/>
            </a:pPr>
            <a:endParaRPr lang="ru-RU" sz="2400" dirty="0" smtClean="0"/>
          </a:p>
          <a:p>
            <a:pPr>
              <a:lnSpc>
                <a:spcPct val="93000"/>
              </a:lnSpc>
              <a:spcBef>
                <a:spcPts val="0"/>
              </a:spcBef>
              <a:buNone/>
            </a:pPr>
            <a:r>
              <a:rPr lang="en-US" sz="2400" dirty="0" smtClean="0"/>
              <a:t> {emit </a:t>
            </a:r>
            <a:r>
              <a:rPr lang="en-US" sz="2400" dirty="0" err="1" smtClean="0"/>
              <a:t>MySignal</a:t>
            </a:r>
            <a:r>
              <a:rPr lang="en-US" sz="2400" dirty="0" smtClean="0"/>
              <a:t>(); } </a:t>
            </a:r>
            <a:r>
              <a:rPr lang="en-US" sz="2400" dirty="0" smtClean="0">
                <a:solidFill>
                  <a:schemeClr val="bg1">
                    <a:lumMod val="50000"/>
                  </a:schemeClr>
                </a:solidFill>
              </a:rPr>
              <a:t>//</a:t>
            </a:r>
            <a:r>
              <a:rPr lang="uk-UA" sz="2400" dirty="0" err="1" smtClean="0">
                <a:solidFill>
                  <a:schemeClr val="bg1">
                    <a:lumMod val="50000"/>
                  </a:schemeClr>
                </a:solidFill>
              </a:rPr>
              <a:t>высылает</a:t>
            </a:r>
            <a:r>
              <a:rPr lang="uk-UA" sz="2400" dirty="0" smtClean="0">
                <a:solidFill>
                  <a:schemeClr val="bg1">
                    <a:lumMod val="50000"/>
                  </a:schemeClr>
                </a:solidFill>
              </a:rPr>
              <a:t> сигнал </a:t>
            </a:r>
          </a:p>
          <a:p>
            <a:pPr>
              <a:lnSpc>
                <a:spcPct val="93000"/>
              </a:lnSpc>
              <a:spcBef>
                <a:spcPts val="0"/>
              </a:spcBef>
              <a:buNone/>
            </a:pPr>
            <a:endParaRPr lang="ru-RU" sz="2400" dirty="0" smtClean="0"/>
          </a:p>
          <a:p>
            <a:pPr>
              <a:lnSpc>
                <a:spcPct val="93000"/>
              </a:lnSpc>
              <a:spcBef>
                <a:spcPts val="0"/>
              </a:spcBef>
              <a:buNone/>
            </a:pPr>
            <a:r>
              <a:rPr lang="en-US" sz="2400" dirty="0" err="1" smtClean="0"/>
              <a:t>MySignal</a:t>
            </a:r>
            <a:r>
              <a:rPr lang="en-US" sz="2400" dirty="0" smtClean="0"/>
              <a:t> </a:t>
            </a:r>
            <a:r>
              <a:rPr lang="en-US" sz="2400" b="1" dirty="0" smtClean="0"/>
              <a:t>A</a:t>
            </a:r>
            <a:r>
              <a:rPr lang="en-US" sz="2400" dirty="0" smtClean="0"/>
              <a:t>() {} </a:t>
            </a:r>
            <a:endParaRPr lang="ru-RU" sz="2400" dirty="0" smtClean="0"/>
          </a:p>
          <a:p>
            <a:pPr>
              <a:lnSpc>
                <a:spcPct val="93000"/>
              </a:lnSpc>
              <a:spcBef>
                <a:spcPts val="0"/>
              </a:spcBef>
              <a:buNone/>
            </a:pPr>
            <a:r>
              <a:rPr lang="ru-RU" sz="2400" dirty="0" smtClean="0"/>
              <a:t>…</a:t>
            </a:r>
          </a:p>
          <a:p>
            <a:pPr>
              <a:lnSpc>
                <a:spcPct val="93000"/>
              </a:lnSpc>
              <a:spcBef>
                <a:spcPts val="0"/>
              </a:spcBef>
              <a:buNone/>
            </a:pPr>
            <a:endParaRPr lang="ru-RU" sz="2400" dirty="0" smtClean="0"/>
          </a:p>
          <a:p>
            <a:pPr>
              <a:lnSpc>
                <a:spcPct val="93000"/>
              </a:lnSpc>
              <a:spcBef>
                <a:spcPts val="0"/>
              </a:spcBef>
              <a:buNone/>
            </a:pPr>
            <a:r>
              <a:rPr lang="en-US" sz="2400" dirty="0" smtClean="0"/>
              <a:t>};</a:t>
            </a:r>
            <a:endParaRPr lang="en-GB" altLang="ru-RU" sz="2400" dirty="0"/>
          </a:p>
        </p:txBody>
      </p:sp>
    </p:spTree>
    <p:extLst>
      <p:ext uri="{BB962C8B-B14F-4D97-AF65-F5344CB8AC3E}">
        <p14:creationId xmlns="" xmlns:p14="http://schemas.microsoft.com/office/powerpoint/2010/main" val="226723310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026"/>
          <p:cNvSpPr>
            <a:spLocks noGrp="1" noChangeArrowheads="1"/>
          </p:cNvSpPr>
          <p:nvPr>
            <p:ph type="title"/>
          </p:nvPr>
        </p:nvSpPr>
        <p:spPr/>
        <p:txBody>
          <a:bodyPr/>
          <a:lstStyle/>
          <a:p>
            <a:r>
              <a:rPr lang="ru-RU" altLang="ru-RU" dirty="0" smtClean="0"/>
              <a:t>Сигналы и слоты</a:t>
            </a:r>
            <a:endParaRPr lang="en-GB" altLang="ru-RU" dirty="0"/>
          </a:p>
        </p:txBody>
      </p:sp>
      <p:sp>
        <p:nvSpPr>
          <p:cNvPr id="122883" name="Rectangle 1027"/>
          <p:cNvSpPr>
            <a:spLocks noGrp="1" noChangeArrowheads="1"/>
          </p:cNvSpPr>
          <p:nvPr>
            <p:ph type="body" idx="1"/>
          </p:nvPr>
        </p:nvSpPr>
        <p:spPr/>
        <p:txBody>
          <a:bodyPr>
            <a:normAutofit lnSpcReduction="10000"/>
          </a:bodyPr>
          <a:lstStyle/>
          <a:p>
            <a:pPr>
              <a:buNone/>
            </a:pPr>
            <a:r>
              <a:rPr lang="ru-RU" sz="2800" dirty="0" smtClean="0"/>
              <a:t>Высылать сигнал можно с помощью ключевого слова </a:t>
            </a:r>
            <a:r>
              <a:rPr lang="en-US" sz="2800" dirty="0" smtClean="0"/>
              <a:t>emit</a:t>
            </a:r>
            <a:r>
              <a:rPr lang="ru-RU" sz="2800" dirty="0" smtClean="0"/>
              <a:t>:</a:t>
            </a:r>
            <a:endParaRPr lang="uk-UA" sz="2800" dirty="0" smtClean="0"/>
          </a:p>
          <a:p>
            <a:pPr>
              <a:buNone/>
            </a:pPr>
            <a:r>
              <a:rPr lang="ru-RU" sz="2800" i="1" dirty="0" err="1" smtClean="0"/>
              <a:t>emit</a:t>
            </a:r>
            <a:r>
              <a:rPr lang="ru-RU" sz="2800" i="1" dirty="0" smtClean="0"/>
              <a:t>  </a:t>
            </a:r>
            <a:r>
              <a:rPr lang="ru-RU" sz="2800" i="1" dirty="0" err="1" smtClean="0"/>
              <a:t>имя_сигнала</a:t>
            </a:r>
            <a:endParaRPr lang="ru-RU" sz="2800" i="1" dirty="0" smtClean="0"/>
          </a:p>
          <a:p>
            <a:pPr>
              <a:buNone/>
            </a:pPr>
            <a:endParaRPr lang="ru-RU" sz="2800" i="1" dirty="0" smtClean="0"/>
          </a:p>
          <a:p>
            <a:pPr>
              <a:buNone/>
            </a:pPr>
            <a:r>
              <a:rPr lang="ru-RU" sz="2800" dirty="0" smtClean="0"/>
              <a:t>Слоты – методы, которые принимают и обрабатывают сигналы. Слоты объявляются в одной из секций: </a:t>
            </a:r>
            <a:r>
              <a:rPr lang="en-US" sz="2800" dirty="0" smtClean="0"/>
              <a:t>private slots, protected slots, public slots.</a:t>
            </a:r>
            <a:endParaRPr lang="uk-UA" sz="2800" dirty="0" smtClean="0"/>
          </a:p>
          <a:p>
            <a:pPr>
              <a:buNone/>
            </a:pPr>
            <a:r>
              <a:rPr lang="ru-RU" sz="2800" dirty="0" smtClean="0"/>
              <a:t>В слотах нельзя использовать параметры по умолчанию, слоты не могут быть статическими.</a:t>
            </a:r>
            <a:endParaRPr lang="uk-UA" sz="2800" i="1" dirty="0"/>
          </a:p>
        </p:txBody>
      </p:sp>
    </p:spTree>
    <p:extLst>
      <p:ext uri="{BB962C8B-B14F-4D97-AF65-F5344CB8AC3E}">
        <p14:creationId xmlns="" xmlns:p14="http://schemas.microsoft.com/office/powerpoint/2010/main" val="104603540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ru-RU" dirty="0" err="1" smtClean="0"/>
              <a:t>Сигналы</a:t>
            </a:r>
            <a:r>
              <a:rPr lang="en-US" altLang="ru-RU" dirty="0" smtClean="0"/>
              <a:t> </a:t>
            </a:r>
            <a:r>
              <a:rPr lang="ru-RU" altLang="ru-RU" dirty="0" smtClean="0"/>
              <a:t>и</a:t>
            </a:r>
            <a:r>
              <a:rPr lang="en-US" altLang="ru-RU" dirty="0" smtClean="0"/>
              <a:t> </a:t>
            </a:r>
            <a:r>
              <a:rPr lang="en-US" altLang="ru-RU" dirty="0" err="1" smtClean="0"/>
              <a:t>слот</a:t>
            </a:r>
            <a:r>
              <a:rPr lang="ru-RU" altLang="ru-RU" dirty="0" err="1" smtClean="0"/>
              <a:t>ы</a:t>
            </a:r>
            <a:endParaRPr lang="en-US" altLang="ru-RU" dirty="0"/>
          </a:p>
        </p:txBody>
      </p:sp>
      <p:pic>
        <p:nvPicPr>
          <p:cNvPr id="146436"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09650" y="1265238"/>
            <a:ext cx="6381750" cy="4897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93769124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ru-RU" dirty="0" err="1" smtClean="0"/>
              <a:t>Сигналы</a:t>
            </a:r>
            <a:r>
              <a:rPr lang="en-US" altLang="ru-RU" dirty="0" smtClean="0"/>
              <a:t> </a:t>
            </a:r>
            <a:r>
              <a:rPr lang="ru-RU" altLang="ru-RU" dirty="0" smtClean="0"/>
              <a:t>и</a:t>
            </a:r>
            <a:r>
              <a:rPr lang="en-US" altLang="ru-RU" dirty="0" smtClean="0"/>
              <a:t> </a:t>
            </a:r>
            <a:r>
              <a:rPr lang="en-US" altLang="ru-RU" dirty="0" err="1" smtClean="0"/>
              <a:t>слот</a:t>
            </a:r>
            <a:r>
              <a:rPr lang="ru-RU" altLang="ru-RU" dirty="0" err="1" smtClean="0"/>
              <a:t>ы</a:t>
            </a:r>
            <a:endParaRPr lang="en-US" altLang="ru-RU" dirty="0"/>
          </a:p>
        </p:txBody>
      </p:sp>
      <p:pic>
        <p:nvPicPr>
          <p:cNvPr id="147461"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6238" y="2014538"/>
            <a:ext cx="8391525" cy="2828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36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9701133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026"/>
          <p:cNvSpPr>
            <a:spLocks noGrp="1" noChangeArrowheads="1"/>
          </p:cNvSpPr>
          <p:nvPr>
            <p:ph type="title"/>
          </p:nvPr>
        </p:nvSpPr>
        <p:spPr/>
        <p:txBody>
          <a:bodyPr/>
          <a:lstStyle/>
          <a:p>
            <a:r>
              <a:rPr lang="ru-RU" altLang="ru-RU" dirty="0" smtClean="0"/>
              <a:t>Сигналы и слоты</a:t>
            </a:r>
            <a:endParaRPr lang="en-GB" altLang="ru-RU" dirty="0"/>
          </a:p>
        </p:txBody>
      </p:sp>
      <p:sp>
        <p:nvSpPr>
          <p:cNvPr id="122883" name="Rectangle 1027"/>
          <p:cNvSpPr>
            <a:spLocks noGrp="1" noChangeArrowheads="1"/>
          </p:cNvSpPr>
          <p:nvPr>
            <p:ph type="body" idx="1"/>
          </p:nvPr>
        </p:nvSpPr>
        <p:spPr/>
        <p:txBody>
          <a:bodyPr>
            <a:normAutofit fontScale="92500" lnSpcReduction="20000"/>
          </a:bodyPr>
          <a:lstStyle/>
          <a:p>
            <a:pPr>
              <a:buNone/>
            </a:pPr>
            <a:r>
              <a:rPr lang="uk-UA" sz="2800" dirty="0" err="1" smtClean="0"/>
              <a:t>class</a:t>
            </a:r>
            <a:r>
              <a:rPr lang="uk-UA" sz="2800" dirty="0" smtClean="0"/>
              <a:t> </a:t>
            </a:r>
            <a:r>
              <a:rPr lang="uk-UA" sz="2800" b="1" dirty="0" smtClean="0"/>
              <a:t>B</a:t>
            </a:r>
            <a:r>
              <a:rPr lang="uk-UA" sz="2800" dirty="0" smtClean="0"/>
              <a:t>: </a:t>
            </a:r>
            <a:r>
              <a:rPr lang="uk-UA" sz="2800" dirty="0" err="1" smtClean="0"/>
              <a:t>public</a:t>
            </a:r>
            <a:r>
              <a:rPr lang="uk-UA" sz="2800" dirty="0" smtClean="0"/>
              <a:t> </a:t>
            </a:r>
            <a:r>
              <a:rPr lang="uk-UA" sz="2800" dirty="0" err="1" smtClean="0"/>
              <a:t>QObject</a:t>
            </a:r>
            <a:endParaRPr lang="uk-UA" sz="2800" dirty="0" smtClean="0"/>
          </a:p>
          <a:p>
            <a:pPr>
              <a:buNone/>
            </a:pPr>
            <a:r>
              <a:rPr lang="uk-UA" sz="2800" dirty="0" smtClean="0"/>
              <a:t>{ Q_OBJECT</a:t>
            </a:r>
          </a:p>
          <a:p>
            <a:pPr>
              <a:buNone/>
            </a:pPr>
            <a:r>
              <a:rPr lang="ru-RU" sz="2800" dirty="0" smtClean="0"/>
              <a:t>…</a:t>
            </a:r>
            <a:endParaRPr lang="uk-UA" sz="2800" dirty="0" smtClean="0"/>
          </a:p>
          <a:p>
            <a:pPr>
              <a:buNone/>
            </a:pPr>
            <a:r>
              <a:rPr lang="uk-UA" sz="2800" dirty="0" err="1" smtClean="0"/>
              <a:t>public</a:t>
            </a:r>
            <a:r>
              <a:rPr lang="uk-UA" sz="2800" dirty="0" smtClean="0"/>
              <a:t>:</a:t>
            </a:r>
          </a:p>
          <a:p>
            <a:pPr>
              <a:buNone/>
            </a:pPr>
            <a:r>
              <a:rPr lang="uk-UA" sz="2800" dirty="0" smtClean="0"/>
              <a:t>    </a:t>
            </a:r>
            <a:r>
              <a:rPr lang="uk-UA" sz="2800" b="1" dirty="0" smtClean="0"/>
              <a:t>B</a:t>
            </a:r>
            <a:r>
              <a:rPr lang="uk-UA" sz="2800" dirty="0" smtClean="0"/>
              <a:t>(){}</a:t>
            </a:r>
          </a:p>
          <a:p>
            <a:pPr>
              <a:buNone/>
            </a:pPr>
            <a:r>
              <a:rPr lang="ru-RU" sz="2800" dirty="0" smtClean="0"/>
              <a:t>…</a:t>
            </a:r>
            <a:endParaRPr lang="uk-UA" sz="2800" dirty="0" smtClean="0"/>
          </a:p>
          <a:p>
            <a:pPr>
              <a:buNone/>
            </a:pPr>
            <a:r>
              <a:rPr lang="uk-UA" sz="2800" dirty="0" err="1" smtClean="0"/>
              <a:t>public</a:t>
            </a:r>
            <a:r>
              <a:rPr lang="uk-UA" sz="2800" dirty="0" smtClean="0"/>
              <a:t> </a:t>
            </a:r>
            <a:r>
              <a:rPr lang="uk-UA" sz="2800" dirty="0" err="1" smtClean="0"/>
              <a:t>slots</a:t>
            </a:r>
            <a:r>
              <a:rPr lang="uk-UA" sz="2800" dirty="0" smtClean="0"/>
              <a:t>:</a:t>
            </a:r>
          </a:p>
          <a:p>
            <a:pPr>
              <a:buNone/>
            </a:pPr>
            <a:r>
              <a:rPr lang="uk-UA" sz="2800" dirty="0" smtClean="0"/>
              <a:t>    </a:t>
            </a:r>
            <a:r>
              <a:rPr lang="uk-UA" sz="2800" dirty="0" err="1" smtClean="0"/>
              <a:t>void</a:t>
            </a:r>
            <a:r>
              <a:rPr lang="uk-UA" sz="2800" dirty="0" smtClean="0"/>
              <a:t> </a:t>
            </a:r>
            <a:r>
              <a:rPr lang="uk-UA" sz="2800" b="1" dirty="0" err="1" smtClean="0"/>
              <a:t>slotB</a:t>
            </a:r>
            <a:r>
              <a:rPr lang="uk-UA" sz="2800" dirty="0" smtClean="0"/>
              <a:t>()</a:t>
            </a:r>
          </a:p>
          <a:p>
            <a:pPr>
              <a:buNone/>
            </a:pPr>
            <a:r>
              <a:rPr lang="uk-UA" sz="2800" dirty="0" smtClean="0"/>
              <a:t>    {</a:t>
            </a:r>
            <a:r>
              <a:rPr lang="uk-UA" sz="2800" dirty="0" err="1" smtClean="0"/>
              <a:t>cout</a:t>
            </a:r>
            <a:r>
              <a:rPr lang="uk-UA" sz="2800" dirty="0" smtClean="0"/>
              <a:t>&lt;&lt;"</a:t>
            </a:r>
            <a:r>
              <a:rPr lang="uk-UA" sz="2800" dirty="0" err="1" smtClean="0"/>
              <a:t>Hello</a:t>
            </a:r>
            <a:r>
              <a:rPr lang="uk-UA" sz="2800" dirty="0" smtClean="0"/>
              <a:t> </a:t>
            </a:r>
            <a:r>
              <a:rPr lang="uk-UA" sz="2800" dirty="0" err="1" smtClean="0"/>
              <a:t>from</a:t>
            </a:r>
            <a:r>
              <a:rPr lang="uk-UA" sz="2800" dirty="0" smtClean="0"/>
              <a:t> B";}</a:t>
            </a:r>
          </a:p>
          <a:p>
            <a:pPr>
              <a:buNone/>
            </a:pPr>
            <a:r>
              <a:rPr lang="ru-RU" sz="2800" dirty="0" smtClean="0"/>
              <a:t>…</a:t>
            </a:r>
            <a:endParaRPr lang="uk-UA" sz="2800" dirty="0" smtClean="0"/>
          </a:p>
          <a:p>
            <a:pPr>
              <a:buNone/>
            </a:pPr>
            <a:r>
              <a:rPr lang="uk-UA" sz="2800" dirty="0" smtClean="0"/>
              <a:t>};</a:t>
            </a:r>
            <a:endParaRPr lang="uk-UA" sz="2800" i="1" dirty="0"/>
          </a:p>
        </p:txBody>
      </p:sp>
    </p:spTree>
    <p:extLst>
      <p:ext uri="{BB962C8B-B14F-4D97-AF65-F5344CB8AC3E}">
        <p14:creationId xmlns="" xmlns:p14="http://schemas.microsoft.com/office/powerpoint/2010/main" val="104603540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ru-RU" dirty="0" smtClean="0"/>
              <a:t>Соединение слотов и сигналов</a:t>
            </a:r>
            <a:endParaRPr lang="en-GB" altLang="ru-RU" dirty="0"/>
          </a:p>
        </p:txBody>
      </p:sp>
      <p:sp>
        <p:nvSpPr>
          <p:cNvPr id="123907" name="Rectangle 3"/>
          <p:cNvSpPr>
            <a:spLocks noGrp="1" noChangeArrowheads="1"/>
          </p:cNvSpPr>
          <p:nvPr>
            <p:ph type="body" idx="1"/>
          </p:nvPr>
        </p:nvSpPr>
        <p:spPr/>
        <p:txBody>
          <a:bodyPr>
            <a:normAutofit fontScale="85000" lnSpcReduction="20000"/>
          </a:bodyPr>
          <a:lstStyle/>
          <a:p>
            <a:pPr>
              <a:lnSpc>
                <a:spcPct val="93000"/>
              </a:lnSpc>
              <a:spcBef>
                <a:spcPts val="0"/>
              </a:spcBef>
              <a:buNone/>
            </a:pPr>
            <a:r>
              <a:rPr lang="ru-RU" sz="2600" dirty="0" smtClean="0"/>
              <a:t>Соединение слотов и сигналов  реализуется с помощью метода </a:t>
            </a:r>
            <a:r>
              <a:rPr lang="en-US" sz="2600" dirty="0" smtClean="0"/>
              <a:t>connect</a:t>
            </a:r>
            <a:r>
              <a:rPr lang="ru-RU" sz="2600" dirty="0" smtClean="0"/>
              <a:t>()  класса </a:t>
            </a:r>
            <a:r>
              <a:rPr lang="en-US" sz="2600" dirty="0" err="1" smtClean="0"/>
              <a:t>QObject</a:t>
            </a:r>
            <a:endParaRPr lang="ru-RU" sz="2600" dirty="0" smtClean="0"/>
          </a:p>
          <a:p>
            <a:pPr>
              <a:lnSpc>
                <a:spcPct val="93000"/>
              </a:lnSpc>
              <a:spcBef>
                <a:spcPts val="0"/>
              </a:spcBef>
              <a:buNone/>
            </a:pPr>
            <a:endParaRPr lang="ru-RU" altLang="ru-RU" sz="2600" dirty="0" smtClean="0"/>
          </a:p>
          <a:p>
            <a:pPr>
              <a:lnSpc>
                <a:spcPct val="93000"/>
              </a:lnSpc>
              <a:spcBef>
                <a:spcPts val="0"/>
              </a:spcBef>
              <a:buNone/>
            </a:pPr>
            <a:r>
              <a:rPr lang="en-US" sz="2600" dirty="0" err="1" smtClean="0"/>
              <a:t>QObject</a:t>
            </a:r>
            <a:r>
              <a:rPr lang="en-US" sz="2600" dirty="0" smtClean="0"/>
              <a:t>::connect(const </a:t>
            </a:r>
            <a:r>
              <a:rPr lang="en-US" sz="2600" dirty="0" err="1" smtClean="0"/>
              <a:t>QObject</a:t>
            </a:r>
            <a:r>
              <a:rPr lang="en-US" sz="2600" dirty="0" smtClean="0"/>
              <a:t> *sender, const char *signal, const </a:t>
            </a:r>
            <a:r>
              <a:rPr lang="en-US" sz="2600" dirty="0" err="1" smtClean="0"/>
              <a:t>QObject</a:t>
            </a:r>
            <a:r>
              <a:rPr lang="en-US" sz="2600" dirty="0" smtClean="0"/>
              <a:t> *receiver, const char *slot);</a:t>
            </a:r>
            <a:endParaRPr lang="ru-RU" sz="2600" dirty="0" smtClean="0"/>
          </a:p>
          <a:p>
            <a:pPr>
              <a:lnSpc>
                <a:spcPct val="93000"/>
              </a:lnSpc>
              <a:spcBef>
                <a:spcPts val="0"/>
              </a:spcBef>
              <a:buNone/>
            </a:pPr>
            <a:endParaRPr lang="ru-RU" altLang="ru-RU" sz="2600" dirty="0" smtClean="0"/>
          </a:p>
          <a:p>
            <a:pPr>
              <a:spcBef>
                <a:spcPts val="0"/>
              </a:spcBef>
            </a:pPr>
            <a:r>
              <a:rPr lang="en-US" sz="2600" dirty="0" smtClean="0"/>
              <a:t>sender </a:t>
            </a:r>
            <a:r>
              <a:rPr lang="ru-RU" sz="2600" dirty="0" smtClean="0"/>
              <a:t>– указатель на объект, высылающий сигнал</a:t>
            </a:r>
            <a:endParaRPr lang="uk-UA" sz="2600" dirty="0" smtClean="0"/>
          </a:p>
          <a:p>
            <a:pPr>
              <a:spcBef>
                <a:spcPts val="0"/>
              </a:spcBef>
            </a:pPr>
            <a:r>
              <a:rPr lang="en-US" sz="2600" dirty="0" smtClean="0"/>
              <a:t>signal </a:t>
            </a:r>
            <a:r>
              <a:rPr lang="ru-RU" sz="2600" dirty="0" smtClean="0"/>
              <a:t>– высылаемый сигнал</a:t>
            </a:r>
            <a:endParaRPr lang="uk-UA" sz="2600" dirty="0" smtClean="0"/>
          </a:p>
          <a:p>
            <a:pPr>
              <a:spcBef>
                <a:spcPts val="0"/>
              </a:spcBef>
            </a:pPr>
            <a:r>
              <a:rPr lang="en-US" sz="2600" dirty="0" smtClean="0"/>
              <a:t>receiver </a:t>
            </a:r>
            <a:r>
              <a:rPr lang="ru-RU" sz="2600" dirty="0" smtClean="0"/>
              <a:t>– указатель на объект, имеющий слот, принимающий и обрабатывающий сигнал</a:t>
            </a:r>
            <a:endParaRPr lang="uk-UA" sz="2600" dirty="0" smtClean="0"/>
          </a:p>
          <a:p>
            <a:pPr>
              <a:spcBef>
                <a:spcPts val="0"/>
              </a:spcBef>
            </a:pPr>
            <a:r>
              <a:rPr lang="en-US" sz="2600" dirty="0" smtClean="0"/>
              <a:t>slot </a:t>
            </a:r>
            <a:r>
              <a:rPr lang="ru-RU" sz="2600" dirty="0" smtClean="0"/>
              <a:t>– слот, обрабатывающий сигнал.</a:t>
            </a:r>
          </a:p>
          <a:p>
            <a:pPr>
              <a:spcBef>
                <a:spcPts val="0"/>
              </a:spcBef>
            </a:pPr>
            <a:endParaRPr lang="ru-RU" altLang="ru-RU" sz="2600" dirty="0" smtClean="0"/>
          </a:p>
          <a:p>
            <a:pPr>
              <a:spcBef>
                <a:spcPts val="0"/>
              </a:spcBef>
              <a:buNone/>
            </a:pPr>
            <a:r>
              <a:rPr lang="ru-RU" sz="2600" dirty="0" smtClean="0"/>
              <a:t>Сигнатура сигнала (имя, список типов параметров) должна быть помещена в специальный макрос  </a:t>
            </a:r>
            <a:r>
              <a:rPr lang="uk-UA" sz="2600" dirty="0" smtClean="0"/>
              <a:t>SIGNAL(…).</a:t>
            </a:r>
          </a:p>
          <a:p>
            <a:pPr>
              <a:spcBef>
                <a:spcPts val="0"/>
              </a:spcBef>
              <a:buNone/>
            </a:pPr>
            <a:r>
              <a:rPr lang="ru-RU" sz="2600" dirty="0" smtClean="0"/>
              <a:t>Сигнатура слота должна быть помещена в специальный макрос </a:t>
            </a:r>
            <a:r>
              <a:rPr lang="uk-UA" sz="2600" dirty="0" smtClean="0"/>
              <a:t>SLOT </a:t>
            </a:r>
            <a:r>
              <a:rPr lang="ru-RU" sz="2600" dirty="0" smtClean="0"/>
              <a:t>(…).</a:t>
            </a:r>
            <a:endParaRPr lang="ru-RU" altLang="ru-RU" sz="2600" dirty="0" smtClean="0"/>
          </a:p>
          <a:p>
            <a:pPr>
              <a:lnSpc>
                <a:spcPct val="93000"/>
              </a:lnSpc>
              <a:spcBef>
                <a:spcPts val="0"/>
              </a:spcBef>
              <a:buNone/>
            </a:pPr>
            <a:endParaRPr lang="en-GB" altLang="ru-RU" sz="2400" dirty="0"/>
          </a:p>
        </p:txBody>
      </p:sp>
    </p:spTree>
    <p:extLst>
      <p:ext uri="{BB962C8B-B14F-4D97-AF65-F5344CB8AC3E}">
        <p14:creationId xmlns="" xmlns:p14="http://schemas.microsoft.com/office/powerpoint/2010/main" val="411349040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ru-RU" altLang="ru-RU" dirty="0" smtClean="0"/>
              <a:t>Сигналы и слоты</a:t>
            </a:r>
            <a:endParaRPr lang="en-US" altLang="ru-RU" dirty="0"/>
          </a:p>
        </p:txBody>
      </p:sp>
      <p:sp>
        <p:nvSpPr>
          <p:cNvPr id="148483" name="Rectangle 3"/>
          <p:cNvSpPr>
            <a:spLocks noGrp="1" noChangeArrowheads="1"/>
          </p:cNvSpPr>
          <p:nvPr>
            <p:ph type="body" idx="1"/>
          </p:nvPr>
        </p:nvSpPr>
        <p:spPr/>
        <p:txBody>
          <a:bodyPr/>
          <a:lstStyle/>
          <a:p>
            <a:pPr>
              <a:buNone/>
            </a:pPr>
            <a:r>
              <a:rPr lang="uk-UA" sz="2400" dirty="0" smtClean="0"/>
              <a:t>A *</a:t>
            </a:r>
            <a:r>
              <a:rPr lang="uk-UA" sz="2400" dirty="0" err="1" smtClean="0"/>
              <a:t>pA=new</a:t>
            </a:r>
            <a:r>
              <a:rPr lang="uk-UA" sz="2400" dirty="0" smtClean="0"/>
              <a:t> A();</a:t>
            </a:r>
          </a:p>
          <a:p>
            <a:pPr>
              <a:buNone/>
            </a:pPr>
            <a:r>
              <a:rPr lang="uk-UA" sz="2400" dirty="0" smtClean="0"/>
              <a:t>B *</a:t>
            </a:r>
            <a:r>
              <a:rPr lang="uk-UA" sz="2400" dirty="0" err="1" smtClean="0"/>
              <a:t>pB=new</a:t>
            </a:r>
            <a:r>
              <a:rPr lang="uk-UA" sz="2400" dirty="0" smtClean="0"/>
              <a:t> B();</a:t>
            </a:r>
          </a:p>
          <a:p>
            <a:pPr>
              <a:buNone/>
            </a:pPr>
            <a:r>
              <a:rPr lang="uk-UA" sz="2400" dirty="0" err="1" smtClean="0"/>
              <a:t>QObject</a:t>
            </a:r>
            <a:r>
              <a:rPr lang="uk-UA" sz="2400" dirty="0" smtClean="0"/>
              <a:t>::</a:t>
            </a:r>
            <a:r>
              <a:rPr lang="uk-UA" sz="2400" dirty="0" err="1" smtClean="0"/>
              <a:t>connect</a:t>
            </a:r>
            <a:r>
              <a:rPr lang="uk-UA" sz="2400" dirty="0" smtClean="0"/>
              <a:t>(</a:t>
            </a:r>
            <a:r>
              <a:rPr lang="uk-UA" sz="2400" dirty="0" err="1" smtClean="0"/>
              <a:t>pA</a:t>
            </a:r>
            <a:r>
              <a:rPr lang="uk-UA" sz="2400" dirty="0" smtClean="0"/>
              <a:t>,SIGNAL(</a:t>
            </a:r>
            <a:r>
              <a:rPr lang="uk-UA" sz="2400" dirty="0" err="1" smtClean="0"/>
              <a:t>MySignal</a:t>
            </a:r>
            <a:r>
              <a:rPr lang="uk-UA" sz="2400" dirty="0" smtClean="0"/>
              <a:t>()),</a:t>
            </a:r>
            <a:r>
              <a:rPr lang="uk-UA" sz="2400" dirty="0" err="1" smtClean="0"/>
              <a:t>pB</a:t>
            </a:r>
            <a:r>
              <a:rPr lang="uk-UA" sz="2400" dirty="0" smtClean="0"/>
              <a:t>, SLOT(</a:t>
            </a:r>
            <a:r>
              <a:rPr lang="uk-UA" sz="2400" dirty="0" err="1" smtClean="0"/>
              <a:t>slotB</a:t>
            </a:r>
            <a:r>
              <a:rPr lang="uk-UA" sz="2400" dirty="0" smtClean="0"/>
              <a:t>()));</a:t>
            </a:r>
          </a:p>
          <a:p>
            <a:pPr>
              <a:buNone/>
            </a:pPr>
            <a:endParaRPr lang="ru-RU" altLang="ru-RU" sz="2400" b="1" dirty="0" smtClean="0"/>
          </a:p>
          <a:p>
            <a:pPr>
              <a:buNone/>
            </a:pPr>
            <a:r>
              <a:rPr lang="ru-RU" sz="2400" dirty="0" smtClean="0"/>
              <a:t>Разъединение сигналов и слотов объектов осуществляется с помощью метода </a:t>
            </a:r>
            <a:r>
              <a:rPr lang="en-US" sz="2400" dirty="0" smtClean="0"/>
              <a:t>disconnect</a:t>
            </a:r>
            <a:r>
              <a:rPr lang="ru-RU" sz="2400" dirty="0" smtClean="0"/>
              <a:t>():</a:t>
            </a:r>
            <a:endParaRPr lang="uk-UA" sz="2400" dirty="0" smtClean="0"/>
          </a:p>
          <a:p>
            <a:pPr>
              <a:buNone/>
            </a:pPr>
            <a:r>
              <a:rPr lang="en-US" sz="2400" dirty="0" err="1" smtClean="0"/>
              <a:t>QObject</a:t>
            </a:r>
            <a:r>
              <a:rPr lang="en-US" sz="2400" dirty="0" smtClean="0"/>
              <a:t>::disconnect(const </a:t>
            </a:r>
            <a:r>
              <a:rPr lang="en-US" sz="2400" dirty="0" err="1" smtClean="0"/>
              <a:t>QObject</a:t>
            </a:r>
            <a:r>
              <a:rPr lang="en-US" sz="2400" dirty="0" smtClean="0"/>
              <a:t> *sender, const char *signal, const </a:t>
            </a:r>
            <a:r>
              <a:rPr lang="en-US" sz="2400" dirty="0" err="1" smtClean="0"/>
              <a:t>QObject</a:t>
            </a:r>
            <a:r>
              <a:rPr lang="en-US" sz="2400" dirty="0" smtClean="0"/>
              <a:t> *receiver, const char *slot);</a:t>
            </a:r>
            <a:endParaRPr lang="en-US" altLang="ru-RU" sz="2400" b="1" dirty="0"/>
          </a:p>
        </p:txBody>
      </p:sp>
    </p:spTree>
    <p:extLst>
      <p:ext uri="{BB962C8B-B14F-4D97-AF65-F5344CB8AC3E}">
        <p14:creationId xmlns="" xmlns:p14="http://schemas.microsoft.com/office/powerpoint/2010/main" val="17587145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ru-RU" altLang="ru-RU" dirty="0" smtClean="0"/>
              <a:t>Пример</a:t>
            </a:r>
            <a:endParaRPr lang="en-US" altLang="ru-RU" dirty="0"/>
          </a:p>
        </p:txBody>
      </p:sp>
      <p:sp>
        <p:nvSpPr>
          <p:cNvPr id="148483" name="Rectangle 3"/>
          <p:cNvSpPr>
            <a:spLocks noGrp="1" noChangeArrowheads="1"/>
          </p:cNvSpPr>
          <p:nvPr>
            <p:ph type="body" idx="1"/>
          </p:nvPr>
        </p:nvSpPr>
        <p:spPr/>
        <p:txBody>
          <a:bodyPr/>
          <a:lstStyle/>
          <a:p>
            <a:pPr indent="0">
              <a:buNone/>
            </a:pPr>
            <a:r>
              <a:rPr lang="uk-UA" sz="2400" dirty="0" err="1" smtClean="0"/>
              <a:t>Сигнально-слотовое</a:t>
            </a:r>
            <a:r>
              <a:rPr lang="uk-UA" sz="2400" dirty="0" smtClean="0"/>
              <a:t> </a:t>
            </a:r>
            <a:r>
              <a:rPr lang="uk-UA" sz="2400" dirty="0" err="1" smtClean="0"/>
              <a:t>соединения</a:t>
            </a:r>
            <a:r>
              <a:rPr lang="uk-UA" sz="2400" dirty="0" smtClean="0"/>
              <a:t> </a:t>
            </a:r>
            <a:r>
              <a:rPr lang="uk-UA" sz="2400" dirty="0" err="1" smtClean="0"/>
              <a:t>между</a:t>
            </a:r>
            <a:r>
              <a:rPr lang="uk-UA" sz="2400" dirty="0" smtClean="0"/>
              <a:t> </a:t>
            </a:r>
            <a:r>
              <a:rPr lang="uk-UA" sz="2400" dirty="0" err="1" smtClean="0"/>
              <a:t>кнопкой</a:t>
            </a:r>
            <a:r>
              <a:rPr lang="uk-UA" sz="2400" dirty="0" smtClean="0"/>
              <a:t> </a:t>
            </a:r>
            <a:r>
              <a:rPr lang="uk-UA" sz="2400" dirty="0" err="1" smtClean="0"/>
              <a:t>QPushButton</a:t>
            </a:r>
            <a:r>
              <a:rPr lang="uk-UA" sz="2400" dirty="0" smtClean="0"/>
              <a:t> и </a:t>
            </a:r>
            <a:r>
              <a:rPr lang="uk-UA" sz="2400" dirty="0" err="1" smtClean="0"/>
              <a:t>виджетом-окном</a:t>
            </a:r>
            <a:r>
              <a:rPr lang="uk-UA" sz="2400" dirty="0" smtClean="0"/>
              <a:t> </a:t>
            </a:r>
            <a:r>
              <a:rPr lang="uk-UA" sz="2400" dirty="0" err="1" smtClean="0"/>
              <a:t>QWidget</a:t>
            </a:r>
            <a:r>
              <a:rPr lang="uk-UA" sz="2400" dirty="0" smtClean="0"/>
              <a:t>. </a:t>
            </a:r>
          </a:p>
          <a:p>
            <a:pPr indent="0">
              <a:buNone/>
            </a:pPr>
            <a:r>
              <a:rPr lang="uk-UA" sz="2400" dirty="0" smtClean="0"/>
              <a:t>В </a:t>
            </a:r>
            <a:r>
              <a:rPr lang="uk-UA" sz="2400" dirty="0" err="1" smtClean="0"/>
              <a:t>ответ</a:t>
            </a:r>
            <a:r>
              <a:rPr lang="uk-UA" sz="2400" dirty="0" smtClean="0"/>
              <a:t> на </a:t>
            </a:r>
            <a:r>
              <a:rPr lang="uk-UA" sz="2400" dirty="0" err="1" smtClean="0"/>
              <a:t>нажатие</a:t>
            </a:r>
            <a:r>
              <a:rPr lang="uk-UA" sz="2400" dirty="0" smtClean="0"/>
              <a:t> кнопки (сигнал </a:t>
            </a:r>
            <a:r>
              <a:rPr lang="uk-UA" sz="2400" dirty="0" err="1" smtClean="0"/>
              <a:t>clicked</a:t>
            </a:r>
            <a:r>
              <a:rPr lang="uk-UA" sz="2400" dirty="0" smtClean="0"/>
              <a:t>()), </a:t>
            </a:r>
            <a:r>
              <a:rPr lang="uk-UA" sz="2400" dirty="0" err="1" smtClean="0"/>
              <a:t>вызывается</a:t>
            </a:r>
            <a:r>
              <a:rPr lang="uk-UA" sz="2400" dirty="0" smtClean="0"/>
              <a:t> </a:t>
            </a:r>
            <a:r>
              <a:rPr lang="uk-UA" sz="2400" dirty="0" err="1" smtClean="0"/>
              <a:t>метод-слот</a:t>
            </a:r>
            <a:r>
              <a:rPr lang="uk-UA" sz="2400" dirty="0" smtClean="0"/>
              <a:t> </a:t>
            </a:r>
            <a:r>
              <a:rPr lang="uk-UA" sz="2400" dirty="0" err="1" smtClean="0"/>
              <a:t>close</a:t>
            </a:r>
            <a:r>
              <a:rPr lang="uk-UA" sz="2400" dirty="0" smtClean="0"/>
              <a:t>(), </a:t>
            </a:r>
            <a:r>
              <a:rPr lang="uk-UA" sz="2400" dirty="0" err="1" smtClean="0"/>
              <a:t>который</a:t>
            </a:r>
            <a:r>
              <a:rPr lang="uk-UA" sz="2400" dirty="0" smtClean="0"/>
              <a:t> </a:t>
            </a:r>
            <a:r>
              <a:rPr lang="uk-UA" sz="2400" dirty="0" err="1" smtClean="0"/>
              <a:t>закрывает</a:t>
            </a:r>
            <a:r>
              <a:rPr lang="uk-UA" sz="2400" dirty="0" smtClean="0"/>
              <a:t> </a:t>
            </a:r>
            <a:r>
              <a:rPr lang="uk-UA" sz="2400" dirty="0" err="1" smtClean="0"/>
              <a:t>окно</a:t>
            </a:r>
            <a:r>
              <a:rPr lang="uk-UA" sz="2400" dirty="0" smtClean="0"/>
              <a:t>. </a:t>
            </a:r>
          </a:p>
          <a:p>
            <a:pPr indent="0">
              <a:buNone/>
            </a:pPr>
            <a:endParaRPr lang="uk-UA" sz="2400" dirty="0" smtClean="0"/>
          </a:p>
          <a:p>
            <a:pPr indent="0">
              <a:buNone/>
            </a:pPr>
            <a:r>
              <a:rPr lang="uk-UA" sz="2400" dirty="0" err="1" smtClean="0">
                <a:latin typeface="Courier New" pitchFamily="49" charset="0"/>
                <a:cs typeface="Courier New" pitchFamily="49" charset="0"/>
              </a:rPr>
              <a:t>connect</a:t>
            </a:r>
            <a:r>
              <a:rPr lang="uk-UA" sz="2400" dirty="0" smtClean="0">
                <a:latin typeface="Courier New" pitchFamily="49" charset="0"/>
                <a:cs typeface="Courier New" pitchFamily="49" charset="0"/>
              </a:rPr>
              <a:t>(</a:t>
            </a:r>
            <a:r>
              <a:rPr lang="uk-UA" sz="2400" dirty="0" err="1" smtClean="0">
                <a:latin typeface="Courier New" pitchFamily="49" charset="0"/>
                <a:cs typeface="Courier New" pitchFamily="49" charset="0"/>
              </a:rPr>
              <a:t>lPushButton</a:t>
            </a:r>
            <a:r>
              <a:rPr lang="uk-UA" sz="2400" dirty="0" smtClean="0">
                <a:latin typeface="Courier New" pitchFamily="49" charset="0"/>
                <a:cs typeface="Courier New" pitchFamily="49" charset="0"/>
              </a:rPr>
              <a:t>,SIGNAL(</a:t>
            </a:r>
            <a:r>
              <a:rPr lang="uk-UA" sz="2400" dirty="0" err="1" smtClean="0">
                <a:latin typeface="Courier New" pitchFamily="49" charset="0"/>
                <a:cs typeface="Courier New" pitchFamily="49" charset="0"/>
              </a:rPr>
              <a:t>clicked</a:t>
            </a:r>
            <a:r>
              <a:rPr lang="uk-UA" sz="2400" dirty="0" smtClean="0">
                <a:latin typeface="Courier New" pitchFamily="49" charset="0"/>
                <a:cs typeface="Courier New" pitchFamily="49" charset="0"/>
              </a:rPr>
              <a:t>()),</a:t>
            </a:r>
          </a:p>
          <a:p>
            <a:pPr indent="0">
              <a:buNone/>
            </a:pPr>
            <a:r>
              <a:rPr lang="uk-UA" sz="2400" dirty="0" err="1" smtClean="0">
                <a:latin typeface="Courier New" pitchFamily="49" charset="0"/>
                <a:cs typeface="Courier New" pitchFamily="49" charset="0"/>
              </a:rPr>
              <a:t>lWindow</a:t>
            </a:r>
            <a:r>
              <a:rPr lang="uk-UA" sz="2400" dirty="0" smtClean="0">
                <a:latin typeface="Courier New" pitchFamily="49" charset="0"/>
                <a:cs typeface="Courier New" pitchFamily="49" charset="0"/>
              </a:rPr>
              <a:t>, SLOT(</a:t>
            </a:r>
            <a:r>
              <a:rPr lang="uk-UA" sz="2400" dirty="0" err="1" smtClean="0">
                <a:latin typeface="Courier New" pitchFamily="49" charset="0"/>
                <a:cs typeface="Courier New" pitchFamily="49" charset="0"/>
              </a:rPr>
              <a:t>close</a:t>
            </a:r>
            <a:r>
              <a:rPr lang="uk-UA" sz="2400" dirty="0" smtClean="0">
                <a:latin typeface="Courier New" pitchFamily="49" charset="0"/>
                <a:cs typeface="Courier New" pitchFamily="49" charset="0"/>
              </a:rPr>
              <a:t>()));</a:t>
            </a:r>
            <a:endParaRPr lang="uk-UA" sz="2400" dirty="0">
              <a:latin typeface="Courier New" pitchFamily="49" charset="0"/>
              <a:cs typeface="Courier New" pitchFamily="49" charset="0"/>
            </a:endParaRPr>
          </a:p>
        </p:txBody>
      </p:sp>
    </p:spTree>
    <p:extLst>
      <p:ext uri="{BB962C8B-B14F-4D97-AF65-F5344CB8AC3E}">
        <p14:creationId xmlns="" xmlns:p14="http://schemas.microsoft.com/office/powerpoint/2010/main" val="17587145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normAutofit fontScale="90000"/>
          </a:bodyPr>
          <a:lstStyle/>
          <a:p>
            <a:pPr indent="0"/>
            <a:r>
              <a:rPr lang="uk-UA" dirty="0" smtClean="0"/>
              <a:t>Тип </a:t>
            </a:r>
            <a:r>
              <a:rPr lang="uk-UA" dirty="0" err="1" smtClean="0"/>
              <a:t>сигнально-слотового</a:t>
            </a:r>
            <a:r>
              <a:rPr lang="uk-UA" dirty="0" smtClean="0"/>
              <a:t> </a:t>
            </a:r>
            <a:r>
              <a:rPr lang="uk-UA" dirty="0" err="1" smtClean="0"/>
              <a:t>соединения</a:t>
            </a:r>
            <a:r>
              <a:rPr lang="uk-UA" dirty="0" smtClean="0"/>
              <a:t> </a:t>
            </a:r>
          </a:p>
        </p:txBody>
      </p:sp>
      <p:sp>
        <p:nvSpPr>
          <p:cNvPr id="148483" name="Rectangle 3"/>
          <p:cNvSpPr>
            <a:spLocks noGrp="1" noChangeArrowheads="1"/>
          </p:cNvSpPr>
          <p:nvPr>
            <p:ph type="body" idx="1"/>
          </p:nvPr>
        </p:nvSpPr>
        <p:spPr/>
        <p:txBody>
          <a:bodyPr>
            <a:normAutofit fontScale="85000" lnSpcReduction="20000"/>
          </a:bodyPr>
          <a:lstStyle/>
          <a:p>
            <a:r>
              <a:rPr lang="uk-UA" sz="2400" dirty="0" err="1" smtClean="0"/>
              <a:t>Qt</a:t>
            </a:r>
            <a:r>
              <a:rPr lang="uk-UA" sz="2400" dirty="0" smtClean="0"/>
              <a:t>::</a:t>
            </a:r>
            <a:r>
              <a:rPr lang="uk-UA" sz="2400" dirty="0" err="1" smtClean="0"/>
              <a:t>AutoConnection</a:t>
            </a:r>
            <a:r>
              <a:rPr lang="uk-UA" sz="2400" dirty="0" smtClean="0"/>
              <a:t> _ тип </a:t>
            </a:r>
            <a:r>
              <a:rPr lang="uk-UA" sz="2400" dirty="0" err="1" smtClean="0"/>
              <a:t>соединения</a:t>
            </a:r>
            <a:r>
              <a:rPr lang="uk-UA" sz="2400" dirty="0" smtClean="0"/>
              <a:t> по </a:t>
            </a:r>
            <a:r>
              <a:rPr lang="uk-UA" sz="2400" dirty="0" err="1" smtClean="0"/>
              <a:t>умолчанию</a:t>
            </a:r>
            <a:r>
              <a:rPr lang="uk-UA" sz="2400" dirty="0" smtClean="0"/>
              <a:t>. При </a:t>
            </a:r>
            <a:r>
              <a:rPr lang="uk-UA" sz="2400" dirty="0" err="1" smtClean="0"/>
              <a:t>соединении</a:t>
            </a:r>
            <a:r>
              <a:rPr lang="uk-UA" sz="2400" dirty="0" smtClean="0"/>
              <a:t> </a:t>
            </a:r>
            <a:r>
              <a:rPr lang="uk-UA" sz="2400" dirty="0" err="1" smtClean="0"/>
              <a:t>объектов</a:t>
            </a:r>
            <a:r>
              <a:rPr lang="uk-UA" sz="2400" dirty="0" smtClean="0"/>
              <a:t> в </a:t>
            </a:r>
            <a:r>
              <a:rPr lang="uk-UA" sz="2400" dirty="0" err="1" smtClean="0"/>
              <a:t>пределах</a:t>
            </a:r>
            <a:r>
              <a:rPr lang="uk-UA" sz="2400" dirty="0" smtClean="0"/>
              <a:t> </a:t>
            </a:r>
            <a:r>
              <a:rPr lang="uk-UA" sz="2400" dirty="0" err="1" smtClean="0"/>
              <a:t>потока</a:t>
            </a:r>
            <a:r>
              <a:rPr lang="uk-UA" sz="2400" dirty="0" smtClean="0"/>
              <a:t> </a:t>
            </a:r>
            <a:r>
              <a:rPr lang="uk-UA" sz="2400" dirty="0" err="1" smtClean="0"/>
              <a:t>ведёт</a:t>
            </a:r>
            <a:r>
              <a:rPr lang="uk-UA" sz="2400" dirty="0" smtClean="0"/>
              <a:t> </a:t>
            </a:r>
            <a:r>
              <a:rPr lang="uk-UA" sz="2400" dirty="0" err="1" smtClean="0"/>
              <a:t>себя</a:t>
            </a:r>
            <a:r>
              <a:rPr lang="uk-UA" sz="2400" dirty="0" smtClean="0"/>
              <a:t> </a:t>
            </a:r>
            <a:r>
              <a:rPr lang="uk-UA" sz="2400" dirty="0" err="1" smtClean="0"/>
              <a:t>как</a:t>
            </a:r>
            <a:r>
              <a:rPr lang="uk-UA" sz="2400" dirty="0" smtClean="0"/>
              <a:t> </a:t>
            </a:r>
            <a:r>
              <a:rPr lang="uk-UA" sz="2400" dirty="0" err="1" smtClean="0"/>
              <a:t>Direct</a:t>
            </a:r>
            <a:r>
              <a:rPr lang="uk-UA" sz="2400" dirty="0" smtClean="0"/>
              <a:t> </a:t>
            </a:r>
            <a:r>
              <a:rPr lang="uk-UA" sz="2400" dirty="0" err="1" smtClean="0"/>
              <a:t>Connection</a:t>
            </a:r>
            <a:r>
              <a:rPr lang="uk-UA" sz="2400" dirty="0" smtClean="0"/>
              <a:t>, </a:t>
            </a:r>
            <a:r>
              <a:rPr lang="uk-UA" sz="2400" dirty="0" err="1" smtClean="0"/>
              <a:t>иначе</a:t>
            </a:r>
            <a:r>
              <a:rPr lang="uk-UA" sz="2400" dirty="0" smtClean="0"/>
              <a:t> </a:t>
            </a:r>
            <a:r>
              <a:rPr lang="uk-UA" sz="2400" dirty="0" err="1" smtClean="0"/>
              <a:t>как</a:t>
            </a:r>
            <a:r>
              <a:rPr lang="uk-UA" sz="2400" dirty="0" smtClean="0"/>
              <a:t> </a:t>
            </a:r>
            <a:r>
              <a:rPr lang="uk-UA" sz="2400" dirty="0" err="1" smtClean="0"/>
              <a:t>Queued</a:t>
            </a:r>
            <a:r>
              <a:rPr lang="uk-UA" sz="2400" dirty="0" smtClean="0"/>
              <a:t> </a:t>
            </a:r>
            <a:r>
              <a:rPr lang="uk-UA" sz="2400" dirty="0" err="1" smtClean="0"/>
              <a:t>Connection</a:t>
            </a:r>
            <a:r>
              <a:rPr lang="uk-UA" sz="2400" dirty="0" smtClean="0"/>
              <a:t>;</a:t>
            </a:r>
          </a:p>
          <a:p>
            <a:r>
              <a:rPr lang="uk-UA" sz="2400" dirty="0" smtClean="0"/>
              <a:t> </a:t>
            </a:r>
            <a:r>
              <a:rPr lang="uk-UA" sz="2400" dirty="0" err="1" smtClean="0"/>
              <a:t>Qt</a:t>
            </a:r>
            <a:r>
              <a:rPr lang="uk-UA" sz="2400" dirty="0" smtClean="0"/>
              <a:t>::</a:t>
            </a:r>
            <a:r>
              <a:rPr lang="uk-UA" sz="2400" dirty="0" err="1" smtClean="0"/>
              <a:t>DirectConnection</a:t>
            </a:r>
            <a:r>
              <a:rPr lang="uk-UA" sz="2400" dirty="0" smtClean="0"/>
              <a:t> _ </a:t>
            </a:r>
            <a:r>
              <a:rPr lang="uk-UA" sz="2400" dirty="0" err="1" smtClean="0"/>
              <a:t>слот</a:t>
            </a:r>
            <a:r>
              <a:rPr lang="uk-UA" sz="2400" dirty="0" smtClean="0"/>
              <a:t> </a:t>
            </a:r>
            <a:r>
              <a:rPr lang="uk-UA" sz="2400" dirty="0" err="1" smtClean="0"/>
              <a:t>вызывается</a:t>
            </a:r>
            <a:r>
              <a:rPr lang="uk-UA" sz="2400" dirty="0" smtClean="0"/>
              <a:t> </a:t>
            </a:r>
            <a:r>
              <a:rPr lang="uk-UA" sz="2400" dirty="0" err="1" smtClean="0"/>
              <a:t>немедленно</a:t>
            </a:r>
            <a:r>
              <a:rPr lang="uk-UA" sz="2400" dirty="0" smtClean="0"/>
              <a:t> </a:t>
            </a:r>
            <a:r>
              <a:rPr lang="uk-UA" sz="2400" dirty="0" err="1" smtClean="0"/>
              <a:t>после</a:t>
            </a:r>
            <a:r>
              <a:rPr lang="uk-UA" sz="2400" dirty="0" smtClean="0"/>
              <a:t> того, </a:t>
            </a:r>
            <a:r>
              <a:rPr lang="uk-UA" sz="2400" dirty="0" err="1" smtClean="0"/>
              <a:t>как</a:t>
            </a:r>
            <a:r>
              <a:rPr lang="uk-UA" sz="2400" dirty="0" smtClean="0"/>
              <a:t> </a:t>
            </a:r>
            <a:r>
              <a:rPr lang="uk-UA" sz="2400" dirty="0" err="1" smtClean="0"/>
              <a:t>был</a:t>
            </a:r>
            <a:r>
              <a:rPr lang="uk-UA" sz="2400" dirty="0" smtClean="0"/>
              <a:t> </a:t>
            </a:r>
            <a:r>
              <a:rPr lang="uk-UA" sz="2400" dirty="0" err="1" smtClean="0"/>
              <a:t>выпущен</a:t>
            </a:r>
            <a:r>
              <a:rPr lang="uk-UA" sz="2400" dirty="0" smtClean="0"/>
              <a:t> сигнал. По </a:t>
            </a:r>
            <a:r>
              <a:rPr lang="uk-UA" sz="2400" dirty="0" err="1" smtClean="0"/>
              <a:t>сути</a:t>
            </a:r>
            <a:r>
              <a:rPr lang="uk-UA" sz="2400" dirty="0" smtClean="0"/>
              <a:t> </a:t>
            </a:r>
            <a:r>
              <a:rPr lang="uk-UA" sz="2400" dirty="0" err="1" smtClean="0"/>
              <a:t>это</a:t>
            </a:r>
            <a:r>
              <a:rPr lang="uk-UA" sz="2400" dirty="0" smtClean="0"/>
              <a:t> </a:t>
            </a:r>
            <a:r>
              <a:rPr lang="uk-UA" sz="2400" dirty="0" err="1" smtClean="0"/>
              <a:t>напоминает</a:t>
            </a:r>
            <a:r>
              <a:rPr lang="uk-UA" sz="2400" dirty="0" smtClean="0"/>
              <a:t> </a:t>
            </a:r>
            <a:r>
              <a:rPr lang="uk-UA" sz="2400" dirty="0" err="1" smtClean="0"/>
              <a:t>обычний</a:t>
            </a:r>
            <a:r>
              <a:rPr lang="uk-UA" sz="2400" dirty="0" smtClean="0"/>
              <a:t> </a:t>
            </a:r>
            <a:r>
              <a:rPr lang="uk-UA" sz="2400" dirty="0" err="1" smtClean="0"/>
              <a:t>вызов</a:t>
            </a:r>
            <a:r>
              <a:rPr lang="uk-UA" sz="2400" dirty="0" smtClean="0"/>
              <a:t> </a:t>
            </a:r>
            <a:r>
              <a:rPr lang="uk-UA" sz="2400" dirty="0" err="1" smtClean="0"/>
              <a:t>слота</a:t>
            </a:r>
            <a:r>
              <a:rPr lang="uk-UA" sz="2400" dirty="0" smtClean="0"/>
              <a:t> </a:t>
            </a:r>
            <a:r>
              <a:rPr lang="uk-UA" sz="2400" dirty="0" err="1" smtClean="0"/>
              <a:t>как</a:t>
            </a:r>
            <a:r>
              <a:rPr lang="uk-UA" sz="2400" dirty="0" smtClean="0"/>
              <a:t> метода;</a:t>
            </a:r>
          </a:p>
          <a:p>
            <a:r>
              <a:rPr lang="uk-UA" sz="2400" dirty="0" err="1" smtClean="0"/>
              <a:t>Qt</a:t>
            </a:r>
            <a:r>
              <a:rPr lang="uk-UA" sz="2400" dirty="0" smtClean="0"/>
              <a:t>::</a:t>
            </a:r>
            <a:r>
              <a:rPr lang="uk-UA" sz="2400" dirty="0" err="1" smtClean="0"/>
              <a:t>QueuedConnection</a:t>
            </a:r>
            <a:r>
              <a:rPr lang="uk-UA" sz="2400" dirty="0" smtClean="0"/>
              <a:t> _ </a:t>
            </a:r>
            <a:r>
              <a:rPr lang="uk-UA" sz="2400" dirty="0" err="1" smtClean="0"/>
              <a:t>слот</a:t>
            </a:r>
            <a:r>
              <a:rPr lang="uk-UA" sz="2400" dirty="0" smtClean="0"/>
              <a:t> </a:t>
            </a:r>
            <a:r>
              <a:rPr lang="uk-UA" sz="2400" dirty="0" err="1" smtClean="0"/>
              <a:t>выполняется</a:t>
            </a:r>
            <a:r>
              <a:rPr lang="uk-UA" sz="2400" dirty="0" smtClean="0"/>
              <a:t>, </a:t>
            </a:r>
            <a:r>
              <a:rPr lang="uk-UA" sz="2400" dirty="0" err="1" smtClean="0"/>
              <a:t>как</a:t>
            </a:r>
            <a:r>
              <a:rPr lang="uk-UA" sz="2400" dirty="0" smtClean="0"/>
              <a:t> </a:t>
            </a:r>
            <a:r>
              <a:rPr lang="uk-UA" sz="2400" dirty="0" err="1" smtClean="0"/>
              <a:t>только</a:t>
            </a:r>
            <a:r>
              <a:rPr lang="uk-UA" sz="2400" dirty="0" smtClean="0"/>
              <a:t> </a:t>
            </a:r>
            <a:r>
              <a:rPr lang="uk-UA" sz="2400" dirty="0" err="1" smtClean="0"/>
              <a:t>управления</a:t>
            </a:r>
            <a:r>
              <a:rPr lang="uk-UA" sz="2400" dirty="0" smtClean="0"/>
              <a:t> </a:t>
            </a:r>
            <a:r>
              <a:rPr lang="uk-UA" sz="2400" dirty="0" err="1" smtClean="0"/>
              <a:t>перейдёт</a:t>
            </a:r>
            <a:r>
              <a:rPr lang="uk-UA" sz="2400" dirty="0" smtClean="0"/>
              <a:t> к </a:t>
            </a:r>
            <a:r>
              <a:rPr lang="uk-UA" sz="2400" dirty="0" err="1" smtClean="0"/>
              <a:t>очереди</a:t>
            </a:r>
            <a:r>
              <a:rPr lang="uk-UA" sz="2400" dirty="0" smtClean="0"/>
              <a:t> </a:t>
            </a:r>
            <a:r>
              <a:rPr lang="uk-UA" sz="2400" dirty="0" err="1" smtClean="0"/>
              <a:t>обработки</a:t>
            </a:r>
            <a:r>
              <a:rPr lang="uk-UA" sz="2400" dirty="0" smtClean="0"/>
              <a:t> </a:t>
            </a:r>
            <a:r>
              <a:rPr lang="uk-UA" sz="2400" dirty="0" err="1" smtClean="0"/>
              <a:t>сообщений</a:t>
            </a:r>
            <a:r>
              <a:rPr lang="uk-UA" sz="2400" dirty="0" smtClean="0"/>
              <a:t> </a:t>
            </a:r>
            <a:r>
              <a:rPr lang="uk-UA" sz="2400" dirty="0" err="1" smtClean="0"/>
              <a:t>потока</a:t>
            </a:r>
            <a:r>
              <a:rPr lang="uk-UA" sz="2400" dirty="0" smtClean="0"/>
              <a:t> </a:t>
            </a:r>
            <a:r>
              <a:rPr lang="uk-UA" sz="2400" dirty="0" err="1" smtClean="0"/>
              <a:t>получателя</a:t>
            </a:r>
            <a:r>
              <a:rPr lang="uk-UA" sz="2400" dirty="0" smtClean="0"/>
              <a:t>;</a:t>
            </a:r>
          </a:p>
          <a:p>
            <a:r>
              <a:rPr lang="uk-UA" sz="2400" dirty="0" smtClean="0"/>
              <a:t> </a:t>
            </a:r>
            <a:r>
              <a:rPr lang="uk-UA" sz="2400" dirty="0" err="1" smtClean="0"/>
              <a:t>Qt</a:t>
            </a:r>
            <a:r>
              <a:rPr lang="uk-UA" sz="2400" dirty="0" smtClean="0"/>
              <a:t>::</a:t>
            </a:r>
            <a:r>
              <a:rPr lang="uk-UA" sz="2400" dirty="0" err="1" smtClean="0"/>
              <a:t>BlockingQueuedConnection</a:t>
            </a:r>
            <a:r>
              <a:rPr lang="uk-UA" sz="2400" dirty="0" smtClean="0"/>
              <a:t> _ то же, </a:t>
            </a:r>
            <a:r>
              <a:rPr lang="uk-UA" sz="2400" dirty="0" err="1" smtClean="0"/>
              <a:t>что</a:t>
            </a:r>
            <a:r>
              <a:rPr lang="uk-UA" sz="2400" dirty="0" smtClean="0"/>
              <a:t> и </a:t>
            </a:r>
            <a:r>
              <a:rPr lang="uk-UA" sz="2400" dirty="0" err="1" smtClean="0"/>
              <a:t>Queued</a:t>
            </a:r>
            <a:r>
              <a:rPr lang="uk-UA" sz="2400" dirty="0" smtClean="0"/>
              <a:t> </a:t>
            </a:r>
            <a:r>
              <a:rPr lang="uk-UA" sz="2400" dirty="0" err="1" smtClean="0"/>
              <a:t>Connection</a:t>
            </a:r>
            <a:r>
              <a:rPr lang="uk-UA" sz="2400" dirty="0" smtClean="0"/>
              <a:t>, </a:t>
            </a:r>
            <a:r>
              <a:rPr lang="uk-UA" sz="2400" dirty="0" err="1" smtClean="0"/>
              <a:t>но</a:t>
            </a:r>
            <a:r>
              <a:rPr lang="uk-UA" sz="2400" dirty="0" smtClean="0"/>
              <a:t> </a:t>
            </a:r>
            <a:r>
              <a:rPr lang="uk-UA" sz="2400" dirty="0" err="1" smtClean="0"/>
              <a:t>поток</a:t>
            </a:r>
            <a:r>
              <a:rPr lang="uk-UA" sz="2400" dirty="0" smtClean="0"/>
              <a:t>, </a:t>
            </a:r>
            <a:r>
              <a:rPr lang="uk-UA" sz="2400" dirty="0" err="1" smtClean="0"/>
              <a:t>из</a:t>
            </a:r>
            <a:r>
              <a:rPr lang="uk-UA" sz="2400" dirty="0" smtClean="0"/>
              <a:t> </a:t>
            </a:r>
            <a:r>
              <a:rPr lang="uk-UA" sz="2400" dirty="0" err="1" smtClean="0"/>
              <a:t>которого</a:t>
            </a:r>
            <a:r>
              <a:rPr lang="uk-UA" sz="2400" dirty="0" smtClean="0"/>
              <a:t> </a:t>
            </a:r>
            <a:r>
              <a:rPr lang="uk-UA" sz="2400" dirty="0" err="1" smtClean="0"/>
              <a:t>был</a:t>
            </a:r>
            <a:r>
              <a:rPr lang="uk-UA" sz="2400" dirty="0" smtClean="0"/>
              <a:t> </a:t>
            </a:r>
            <a:r>
              <a:rPr lang="uk-UA" sz="2400" dirty="0" err="1" smtClean="0"/>
              <a:t>выпущен</a:t>
            </a:r>
            <a:r>
              <a:rPr lang="uk-UA" sz="2400" dirty="0" smtClean="0"/>
              <a:t> сигнал </a:t>
            </a:r>
            <a:r>
              <a:rPr lang="uk-UA" sz="2400" dirty="0" err="1" smtClean="0"/>
              <a:t>блокируется</a:t>
            </a:r>
            <a:r>
              <a:rPr lang="uk-UA" sz="2400" dirty="0" smtClean="0"/>
              <a:t>, </a:t>
            </a:r>
            <a:r>
              <a:rPr lang="uk-UA" sz="2400" dirty="0" err="1" smtClean="0"/>
              <a:t>пока</a:t>
            </a:r>
            <a:r>
              <a:rPr lang="uk-UA" sz="2400" dirty="0" smtClean="0"/>
              <a:t> </a:t>
            </a:r>
            <a:r>
              <a:rPr lang="uk-UA" sz="2400" dirty="0" err="1" smtClean="0"/>
              <a:t>выполнение</a:t>
            </a:r>
            <a:r>
              <a:rPr lang="uk-UA" sz="2400" dirty="0" smtClean="0"/>
              <a:t> </a:t>
            </a:r>
            <a:r>
              <a:rPr lang="uk-UA" sz="2400" dirty="0" err="1" smtClean="0"/>
              <a:t>слота</a:t>
            </a:r>
            <a:r>
              <a:rPr lang="uk-UA" sz="2400" dirty="0" smtClean="0"/>
              <a:t> не </a:t>
            </a:r>
            <a:r>
              <a:rPr lang="uk-UA" sz="2400" dirty="0" err="1" smtClean="0"/>
              <a:t>будет</a:t>
            </a:r>
            <a:r>
              <a:rPr lang="uk-UA" sz="2400" dirty="0" smtClean="0"/>
              <a:t> завершено. </a:t>
            </a:r>
            <a:r>
              <a:rPr lang="uk-UA" sz="2400" dirty="0" err="1" smtClean="0"/>
              <a:t>Этот</a:t>
            </a:r>
            <a:r>
              <a:rPr lang="uk-UA" sz="2400" dirty="0" smtClean="0"/>
              <a:t> тип </a:t>
            </a:r>
            <a:r>
              <a:rPr lang="uk-UA" sz="2400" dirty="0" err="1" smtClean="0"/>
              <a:t>соединения</a:t>
            </a:r>
            <a:r>
              <a:rPr lang="uk-UA" sz="2400" dirty="0" smtClean="0"/>
              <a:t> </a:t>
            </a:r>
            <a:r>
              <a:rPr lang="uk-UA" sz="2400" dirty="0" err="1" smtClean="0"/>
              <a:t>должен</a:t>
            </a:r>
            <a:r>
              <a:rPr lang="uk-UA" sz="2400" dirty="0" smtClean="0"/>
              <a:t> </a:t>
            </a:r>
            <a:r>
              <a:rPr lang="uk-UA" sz="2400" dirty="0" err="1" smtClean="0"/>
              <a:t>использоваться</a:t>
            </a:r>
            <a:r>
              <a:rPr lang="uk-UA" sz="2400" dirty="0" smtClean="0"/>
              <a:t> </a:t>
            </a:r>
            <a:r>
              <a:rPr lang="uk-UA" sz="2400" dirty="0" err="1" smtClean="0"/>
              <a:t>только</a:t>
            </a:r>
            <a:r>
              <a:rPr lang="uk-UA" sz="2400" dirty="0" smtClean="0"/>
              <a:t> </a:t>
            </a:r>
            <a:r>
              <a:rPr lang="uk-UA" sz="2400" dirty="0" err="1" smtClean="0"/>
              <a:t>когда</a:t>
            </a:r>
            <a:r>
              <a:rPr lang="uk-UA" sz="2400" dirty="0" smtClean="0"/>
              <a:t> </a:t>
            </a:r>
            <a:r>
              <a:rPr lang="uk-UA" sz="2400" dirty="0" err="1" smtClean="0"/>
              <a:t>взаимодействующие</a:t>
            </a:r>
            <a:r>
              <a:rPr lang="uk-UA" sz="2400" dirty="0" smtClean="0"/>
              <a:t> </a:t>
            </a:r>
            <a:r>
              <a:rPr lang="uk-UA" sz="2400" dirty="0" err="1" smtClean="0"/>
              <a:t>объекты</a:t>
            </a:r>
            <a:r>
              <a:rPr lang="uk-UA" sz="2400" dirty="0" smtClean="0"/>
              <a:t> </a:t>
            </a:r>
            <a:r>
              <a:rPr lang="uk-UA" sz="2400" dirty="0" err="1" smtClean="0"/>
              <a:t>находятся</a:t>
            </a:r>
            <a:r>
              <a:rPr lang="uk-UA" sz="2400" dirty="0" smtClean="0"/>
              <a:t> в </a:t>
            </a:r>
            <a:r>
              <a:rPr lang="uk-UA" sz="2400" dirty="0" err="1" smtClean="0"/>
              <a:t>разных</a:t>
            </a:r>
            <a:r>
              <a:rPr lang="uk-UA" sz="2400" dirty="0" smtClean="0"/>
              <a:t> потоках.</a:t>
            </a:r>
          </a:p>
          <a:p>
            <a:r>
              <a:rPr lang="uk-UA" sz="2400" dirty="0" err="1" smtClean="0"/>
              <a:t>Qt</a:t>
            </a:r>
            <a:r>
              <a:rPr lang="uk-UA" sz="2400" dirty="0" smtClean="0"/>
              <a:t>::</a:t>
            </a:r>
            <a:r>
              <a:rPr lang="uk-UA" sz="2400" dirty="0" err="1" smtClean="0"/>
              <a:t>UniqueConnection</a:t>
            </a:r>
            <a:r>
              <a:rPr lang="uk-UA" sz="2400" dirty="0" smtClean="0"/>
              <a:t>  тип </a:t>
            </a:r>
            <a:r>
              <a:rPr lang="uk-UA" sz="2400" dirty="0" err="1" smtClean="0"/>
              <a:t>соединения</a:t>
            </a:r>
            <a:r>
              <a:rPr lang="uk-UA" sz="2400" dirty="0" smtClean="0"/>
              <a:t> </a:t>
            </a:r>
            <a:r>
              <a:rPr lang="uk-UA" sz="2400" dirty="0" err="1" smtClean="0"/>
              <a:t>такой</a:t>
            </a:r>
            <a:r>
              <a:rPr lang="uk-UA" sz="2400" dirty="0" smtClean="0"/>
              <a:t> же </a:t>
            </a:r>
            <a:r>
              <a:rPr lang="uk-UA" sz="2400" dirty="0" err="1" smtClean="0"/>
              <a:t>как</a:t>
            </a:r>
            <a:r>
              <a:rPr lang="uk-UA" sz="2400" dirty="0" smtClean="0"/>
              <a:t> и </a:t>
            </a:r>
            <a:r>
              <a:rPr lang="uk-UA" sz="2400" dirty="0" err="1" smtClean="0"/>
              <a:t>Qt</a:t>
            </a:r>
            <a:r>
              <a:rPr lang="uk-UA" sz="2400" dirty="0" smtClean="0"/>
              <a:t>::</a:t>
            </a:r>
            <a:r>
              <a:rPr lang="uk-UA" sz="2400" dirty="0" err="1" smtClean="0"/>
              <a:t>AutoConnection</a:t>
            </a:r>
            <a:r>
              <a:rPr lang="uk-UA" sz="2400" dirty="0" smtClean="0"/>
              <a:t>, </a:t>
            </a:r>
            <a:r>
              <a:rPr lang="uk-UA" sz="2400" dirty="0" err="1" smtClean="0"/>
              <a:t>но</a:t>
            </a:r>
            <a:r>
              <a:rPr lang="uk-UA" sz="2400" dirty="0" smtClean="0"/>
              <a:t> </a:t>
            </a:r>
            <a:r>
              <a:rPr lang="uk-UA" sz="2400" dirty="0" err="1" smtClean="0"/>
              <a:t>соединение</a:t>
            </a:r>
            <a:r>
              <a:rPr lang="uk-UA" sz="2400" dirty="0" smtClean="0"/>
              <a:t> </a:t>
            </a:r>
            <a:r>
              <a:rPr lang="uk-UA" sz="2400" dirty="0" err="1" smtClean="0"/>
              <a:t>происходит</a:t>
            </a:r>
            <a:r>
              <a:rPr lang="uk-UA" sz="2400" dirty="0" smtClean="0"/>
              <a:t> </a:t>
            </a:r>
            <a:r>
              <a:rPr lang="uk-UA" sz="2400" dirty="0" err="1" smtClean="0"/>
              <a:t>только</a:t>
            </a:r>
            <a:r>
              <a:rPr lang="uk-UA" sz="2400" dirty="0" smtClean="0"/>
              <a:t> </a:t>
            </a:r>
            <a:r>
              <a:rPr lang="uk-UA" sz="2400" dirty="0" err="1" smtClean="0"/>
              <a:t>тогда</a:t>
            </a:r>
            <a:r>
              <a:rPr lang="uk-UA" sz="2400" dirty="0" smtClean="0"/>
              <a:t>, </a:t>
            </a:r>
            <a:r>
              <a:rPr lang="uk-UA" sz="2400" dirty="0" err="1" smtClean="0"/>
              <a:t>когда</a:t>
            </a:r>
            <a:r>
              <a:rPr lang="uk-UA" sz="2400" dirty="0" smtClean="0"/>
              <a:t> </a:t>
            </a:r>
            <a:r>
              <a:rPr lang="uk-UA" sz="2400" dirty="0" err="1" smtClean="0"/>
              <a:t>оно</a:t>
            </a:r>
            <a:r>
              <a:rPr lang="uk-UA" sz="2400" dirty="0" smtClean="0"/>
              <a:t> </a:t>
            </a:r>
            <a:r>
              <a:rPr lang="uk-UA" sz="2400" dirty="0" err="1" smtClean="0"/>
              <a:t>уникально</a:t>
            </a:r>
            <a:r>
              <a:rPr lang="uk-UA" sz="2400" dirty="0" smtClean="0"/>
              <a:t> (то </a:t>
            </a:r>
            <a:r>
              <a:rPr lang="uk-UA" sz="2400" dirty="0" err="1" smtClean="0"/>
              <a:t>есть</a:t>
            </a:r>
            <a:r>
              <a:rPr lang="uk-UA" sz="2400" dirty="0" smtClean="0"/>
              <a:t> </a:t>
            </a:r>
            <a:r>
              <a:rPr lang="uk-UA" sz="2400" dirty="0" err="1" smtClean="0"/>
              <a:t>такое</a:t>
            </a:r>
            <a:r>
              <a:rPr lang="uk-UA" sz="2400" dirty="0" smtClean="0"/>
              <a:t>, </a:t>
            </a:r>
            <a:r>
              <a:rPr lang="uk-UA" sz="2400" dirty="0" err="1" smtClean="0"/>
              <a:t>которое</a:t>
            </a:r>
            <a:r>
              <a:rPr lang="uk-UA" sz="2400" dirty="0" smtClean="0"/>
              <a:t> не </a:t>
            </a:r>
            <a:r>
              <a:rPr lang="uk-UA" sz="2400" dirty="0" err="1" smtClean="0"/>
              <a:t>дублирует</a:t>
            </a:r>
            <a:r>
              <a:rPr lang="uk-UA" sz="2400" dirty="0" smtClean="0"/>
              <a:t> уже </a:t>
            </a:r>
            <a:r>
              <a:rPr lang="uk-UA" sz="2400" dirty="0" err="1" smtClean="0"/>
              <a:t>существующие</a:t>
            </a:r>
            <a:r>
              <a:rPr lang="uk-UA" sz="2400" dirty="0" smtClean="0"/>
              <a:t> </a:t>
            </a:r>
            <a:r>
              <a:rPr lang="uk-UA" sz="2400" smtClean="0"/>
              <a:t>соединений</a:t>
            </a:r>
            <a:r>
              <a:rPr lang="uk-UA" sz="2400" dirty="0" smtClean="0"/>
              <a:t>)</a:t>
            </a:r>
            <a:endParaRPr lang="uk-UA" sz="2400" dirty="0">
              <a:latin typeface="Courier New" pitchFamily="49" charset="0"/>
              <a:cs typeface="Courier New" pitchFamily="49" charset="0"/>
            </a:endParaRPr>
          </a:p>
        </p:txBody>
      </p:sp>
    </p:spTree>
    <p:extLst>
      <p:ext uri="{BB962C8B-B14F-4D97-AF65-F5344CB8AC3E}">
        <p14:creationId xmlns="" xmlns:p14="http://schemas.microsoft.com/office/powerpoint/2010/main" val="17587145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ru-RU" altLang="ru-RU" dirty="0" smtClean="0"/>
              <a:t>Платформы</a:t>
            </a:r>
            <a:endParaRPr lang="en-US" altLang="ru-RU" dirty="0"/>
          </a:p>
        </p:txBody>
      </p:sp>
      <p:sp>
        <p:nvSpPr>
          <p:cNvPr id="73731" name="Rectangle 3"/>
          <p:cNvSpPr>
            <a:spLocks noGrp="1" noChangeArrowheads="1"/>
          </p:cNvSpPr>
          <p:nvPr>
            <p:ph type="body" idx="1"/>
          </p:nvPr>
        </p:nvSpPr>
        <p:spPr/>
        <p:txBody>
          <a:bodyPr/>
          <a:lstStyle/>
          <a:p>
            <a:r>
              <a:rPr lang="en-US" altLang="ru-RU" dirty="0"/>
              <a:t>Windows</a:t>
            </a:r>
            <a:r>
              <a:rPr lang="en-US" altLang="ru-RU" baseline="30000" dirty="0"/>
              <a:t>®</a:t>
            </a:r>
            <a:r>
              <a:rPr lang="en-US" altLang="ru-RU" dirty="0"/>
              <a:t> 95 </a:t>
            </a:r>
            <a:r>
              <a:rPr lang="uk-UA" altLang="ru-RU" dirty="0" smtClean="0"/>
              <a:t>до </a:t>
            </a:r>
            <a:r>
              <a:rPr lang="en-US" altLang="ru-RU" dirty="0" smtClean="0"/>
              <a:t>Windows 10</a:t>
            </a:r>
            <a:endParaRPr lang="en-US" altLang="ru-RU" dirty="0"/>
          </a:p>
          <a:p>
            <a:r>
              <a:rPr lang="en-US" altLang="ru-RU" dirty="0"/>
              <a:t>Mac OS</a:t>
            </a:r>
            <a:r>
              <a:rPr lang="en-US" altLang="ru-RU" baseline="30000" dirty="0"/>
              <a:t>®</a:t>
            </a:r>
            <a:r>
              <a:rPr lang="en-US" altLang="ru-RU" dirty="0"/>
              <a:t> X</a:t>
            </a:r>
          </a:p>
          <a:p>
            <a:r>
              <a:rPr lang="en-US" altLang="ru-RU" dirty="0" smtClean="0"/>
              <a:t>Linux</a:t>
            </a:r>
            <a:endParaRPr lang="en-US" altLang="ru-RU" dirty="0"/>
          </a:p>
          <a:p>
            <a:r>
              <a:rPr lang="en-US" altLang="ru-RU" dirty="0"/>
              <a:t>AIX, BSD / OS, FreeBSD, HP-UX, IRIX, </a:t>
            </a:r>
            <a:r>
              <a:rPr lang="en-US" altLang="ru-RU" dirty="0" err="1"/>
              <a:t>NetBSD</a:t>
            </a:r>
            <a:r>
              <a:rPr lang="en-US" altLang="ru-RU" dirty="0"/>
              <a:t>, </a:t>
            </a:r>
            <a:r>
              <a:rPr lang="en-US" altLang="ru-RU" dirty="0" err="1"/>
              <a:t>OpenBSD</a:t>
            </a:r>
            <a:r>
              <a:rPr lang="en-US" altLang="ru-RU" dirty="0"/>
              <a:t>, Solaris, Tru64 UNIX</a:t>
            </a:r>
          </a:p>
          <a:p>
            <a:r>
              <a:rPr lang="ru-RU" altLang="ru-RU" dirty="0" smtClean="0"/>
              <a:t>И другие</a:t>
            </a:r>
            <a:endParaRPr lang="en-US" altLang="ru-RU" dirty="0"/>
          </a:p>
          <a:p>
            <a:pPr>
              <a:buFontTx/>
              <a:buNone/>
            </a:pPr>
            <a:endParaRPr lang="en-US" altLang="ru-RU" dirty="0"/>
          </a:p>
          <a:p>
            <a:endParaRPr lang="en-US" altLang="ru-RU" dirty="0"/>
          </a:p>
        </p:txBody>
      </p:sp>
    </p:spTree>
    <p:extLst>
      <p:ext uri="{BB962C8B-B14F-4D97-AF65-F5344CB8AC3E}">
        <p14:creationId xmlns="" xmlns:p14="http://schemas.microsoft.com/office/powerpoint/2010/main" val="159490703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ru-RU" dirty="0" smtClean="0"/>
              <a:t>Иерархия объектов в </a:t>
            </a:r>
            <a:r>
              <a:rPr lang="en-US" dirty="0" smtClean="0"/>
              <a:t>Qt</a:t>
            </a:r>
            <a:endParaRPr lang="uk-UA" dirty="0"/>
          </a:p>
        </p:txBody>
      </p:sp>
      <p:sp>
        <p:nvSpPr>
          <p:cNvPr id="148483" name="Rectangle 3"/>
          <p:cNvSpPr>
            <a:spLocks noGrp="1" noChangeArrowheads="1"/>
          </p:cNvSpPr>
          <p:nvPr>
            <p:ph type="body" idx="1"/>
          </p:nvPr>
        </p:nvSpPr>
        <p:spPr/>
        <p:txBody>
          <a:bodyPr>
            <a:normAutofit fontScale="85000" lnSpcReduction="20000"/>
          </a:bodyPr>
          <a:lstStyle/>
          <a:p>
            <a:pPr>
              <a:lnSpc>
                <a:spcPct val="110000"/>
              </a:lnSpc>
              <a:spcBef>
                <a:spcPts val="0"/>
              </a:spcBef>
              <a:buNone/>
            </a:pPr>
            <a:r>
              <a:rPr lang="ru-RU" sz="2400" dirty="0" smtClean="0"/>
              <a:t>Конструктор класса </a:t>
            </a:r>
            <a:r>
              <a:rPr lang="en-US" sz="2400" dirty="0" err="1" smtClean="0"/>
              <a:t>QObject</a:t>
            </a:r>
            <a:r>
              <a:rPr lang="en-US" sz="2400" dirty="0" smtClean="0"/>
              <a:t>:</a:t>
            </a:r>
            <a:endParaRPr lang="uk-UA" sz="2400" dirty="0" smtClean="0"/>
          </a:p>
          <a:p>
            <a:pPr>
              <a:lnSpc>
                <a:spcPct val="110000"/>
              </a:lnSpc>
              <a:spcBef>
                <a:spcPts val="0"/>
              </a:spcBef>
              <a:buNone/>
            </a:pPr>
            <a:r>
              <a:rPr lang="en-US" sz="2400" dirty="0" smtClean="0"/>
              <a:t> </a:t>
            </a:r>
            <a:endParaRPr lang="uk-UA" sz="2400" dirty="0" smtClean="0"/>
          </a:p>
          <a:p>
            <a:pPr>
              <a:lnSpc>
                <a:spcPct val="110000"/>
              </a:lnSpc>
              <a:spcBef>
                <a:spcPts val="0"/>
              </a:spcBef>
              <a:buNone/>
            </a:pPr>
            <a:r>
              <a:rPr lang="en-US" sz="2400" dirty="0" err="1" smtClean="0"/>
              <a:t>QObject</a:t>
            </a:r>
            <a:r>
              <a:rPr lang="ru-RU" sz="2400" dirty="0" smtClean="0"/>
              <a:t> (</a:t>
            </a:r>
            <a:r>
              <a:rPr lang="en-US" sz="2400" dirty="0" err="1" smtClean="0"/>
              <a:t>QOb</a:t>
            </a:r>
            <a:r>
              <a:rPr lang="ru-RU" sz="2400" dirty="0" err="1" smtClean="0"/>
              <a:t>j</a:t>
            </a:r>
            <a:r>
              <a:rPr lang="en-US" sz="2400" dirty="0" err="1" smtClean="0"/>
              <a:t>ect</a:t>
            </a:r>
            <a:r>
              <a:rPr lang="ru-RU" sz="2400" dirty="0" smtClean="0"/>
              <a:t> *</a:t>
            </a:r>
            <a:r>
              <a:rPr lang="en-US" sz="2400" dirty="0" smtClean="0"/>
              <a:t>parent</a:t>
            </a:r>
            <a:r>
              <a:rPr lang="ru-RU" sz="2400" dirty="0" smtClean="0"/>
              <a:t>), где </a:t>
            </a:r>
          </a:p>
          <a:p>
            <a:pPr>
              <a:lnSpc>
                <a:spcPct val="110000"/>
              </a:lnSpc>
              <a:spcBef>
                <a:spcPts val="0"/>
              </a:spcBef>
              <a:buNone/>
            </a:pPr>
            <a:r>
              <a:rPr lang="en-US" sz="2400" dirty="0" smtClean="0"/>
              <a:t>parent</a:t>
            </a:r>
            <a:r>
              <a:rPr lang="ru-RU" sz="2400" dirty="0" smtClean="0"/>
              <a:t> – указатель на объект-предок (родительский объект). </a:t>
            </a:r>
          </a:p>
          <a:p>
            <a:pPr>
              <a:lnSpc>
                <a:spcPct val="110000"/>
              </a:lnSpc>
              <a:spcBef>
                <a:spcPts val="0"/>
              </a:spcBef>
              <a:buNone/>
            </a:pPr>
            <a:r>
              <a:rPr lang="ru-RU" sz="2400" dirty="0" smtClean="0"/>
              <a:t>Если </a:t>
            </a:r>
            <a:r>
              <a:rPr lang="en-US" sz="2400" dirty="0" smtClean="0"/>
              <a:t>parent</a:t>
            </a:r>
            <a:r>
              <a:rPr lang="ru-RU" sz="2400" dirty="0" smtClean="0"/>
              <a:t>=0 – создаваемый объект не имеет предков и является объектом верхнего уровня.</a:t>
            </a:r>
            <a:endParaRPr lang="uk-UA" sz="2400" dirty="0" smtClean="0"/>
          </a:p>
          <a:p>
            <a:pPr>
              <a:lnSpc>
                <a:spcPct val="110000"/>
              </a:lnSpc>
              <a:spcBef>
                <a:spcPts val="0"/>
              </a:spcBef>
              <a:buNone/>
            </a:pPr>
            <a:r>
              <a:rPr lang="ru-RU" sz="2400" dirty="0" smtClean="0"/>
              <a:t>  </a:t>
            </a:r>
            <a:endParaRPr lang="uk-UA" sz="2400" dirty="0" smtClean="0"/>
          </a:p>
          <a:p>
            <a:pPr>
              <a:lnSpc>
                <a:spcPct val="110000"/>
              </a:lnSpc>
              <a:spcBef>
                <a:spcPts val="0"/>
              </a:spcBef>
              <a:buNone/>
            </a:pPr>
            <a:r>
              <a:rPr lang="uk-UA" sz="2400" dirty="0" err="1" smtClean="0"/>
              <a:t>QObject</a:t>
            </a:r>
            <a:r>
              <a:rPr lang="uk-UA" sz="2400" dirty="0" smtClean="0"/>
              <a:t> *pobj1=new </a:t>
            </a:r>
            <a:r>
              <a:rPr lang="uk-UA" sz="2400" dirty="0" err="1" smtClean="0"/>
              <a:t>QObject</a:t>
            </a:r>
            <a:r>
              <a:rPr lang="uk-UA" sz="2400" dirty="0" smtClean="0"/>
              <a:t>; //pobj1 - </a:t>
            </a:r>
            <a:r>
              <a:rPr lang="uk-UA" sz="2400" dirty="0" err="1" smtClean="0"/>
              <a:t>указатель</a:t>
            </a:r>
            <a:r>
              <a:rPr lang="uk-UA" sz="2400" dirty="0" smtClean="0"/>
              <a:t> на </a:t>
            </a:r>
            <a:r>
              <a:rPr lang="uk-UA" sz="2400" dirty="0" err="1" smtClean="0"/>
              <a:t>родительский</a:t>
            </a:r>
            <a:r>
              <a:rPr lang="uk-UA" sz="2400" dirty="0" smtClean="0"/>
              <a:t> </a:t>
            </a:r>
            <a:r>
              <a:rPr lang="uk-UA" sz="2400" dirty="0" err="1" smtClean="0"/>
              <a:t>объект</a:t>
            </a:r>
            <a:endParaRPr lang="uk-UA" sz="2400" dirty="0" smtClean="0"/>
          </a:p>
          <a:p>
            <a:pPr>
              <a:lnSpc>
                <a:spcPct val="110000"/>
              </a:lnSpc>
              <a:spcBef>
                <a:spcPts val="0"/>
              </a:spcBef>
              <a:buNone/>
            </a:pPr>
            <a:r>
              <a:rPr lang="uk-UA" sz="2400" dirty="0" err="1" smtClean="0"/>
              <a:t>QObject</a:t>
            </a:r>
            <a:r>
              <a:rPr lang="uk-UA" sz="2400" dirty="0" smtClean="0"/>
              <a:t> *pobj2=new </a:t>
            </a:r>
            <a:r>
              <a:rPr lang="uk-UA" sz="2400" dirty="0" err="1" smtClean="0"/>
              <a:t>QObject</a:t>
            </a:r>
            <a:r>
              <a:rPr lang="uk-UA" sz="2400" dirty="0" smtClean="0"/>
              <a:t>(pobj1);</a:t>
            </a:r>
          </a:p>
          <a:p>
            <a:pPr>
              <a:lnSpc>
                <a:spcPct val="110000"/>
              </a:lnSpc>
              <a:spcBef>
                <a:spcPts val="0"/>
              </a:spcBef>
              <a:buNone/>
            </a:pPr>
            <a:r>
              <a:rPr lang="uk-UA" sz="2400" dirty="0" err="1" smtClean="0"/>
              <a:t>QObject</a:t>
            </a:r>
            <a:r>
              <a:rPr lang="uk-UA" sz="2400" dirty="0" smtClean="0"/>
              <a:t> *pobj3=new </a:t>
            </a:r>
            <a:r>
              <a:rPr lang="uk-UA" sz="2400" dirty="0" err="1" smtClean="0"/>
              <a:t>QObject</a:t>
            </a:r>
            <a:r>
              <a:rPr lang="uk-UA" sz="2400" dirty="0" smtClean="0"/>
              <a:t>(pobj1);</a:t>
            </a:r>
          </a:p>
          <a:p>
            <a:pPr>
              <a:lnSpc>
                <a:spcPct val="110000"/>
              </a:lnSpc>
              <a:spcBef>
                <a:spcPts val="0"/>
              </a:spcBef>
              <a:buNone/>
            </a:pPr>
            <a:r>
              <a:rPr lang="uk-UA" sz="2400" dirty="0" smtClean="0"/>
              <a:t>    </a:t>
            </a:r>
          </a:p>
          <a:p>
            <a:pPr>
              <a:lnSpc>
                <a:spcPct val="110000"/>
              </a:lnSpc>
              <a:spcBef>
                <a:spcPts val="0"/>
              </a:spcBef>
              <a:buNone/>
            </a:pPr>
            <a:r>
              <a:rPr lang="uk-UA" sz="2400" dirty="0" smtClean="0"/>
              <a:t>    </a:t>
            </a:r>
          </a:p>
          <a:p>
            <a:pPr>
              <a:lnSpc>
                <a:spcPct val="110000"/>
              </a:lnSpc>
              <a:spcBef>
                <a:spcPts val="0"/>
              </a:spcBef>
              <a:buNone/>
            </a:pPr>
            <a:r>
              <a:rPr lang="uk-UA" sz="2400" dirty="0" smtClean="0"/>
              <a:t> </a:t>
            </a:r>
            <a:endParaRPr lang="en-US" sz="2400" dirty="0" smtClean="0"/>
          </a:p>
          <a:p>
            <a:pPr>
              <a:lnSpc>
                <a:spcPct val="110000"/>
              </a:lnSpc>
              <a:spcBef>
                <a:spcPts val="0"/>
              </a:spcBef>
              <a:buNone/>
            </a:pPr>
            <a:endParaRPr lang="uk-UA" sz="2400" dirty="0" smtClean="0"/>
          </a:p>
          <a:p>
            <a:pPr>
              <a:lnSpc>
                <a:spcPct val="110000"/>
              </a:lnSpc>
              <a:spcBef>
                <a:spcPts val="0"/>
              </a:spcBef>
              <a:buNone/>
            </a:pPr>
            <a:r>
              <a:rPr lang="uk-UA" sz="2400" dirty="0" smtClean="0"/>
              <a:t> </a:t>
            </a:r>
            <a:r>
              <a:rPr lang="uk-UA" sz="2400" dirty="0" err="1" smtClean="0"/>
              <a:t>delete</a:t>
            </a:r>
            <a:r>
              <a:rPr lang="uk-UA" sz="2400" dirty="0" smtClean="0"/>
              <a:t> pobj1; // при </a:t>
            </a:r>
            <a:r>
              <a:rPr lang="uk-UA" sz="2400" dirty="0" err="1" smtClean="0"/>
              <a:t>удалении</a:t>
            </a:r>
            <a:r>
              <a:rPr lang="uk-UA" sz="2400" dirty="0" smtClean="0"/>
              <a:t> *pobj1 </a:t>
            </a:r>
            <a:r>
              <a:rPr lang="uk-UA" sz="2400" dirty="0" err="1" smtClean="0"/>
              <a:t>автоматически</a:t>
            </a:r>
            <a:r>
              <a:rPr lang="uk-UA" sz="2400" dirty="0" smtClean="0"/>
              <a:t> </a:t>
            </a:r>
            <a:r>
              <a:rPr lang="uk-UA" sz="2400" dirty="0" err="1" smtClean="0"/>
              <a:t>удаляются</a:t>
            </a:r>
            <a:r>
              <a:rPr lang="uk-UA" sz="2400" dirty="0" smtClean="0"/>
              <a:t> *pobj2, </a:t>
            </a:r>
            <a:r>
              <a:rPr lang="en-US" sz="2400" dirty="0" smtClean="0"/>
              <a:t>//</a:t>
            </a:r>
            <a:r>
              <a:rPr lang="uk-UA" sz="2400" dirty="0" smtClean="0"/>
              <a:t>pobj3</a:t>
            </a:r>
            <a:endParaRPr lang="uk-UA" sz="2400" dirty="0"/>
          </a:p>
        </p:txBody>
      </p:sp>
      <p:pic>
        <p:nvPicPr>
          <p:cNvPr id="58370" name="Picture 2"/>
          <p:cNvPicPr>
            <a:picLocks noChangeAspect="1" noChangeArrowheads="1"/>
          </p:cNvPicPr>
          <p:nvPr/>
        </p:nvPicPr>
        <p:blipFill>
          <a:blip r:embed="rId3" cstate="print"/>
          <a:srcRect/>
          <a:stretch>
            <a:fillRect/>
          </a:stretch>
        </p:blipFill>
        <p:spPr bwMode="auto">
          <a:xfrm>
            <a:off x="4860032" y="3789040"/>
            <a:ext cx="3638550" cy="1495425"/>
          </a:xfrm>
          <a:prstGeom prst="rect">
            <a:avLst/>
          </a:prstGeom>
          <a:noFill/>
          <a:ln w="9525">
            <a:noFill/>
            <a:miter lim="800000"/>
            <a:headEnd/>
            <a:tailEnd/>
          </a:ln>
        </p:spPr>
      </p:pic>
    </p:spTree>
    <p:extLst>
      <p:ext uri="{BB962C8B-B14F-4D97-AF65-F5344CB8AC3E}">
        <p14:creationId xmlns="" xmlns:p14="http://schemas.microsoft.com/office/powerpoint/2010/main" val="17587145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ru-RU" dirty="0"/>
              <a:t>Qt </a:t>
            </a:r>
            <a:r>
              <a:rPr lang="ru-RU" altLang="ru-RU" dirty="0" smtClean="0"/>
              <a:t>клиенты</a:t>
            </a:r>
            <a:endParaRPr lang="en-US" altLang="ru-RU" dirty="0"/>
          </a:p>
        </p:txBody>
      </p:sp>
      <p:sp>
        <p:nvSpPr>
          <p:cNvPr id="82947" name="Rectangle 3"/>
          <p:cNvSpPr>
            <a:spLocks noGrp="1" noChangeArrowheads="1"/>
          </p:cNvSpPr>
          <p:nvPr>
            <p:ph type="body" idx="1"/>
          </p:nvPr>
        </p:nvSpPr>
        <p:spPr/>
        <p:txBody>
          <a:bodyPr>
            <a:noAutofit/>
          </a:bodyPr>
          <a:lstStyle/>
          <a:p>
            <a:r>
              <a:rPr lang="en-US" altLang="ru-RU" sz="2800" dirty="0" smtClean="0"/>
              <a:t>Adobe, Agilent, </a:t>
            </a:r>
            <a:r>
              <a:rPr lang="ru-RU" sz="2800" dirty="0" err="1" smtClean="0"/>
              <a:t>Amazon</a:t>
            </a:r>
            <a:r>
              <a:rPr lang="en-US" sz="2800" dirty="0" smtClean="0"/>
              <a:t>, </a:t>
            </a:r>
            <a:r>
              <a:rPr lang="en-US" altLang="ru-RU" sz="2800" dirty="0" smtClean="0"/>
              <a:t>ARM, Boeing, Bosch, </a:t>
            </a:r>
            <a:r>
              <a:rPr lang="ru-RU" sz="2800" dirty="0" smtClean="0"/>
              <a:t>BMW</a:t>
            </a:r>
            <a:r>
              <a:rPr lang="en-US" sz="2800" dirty="0" smtClean="0"/>
              <a:t>, </a:t>
            </a:r>
            <a:r>
              <a:rPr lang="en-US" altLang="ru-RU" sz="2800" dirty="0" smtClean="0"/>
              <a:t>Cadence, Canon, CEA Technologies, ChevronTexaco, DaimlerChrysler, Deutsche Telekom, </a:t>
            </a:r>
            <a:r>
              <a:rPr lang="ru-RU" sz="2800" dirty="0" err="1" smtClean="0"/>
              <a:t>Disney</a:t>
            </a:r>
            <a:r>
              <a:rPr lang="en-US" altLang="ru-RU" sz="2800" dirty="0" smtClean="0"/>
              <a:t>,  ESA, </a:t>
            </a:r>
            <a:r>
              <a:rPr lang="en-US" altLang="ru-RU" sz="2800" dirty="0" err="1" smtClean="0"/>
              <a:t>Fraunhofer</a:t>
            </a:r>
            <a:r>
              <a:rPr lang="en-US" altLang="ru-RU" sz="2800" dirty="0" smtClean="0"/>
              <a:t>, HP, IBM, Intel, Lockheed Martin, LogicaCMG, NASA, NEC, NTT, PGS, Pioneer, Rohde &amp; Schwarz, </a:t>
            </a:r>
            <a:r>
              <a:rPr lang="ru-RU" sz="2800" dirty="0" err="1" smtClean="0"/>
              <a:t>Parallels</a:t>
            </a:r>
            <a:r>
              <a:rPr lang="ru-RU" sz="2800" dirty="0" smtClean="0"/>
              <a:t>, </a:t>
            </a:r>
            <a:r>
              <a:rPr lang="ru-RU" sz="2800" dirty="0" err="1" smtClean="0"/>
              <a:t>Pioneer</a:t>
            </a:r>
            <a:r>
              <a:rPr lang="ru-RU" sz="2800" dirty="0" smtClean="0"/>
              <a:t>, </a:t>
            </a:r>
            <a:r>
              <a:rPr lang="ru-RU" sz="2800" dirty="0" err="1" smtClean="0"/>
              <a:t>Philips</a:t>
            </a:r>
            <a:r>
              <a:rPr lang="ru-RU" sz="2800" dirty="0" smtClean="0"/>
              <a:t>, </a:t>
            </a:r>
            <a:r>
              <a:rPr lang="ru-RU" sz="2800" dirty="0" err="1" smtClean="0"/>
              <a:t>Oracle</a:t>
            </a:r>
            <a:r>
              <a:rPr lang="ru-RU" sz="2800" dirty="0" smtClean="0"/>
              <a:t>, НР, </a:t>
            </a:r>
            <a:r>
              <a:rPr lang="ru-RU" sz="2800" dirty="0" err="1" smtClean="0"/>
              <a:t>Goober</a:t>
            </a:r>
            <a:r>
              <a:rPr lang="ru-RU" sz="2800" dirty="0" smtClean="0"/>
              <a:t>, </a:t>
            </a:r>
            <a:r>
              <a:rPr lang="ru-RU" sz="2800" dirty="0" err="1" smtClean="0"/>
              <a:t>Google</a:t>
            </a:r>
            <a:r>
              <a:rPr lang="ru-RU" sz="2800" dirty="0" smtClean="0"/>
              <a:t>, </a:t>
            </a:r>
            <a:r>
              <a:rPr lang="ru-RU" sz="2800" dirty="0" err="1" smtClean="0"/>
              <a:t>Mercedes</a:t>
            </a:r>
            <a:r>
              <a:rPr lang="ru-RU" sz="2800" dirty="0" smtClean="0"/>
              <a:t>, </a:t>
            </a:r>
            <a:r>
              <a:rPr lang="ru-RU" sz="2800" dirty="0" err="1" smtClean="0"/>
              <a:t>Neonway</a:t>
            </a:r>
            <a:r>
              <a:rPr lang="ru-RU" sz="2800" dirty="0" smtClean="0"/>
              <a:t>, </a:t>
            </a:r>
            <a:r>
              <a:rPr lang="ru-RU" sz="2800" dirty="0" err="1" smtClean="0"/>
              <a:t>Rakuten</a:t>
            </a:r>
            <a:r>
              <a:rPr lang="ru-RU" sz="2800" dirty="0" smtClean="0"/>
              <a:t>, </a:t>
            </a:r>
            <a:r>
              <a:rPr lang="ru-RU" sz="2800" dirty="0" err="1" smtClean="0"/>
              <a:t>Samsung</a:t>
            </a:r>
            <a:r>
              <a:rPr lang="ru-RU" sz="2800" dirty="0" smtClean="0"/>
              <a:t>, </a:t>
            </a:r>
            <a:r>
              <a:rPr lang="ru-RU" sz="2800" dirty="0" err="1" smtClean="0"/>
              <a:t>Siemens</a:t>
            </a:r>
            <a:r>
              <a:rPr lang="ru-RU" sz="2800" dirty="0" smtClean="0"/>
              <a:t>, </a:t>
            </a:r>
            <a:r>
              <a:rPr lang="ru-RU" sz="2800" dirty="0" err="1" smtClean="0"/>
              <a:t>Sony</a:t>
            </a:r>
            <a:r>
              <a:rPr lang="ru-RU" sz="2800" dirty="0" smtClean="0"/>
              <a:t>, SUN, </a:t>
            </a:r>
            <a:r>
              <a:rPr lang="ru-RU" sz="2800" dirty="0" err="1" smtClean="0"/>
              <a:t>Tesla</a:t>
            </a:r>
            <a:r>
              <a:rPr lang="ru-RU" sz="2800" dirty="0" smtClean="0"/>
              <a:t>, </a:t>
            </a:r>
            <a:r>
              <a:rPr lang="ru-RU" sz="2800" dirty="0" err="1" smtClean="0"/>
              <a:t>Xerox</a:t>
            </a:r>
            <a:r>
              <a:rPr lang="ru-RU" sz="2800" dirty="0" smtClean="0"/>
              <a:t>, </a:t>
            </a:r>
            <a:r>
              <a:rPr lang="ru-RU" sz="2800" dirty="0" err="1" smtClean="0"/>
              <a:t>Xilinx</a:t>
            </a:r>
            <a:r>
              <a:rPr lang="ru-RU" sz="2800" dirty="0" smtClean="0"/>
              <a:t>, </a:t>
            </a:r>
            <a:r>
              <a:rPr lang="ru-RU" sz="2800" dirty="0" err="1" smtClean="0"/>
              <a:t>Yamaha</a:t>
            </a:r>
            <a:r>
              <a:rPr lang="ru-RU" sz="2800" dirty="0" smtClean="0"/>
              <a:t> </a:t>
            </a:r>
            <a:endParaRPr lang="en-US" altLang="ru-RU" sz="2800" dirty="0"/>
          </a:p>
        </p:txBody>
      </p:sp>
    </p:spTree>
    <p:extLst>
      <p:ext uri="{BB962C8B-B14F-4D97-AF65-F5344CB8AC3E}">
        <p14:creationId xmlns="" xmlns:p14="http://schemas.microsoft.com/office/powerpoint/2010/main" val="239176294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ru-RU" dirty="0"/>
              <a:t>Qt </a:t>
            </a:r>
            <a:r>
              <a:rPr lang="ru-RU" altLang="ru-RU" dirty="0" smtClean="0"/>
              <a:t>программы</a:t>
            </a:r>
            <a:endParaRPr lang="en-US" altLang="ru-RU" dirty="0"/>
          </a:p>
        </p:txBody>
      </p:sp>
      <p:sp>
        <p:nvSpPr>
          <p:cNvPr id="82947" name="Rectangle 3"/>
          <p:cNvSpPr>
            <a:spLocks noGrp="1" noChangeArrowheads="1"/>
          </p:cNvSpPr>
          <p:nvPr>
            <p:ph type="body" idx="1"/>
          </p:nvPr>
        </p:nvSpPr>
        <p:spPr>
          <a:xfrm>
            <a:off x="457200" y="1196752"/>
            <a:ext cx="8229600" cy="5184576"/>
          </a:xfrm>
        </p:spPr>
        <p:txBody>
          <a:bodyPr>
            <a:noAutofit/>
          </a:bodyPr>
          <a:lstStyle/>
          <a:p>
            <a:pPr>
              <a:spcBef>
                <a:spcPts val="0"/>
              </a:spcBef>
            </a:pPr>
            <a:r>
              <a:rPr lang="ru-RU" sz="2200" dirty="0" smtClean="0"/>
              <a:t>+ рабочий стол КОЕ </a:t>
            </a:r>
            <a:r>
              <a:rPr lang="ru-RU" sz="2200" dirty="0" err="1" smtClean="0"/>
              <a:t>Software</a:t>
            </a:r>
            <a:r>
              <a:rPr lang="ru-RU" sz="2200" dirty="0" smtClean="0"/>
              <a:t> </a:t>
            </a:r>
            <a:r>
              <a:rPr lang="ru-RU" sz="2200" dirty="0" err="1" smtClean="0"/>
              <a:t>Compilation</a:t>
            </a:r>
            <a:r>
              <a:rPr lang="ru-RU" sz="2200" dirty="0" smtClean="0"/>
              <a:t> 4, используемый в </a:t>
            </a:r>
            <a:r>
              <a:rPr lang="ru-RU" sz="2200" dirty="0" err="1" smtClean="0"/>
              <a:t>Linux</a:t>
            </a:r>
            <a:r>
              <a:rPr lang="ru-RU" sz="2200" dirty="0" smtClean="0"/>
              <a:t> и Free8SD;</a:t>
            </a:r>
            <a:endParaRPr lang="uk-UA" sz="2200" dirty="0" smtClean="0"/>
          </a:p>
          <a:p>
            <a:pPr>
              <a:spcBef>
                <a:spcPts val="0"/>
              </a:spcBef>
            </a:pPr>
            <a:r>
              <a:rPr lang="ru-RU" sz="2200" dirty="0" smtClean="0"/>
              <a:t>+ редактор трехмерной графики </a:t>
            </a:r>
            <a:r>
              <a:rPr lang="ru-RU" sz="2200" dirty="0" err="1" smtClean="0"/>
              <a:t>Autodesk</a:t>
            </a:r>
            <a:r>
              <a:rPr lang="ru-RU" sz="2200" dirty="0" smtClean="0"/>
              <a:t> </a:t>
            </a:r>
            <a:r>
              <a:rPr lang="ru-RU" sz="2200" dirty="0" err="1" smtClean="0"/>
              <a:t>Мауа</a:t>
            </a:r>
            <a:endParaRPr lang="uk-UA" sz="2200" dirty="0" smtClean="0"/>
          </a:p>
          <a:p>
            <a:pPr>
              <a:spcBef>
                <a:spcPts val="0"/>
              </a:spcBef>
            </a:pPr>
            <a:r>
              <a:rPr lang="ru-RU" sz="2200" dirty="0" smtClean="0"/>
              <a:t>+ приложение </a:t>
            </a:r>
            <a:r>
              <a:rPr lang="ru-RU" sz="2200" dirty="0" err="1" smtClean="0"/>
              <a:t>Viber</a:t>
            </a:r>
            <a:r>
              <a:rPr lang="ru-RU" sz="2200" dirty="0" smtClean="0"/>
              <a:t> (</a:t>
            </a:r>
            <a:r>
              <a:rPr lang="ru-RU" sz="2200" dirty="0" err="1" smtClean="0"/>
              <a:t>www.viber.com</a:t>
            </a:r>
            <a:r>
              <a:rPr lang="ru-RU" sz="2200" dirty="0" smtClean="0"/>
              <a:t>) компании </a:t>
            </a:r>
            <a:r>
              <a:rPr lang="ru-RU" sz="2200" dirty="0" err="1" smtClean="0"/>
              <a:t>Rakuten</a:t>
            </a:r>
            <a:r>
              <a:rPr lang="ru-RU" sz="2200" dirty="0" smtClean="0"/>
              <a:t>;</a:t>
            </a:r>
            <a:endParaRPr lang="uk-UA" sz="2200" dirty="0" smtClean="0"/>
          </a:p>
          <a:p>
            <a:pPr>
              <a:spcBef>
                <a:spcPts val="0"/>
              </a:spcBef>
            </a:pPr>
            <a:r>
              <a:rPr lang="ru-RU" sz="2200" dirty="0" smtClean="0"/>
              <a:t>+ </a:t>
            </a:r>
            <a:r>
              <a:rPr lang="ru-RU" sz="2200" dirty="0" err="1" smtClean="0"/>
              <a:t>мессенджер</a:t>
            </a:r>
            <a:r>
              <a:rPr lang="ru-RU" sz="2200" dirty="0" smtClean="0"/>
              <a:t> </a:t>
            </a:r>
            <a:r>
              <a:rPr lang="ru-RU" sz="2200" dirty="0" err="1" smtClean="0"/>
              <a:t>Telegram</a:t>
            </a:r>
            <a:endParaRPr lang="uk-UA" sz="2200" dirty="0" smtClean="0"/>
          </a:p>
          <a:p>
            <a:pPr>
              <a:spcBef>
                <a:spcPts val="0"/>
              </a:spcBef>
            </a:pPr>
            <a:r>
              <a:rPr lang="ru-RU" sz="2200" dirty="0" smtClean="0"/>
              <a:t>+ программа </a:t>
            </a:r>
            <a:r>
              <a:rPr lang="ru-RU" sz="2200" dirty="0" err="1" smtClean="0"/>
              <a:t>Adobe</a:t>
            </a:r>
            <a:r>
              <a:rPr lang="ru-RU" sz="2200" dirty="0" smtClean="0"/>
              <a:t> </a:t>
            </a:r>
            <a:r>
              <a:rPr lang="ru-RU" sz="2200" dirty="0" err="1" smtClean="0"/>
              <a:t>Photoshop</a:t>
            </a:r>
            <a:r>
              <a:rPr lang="ru-RU" sz="2200" dirty="0" smtClean="0"/>
              <a:t> </a:t>
            </a:r>
            <a:r>
              <a:rPr lang="ru-RU" sz="2200" dirty="0" err="1" smtClean="0"/>
              <a:t>Album</a:t>
            </a:r>
            <a:r>
              <a:rPr lang="ru-RU" sz="2200" dirty="0" smtClean="0"/>
              <a:t> </a:t>
            </a:r>
            <a:endParaRPr lang="uk-UA" sz="2200" dirty="0" smtClean="0"/>
          </a:p>
          <a:p>
            <a:pPr>
              <a:spcBef>
                <a:spcPts val="0"/>
              </a:spcBef>
            </a:pPr>
            <a:r>
              <a:rPr lang="ru-RU" sz="2200" dirty="0" smtClean="0"/>
              <a:t>+ сетевая карта мира </a:t>
            </a:r>
            <a:r>
              <a:rPr lang="ru-RU" sz="2200" dirty="0" err="1" smtClean="0"/>
              <a:t>Google</a:t>
            </a:r>
            <a:r>
              <a:rPr lang="ru-RU" sz="2200" dirty="0" smtClean="0"/>
              <a:t> </a:t>
            </a:r>
            <a:r>
              <a:rPr lang="ru-RU" sz="2200" dirty="0" err="1" smtClean="0"/>
              <a:t>Earth</a:t>
            </a:r>
            <a:r>
              <a:rPr lang="ru-RU" sz="2200" dirty="0" smtClean="0"/>
              <a:t> </a:t>
            </a:r>
            <a:endParaRPr lang="uk-UA" sz="2200" dirty="0" smtClean="0"/>
          </a:p>
          <a:p>
            <a:r>
              <a:rPr lang="ru-RU" sz="2200" dirty="0" smtClean="0"/>
              <a:t>+программа для виртуализации операционных систем </a:t>
            </a:r>
            <a:r>
              <a:rPr lang="ru-RU" sz="2200" dirty="0" err="1" smtClean="0"/>
              <a:t>VirtualВox</a:t>
            </a:r>
            <a:r>
              <a:rPr lang="ru-RU" sz="2200" dirty="0" smtClean="0"/>
              <a:t> </a:t>
            </a:r>
            <a:endParaRPr lang="uk-UA" sz="2200" dirty="0" smtClean="0"/>
          </a:p>
          <a:p>
            <a:r>
              <a:rPr lang="ru-RU" sz="2200" dirty="0" smtClean="0"/>
              <a:t>+ свободный проигрыватель VLC </a:t>
            </a:r>
            <a:r>
              <a:rPr lang="ru-RU" sz="2200" dirty="0" err="1" smtClean="0"/>
              <a:t>media</a:t>
            </a:r>
            <a:r>
              <a:rPr lang="ru-RU" sz="2200" dirty="0" smtClean="0"/>
              <a:t> </a:t>
            </a:r>
            <a:r>
              <a:rPr lang="ru-RU" sz="2200" dirty="0" err="1" smtClean="0"/>
              <a:t>player</a:t>
            </a:r>
            <a:endParaRPr lang="uk-UA" sz="2200" dirty="0" smtClean="0"/>
          </a:p>
          <a:p>
            <a:r>
              <a:rPr lang="ru-RU" sz="2200" dirty="0" smtClean="0"/>
              <a:t>+ программа для виртуализации операционных систем </a:t>
            </a:r>
            <a:r>
              <a:rPr lang="ru-RU" sz="2200" dirty="0" err="1" smtClean="0"/>
              <a:t>Parallels</a:t>
            </a:r>
            <a:r>
              <a:rPr lang="ru-RU" sz="2200" dirty="0" smtClean="0"/>
              <a:t> </a:t>
            </a:r>
            <a:endParaRPr lang="uk-UA" sz="2200" dirty="0" smtClean="0"/>
          </a:p>
          <a:p>
            <a:r>
              <a:rPr lang="ru-RU" sz="2200" dirty="0" smtClean="0"/>
              <a:t>+ программа </a:t>
            </a:r>
            <a:r>
              <a:rPr lang="ru-RU" sz="2200" dirty="0" err="1" smtClean="0"/>
              <a:t>Kindle</a:t>
            </a:r>
            <a:r>
              <a:rPr lang="ru-RU" sz="2200" dirty="0" smtClean="0"/>
              <a:t> от компании </a:t>
            </a:r>
            <a:r>
              <a:rPr lang="ru-RU" sz="2200" dirty="0" err="1" smtClean="0"/>
              <a:t>Amazon</a:t>
            </a:r>
            <a:endParaRPr lang="uk-UA" sz="2200" dirty="0" smtClean="0"/>
          </a:p>
          <a:p>
            <a:r>
              <a:rPr lang="ru-RU" sz="2200" dirty="0" smtClean="0"/>
              <a:t>+ программы официальных клиентов виртуальных валют 8itcoin и </a:t>
            </a:r>
            <a:r>
              <a:rPr lang="ru-RU" sz="2200" dirty="0" err="1" smtClean="0"/>
              <a:t>Litecoin</a:t>
            </a:r>
            <a:r>
              <a:rPr lang="ru-RU" sz="2200" dirty="0" smtClean="0"/>
              <a:t> </a:t>
            </a:r>
            <a:endParaRPr lang="uk-UA" sz="2200" dirty="0"/>
          </a:p>
        </p:txBody>
      </p:sp>
    </p:spTree>
    <p:extLst>
      <p:ext uri="{BB962C8B-B14F-4D97-AF65-F5344CB8AC3E}">
        <p14:creationId xmlns="" xmlns:p14="http://schemas.microsoft.com/office/powerpoint/2010/main" val="239176294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descr="photoshopalbum"/>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66800" y="1981200"/>
            <a:ext cx="5791200" cy="4060825"/>
          </a:xfrm>
          <a:prstGeom prst="rect">
            <a:avLst/>
          </a:prstGeom>
          <a:noFill/>
          <a:extLst>
            <a:ext uri="{909E8E84-426E-40DD-AFC4-6F175D3DCCD1}">
              <a14:hiddenFill xmlns="" xmlns:a14="http://schemas.microsoft.com/office/drawing/2010/main">
                <a:solidFill>
                  <a:srgbClr val="FFFFFF"/>
                </a:solidFill>
              </a14:hiddenFill>
            </a:ext>
          </a:extLst>
        </p:spPr>
      </p:pic>
      <p:sp>
        <p:nvSpPr>
          <p:cNvPr id="83971" name="Rectangle 3"/>
          <p:cNvSpPr>
            <a:spLocks noChangeArrowheads="1"/>
          </p:cNvSpPr>
          <p:nvPr/>
        </p:nvSpPr>
        <p:spPr bwMode="auto">
          <a:xfrm>
            <a:off x="838200" y="533400"/>
            <a:ext cx="7848600"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eaLnBrk="0" fontAlgn="base" hangingPunct="0">
              <a:spcBef>
                <a:spcPct val="0"/>
              </a:spcBef>
              <a:spcAft>
                <a:spcPct val="0"/>
              </a:spcAft>
              <a:defRPr sz="2400">
                <a:solidFill>
                  <a:schemeClr val="tx1"/>
                </a:solidFill>
                <a:latin typeface="Times New Roman" pitchFamily="18" charset="0"/>
              </a:defRPr>
            </a:lvl6pPr>
            <a:lvl7pPr marL="914400" eaLnBrk="0" fontAlgn="base" hangingPunct="0">
              <a:spcBef>
                <a:spcPct val="0"/>
              </a:spcBef>
              <a:spcAft>
                <a:spcPct val="0"/>
              </a:spcAft>
              <a:defRPr sz="2400">
                <a:solidFill>
                  <a:schemeClr val="tx1"/>
                </a:solidFill>
                <a:latin typeface="Times New Roman" pitchFamily="18" charset="0"/>
              </a:defRPr>
            </a:lvl7pPr>
            <a:lvl8pPr marL="1371600" eaLnBrk="0" fontAlgn="base" hangingPunct="0">
              <a:spcBef>
                <a:spcPct val="0"/>
              </a:spcBef>
              <a:spcAft>
                <a:spcPct val="0"/>
              </a:spcAft>
              <a:defRPr sz="2400">
                <a:solidFill>
                  <a:schemeClr val="tx1"/>
                </a:solidFill>
                <a:latin typeface="Times New Roman" pitchFamily="18" charset="0"/>
              </a:defRPr>
            </a:lvl8pPr>
            <a:lvl9pPr marL="18288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ru-RU" sz="4400">
              <a:solidFill>
                <a:schemeClr val="bg2"/>
              </a:solidFill>
              <a:latin typeface="Gill Sans" charset="0"/>
            </a:endParaRPr>
          </a:p>
        </p:txBody>
      </p:sp>
      <p:sp>
        <p:nvSpPr>
          <p:cNvPr id="83972" name="Rectangle 4"/>
          <p:cNvSpPr>
            <a:spLocks noGrp="1" noChangeArrowheads="1"/>
          </p:cNvSpPr>
          <p:nvPr>
            <p:ph type="title" idx="4294967295"/>
          </p:nvPr>
        </p:nvSpPr>
        <p:spPr/>
        <p:txBody>
          <a:bodyPr>
            <a:normAutofit fontScale="90000"/>
          </a:bodyPr>
          <a:lstStyle/>
          <a:p>
            <a:r>
              <a:rPr lang="uk-UA" altLang="ru-RU" dirty="0" smtClean="0"/>
              <a:t>Пример</a:t>
            </a:r>
            <a:r>
              <a:rPr lang="en-US" altLang="ru-RU" dirty="0" smtClean="0"/>
              <a:t> </a:t>
            </a:r>
            <a:r>
              <a:rPr lang="en-US" altLang="ru-RU" dirty="0" err="1" smtClean="0"/>
              <a:t>программ</a:t>
            </a:r>
            <a:r>
              <a:rPr lang="ru-RU" altLang="ru-RU" dirty="0" err="1" smtClean="0"/>
              <a:t>ы</a:t>
            </a:r>
            <a:r>
              <a:rPr lang="en-US" altLang="ru-RU" dirty="0" smtClean="0"/>
              <a:t>: </a:t>
            </a:r>
            <a:r>
              <a:rPr lang="en-US" altLang="ru-RU" dirty="0" err="1"/>
              <a:t>Abobe</a:t>
            </a:r>
            <a:r>
              <a:rPr lang="en-US" altLang="ru-RU" dirty="0"/>
              <a:t> Photoshop Album</a:t>
            </a:r>
          </a:p>
        </p:txBody>
      </p:sp>
    </p:spTree>
    <p:extLst>
      <p:ext uri="{BB962C8B-B14F-4D97-AF65-F5344CB8AC3E}">
        <p14:creationId xmlns="" xmlns:p14="http://schemas.microsoft.com/office/powerpoint/2010/main" val="8438862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ru-RU" dirty="0"/>
              <a:t>Qt </a:t>
            </a:r>
            <a:r>
              <a:rPr lang="ru-RU" altLang="ru-RU" dirty="0" smtClean="0"/>
              <a:t>возможности</a:t>
            </a:r>
            <a:endParaRPr lang="en-US" altLang="ru-RU" dirty="0"/>
          </a:p>
        </p:txBody>
      </p:sp>
      <p:sp>
        <p:nvSpPr>
          <p:cNvPr id="82947" name="Rectangle 3"/>
          <p:cNvSpPr>
            <a:spLocks noGrp="1" noChangeArrowheads="1"/>
          </p:cNvSpPr>
          <p:nvPr>
            <p:ph type="body" idx="1"/>
          </p:nvPr>
        </p:nvSpPr>
        <p:spPr>
          <a:xfrm>
            <a:off x="457200" y="1196752"/>
            <a:ext cx="8229600" cy="5184576"/>
          </a:xfrm>
        </p:spPr>
        <p:txBody>
          <a:bodyPr>
            <a:noAutofit/>
          </a:bodyPr>
          <a:lstStyle/>
          <a:p>
            <a:pPr>
              <a:spcBef>
                <a:spcPts val="0"/>
              </a:spcBef>
            </a:pPr>
            <a:r>
              <a:rPr lang="ru-RU" sz="2200" dirty="0" smtClean="0"/>
              <a:t> поддержка двух- и трехмерной графики, а также имеет свою собственную альтернативную реализацию и собственный модуль </a:t>
            </a:r>
            <a:r>
              <a:rPr lang="ru-RU" sz="2200" dirty="0" err="1" smtClean="0"/>
              <a:t>Qt</a:t>
            </a:r>
            <a:r>
              <a:rPr lang="ru-RU" sz="2200" dirty="0" smtClean="0"/>
              <a:t> 30;</a:t>
            </a:r>
            <a:endParaRPr lang="uk-UA" sz="2200" dirty="0" smtClean="0"/>
          </a:p>
          <a:p>
            <a:pPr>
              <a:spcBef>
                <a:spcPts val="0"/>
              </a:spcBef>
            </a:pPr>
            <a:r>
              <a:rPr lang="ru-RU" sz="2200" dirty="0" smtClean="0"/>
              <a:t>возможность интернационализации, которая позволяет значительно расширить рынок сбыта ваших программ;</a:t>
            </a:r>
            <a:endParaRPr lang="uk-UA" sz="2200" dirty="0" smtClean="0"/>
          </a:p>
          <a:p>
            <a:pPr>
              <a:spcBef>
                <a:spcPts val="0"/>
              </a:spcBef>
            </a:pPr>
            <a:r>
              <a:rPr lang="en-US" sz="2200" dirty="0" smtClean="0"/>
              <a:t> </a:t>
            </a:r>
            <a:r>
              <a:rPr lang="ru-RU" sz="2200" dirty="0" smtClean="0"/>
              <a:t>использование форматов</a:t>
            </a:r>
            <a:r>
              <a:rPr lang="en-US" sz="2200" dirty="0" smtClean="0"/>
              <a:t> JSON (JavaScript Object Notation) </a:t>
            </a:r>
            <a:r>
              <a:rPr lang="ru-RU" sz="2200" dirty="0" smtClean="0"/>
              <a:t>и</a:t>
            </a:r>
            <a:r>
              <a:rPr lang="en-US" sz="2200" dirty="0" smtClean="0"/>
              <a:t> XML (</a:t>
            </a:r>
            <a:r>
              <a:rPr lang="en-US" sz="2200" dirty="0" err="1" smtClean="0"/>
              <a:t>eXtensible</a:t>
            </a:r>
            <a:r>
              <a:rPr lang="en-US" sz="2200" dirty="0" smtClean="0"/>
              <a:t> Markup Language);</a:t>
            </a:r>
            <a:endParaRPr lang="uk-UA" sz="2200" dirty="0" smtClean="0"/>
          </a:p>
          <a:p>
            <a:pPr>
              <a:spcBef>
                <a:spcPts val="0"/>
              </a:spcBef>
            </a:pPr>
            <a:r>
              <a:rPr lang="ru-RU" sz="2200" dirty="0" err="1" smtClean="0"/>
              <a:t>SТL-совместим</a:t>
            </a:r>
            <a:r>
              <a:rPr lang="uk-UA" sz="2200" dirty="0" err="1" smtClean="0"/>
              <a:t>ая</a:t>
            </a:r>
            <a:r>
              <a:rPr lang="ru-RU" sz="2200" dirty="0" smtClean="0"/>
              <a:t> библиотеку контейнеров;</a:t>
            </a:r>
            <a:endParaRPr lang="uk-UA" sz="2200" dirty="0" smtClean="0"/>
          </a:p>
          <a:p>
            <a:pPr>
              <a:spcBef>
                <a:spcPts val="0"/>
              </a:spcBef>
            </a:pPr>
            <a:r>
              <a:rPr lang="ru-RU" sz="2200" dirty="0" smtClean="0"/>
              <a:t>поддержка стандартных протоколов ввода/вывода;</a:t>
            </a:r>
            <a:endParaRPr lang="uk-UA" sz="2200" dirty="0" smtClean="0"/>
          </a:p>
          <a:p>
            <a:pPr>
              <a:spcBef>
                <a:spcPts val="0"/>
              </a:spcBef>
            </a:pPr>
            <a:r>
              <a:rPr lang="ru-RU" sz="2200" dirty="0" smtClean="0"/>
              <a:t> классы для работы с сетью;</a:t>
            </a:r>
            <a:endParaRPr lang="uk-UA" sz="2200" dirty="0" smtClean="0"/>
          </a:p>
          <a:p>
            <a:pPr>
              <a:spcBef>
                <a:spcPts val="0"/>
              </a:spcBef>
            </a:pPr>
            <a:r>
              <a:rPr lang="ru-RU" sz="2200" dirty="0" smtClean="0"/>
              <a:t>поддержка программирования баз данных, включая </a:t>
            </a:r>
            <a:r>
              <a:rPr lang="ru-RU" sz="2200" dirty="0" err="1" smtClean="0"/>
              <a:t>Oracle</a:t>
            </a:r>
            <a:r>
              <a:rPr lang="ru-RU" sz="2200" dirty="0" smtClean="0"/>
              <a:t>, </a:t>
            </a:r>
            <a:r>
              <a:rPr lang="ru-RU" sz="2200" dirty="0" err="1" smtClean="0"/>
              <a:t>Microsoft</a:t>
            </a:r>
            <a:r>
              <a:rPr lang="ru-RU" sz="2200" dirty="0" smtClean="0"/>
              <a:t> SQL </a:t>
            </a:r>
            <a:r>
              <a:rPr lang="ru-RU" sz="2200" dirty="0" err="1" smtClean="0"/>
              <a:t>Server</a:t>
            </a:r>
            <a:r>
              <a:rPr lang="ru-RU" sz="2200" dirty="0" smtClean="0"/>
              <a:t>, IВМ 082, </a:t>
            </a:r>
            <a:r>
              <a:rPr lang="ru-RU" sz="2200" dirty="0" err="1" smtClean="0"/>
              <a:t>MySQL</a:t>
            </a:r>
            <a:r>
              <a:rPr lang="ru-RU" sz="2200" dirty="0" smtClean="0"/>
              <a:t>, </a:t>
            </a:r>
            <a:r>
              <a:rPr lang="ru-RU" sz="2200" dirty="0" err="1" smtClean="0"/>
              <a:t>SQLite</a:t>
            </a:r>
            <a:r>
              <a:rPr lang="ru-RU" sz="2200" dirty="0" smtClean="0"/>
              <a:t>, </a:t>
            </a:r>
            <a:r>
              <a:rPr lang="ru-RU" sz="2200" dirty="0" err="1" smtClean="0"/>
              <a:t>Sybase</a:t>
            </a:r>
            <a:r>
              <a:rPr lang="ru-RU" sz="2200" dirty="0" smtClean="0"/>
              <a:t>, </a:t>
            </a:r>
            <a:r>
              <a:rPr lang="ru-RU" sz="2200" dirty="0" err="1" smtClean="0"/>
              <a:t>PostgreSQL</a:t>
            </a:r>
            <a:r>
              <a:rPr lang="ru-RU" sz="2200" dirty="0" smtClean="0"/>
              <a:t>;</a:t>
            </a:r>
            <a:endParaRPr lang="uk-UA" sz="2200" dirty="0" smtClean="0"/>
          </a:p>
          <a:p>
            <a:pPr>
              <a:spcBef>
                <a:spcPts val="0"/>
              </a:spcBef>
            </a:pPr>
            <a:r>
              <a:rPr lang="ru-RU" sz="2200" dirty="0" smtClean="0"/>
              <a:t> и многое другое.</a:t>
            </a:r>
            <a:endParaRPr lang="uk-UA" sz="2200" dirty="0"/>
          </a:p>
        </p:txBody>
      </p:sp>
    </p:spTree>
    <p:extLst>
      <p:ext uri="{BB962C8B-B14F-4D97-AF65-F5344CB8AC3E}">
        <p14:creationId xmlns="" xmlns:p14="http://schemas.microsoft.com/office/powerpoint/2010/main" val="239176294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66800" y="1524000"/>
            <a:ext cx="5867400" cy="4278313"/>
          </a:xfrm>
          <a:prstGeom prst="rect">
            <a:avLst/>
          </a:prstGeom>
          <a:noFill/>
          <a:ln>
            <a:noFill/>
          </a:ln>
          <a:effectLst/>
          <a:extLst>
            <a:ext uri="{91240B29-F687-4F45-9708-019B960494DF}">
              <a14:hiddenLine xmlns="" xmlns:a14="http://schemas.microsoft.com/office/drawing/2010/main" w="9398">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1573871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57200" y="274638"/>
            <a:ext cx="8229600" cy="922114"/>
          </a:xfrm>
        </p:spPr>
        <p:txBody>
          <a:bodyPr/>
          <a:lstStyle/>
          <a:p>
            <a:r>
              <a:rPr lang="ru-RU" b="1" dirty="0" smtClean="0"/>
              <a:t>Лицензирование </a:t>
            </a:r>
            <a:r>
              <a:rPr lang="en-US" b="1" dirty="0" smtClean="0"/>
              <a:t>QT</a:t>
            </a:r>
            <a:endParaRPr lang="ru-RU" dirty="0"/>
          </a:p>
        </p:txBody>
      </p:sp>
      <p:sp>
        <p:nvSpPr>
          <p:cNvPr id="4" name="Объект 3"/>
          <p:cNvSpPr>
            <a:spLocks noGrp="1"/>
          </p:cNvSpPr>
          <p:nvPr>
            <p:ph idx="1"/>
          </p:nvPr>
        </p:nvSpPr>
        <p:spPr>
          <a:xfrm>
            <a:off x="467544" y="1052736"/>
            <a:ext cx="8229600" cy="5328592"/>
          </a:xfrm>
        </p:spPr>
        <p:txBody>
          <a:bodyPr>
            <a:normAutofit fontScale="25000" lnSpcReduction="20000"/>
          </a:bodyPr>
          <a:lstStyle/>
          <a:p>
            <a:r>
              <a:rPr lang="ru-RU" sz="8800" dirty="0" smtClean="0"/>
              <a:t>Начиная с версии 4.5 </a:t>
            </a:r>
          </a:p>
          <a:p>
            <a:pPr>
              <a:buNone/>
            </a:pPr>
            <a:r>
              <a:rPr lang="uk-UA" sz="8800" b="1" dirty="0" smtClean="0"/>
              <a:t>GPL</a:t>
            </a:r>
            <a:endParaRPr lang="uk-UA" sz="8800" dirty="0" smtClean="0"/>
          </a:p>
          <a:p>
            <a:r>
              <a:rPr lang="uk-UA" sz="8800" dirty="0" err="1" smtClean="0"/>
              <a:t>Программа</a:t>
            </a:r>
            <a:r>
              <a:rPr lang="uk-UA" sz="8800" dirty="0" smtClean="0"/>
              <a:t> </a:t>
            </a:r>
            <a:r>
              <a:rPr lang="uk-UA" sz="8800" dirty="0" err="1" smtClean="0"/>
              <a:t>должна</a:t>
            </a:r>
            <a:r>
              <a:rPr lang="uk-UA" sz="8800" dirty="0" smtClean="0"/>
              <a:t> </a:t>
            </a:r>
            <a:r>
              <a:rPr lang="uk-UA" sz="8800" dirty="0" err="1" smtClean="0"/>
              <a:t>быть</a:t>
            </a:r>
            <a:r>
              <a:rPr lang="uk-UA" sz="8800" dirty="0" smtClean="0"/>
              <a:t> </a:t>
            </a:r>
            <a:r>
              <a:rPr lang="uk-UA" sz="8800" dirty="0" err="1" smtClean="0"/>
              <a:t>открыта</a:t>
            </a:r>
            <a:r>
              <a:rPr lang="uk-UA" sz="8800" dirty="0" smtClean="0"/>
              <a:t>, </a:t>
            </a:r>
            <a:r>
              <a:rPr lang="uk-UA" sz="8800" dirty="0" err="1" smtClean="0"/>
              <a:t>свободно</a:t>
            </a:r>
            <a:r>
              <a:rPr lang="uk-UA" sz="8800" dirty="0" smtClean="0"/>
              <a:t> </a:t>
            </a:r>
            <a:r>
              <a:rPr lang="uk-UA" sz="8800" dirty="0" err="1" smtClean="0"/>
              <a:t>распространяться</a:t>
            </a:r>
            <a:r>
              <a:rPr lang="uk-UA" sz="8800" dirty="0" smtClean="0"/>
              <a:t>, </a:t>
            </a:r>
            <a:r>
              <a:rPr lang="uk-UA" sz="8800" dirty="0" err="1" smtClean="0"/>
              <a:t>исходные</a:t>
            </a:r>
            <a:r>
              <a:rPr lang="uk-UA" sz="8800" dirty="0" smtClean="0"/>
              <a:t> </a:t>
            </a:r>
            <a:r>
              <a:rPr lang="uk-UA" sz="8800" dirty="0" err="1" smtClean="0"/>
              <a:t>тексты</a:t>
            </a:r>
            <a:r>
              <a:rPr lang="uk-UA" sz="8800" dirty="0" smtClean="0"/>
              <a:t> </a:t>
            </a:r>
            <a:r>
              <a:rPr lang="uk-UA" sz="8800" dirty="0" err="1" smtClean="0"/>
              <a:t>программы</a:t>
            </a:r>
            <a:r>
              <a:rPr lang="uk-UA" sz="8800" dirty="0" smtClean="0"/>
              <a:t> и все </a:t>
            </a:r>
            <a:r>
              <a:rPr lang="uk-UA" sz="8800" dirty="0" err="1" smtClean="0"/>
              <a:t>изменения</a:t>
            </a:r>
            <a:r>
              <a:rPr lang="uk-UA" sz="8800" dirty="0" smtClean="0"/>
              <a:t> в </a:t>
            </a:r>
            <a:r>
              <a:rPr lang="uk-UA" sz="8800" dirty="0" err="1" smtClean="0"/>
              <a:t>исходных</a:t>
            </a:r>
            <a:r>
              <a:rPr lang="uk-UA" sz="8800" dirty="0" smtClean="0"/>
              <a:t> </a:t>
            </a:r>
            <a:r>
              <a:rPr lang="uk-UA" sz="8800" dirty="0" err="1" smtClean="0"/>
              <a:t>текстов</a:t>
            </a:r>
            <a:r>
              <a:rPr lang="uk-UA" sz="8800" dirty="0" smtClean="0"/>
              <a:t> </a:t>
            </a:r>
            <a:r>
              <a:rPr lang="uk-UA" sz="8800" dirty="0" err="1" smtClean="0"/>
              <a:t>Qt</a:t>
            </a:r>
            <a:r>
              <a:rPr lang="uk-UA" sz="8800" dirty="0" smtClean="0"/>
              <a:t> </a:t>
            </a:r>
            <a:r>
              <a:rPr lang="uk-UA" sz="8800" dirty="0" err="1" smtClean="0"/>
              <a:t>должны</a:t>
            </a:r>
            <a:r>
              <a:rPr lang="uk-UA" sz="8800" dirty="0" smtClean="0"/>
              <a:t> </a:t>
            </a:r>
            <a:r>
              <a:rPr lang="uk-UA" sz="8800" dirty="0" err="1" smtClean="0"/>
              <a:t>пребывать</a:t>
            </a:r>
            <a:r>
              <a:rPr lang="uk-UA" sz="8800" dirty="0" smtClean="0"/>
              <a:t> в </a:t>
            </a:r>
            <a:r>
              <a:rPr lang="uk-UA" sz="8800" dirty="0" err="1" smtClean="0"/>
              <a:t>свободном</a:t>
            </a:r>
            <a:r>
              <a:rPr lang="uk-UA" sz="8800" dirty="0" smtClean="0"/>
              <a:t> </a:t>
            </a:r>
            <a:r>
              <a:rPr lang="uk-UA" sz="8800" dirty="0" err="1" smtClean="0"/>
              <a:t>доступе</a:t>
            </a:r>
            <a:r>
              <a:rPr lang="uk-UA" sz="8800" dirty="0" smtClean="0"/>
              <a:t>.</a:t>
            </a:r>
          </a:p>
          <a:p>
            <a:pPr>
              <a:buNone/>
            </a:pPr>
            <a:r>
              <a:rPr lang="uk-UA" sz="8800" b="1" dirty="0" smtClean="0"/>
              <a:t>LGPL</a:t>
            </a:r>
            <a:endParaRPr lang="uk-UA" sz="8800" dirty="0" smtClean="0"/>
          </a:p>
          <a:p>
            <a:r>
              <a:rPr lang="uk-UA" sz="8800" dirty="0" err="1" smtClean="0"/>
              <a:t>Исходные</a:t>
            </a:r>
            <a:r>
              <a:rPr lang="uk-UA" sz="8800" dirty="0" smtClean="0"/>
              <a:t> </a:t>
            </a:r>
            <a:r>
              <a:rPr lang="uk-UA" sz="8800" dirty="0" err="1" smtClean="0"/>
              <a:t>тексты</a:t>
            </a:r>
            <a:r>
              <a:rPr lang="uk-UA" sz="8800" dirty="0" smtClean="0"/>
              <a:t> </a:t>
            </a:r>
            <a:r>
              <a:rPr lang="uk-UA" sz="8800" dirty="0" err="1" smtClean="0"/>
              <a:t>программы</a:t>
            </a:r>
            <a:r>
              <a:rPr lang="uk-UA" sz="8800" dirty="0" smtClean="0"/>
              <a:t> </a:t>
            </a:r>
            <a:r>
              <a:rPr lang="uk-UA" sz="8800" dirty="0" err="1" smtClean="0"/>
              <a:t>могут</a:t>
            </a:r>
            <a:r>
              <a:rPr lang="uk-UA" sz="8800" dirty="0" smtClean="0"/>
              <a:t> </a:t>
            </a:r>
            <a:r>
              <a:rPr lang="uk-UA" sz="8800" dirty="0" err="1" smtClean="0"/>
              <a:t>быть</a:t>
            </a:r>
            <a:r>
              <a:rPr lang="uk-UA" sz="8800" dirty="0" smtClean="0"/>
              <a:t> </a:t>
            </a:r>
            <a:r>
              <a:rPr lang="uk-UA" sz="8800" dirty="0" err="1" smtClean="0"/>
              <a:t>как</a:t>
            </a:r>
            <a:r>
              <a:rPr lang="uk-UA" sz="8800" dirty="0" smtClean="0"/>
              <a:t> </a:t>
            </a:r>
            <a:r>
              <a:rPr lang="uk-UA" sz="8800" dirty="0" err="1" smtClean="0"/>
              <a:t>открытыми</a:t>
            </a:r>
            <a:r>
              <a:rPr lang="uk-UA" sz="8800" dirty="0" smtClean="0"/>
              <a:t> так и </a:t>
            </a:r>
            <a:r>
              <a:rPr lang="uk-UA" sz="8800" dirty="0" err="1" smtClean="0"/>
              <a:t>закрытыми</a:t>
            </a:r>
            <a:r>
              <a:rPr lang="uk-UA" sz="8800" dirty="0" smtClean="0"/>
              <a:t>. В </a:t>
            </a:r>
            <a:r>
              <a:rPr lang="uk-UA" sz="8800" dirty="0" err="1" smtClean="0"/>
              <a:t>случае</a:t>
            </a:r>
            <a:r>
              <a:rPr lang="uk-UA" sz="8800" dirty="0" smtClean="0"/>
              <a:t>, </a:t>
            </a:r>
            <a:r>
              <a:rPr lang="uk-UA" sz="8800" dirty="0" err="1" smtClean="0"/>
              <a:t>если</a:t>
            </a:r>
            <a:r>
              <a:rPr lang="uk-UA" sz="8800" dirty="0" smtClean="0"/>
              <a:t> </a:t>
            </a:r>
            <a:r>
              <a:rPr lang="uk-UA" sz="8800" dirty="0" err="1" smtClean="0"/>
              <a:t>программа</a:t>
            </a:r>
            <a:r>
              <a:rPr lang="uk-UA" sz="8800" dirty="0" smtClean="0"/>
              <a:t> </a:t>
            </a:r>
            <a:r>
              <a:rPr lang="uk-UA" sz="8800" dirty="0" err="1" smtClean="0"/>
              <a:t>является</a:t>
            </a:r>
            <a:r>
              <a:rPr lang="uk-UA" sz="8800" dirty="0" smtClean="0"/>
              <a:t> </a:t>
            </a:r>
            <a:r>
              <a:rPr lang="uk-UA" sz="8800" dirty="0" err="1" smtClean="0"/>
              <a:t>закрытой</a:t>
            </a:r>
            <a:r>
              <a:rPr lang="uk-UA" sz="8800" dirty="0" smtClean="0"/>
              <a:t> и </a:t>
            </a:r>
            <a:r>
              <a:rPr lang="uk-UA" sz="8800" dirty="0" err="1" smtClean="0"/>
              <a:t>планируется</a:t>
            </a:r>
            <a:r>
              <a:rPr lang="uk-UA" sz="8800" dirty="0" smtClean="0"/>
              <a:t> </a:t>
            </a:r>
            <a:r>
              <a:rPr lang="uk-UA" sz="8800" dirty="0" err="1" smtClean="0"/>
              <a:t>коммерческое</a:t>
            </a:r>
            <a:r>
              <a:rPr lang="uk-UA" sz="8800" dirty="0" smtClean="0"/>
              <a:t> </a:t>
            </a:r>
            <a:r>
              <a:rPr lang="uk-UA" sz="8800" dirty="0" err="1" smtClean="0"/>
              <a:t>использование</a:t>
            </a:r>
            <a:r>
              <a:rPr lang="uk-UA" sz="8800" dirty="0" smtClean="0"/>
              <a:t> </a:t>
            </a:r>
            <a:r>
              <a:rPr lang="uk-UA" sz="8800" dirty="0" err="1" smtClean="0"/>
              <a:t>программы</a:t>
            </a:r>
            <a:r>
              <a:rPr lang="uk-UA" sz="8800" dirty="0" smtClean="0"/>
              <a:t> — </a:t>
            </a:r>
            <a:r>
              <a:rPr lang="uk-UA" sz="8800" dirty="0" err="1" smtClean="0"/>
              <a:t>Qt</a:t>
            </a:r>
            <a:r>
              <a:rPr lang="uk-UA" sz="8800" dirty="0" smtClean="0"/>
              <a:t> </a:t>
            </a:r>
            <a:r>
              <a:rPr lang="uk-UA" sz="8800" dirty="0" err="1" smtClean="0"/>
              <a:t>должен</a:t>
            </a:r>
            <a:r>
              <a:rPr lang="uk-UA" sz="8800" dirty="0" smtClean="0"/>
              <a:t> </a:t>
            </a:r>
            <a:r>
              <a:rPr lang="uk-UA" sz="8800" dirty="0" err="1" smtClean="0"/>
              <a:t>связываться</a:t>
            </a:r>
            <a:r>
              <a:rPr lang="uk-UA" sz="8800" dirty="0" smtClean="0"/>
              <a:t> с </a:t>
            </a:r>
            <a:r>
              <a:rPr lang="uk-UA" sz="8800" dirty="0" err="1" smtClean="0"/>
              <a:t>программой</a:t>
            </a:r>
            <a:r>
              <a:rPr lang="uk-UA" sz="8800" dirty="0" smtClean="0"/>
              <a:t> в </a:t>
            </a:r>
            <a:r>
              <a:rPr lang="uk-UA" sz="8800" dirty="0" err="1" smtClean="0"/>
              <a:t>виде</a:t>
            </a:r>
            <a:r>
              <a:rPr lang="uk-UA" sz="8800" dirty="0" smtClean="0"/>
              <a:t> </a:t>
            </a:r>
            <a:r>
              <a:rPr lang="uk-UA" sz="8800" dirty="0" err="1" smtClean="0"/>
              <a:t>динамических</a:t>
            </a:r>
            <a:r>
              <a:rPr lang="uk-UA" sz="8800" dirty="0" smtClean="0"/>
              <a:t> </a:t>
            </a:r>
            <a:r>
              <a:rPr lang="uk-UA" sz="8800" dirty="0" err="1" smtClean="0"/>
              <a:t>библиотек</a:t>
            </a:r>
            <a:r>
              <a:rPr lang="uk-UA" sz="8800" dirty="0" smtClean="0"/>
              <a:t>. </a:t>
            </a:r>
          </a:p>
          <a:p>
            <a:pPr>
              <a:buNone/>
            </a:pPr>
            <a:r>
              <a:rPr lang="uk-UA" sz="8800" b="1" dirty="0" err="1" smtClean="0"/>
              <a:t>Commercial</a:t>
            </a:r>
            <a:endParaRPr lang="uk-UA" sz="8800" dirty="0" smtClean="0"/>
          </a:p>
          <a:p>
            <a:r>
              <a:rPr lang="uk-UA" sz="8800" dirty="0" smtClean="0"/>
              <a:t>В </a:t>
            </a:r>
            <a:r>
              <a:rPr lang="uk-UA" sz="8800" dirty="0" err="1" smtClean="0"/>
              <a:t>случае</a:t>
            </a:r>
            <a:r>
              <a:rPr lang="uk-UA" sz="8800" dirty="0" smtClean="0"/>
              <a:t> </a:t>
            </a:r>
            <a:r>
              <a:rPr lang="uk-UA" sz="8800" dirty="0" err="1" smtClean="0"/>
              <a:t>коммерческой</a:t>
            </a:r>
            <a:r>
              <a:rPr lang="uk-UA" sz="8800" dirty="0" smtClean="0"/>
              <a:t> </a:t>
            </a:r>
            <a:r>
              <a:rPr lang="uk-UA" sz="8800" dirty="0" err="1" smtClean="0"/>
              <a:t>лицензии</a:t>
            </a:r>
            <a:r>
              <a:rPr lang="uk-UA" sz="8800" dirty="0" smtClean="0"/>
              <a:t>, </a:t>
            </a:r>
            <a:r>
              <a:rPr lang="uk-UA" sz="8800" dirty="0" err="1" smtClean="0"/>
              <a:t>кроме</a:t>
            </a:r>
            <a:r>
              <a:rPr lang="uk-UA" sz="8800" dirty="0" smtClean="0"/>
              <a:t> </a:t>
            </a:r>
            <a:r>
              <a:rPr lang="uk-UA" sz="8800" dirty="0" err="1" smtClean="0"/>
              <a:t>возможности</a:t>
            </a:r>
            <a:r>
              <a:rPr lang="uk-UA" sz="8800" dirty="0" smtClean="0"/>
              <a:t> </a:t>
            </a:r>
            <a:r>
              <a:rPr lang="uk-UA" sz="8800" dirty="0" err="1" smtClean="0"/>
              <a:t>закрывать</a:t>
            </a:r>
            <a:r>
              <a:rPr lang="uk-UA" sz="8800" dirty="0" smtClean="0"/>
              <a:t>, </a:t>
            </a:r>
            <a:r>
              <a:rPr lang="uk-UA" sz="8800" dirty="0" err="1" smtClean="0"/>
              <a:t>модифицировать</a:t>
            </a:r>
            <a:r>
              <a:rPr lang="uk-UA" sz="8800" dirty="0" smtClean="0"/>
              <a:t> </a:t>
            </a:r>
            <a:r>
              <a:rPr lang="uk-UA" sz="8800" dirty="0" err="1" smtClean="0"/>
              <a:t>любым</a:t>
            </a:r>
            <a:r>
              <a:rPr lang="uk-UA" sz="8800" dirty="0" smtClean="0"/>
              <a:t> образом текст </a:t>
            </a:r>
            <a:r>
              <a:rPr lang="uk-UA" sz="8800" dirty="0" err="1" smtClean="0"/>
              <a:t>программы</a:t>
            </a:r>
            <a:r>
              <a:rPr lang="uk-UA" sz="8800" dirty="0" smtClean="0"/>
              <a:t>, </a:t>
            </a:r>
            <a:r>
              <a:rPr lang="uk-UA" sz="8800" dirty="0" err="1" smtClean="0"/>
              <a:t>модифицировать</a:t>
            </a:r>
            <a:r>
              <a:rPr lang="uk-UA" sz="8800" dirty="0" smtClean="0"/>
              <a:t> </a:t>
            </a:r>
            <a:r>
              <a:rPr lang="uk-UA" sz="8800" dirty="0" err="1" smtClean="0"/>
              <a:t>или</a:t>
            </a:r>
            <a:r>
              <a:rPr lang="uk-UA" sz="8800" dirty="0" smtClean="0"/>
              <a:t> </a:t>
            </a:r>
            <a:r>
              <a:rPr lang="uk-UA" sz="8800" dirty="0" err="1" smtClean="0"/>
              <a:t>закрывать</a:t>
            </a:r>
            <a:r>
              <a:rPr lang="uk-UA" sz="8800" dirty="0" smtClean="0"/>
              <a:t> </a:t>
            </a:r>
            <a:r>
              <a:rPr lang="uk-UA" sz="8800" dirty="0" err="1" smtClean="0"/>
              <a:t>изменения</a:t>
            </a:r>
            <a:r>
              <a:rPr lang="uk-UA" sz="8800" dirty="0" smtClean="0"/>
              <a:t> в </a:t>
            </a:r>
            <a:r>
              <a:rPr lang="uk-UA" sz="8800" dirty="0" err="1" smtClean="0"/>
              <a:t>коде</a:t>
            </a:r>
            <a:r>
              <a:rPr lang="uk-UA" sz="8800" dirty="0" smtClean="0"/>
              <a:t> </a:t>
            </a:r>
            <a:r>
              <a:rPr lang="uk-UA" sz="8800" dirty="0" err="1" smtClean="0"/>
              <a:t>Qt</a:t>
            </a:r>
            <a:r>
              <a:rPr lang="uk-UA" sz="8800" dirty="0" smtClean="0"/>
              <a:t> и </a:t>
            </a:r>
            <a:r>
              <a:rPr lang="uk-UA" sz="8800" dirty="0" err="1" smtClean="0"/>
              <a:t>произвольно</a:t>
            </a:r>
            <a:r>
              <a:rPr lang="uk-UA" sz="8800" dirty="0" smtClean="0"/>
              <a:t> </a:t>
            </a:r>
            <a:r>
              <a:rPr lang="uk-UA" sz="8800" dirty="0" err="1" smtClean="0"/>
              <a:t>выбирать</a:t>
            </a:r>
            <a:r>
              <a:rPr lang="uk-UA" sz="8800" dirty="0" smtClean="0"/>
              <a:t> </a:t>
            </a:r>
            <a:r>
              <a:rPr lang="uk-UA" sz="8800" dirty="0" err="1" smtClean="0"/>
              <a:t>лицензию</a:t>
            </a:r>
            <a:r>
              <a:rPr lang="uk-UA" sz="8800" dirty="0" smtClean="0"/>
              <a:t> и </a:t>
            </a:r>
            <a:r>
              <a:rPr lang="uk-UA" sz="8800" dirty="0" err="1" smtClean="0"/>
              <a:t>способ</a:t>
            </a:r>
            <a:r>
              <a:rPr lang="uk-UA" sz="8800" dirty="0" smtClean="0"/>
              <a:t> </a:t>
            </a:r>
            <a:r>
              <a:rPr lang="uk-UA" sz="8800" dirty="0" err="1" smtClean="0"/>
              <a:t>распространения</a:t>
            </a:r>
            <a:r>
              <a:rPr lang="uk-UA" sz="8800" dirty="0" smtClean="0"/>
              <a:t> </a:t>
            </a:r>
            <a:r>
              <a:rPr lang="uk-UA" sz="8800" dirty="0" err="1" smtClean="0"/>
              <a:t>программы</a:t>
            </a:r>
            <a:r>
              <a:rPr lang="uk-UA" sz="8800" dirty="0" smtClean="0"/>
              <a:t>, </a:t>
            </a:r>
            <a:r>
              <a:rPr lang="uk-UA" sz="8800" dirty="0" err="1" smtClean="0"/>
              <a:t>предоставляется</a:t>
            </a:r>
            <a:r>
              <a:rPr lang="uk-UA" sz="8800" dirty="0" smtClean="0"/>
              <a:t> </a:t>
            </a:r>
            <a:r>
              <a:rPr lang="uk-UA" sz="8800" dirty="0" err="1" smtClean="0"/>
              <a:t>также</a:t>
            </a:r>
            <a:r>
              <a:rPr lang="uk-UA" sz="8800" dirty="0" smtClean="0"/>
              <a:t> </a:t>
            </a:r>
            <a:r>
              <a:rPr lang="uk-UA" sz="8800" dirty="0" err="1" smtClean="0"/>
              <a:t>поддержка</a:t>
            </a:r>
            <a:r>
              <a:rPr lang="uk-UA" sz="8800" dirty="0" smtClean="0"/>
              <a:t> и </a:t>
            </a:r>
            <a:r>
              <a:rPr lang="uk-UA" sz="8800" dirty="0" err="1" smtClean="0"/>
              <a:t>консультации</a:t>
            </a:r>
            <a:r>
              <a:rPr lang="uk-UA" sz="8800" dirty="0" smtClean="0"/>
              <a:t> по </a:t>
            </a:r>
            <a:r>
              <a:rPr lang="uk-UA" sz="8800" dirty="0" err="1" smtClean="0"/>
              <a:t>использованию</a:t>
            </a:r>
            <a:r>
              <a:rPr lang="uk-UA" sz="8800" dirty="0" smtClean="0"/>
              <a:t> </a:t>
            </a:r>
            <a:r>
              <a:rPr lang="uk-UA" sz="8800" dirty="0" err="1" smtClean="0"/>
              <a:t>Qt</a:t>
            </a:r>
            <a:r>
              <a:rPr lang="uk-UA" sz="8800" dirty="0" smtClean="0"/>
              <a:t>.</a:t>
            </a:r>
          </a:p>
          <a:p>
            <a:endParaRPr lang="en-US" dirty="0"/>
          </a:p>
          <a:p>
            <a:endParaRPr lang="ru-RU" dirty="0"/>
          </a:p>
        </p:txBody>
      </p:sp>
    </p:spTree>
    <p:extLst>
      <p:ext uri="{BB962C8B-B14F-4D97-AF65-F5344CB8AC3E}">
        <p14:creationId xmlns="" xmlns:p14="http://schemas.microsoft.com/office/powerpoint/2010/main" val="326177073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1790</Words>
  <Application>Microsoft Office PowerPoint</Application>
  <PresentationFormat>Экран (4:3)</PresentationFormat>
  <Paragraphs>240</Paragraphs>
  <Slides>30</Slides>
  <Notes>28</Notes>
  <HiddenSlides>0</HiddenSlides>
  <MMClips>0</MMClips>
  <ScaleCrop>false</ScaleCrop>
  <HeadingPairs>
    <vt:vector size="4" baseType="variant">
      <vt:variant>
        <vt:lpstr>Тема</vt:lpstr>
      </vt:variant>
      <vt:variant>
        <vt:i4>1</vt:i4>
      </vt:variant>
      <vt:variant>
        <vt:lpstr>Заголовки слайдов</vt:lpstr>
      </vt:variant>
      <vt:variant>
        <vt:i4>30</vt:i4>
      </vt:variant>
    </vt:vector>
  </HeadingPairs>
  <TitlesOfParts>
    <vt:vector size="31" baseType="lpstr">
      <vt:lpstr>Тема Office</vt:lpstr>
      <vt:lpstr>Об’єктно-орієнтоване програмування</vt:lpstr>
      <vt:lpstr>Qt Development Frameworks (также известна как Qt Software, Trolltech та Quasar Technologies) </vt:lpstr>
      <vt:lpstr>Платформы</vt:lpstr>
      <vt:lpstr>Qt клиенты</vt:lpstr>
      <vt:lpstr>Qt программы</vt:lpstr>
      <vt:lpstr>Пример программы: Abobe Photoshop Album</vt:lpstr>
      <vt:lpstr>Qt возможности</vt:lpstr>
      <vt:lpstr>Слайд 8</vt:lpstr>
      <vt:lpstr>Лицензирование QT</vt:lpstr>
      <vt:lpstr>Ресурсы, статьи, учебные видео</vt:lpstr>
      <vt:lpstr>Первая программа на Qt</vt:lpstr>
      <vt:lpstr>Основные составляющие Qt</vt:lpstr>
      <vt:lpstr>Основные (Essentials) модули</vt:lpstr>
      <vt:lpstr>Модуль Qt Core</vt:lpstr>
      <vt:lpstr>Модуль Qt Gui</vt:lpstr>
      <vt:lpstr>Модуль QtWidgets</vt:lpstr>
      <vt:lpstr>Модули QtQuick и QtQML</vt:lpstr>
      <vt:lpstr>Модули QtMultimedia и QtMultimediaWidgets</vt:lpstr>
      <vt:lpstr>Дополнительные модули Qt</vt:lpstr>
      <vt:lpstr>Сигналы и слоты </vt:lpstr>
      <vt:lpstr>Пример</vt:lpstr>
      <vt:lpstr>Сигналы и слоты</vt:lpstr>
      <vt:lpstr>Сигналы и слоты</vt:lpstr>
      <vt:lpstr>Сигналы и слоты</vt:lpstr>
      <vt:lpstr>Сигналы и слоты</vt:lpstr>
      <vt:lpstr>Соединение слотов и сигналов</vt:lpstr>
      <vt:lpstr>Сигналы и слоты</vt:lpstr>
      <vt:lpstr>Пример</vt:lpstr>
      <vt:lpstr>Тип сигнально-слотового соединения </vt:lpstr>
      <vt:lpstr>Иерархия объектов в Qt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Об’єктно-орієнтоване програмування</dc:title>
  <dc:creator>Kseniia</dc:creator>
  <cp:lastModifiedBy>Kseniia</cp:lastModifiedBy>
  <cp:revision>76</cp:revision>
  <dcterms:modified xsi:type="dcterms:W3CDTF">2020-09-21T11:43:31Z</dcterms:modified>
</cp:coreProperties>
</file>