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89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89D72-A080-4A79-B96C-EAF4279EA27C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5C5B-8E35-441F-ABCD-76F322D208B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88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2704" y="3236989"/>
            <a:ext cx="7807523" cy="304497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485" tIns="43243" rIns="86485" bIns="43243" anchor="ctr"/>
          <a:lstStyle/>
          <a:p>
            <a:endParaRPr lang="en-US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30.09.2020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2400" cy="1470025"/>
          </a:xfrm>
        </p:spPr>
        <p:txBody>
          <a:bodyPr/>
          <a:lstStyle/>
          <a:p>
            <a:r>
              <a:rPr lang="uk-UA" dirty="0"/>
              <a:t>Об’єктно-орієнтоване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Лекція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555776" y="2992796"/>
            <a:ext cx="391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На основі мови С++ та </a:t>
            </a:r>
            <a:r>
              <a:rPr lang="uk-UA" dirty="0" err="1"/>
              <a:t>фреймворку</a:t>
            </a:r>
            <a:r>
              <a:rPr lang="uk-UA" dirty="0"/>
              <a:t> </a:t>
            </a:r>
            <a:r>
              <a:rPr lang="en-US" dirty="0" err="1"/>
              <a:t>Qt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19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buNone/>
            </a:pPr>
            <a:r>
              <a:rPr lang="ru-RU" sz="2400" dirty="0"/>
              <a:t>Также существует метод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2400" dirty="0"/>
              <a:t> с таким же списком параметров, который выполняет поиск, начиная с последнего символа по направлению к первому символу строки.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Существуют перегрузки методов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/>
              <a:t> </a:t>
            </a:r>
            <a:r>
              <a:rPr lang="ru-RU" sz="2400" dirty="0"/>
              <a:t>для поиска символов в строке.</a:t>
            </a:r>
          </a:p>
          <a:p>
            <a:pPr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708920"/>
            <a:ext cx="812646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653136"/>
            <a:ext cx="3312368" cy="186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4869160"/>
            <a:ext cx="722368" cy="31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7864" y="5229200"/>
            <a:ext cx="478553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5733256"/>
            <a:ext cx="4095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63888" y="6021288"/>
            <a:ext cx="43815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31840" y="6237312"/>
            <a:ext cx="5429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6"/>
            </a:pPr>
            <a:r>
              <a:rPr lang="uk-UA" sz="2700" dirty="0" err="1"/>
              <a:t>Методы</a:t>
            </a:r>
            <a:r>
              <a:rPr lang="uk-UA" sz="2700" dirty="0"/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left</a:t>
            </a:r>
            <a:r>
              <a:rPr lang="uk-UA" sz="2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uk-UA" sz="2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uk-UA" sz="2700" dirty="0"/>
              <a:t>и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right</a:t>
            </a:r>
            <a:r>
              <a:rPr lang="uk-UA" sz="2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uk-UA" sz="27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uk-UA" sz="2700" dirty="0" err="1"/>
              <a:t>возвращают</a:t>
            </a:r>
            <a:r>
              <a:rPr lang="uk-UA" sz="2700" dirty="0"/>
              <a:t> </a:t>
            </a:r>
            <a:r>
              <a:rPr lang="uk-UA" sz="2700" dirty="0" err="1"/>
              <a:t>соотвественно</a:t>
            </a:r>
            <a:r>
              <a:rPr lang="uk-UA" sz="2700" dirty="0"/>
              <a:t> </a:t>
            </a:r>
            <a:r>
              <a:rPr lang="uk-UA" sz="2700" dirty="0" err="1"/>
              <a:t>левую</a:t>
            </a:r>
            <a:r>
              <a:rPr lang="uk-UA" sz="2700" dirty="0"/>
              <a:t> и правую </a:t>
            </a:r>
            <a:r>
              <a:rPr lang="uk-UA" sz="2700" dirty="0" err="1"/>
              <a:t>часть</a:t>
            </a:r>
            <a:r>
              <a:rPr lang="uk-UA" sz="2700" dirty="0"/>
              <a:t> строки </a:t>
            </a:r>
            <a:r>
              <a:rPr lang="uk-UA" sz="2700" dirty="0" err="1"/>
              <a:t>длиной</a:t>
            </a:r>
            <a:r>
              <a:rPr lang="uk-UA" sz="2700" dirty="0"/>
              <a:t>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uk-UA" sz="2700" dirty="0"/>
              <a:t>.</a:t>
            </a:r>
          </a:p>
          <a:p>
            <a:pPr marL="514350" lvl="0" indent="-514350">
              <a:buFont typeface="+mj-lt"/>
              <a:buAutoNum type="arabicPeriod" startAt="6"/>
            </a:pPr>
            <a:endParaRPr lang="ru-RU" sz="2700" dirty="0"/>
          </a:p>
          <a:p>
            <a:pPr marL="514350" lvl="0" indent="-514350">
              <a:buFont typeface="+mj-lt"/>
              <a:buAutoNum type="arabicPeriod" startAt="6"/>
            </a:pPr>
            <a:endParaRPr lang="ru-RU" sz="2700" dirty="0"/>
          </a:p>
          <a:p>
            <a:pPr marL="514350" lvl="0" indent="-514350">
              <a:buFont typeface="+mj-lt"/>
              <a:buAutoNum type="arabicPeriod" startAt="7"/>
            </a:pPr>
            <a:r>
              <a:rPr lang="ru-RU" sz="2700" dirty="0"/>
              <a:t>Для вставки подстроки в строку можно использовать метод 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insert</a:t>
            </a:r>
            <a:r>
              <a:rPr lang="ru-RU" sz="2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position</a:t>
            </a:r>
            <a:r>
              <a:rPr lang="ru-RU" sz="2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7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700" dirty="0">
                <a:latin typeface="Courier New" pitchFamily="49" charset="0"/>
                <a:cs typeface="Courier New" pitchFamily="49" charset="0"/>
              </a:rPr>
              <a:t>), </a:t>
            </a:r>
            <a:endParaRPr lang="uk-UA" sz="27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ru-RU" sz="2700" dirty="0"/>
              <a:t>где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ru-RU" sz="2700" dirty="0"/>
              <a:t> – позиция вставки, 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700" dirty="0"/>
              <a:t> - вставляемая строка. </a:t>
            </a:r>
          </a:p>
          <a:p>
            <a:pPr marL="514350" lvl="0" indent="-514350">
              <a:buNone/>
            </a:pPr>
            <a:endParaRPr lang="uk-UA" sz="2800" dirty="0"/>
          </a:p>
          <a:p>
            <a:pPr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420888"/>
            <a:ext cx="4355738" cy="1020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5517232"/>
            <a:ext cx="5527114" cy="92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8"/>
            </a:pPr>
            <a:r>
              <a:rPr lang="ru-RU" sz="2800" dirty="0"/>
              <a:t>Для удалении из строки символов необходимо использовать 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.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&amp;remove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position,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n) </a:t>
            </a:r>
            <a:r>
              <a:rPr lang="en-US" dirty="0"/>
              <a:t>– </a:t>
            </a:r>
            <a:r>
              <a:rPr lang="ru-RU" dirty="0"/>
              <a:t>удаляет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 </a:t>
            </a:r>
            <a:r>
              <a:rPr lang="ru-RU" dirty="0"/>
              <a:t>символов</a:t>
            </a:r>
            <a:r>
              <a:rPr lang="en-US" dirty="0"/>
              <a:t>, </a:t>
            </a:r>
            <a:r>
              <a:rPr lang="ru-RU" dirty="0"/>
              <a:t>начиная с позиции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position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 marL="971550" lvl="1" indent="-514350">
              <a:buFont typeface="+mj-lt"/>
              <a:buAutoNum type="alphaLcPeriod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&amp;remove (const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Qt::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CaseSensitivity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/>
              <a:t>– </a:t>
            </a:r>
            <a:r>
              <a:rPr lang="ru-RU" dirty="0"/>
              <a:t>удаляет из строки все выражения подстроки 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. 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None/>
            </a:pPr>
            <a:r>
              <a:rPr lang="ru-RU" dirty="0"/>
              <a:t>Есть такой же метод и для удаления символов.</a:t>
            </a:r>
            <a:endParaRPr lang="uk-UA" dirty="0"/>
          </a:p>
          <a:p>
            <a:pPr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5188849"/>
            <a:ext cx="3960440" cy="166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9"/>
            </a:pPr>
            <a:r>
              <a:rPr lang="uk-UA" sz="2800" dirty="0"/>
              <a:t>Для </a:t>
            </a:r>
            <a:r>
              <a:rPr lang="uk-UA" sz="2800" dirty="0" err="1"/>
              <a:t>замены</a:t>
            </a:r>
            <a:r>
              <a:rPr lang="uk-UA" sz="2800" dirty="0"/>
              <a:t> в </a:t>
            </a:r>
            <a:r>
              <a:rPr lang="uk-UA" sz="2800" dirty="0" err="1"/>
              <a:t>строке</a:t>
            </a:r>
            <a:r>
              <a:rPr lang="uk-UA" sz="2800" dirty="0"/>
              <a:t> </a:t>
            </a:r>
            <a:r>
              <a:rPr lang="uk-UA" sz="2800" dirty="0" err="1"/>
              <a:t>одной</a:t>
            </a:r>
            <a:r>
              <a:rPr lang="uk-UA" sz="2800" dirty="0"/>
              <a:t> </a:t>
            </a:r>
            <a:r>
              <a:rPr lang="uk-UA" sz="2800" dirty="0" err="1"/>
              <a:t>подстроки</a:t>
            </a:r>
            <a:r>
              <a:rPr lang="uk-UA" sz="2800" dirty="0"/>
              <a:t> </a:t>
            </a:r>
            <a:r>
              <a:rPr lang="uk-UA" sz="2800" dirty="0" err="1"/>
              <a:t>другой</a:t>
            </a:r>
            <a:r>
              <a:rPr lang="uk-UA" sz="2800" dirty="0"/>
              <a:t> </a:t>
            </a:r>
            <a:r>
              <a:rPr lang="uk-UA" sz="2800" dirty="0" err="1"/>
              <a:t>можно</a:t>
            </a:r>
            <a:r>
              <a:rPr lang="uk-UA" sz="2800" dirty="0"/>
              <a:t> </a:t>
            </a:r>
            <a:r>
              <a:rPr lang="uk-UA" sz="2800" dirty="0" err="1"/>
              <a:t>использовать</a:t>
            </a:r>
            <a:r>
              <a:rPr lang="uk-UA" sz="2800" dirty="0"/>
              <a:t> метод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replace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after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Qt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uk-UA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uk-UA" sz="2800" dirty="0"/>
              <a:t>, </a:t>
            </a:r>
          </a:p>
          <a:p>
            <a:pPr>
              <a:buNone/>
            </a:pPr>
            <a:r>
              <a:rPr lang="ru-RU" sz="2800" dirty="0"/>
              <a:t>где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before</a:t>
            </a:r>
            <a:r>
              <a:rPr lang="ru-RU" sz="2800" dirty="0"/>
              <a:t> – заменяемая подстрока, </a:t>
            </a:r>
            <a:endParaRPr lang="en-US" sz="2800" dirty="0"/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  after</a:t>
            </a:r>
            <a:r>
              <a:rPr lang="en-US" sz="2800" dirty="0"/>
              <a:t> </a:t>
            </a:r>
            <a:r>
              <a:rPr lang="ru-RU" sz="2800" dirty="0"/>
              <a:t>– заменяющая подстрока.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Есть аналогичный метод для замены символов.</a:t>
            </a:r>
            <a:endParaRPr lang="uk-UA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941168"/>
            <a:ext cx="517452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10"/>
            </a:pPr>
            <a:r>
              <a:rPr lang="ru-RU" sz="2800" dirty="0"/>
              <a:t>Для вычисления числа вхождений символа или подстроки в строку нужно использовать 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count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count (const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Qt::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645024"/>
            <a:ext cx="48065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11"/>
            </a:pPr>
            <a:r>
              <a:rPr lang="ru-RU" sz="2800" dirty="0"/>
              <a:t>Методы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toLower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возвращают копию строки, содержащую все символы исходной строки в верхнем или нижнем регистре соответственно.</a:t>
            </a:r>
            <a:endParaRPr lang="en-US" sz="2800" dirty="0"/>
          </a:p>
          <a:p>
            <a:pPr marL="514350" lvl="0" indent="-514350">
              <a:buFont typeface="+mj-lt"/>
              <a:buAutoNum type="arabicPeriod" startAt="11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14350" lvl="0" indent="-514350">
              <a:buFont typeface="+mj-lt"/>
              <a:buAutoNum type="arabicPeriod" startAt="11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 startAt="11"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tostdString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– предназначен для преобразования строки класса </a:t>
            </a:r>
            <a:r>
              <a:rPr lang="en-US" sz="2800" dirty="0" err="1"/>
              <a:t>QString</a:t>
            </a:r>
            <a:r>
              <a:rPr lang="en-US" sz="2800" dirty="0"/>
              <a:t> </a:t>
            </a:r>
            <a:r>
              <a:rPr lang="ru-RU" sz="2800" dirty="0"/>
              <a:t>в объект строки класса </a:t>
            </a:r>
            <a:r>
              <a:rPr lang="en-US" sz="2800" dirty="0"/>
              <a:t>string </a:t>
            </a:r>
            <a:r>
              <a:rPr lang="ru-RU" sz="2800" dirty="0"/>
              <a:t>стандартной библиотеки С++.</a:t>
            </a: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68960"/>
            <a:ext cx="5511367" cy="92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805264"/>
            <a:ext cx="60134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85000" lnSpcReduction="20000"/>
          </a:bodyPr>
          <a:lstStyle/>
          <a:p>
            <a:pPr marL="514350" indent="-514350" algn="ctr">
              <a:buNone/>
            </a:pPr>
            <a:r>
              <a:rPr lang="ru-RU" sz="2800" dirty="0"/>
              <a:t>Преобразование строки в число</a:t>
            </a:r>
            <a:endParaRPr lang="uk-UA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*ok=0,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base=10) </a:t>
            </a:r>
            <a:r>
              <a:rPr lang="en-US" sz="2800" dirty="0"/>
              <a:t>– </a:t>
            </a:r>
            <a:r>
              <a:rPr lang="ru-RU" sz="2800" dirty="0"/>
              <a:t>в число типа </a:t>
            </a:r>
            <a:r>
              <a:rPr lang="en-US" sz="2800" dirty="0" err="1"/>
              <a:t>int</a:t>
            </a:r>
            <a:endParaRPr lang="uk-UA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uint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toUint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*ok=0,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base=10) </a:t>
            </a:r>
            <a:r>
              <a:rPr lang="en-US" sz="2800" dirty="0"/>
              <a:t>– </a:t>
            </a:r>
            <a:r>
              <a:rPr lang="ru-RU" sz="2800" dirty="0"/>
              <a:t>в число типа </a:t>
            </a:r>
            <a:r>
              <a:rPr lang="en-US" sz="2800" dirty="0" err="1"/>
              <a:t>uint</a:t>
            </a:r>
            <a:endParaRPr lang="uk-UA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toDouble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*ok=0) </a:t>
            </a:r>
            <a:r>
              <a:rPr lang="en-US" sz="2800" dirty="0"/>
              <a:t>– </a:t>
            </a:r>
            <a:r>
              <a:rPr lang="ru-RU" sz="2800" dirty="0"/>
              <a:t>в число типа </a:t>
            </a:r>
            <a:r>
              <a:rPr lang="en-US" sz="2800" dirty="0"/>
              <a:t>double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Параметр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ok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 указывает на переменную булевого типа, в которую указанные методы поместят значение </a:t>
            </a:r>
            <a:r>
              <a:rPr lang="en-US" sz="2800" dirty="0"/>
              <a:t>true </a:t>
            </a:r>
            <a:r>
              <a:rPr lang="ru-RU" sz="2800" dirty="0"/>
              <a:t>при успешном выполнении преобразования, </a:t>
            </a:r>
            <a:r>
              <a:rPr lang="en-US" sz="2800" dirty="0"/>
              <a:t>false </a:t>
            </a:r>
            <a:r>
              <a:rPr lang="ru-RU" sz="2800" dirty="0"/>
              <a:t>– при неудачном;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параметр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base</a:t>
            </a:r>
            <a:r>
              <a:rPr lang="ru-RU" sz="2800" dirty="0"/>
              <a:t> – задает систему счисления числа, содержащегося в строке.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 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Существуют методы преобразования и для других числовых типов.</a:t>
            </a: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indent="-514350" algn="ctr">
              <a:buNone/>
            </a:pPr>
            <a:r>
              <a:rPr lang="ru-RU" sz="2800" dirty="0"/>
              <a:t>Преобразование строки в число</a:t>
            </a: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4485" y="2060848"/>
            <a:ext cx="658081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algn="ctr">
              <a:buNone/>
            </a:pPr>
            <a:r>
              <a:rPr lang="uk-UA" sz="2800" dirty="0" err="1"/>
              <a:t>Преобразование</a:t>
            </a:r>
            <a:r>
              <a:rPr lang="uk-UA" sz="2800" dirty="0"/>
              <a:t> числа в строку</a:t>
            </a:r>
          </a:p>
          <a:p>
            <a:pPr>
              <a:buNone/>
            </a:pPr>
            <a:r>
              <a:rPr lang="uk-UA" sz="2400" dirty="0"/>
              <a:t>С </a:t>
            </a:r>
            <a:r>
              <a:rPr lang="uk-UA" sz="2400" dirty="0" err="1"/>
              <a:t>этой</a:t>
            </a:r>
            <a:r>
              <a:rPr lang="uk-UA" sz="2400" dirty="0"/>
              <a:t> </a:t>
            </a:r>
            <a:r>
              <a:rPr lang="uk-UA" sz="2400" dirty="0" err="1"/>
              <a:t>целью</a:t>
            </a:r>
            <a:r>
              <a:rPr lang="uk-UA" sz="2400" dirty="0"/>
              <a:t>, </a:t>
            </a:r>
            <a:r>
              <a:rPr lang="uk-UA" sz="2400" dirty="0" err="1"/>
              <a:t>как</a:t>
            </a:r>
            <a:r>
              <a:rPr lang="uk-UA" sz="2400" dirty="0"/>
              <a:t> правило, </a:t>
            </a:r>
            <a:r>
              <a:rPr lang="uk-UA" sz="2400" dirty="0" err="1"/>
              <a:t>используют</a:t>
            </a:r>
            <a:r>
              <a:rPr lang="uk-UA" sz="2400" dirty="0"/>
              <a:t> </a:t>
            </a:r>
            <a:r>
              <a:rPr lang="uk-UA" sz="2400" dirty="0" err="1"/>
              <a:t>статический</a:t>
            </a:r>
            <a:r>
              <a:rPr lang="uk-UA" sz="2400" dirty="0"/>
              <a:t> метод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number</a:t>
            </a:r>
            <a:r>
              <a:rPr lang="ru-RU" sz="2400" dirty="0"/>
              <a:t>.</a:t>
            </a:r>
            <a:endParaRPr lang="uk-UA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base=10)</a:t>
            </a:r>
            <a:r>
              <a:rPr lang="en-US" sz="2400" dirty="0"/>
              <a:t>, 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где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dirty="0"/>
              <a:t> – число, подлежащее преобразованию,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sz="2400" dirty="0"/>
              <a:t> </a:t>
            </a:r>
            <a:r>
              <a:rPr lang="ru-RU" sz="2400" dirty="0"/>
              <a:t>– система счисления.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 </a:t>
            </a:r>
          </a:p>
          <a:p>
            <a:pPr marL="514350" lvl="0" indent="-514350">
              <a:buFont typeface="+mj-lt"/>
              <a:buAutoNum type="arabicPeriod" startAt="2"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 (double n, char format=’g’,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=6)</a:t>
            </a:r>
            <a:r>
              <a:rPr lang="en-US" sz="2400" dirty="0"/>
              <a:t>, </a:t>
            </a:r>
            <a:endParaRPr lang="uk-UA" sz="2400" dirty="0"/>
          </a:p>
          <a:p>
            <a:r>
              <a:rPr lang="ru-RU" sz="2400" dirty="0"/>
              <a:t>где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dirty="0"/>
              <a:t> – число, подлежащее преобразованию в строку,</a:t>
            </a:r>
            <a:endParaRPr lang="uk-UA" sz="2400" dirty="0"/>
          </a:p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dirty="0"/>
              <a:t> – </a:t>
            </a:r>
            <a:r>
              <a:rPr lang="ru-RU" sz="2400" dirty="0"/>
              <a:t>задает формат преобразования.</a:t>
            </a:r>
            <a:endParaRPr lang="uk-UA" sz="2400" dirty="0"/>
          </a:p>
          <a:p>
            <a:pPr>
              <a:buNone/>
            </a:pPr>
            <a:endParaRPr lang="uk-UA" sz="2800" dirty="0"/>
          </a:p>
          <a:p>
            <a:pPr algn="ctr">
              <a:buNone/>
            </a:pP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3356992"/>
            <a:ext cx="6123297" cy="69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08720"/>
            <a:ext cx="8664451" cy="561662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algn="ctr">
              <a:buNone/>
            </a:pPr>
            <a:r>
              <a:rPr lang="uk-UA" sz="2800" dirty="0" err="1"/>
              <a:t>Преобразование</a:t>
            </a:r>
            <a:r>
              <a:rPr lang="uk-UA" sz="2800" dirty="0"/>
              <a:t> числа в строку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dirty="0"/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number (double n, char format=’g’,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=6)</a:t>
            </a:r>
            <a:r>
              <a:rPr lang="en-US" sz="2400" dirty="0"/>
              <a:t>, 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где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dirty="0"/>
              <a:t> – число, подлежащее преобразованию в строку,</a:t>
            </a:r>
            <a:endParaRPr lang="uk-UA" sz="2400" dirty="0"/>
          </a:p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sz="2400" dirty="0"/>
              <a:t> – </a:t>
            </a:r>
            <a:r>
              <a:rPr lang="ru-RU" sz="2400" dirty="0"/>
              <a:t>задает формат преобразования.</a:t>
            </a:r>
          </a:p>
          <a:p>
            <a:pPr>
              <a:buNone/>
            </a:pPr>
            <a:r>
              <a:rPr lang="ru-RU" sz="2400" dirty="0"/>
              <a:t>	         </a:t>
            </a:r>
            <a:r>
              <a:rPr lang="ru-RU" sz="2000" dirty="0"/>
              <a:t>‘</a:t>
            </a:r>
            <a:r>
              <a:rPr lang="en-US" sz="2000" dirty="0"/>
              <a:t>e</a:t>
            </a:r>
            <a:r>
              <a:rPr lang="ru-RU" sz="2000" dirty="0"/>
              <a:t>’ или ‘</a:t>
            </a:r>
            <a:r>
              <a:rPr lang="en-US" sz="2000" dirty="0"/>
              <a:t>E</a:t>
            </a:r>
            <a:r>
              <a:rPr lang="ru-RU" sz="2000" dirty="0"/>
              <a:t>’ – экспоненциальный (научный) формат (-3999 -3.99</a:t>
            </a:r>
            <a:r>
              <a:rPr lang="en-US" sz="2000" dirty="0"/>
              <a:t>e</a:t>
            </a:r>
            <a:r>
              <a:rPr lang="ru-RU" sz="2000" dirty="0"/>
              <a:t>)</a:t>
            </a:r>
            <a:endParaRPr lang="uk-UA" sz="2000" dirty="0"/>
          </a:p>
          <a:p>
            <a:pPr>
              <a:buNone/>
            </a:pPr>
            <a:r>
              <a:rPr lang="ru-RU" sz="2000" dirty="0"/>
              <a:t>		‘</a:t>
            </a:r>
            <a:r>
              <a:rPr lang="en-US" sz="2000" dirty="0"/>
              <a:t>f</a:t>
            </a:r>
            <a:r>
              <a:rPr lang="ru-RU" sz="2000" dirty="0"/>
              <a:t>’ или ‘</a:t>
            </a:r>
            <a:r>
              <a:rPr lang="en-US" sz="2000" dirty="0"/>
              <a:t>F</a:t>
            </a:r>
            <a:r>
              <a:rPr lang="ru-RU" sz="2000" dirty="0"/>
              <a:t>’ – формат с фиксированной точкой (запятой) 956.078</a:t>
            </a:r>
            <a:endParaRPr lang="uk-UA" sz="2000" dirty="0"/>
          </a:p>
          <a:p>
            <a:pPr>
              <a:buNone/>
            </a:pPr>
            <a:r>
              <a:rPr lang="ru-RU" sz="2000" dirty="0"/>
              <a:t>		‘</a:t>
            </a:r>
            <a:r>
              <a:rPr lang="en-US" sz="2000" dirty="0"/>
              <a:t>g</a:t>
            </a:r>
            <a:r>
              <a:rPr lang="ru-RU" sz="2000" dirty="0"/>
              <a:t>’ или ‘</a:t>
            </a:r>
            <a:r>
              <a:rPr lang="en-US" sz="2000" dirty="0"/>
              <a:t>G</a:t>
            </a:r>
            <a:r>
              <a:rPr lang="ru-RU" sz="2000" dirty="0"/>
              <a:t>’ – общий формат 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 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prec</a:t>
            </a:r>
            <a:r>
              <a:rPr lang="ru-RU" sz="2400" dirty="0"/>
              <a:t> – задает число знаков после запятой (точность). </a:t>
            </a:r>
            <a:endParaRPr lang="uk-UA" sz="2400" dirty="0"/>
          </a:p>
          <a:p>
            <a:pPr>
              <a:buNone/>
            </a:pPr>
            <a:r>
              <a:rPr lang="ru-RU" sz="2000" dirty="0"/>
              <a:t>В случае формата ‘</a:t>
            </a:r>
            <a:r>
              <a:rPr lang="en-US" sz="2000" dirty="0"/>
              <a:t>g</a:t>
            </a:r>
            <a:r>
              <a:rPr lang="ru-RU" sz="2000" dirty="0"/>
              <a:t>’ (‘</a:t>
            </a:r>
            <a:r>
              <a:rPr lang="en-US" sz="2000" dirty="0"/>
              <a:t>G</a:t>
            </a:r>
            <a:r>
              <a:rPr lang="ru-RU" sz="2000" dirty="0"/>
              <a:t>’) </a:t>
            </a:r>
            <a:r>
              <a:rPr lang="en-US" sz="2000" dirty="0" err="1"/>
              <a:t>prec</a:t>
            </a:r>
            <a:r>
              <a:rPr lang="en-US" sz="2000" dirty="0"/>
              <a:t> </a:t>
            </a:r>
            <a:r>
              <a:rPr lang="ru-RU" sz="2000" dirty="0"/>
              <a:t>задает общее количество чисел мантиссы числа (целая и дробная части).</a:t>
            </a:r>
            <a:endParaRPr lang="uk-UA" sz="2000" dirty="0"/>
          </a:p>
          <a:p>
            <a:pPr>
              <a:buNone/>
            </a:pPr>
            <a:endParaRPr lang="uk-UA" sz="2400" dirty="0"/>
          </a:p>
          <a:p>
            <a:pPr>
              <a:buNone/>
            </a:pPr>
            <a:endParaRPr lang="uk-UA" sz="2800" dirty="0"/>
          </a:p>
          <a:p>
            <a:pPr algn="ctr">
              <a:buNone/>
            </a:pP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551660"/>
            <a:ext cx="7200800" cy="130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20000"/>
          </a:bodyPr>
          <a:lstStyle/>
          <a:p>
            <a:pPr>
              <a:buNone/>
            </a:pPr>
            <a:r>
              <a:rPr lang="ru-RU" sz="3000" dirty="0"/>
              <a:t>Конструктор:</a:t>
            </a:r>
            <a:endParaRPr lang="uk-UA" sz="3000" dirty="0"/>
          </a:p>
          <a:p>
            <a:pPr>
              <a:buNone/>
            </a:pPr>
            <a:r>
              <a:rPr lang="ru-RU" sz="3000" dirty="0"/>
              <a:t> 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QRadioButton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(const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&amp;text,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QWidget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*parent=0),</a:t>
            </a:r>
            <a:endParaRPr lang="uk-UA" sz="3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3000" dirty="0"/>
              <a:t>где </a:t>
            </a:r>
            <a:r>
              <a:rPr lang="ru-RU" sz="3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ru-RU" sz="3000" dirty="0"/>
              <a:t> – задает текст переключателя, </a:t>
            </a:r>
            <a:r>
              <a:rPr lang="ru-RU" sz="3000" dirty="0" err="1">
                <a:latin typeface="Courier New" pitchFamily="49" charset="0"/>
                <a:cs typeface="Courier New" pitchFamily="49" charset="0"/>
              </a:rPr>
              <a:t>parent</a:t>
            </a:r>
            <a:r>
              <a:rPr lang="ru-RU" sz="3000" dirty="0"/>
              <a:t> – указывает на родительский </a:t>
            </a:r>
            <a:r>
              <a:rPr lang="ru-RU" sz="3000" dirty="0" err="1"/>
              <a:t>виджет</a:t>
            </a:r>
            <a:r>
              <a:rPr lang="ru-RU" sz="3000" dirty="0"/>
              <a:t>.</a:t>
            </a:r>
          </a:p>
          <a:p>
            <a:pPr>
              <a:buNone/>
            </a:pPr>
            <a:r>
              <a:rPr lang="ru-RU" sz="3000" dirty="0"/>
              <a:t>Работа с переключателями аналогична работе с флажками с двумя состояниями.</a:t>
            </a:r>
          </a:p>
          <a:p>
            <a:pPr lvl="0">
              <a:buNone/>
            </a:pPr>
            <a:r>
              <a:rPr lang="ru-RU" sz="3000" dirty="0"/>
              <a:t>Перевести выключатель во </a:t>
            </a:r>
            <a:r>
              <a:rPr lang="ru-RU" sz="3000" dirty="0" err="1"/>
              <a:t>включенное\выключенное</a:t>
            </a:r>
            <a:r>
              <a:rPr lang="ru-RU" sz="3000" dirty="0"/>
              <a:t> состояние можно слотом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setChecked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3000" dirty="0"/>
              <a:t>	</a:t>
            </a:r>
            <a:endParaRPr lang="uk-UA" sz="3000" dirty="0"/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3000" dirty="0"/>
              <a:t> – </a:t>
            </a:r>
            <a:r>
              <a:rPr lang="uk-UA" sz="3000" dirty="0" err="1"/>
              <a:t>включен</a:t>
            </a:r>
            <a:endParaRPr lang="uk-UA" sz="3000" dirty="0"/>
          </a:p>
          <a:p>
            <a:pPr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3000" dirty="0"/>
              <a:t> – </a:t>
            </a:r>
            <a:r>
              <a:rPr lang="ru-RU" sz="3000" dirty="0"/>
              <a:t>выключен </a:t>
            </a:r>
            <a:endParaRPr lang="uk-UA" sz="3000" dirty="0"/>
          </a:p>
          <a:p>
            <a:pPr>
              <a:buNone/>
            </a:pPr>
            <a:r>
              <a:rPr lang="ru-RU" sz="3000" dirty="0"/>
              <a:t> Проверка состояния переключателя –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isChecked</a:t>
            </a:r>
            <a:r>
              <a:rPr lang="ru-R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ru-RU" dirty="0" err="1"/>
              <a:t>RadioButton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 </a:t>
            </a:r>
            <a:r>
              <a:rPr lang="uk-UA" dirty="0"/>
              <a:t>Сигнал</a:t>
            </a:r>
            <a:r>
              <a:rPr lang="ru-RU" dirty="0"/>
              <a:t>ы:</a:t>
            </a:r>
            <a:endParaRPr lang="uk-UA" dirty="0"/>
          </a:p>
          <a:p>
            <a:pPr>
              <a:buNone/>
            </a:pPr>
            <a:r>
              <a:rPr lang="ru-RU" dirty="0"/>
              <a:t> При щелчке на переключателе высылается сигнал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clicked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dirty="0"/>
              <a:t>.</a:t>
            </a:r>
            <a:endParaRPr lang="uk-UA" dirty="0"/>
          </a:p>
          <a:p>
            <a:pPr lvl="0">
              <a:buNone/>
            </a:pPr>
            <a:r>
              <a:rPr lang="uk-UA" dirty="0"/>
              <a:t>При </a:t>
            </a:r>
            <a:r>
              <a:rPr lang="uk-UA" dirty="0" err="1"/>
              <a:t>изменении</a:t>
            </a:r>
            <a:r>
              <a:rPr lang="uk-UA" dirty="0"/>
              <a:t> </a:t>
            </a:r>
            <a:r>
              <a:rPr lang="uk-UA" dirty="0" err="1"/>
              <a:t>состояния</a:t>
            </a:r>
            <a:r>
              <a:rPr lang="uk-UA" dirty="0"/>
              <a:t> </a:t>
            </a:r>
            <a:r>
              <a:rPr lang="uk-UA" dirty="0" err="1"/>
              <a:t>переключателя</a:t>
            </a:r>
            <a:r>
              <a:rPr lang="uk-UA" dirty="0"/>
              <a:t> </a:t>
            </a:r>
            <a:r>
              <a:rPr lang="uk-UA" dirty="0" err="1"/>
              <a:t>высылается</a:t>
            </a:r>
            <a:r>
              <a:rPr lang="uk-UA" dirty="0"/>
              <a:t> </a:t>
            </a:r>
            <a:r>
              <a:rPr lang="ru-RU" dirty="0"/>
              <a:t>сигнал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void toggled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state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  <a:endParaRPr lang="uk-UA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true</a:t>
            </a:r>
            <a:r>
              <a:rPr lang="ru-RU" dirty="0"/>
              <a:t> – включен</a:t>
            </a:r>
            <a:endParaRPr lang="uk-UA" dirty="0"/>
          </a:p>
          <a:p>
            <a:pPr>
              <a:buNone/>
            </a:pPr>
            <a:r>
              <a:rPr lang="en-US" dirty="0"/>
              <a:t>false</a:t>
            </a:r>
            <a:r>
              <a:rPr lang="ru-RU" dirty="0"/>
              <a:t> – выключен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Если все переключатели расположены на поверхности одного </a:t>
            </a:r>
            <a:r>
              <a:rPr lang="ru-RU" dirty="0" err="1"/>
              <a:t>виджета</a:t>
            </a:r>
            <a:r>
              <a:rPr lang="ru-RU" dirty="0"/>
              <a:t>, то при включении одного из них остальные будут выключаться.</a:t>
            </a:r>
            <a:endParaRPr lang="uk-UA" dirty="0"/>
          </a:p>
          <a:p>
            <a:pPr>
              <a:buNone/>
            </a:pPr>
            <a:r>
              <a:rPr lang="ru-RU" dirty="0"/>
              <a:t>Поэтому часто для более удобной обработки сигналов переключателей их целесообразно объединять в группу. </a:t>
            </a:r>
            <a:endParaRPr lang="uk-UA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ru-RU" sz="5400" dirty="0" err="1"/>
              <a:t>RadioButton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0" indent="-180000">
              <a:buNone/>
            </a:pPr>
            <a:r>
              <a:rPr lang="ru-RU" sz="2700" dirty="0"/>
              <a:t> 	Для объединения любых кнопок и, в частности, переключателей в группу можно использовать класс </a:t>
            </a:r>
            <a:r>
              <a:rPr lang="en-US" sz="2700" dirty="0" err="1"/>
              <a:t>QButtonGroup</a:t>
            </a:r>
            <a:r>
              <a:rPr lang="ru-RU" sz="2700" dirty="0"/>
              <a:t>. Данный класс не имеет графической реализации, а только логически объединяет кнопки в группу.</a:t>
            </a:r>
          </a:p>
          <a:p>
            <a:pPr>
              <a:buNone/>
            </a:pPr>
            <a:endParaRPr lang="ru-RU" altLang="ru-RU" sz="2700" dirty="0"/>
          </a:p>
          <a:p>
            <a:pPr>
              <a:buNone/>
            </a:pPr>
            <a:r>
              <a:rPr lang="ru-RU" sz="2700" dirty="0"/>
              <a:t>Конструктор </a:t>
            </a:r>
            <a:endParaRPr lang="uk-UA" sz="2700" dirty="0"/>
          </a:p>
          <a:p>
            <a:pPr lvl="0">
              <a:buNone/>
            </a:pP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QButtonGroup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700" dirty="0" err="1">
                <a:latin typeface="Courier New" pitchFamily="49" charset="0"/>
                <a:cs typeface="Courier New" pitchFamily="49" charset="0"/>
              </a:rPr>
              <a:t>QObject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 *parent=0),</a:t>
            </a:r>
            <a:endParaRPr lang="uk-UA" sz="27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uk-UA" sz="2700" dirty="0" err="1"/>
              <a:t>гд</a:t>
            </a:r>
            <a:r>
              <a:rPr lang="ru-RU" sz="2700" dirty="0"/>
              <a:t>е </a:t>
            </a:r>
            <a:r>
              <a:rPr lang="ru-RU" sz="2700" dirty="0" err="1"/>
              <a:t>parent</a:t>
            </a:r>
            <a:r>
              <a:rPr lang="ru-RU" sz="2700" dirty="0"/>
              <a:t> – указывает на родительский </a:t>
            </a:r>
            <a:r>
              <a:rPr lang="ru-RU" sz="2700" dirty="0" err="1"/>
              <a:t>виджет</a:t>
            </a:r>
            <a:r>
              <a:rPr lang="ru-RU" sz="2700" dirty="0"/>
              <a:t>.</a:t>
            </a:r>
            <a:endParaRPr lang="uk-UA" sz="27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QButtonGroup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>
              <a:buNone/>
            </a:pPr>
            <a:r>
              <a:rPr lang="ru-RU" sz="2700" dirty="0"/>
              <a:t> 	</a:t>
            </a:r>
            <a:r>
              <a:rPr lang="uk-UA" sz="2800" dirty="0"/>
              <a:t>Метод</a:t>
            </a:r>
            <a:r>
              <a:rPr lang="ru-RU" sz="2800" dirty="0" err="1"/>
              <a:t>ы</a:t>
            </a:r>
            <a:r>
              <a:rPr lang="ru-RU" sz="2800" dirty="0"/>
              <a:t> и сигналы класса </a:t>
            </a:r>
            <a:r>
              <a:rPr lang="en-US" sz="2800" dirty="0" err="1"/>
              <a:t>QButtonGroup</a:t>
            </a:r>
            <a:r>
              <a:rPr lang="ru-RU" sz="2800" dirty="0"/>
              <a:t>: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 </a:t>
            </a:r>
            <a:endParaRPr lang="uk-UA" sz="2800" dirty="0"/>
          </a:p>
          <a:p>
            <a:pPr lvl="0">
              <a:buNone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addButton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QAbstractButton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800" dirty="0"/>
              <a:t>– добавляет кнопку в группу,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2800" dirty="0"/>
              <a:t> - указатель на добавляемую кнопку</a:t>
            </a:r>
            <a:endParaRPr lang="uk-UA" sz="2800" dirty="0"/>
          </a:p>
          <a:p>
            <a:pPr lvl="0">
              <a:buNone/>
            </a:pPr>
            <a:r>
              <a:rPr lang="ru-RU" sz="2800" dirty="0"/>
              <a:t>Метод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removeButton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QAbstractButton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)– </a:t>
            </a:r>
            <a:r>
              <a:rPr lang="ru-RU" sz="2800" dirty="0"/>
              <a:t>удаляет кнопку из группы.</a:t>
            </a:r>
            <a:endParaRPr lang="uk-UA" sz="2800" dirty="0"/>
          </a:p>
          <a:p>
            <a:pPr lvl="0">
              <a:buNone/>
            </a:pPr>
            <a:r>
              <a:rPr lang="ru-RU" sz="2800" dirty="0"/>
              <a:t>Сигнал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buttonClicked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QAbstractButton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button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800" dirty="0"/>
              <a:t> – высылается при щелчке по одной из кнопок группы,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button</a:t>
            </a:r>
            <a:r>
              <a:rPr lang="ru-RU" sz="2800" dirty="0"/>
              <a:t> - указывает на выбранный (щелкнутый) объект.</a:t>
            </a: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QButtonGroup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616624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10000"/>
          </a:bodyPr>
          <a:lstStyle/>
          <a:p>
            <a:pPr indent="0">
              <a:buNone/>
            </a:pPr>
            <a:r>
              <a:rPr lang="uk-UA" sz="3000" dirty="0" err="1"/>
              <a:t>Данн</a:t>
            </a:r>
            <a:r>
              <a:rPr lang="ru-RU" sz="3000" dirty="0" err="1"/>
              <a:t>ый</a:t>
            </a:r>
            <a:r>
              <a:rPr lang="ru-RU" sz="3000" dirty="0"/>
              <a:t> класс позволяет выполнять все основные операции над строками: вставка, удаление, поиск подстроки, объединение строк.</a:t>
            </a:r>
          </a:p>
          <a:p>
            <a:pPr indent="0">
              <a:buNone/>
            </a:pPr>
            <a:r>
              <a:rPr lang="ru-RU" sz="3000" dirty="0"/>
              <a:t>Конструкторы:</a:t>
            </a:r>
            <a:endParaRPr lang="uk-UA" sz="3000" dirty="0"/>
          </a:p>
          <a:p>
            <a:pPr indent="0">
              <a:buNone/>
            </a:pPr>
            <a:r>
              <a:rPr lang="ru-RU" sz="3000" dirty="0"/>
              <a:t> 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const char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txt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000" dirty="0"/>
              <a:t>– создание строки на базе массива символов (С-строка)</a:t>
            </a:r>
            <a:endParaRPr lang="uk-UA" sz="3000" dirty="0"/>
          </a:p>
          <a:p>
            <a:pPr lvl="0" indent="0">
              <a:buNone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3000" dirty="0"/>
              <a:t>– создание строки на основе другой строки</a:t>
            </a:r>
            <a:endParaRPr lang="uk-UA" sz="3000" dirty="0"/>
          </a:p>
          <a:p>
            <a:pPr lvl="0" indent="0">
              <a:buNone/>
            </a:pP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000" dirty="0"/>
              <a:t>– создание пустой строки</a:t>
            </a:r>
          </a:p>
          <a:p>
            <a:pPr lv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//str=Hello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</a:t>
            </a:r>
            <a:r>
              <a:rPr lang="en-US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</a:t>
            </a:r>
            <a:r>
              <a:rPr lang="en-US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0">
              <a:buNone/>
            </a:pP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str3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//str=""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indent="0">
              <a:buNone/>
            </a:pPr>
            <a:endParaRPr lang="uk-UA" sz="2800" dirty="0"/>
          </a:p>
          <a:p>
            <a:pPr>
              <a:buNone/>
            </a:pPr>
            <a:endParaRPr lang="en-GB" altLang="ru-RU" sz="24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dirty="0"/>
              <a:t>Класс</a:t>
            </a:r>
            <a:r>
              <a:rPr lang="ru-RU" sz="5400" dirty="0"/>
              <a:t> </a:t>
            </a:r>
            <a:r>
              <a:rPr lang="en-US" sz="5400" dirty="0" err="1"/>
              <a:t>QString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980728"/>
            <a:ext cx="8664451" cy="568863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dirty="0"/>
              <a:t> </a:t>
            </a:r>
            <a:r>
              <a:rPr lang="uk-UA" sz="3000" dirty="0"/>
              <a:t>Метод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int length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ru-RU" sz="3000" dirty="0"/>
              <a:t>– возвращает длину строки</a:t>
            </a:r>
            <a:endParaRPr lang="uk-UA" sz="3000" dirty="0"/>
          </a:p>
          <a:p>
            <a:pPr marL="514350" lvl="0" indent="-514350">
              <a:buFont typeface="+mj-lt"/>
              <a:buAutoNum type="arabicPeriod"/>
            </a:pPr>
            <a:r>
              <a:rPr lang="ru-RU" sz="3000" dirty="0"/>
              <a:t>Метод 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3000" dirty="0"/>
              <a:t>– возвращает </a:t>
            </a:r>
            <a:r>
              <a:rPr lang="en-US" sz="3000" dirty="0"/>
              <a:t>true</a:t>
            </a:r>
            <a:r>
              <a:rPr lang="ru-RU" sz="3000" dirty="0"/>
              <a:t>, если строка пустая, т.е. не содержит символов</a:t>
            </a:r>
            <a:endParaRPr lang="ru-RU" sz="2800" dirty="0"/>
          </a:p>
          <a:p>
            <a:pPr marL="400050" lvl="1" indent="0">
              <a:buNone/>
            </a:pPr>
            <a:r>
              <a:rPr lang="uk-UA" sz="26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uk-UA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//n=3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uk-UA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2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pl-PL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l-PL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//ok=false</a:t>
            </a:r>
            <a:endParaRPr lang="uk-UA" sz="2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uk-UA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pl-PL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l-PL" sz="26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l-PL" sz="2600" dirty="0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pl-PL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l-PL" sz="26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//ok=true</a:t>
            </a:r>
            <a:endParaRPr lang="ru-RU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/>
              <a:t>Для объединения строк используются операторы +=, +, а также метод 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append</a:t>
            </a:r>
            <a:r>
              <a:rPr lang="ru-RU" sz="3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).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rgbClr val="8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QString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uk-UA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800" dirty="0" err="1">
                <a:solidFill>
                  <a:srgbClr val="00677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//str="12«</a:t>
            </a:r>
            <a:endParaRPr lang="uk-UA" sz="2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28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//str="123«</a:t>
            </a:r>
            <a:endParaRPr lang="uk-UA" sz="28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uk-UA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92E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800" dirty="0">
                <a:solidFill>
                  <a:srgbClr val="C0C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//str="1234"</a:t>
            </a:r>
            <a:endParaRPr lang="uk-UA" sz="2800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>
            <a:noAutofit/>
          </a:bodyPr>
          <a:lstStyle/>
          <a:p>
            <a:r>
              <a:rPr lang="uk-UA" sz="4000" dirty="0"/>
              <a:t>Метод</a:t>
            </a:r>
            <a:r>
              <a:rPr lang="ru-RU" sz="4000" dirty="0"/>
              <a:t>ы и операторы класса </a:t>
            </a:r>
            <a:r>
              <a:rPr lang="en-US" sz="4000" dirty="0" err="1"/>
              <a:t>QString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ru-RU" sz="2800" dirty="0"/>
              <a:t>Для сравнения строк можно использовать операторы сравнения  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==, !=, &lt;, &gt;, &lt;=, &gt;=, </a:t>
            </a:r>
            <a:r>
              <a:rPr lang="ru-RU" sz="2800" dirty="0"/>
              <a:t>а также статический метод 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compare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1,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&amp;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2);</a:t>
            </a:r>
          </a:p>
          <a:p>
            <a:pPr>
              <a:buNone/>
            </a:pPr>
            <a:r>
              <a:rPr lang="ru-RU" sz="2400" dirty="0"/>
              <a:t>Метод </a:t>
            </a:r>
            <a:r>
              <a:rPr lang="en-US" sz="2400" dirty="0"/>
              <a:t>compare </a:t>
            </a:r>
            <a:r>
              <a:rPr lang="ru-RU" sz="2400" dirty="0"/>
              <a:t>возвращает положительное значение если </a:t>
            </a:r>
            <a:r>
              <a:rPr lang="en-US" sz="2400" dirty="0"/>
              <a:t>s</a:t>
            </a:r>
            <a:r>
              <a:rPr lang="ru-RU" sz="2400" dirty="0"/>
              <a:t>1&gt;</a:t>
            </a:r>
            <a:r>
              <a:rPr lang="en-US" sz="2400" dirty="0"/>
              <a:t>s</a:t>
            </a:r>
            <a:r>
              <a:rPr lang="ru-RU" sz="2400" dirty="0"/>
              <a:t>2, 0 – если </a:t>
            </a:r>
            <a:r>
              <a:rPr lang="en-US" sz="2400" dirty="0"/>
              <a:t>s</a:t>
            </a:r>
            <a:r>
              <a:rPr lang="ru-RU" sz="2400" dirty="0"/>
              <a:t>1=</a:t>
            </a:r>
            <a:r>
              <a:rPr lang="en-US" sz="2400" dirty="0"/>
              <a:t>s</a:t>
            </a:r>
            <a:r>
              <a:rPr lang="ru-RU" sz="2400" dirty="0"/>
              <a:t>2, и отрицательное значение, если </a:t>
            </a:r>
            <a:r>
              <a:rPr lang="en-US" sz="2400" dirty="0"/>
              <a:t>s</a:t>
            </a:r>
            <a:r>
              <a:rPr lang="ru-RU" sz="2400" dirty="0"/>
              <a:t>1&lt;</a:t>
            </a:r>
            <a:r>
              <a:rPr lang="en-US" sz="2400" dirty="0"/>
              <a:t>s</a:t>
            </a:r>
            <a:r>
              <a:rPr lang="ru-RU" sz="2400" dirty="0"/>
              <a:t>2. </a:t>
            </a:r>
            <a:endParaRPr lang="uk-UA" sz="2400" dirty="0"/>
          </a:p>
          <a:p>
            <a:pPr>
              <a:buNone/>
            </a:pPr>
            <a:r>
              <a:rPr lang="ru-RU" sz="2400" dirty="0"/>
              <a:t>Возвращаемое значение равно разнице со знаком между кодами первых </a:t>
            </a:r>
            <a:r>
              <a:rPr lang="ru-RU" sz="2400" dirty="0" err="1"/>
              <a:t>несовпавших</a:t>
            </a:r>
            <a:r>
              <a:rPr lang="ru-RU" sz="2400" dirty="0"/>
              <a:t> символов в строках.</a:t>
            </a:r>
            <a:endParaRPr lang="uk-UA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509120"/>
            <a:ext cx="701695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664451" cy="54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ru-RU" sz="2800" dirty="0"/>
              <a:t>Для поиска подстроки в строке можно использовать следующий метод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QString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from=0, Qt::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CaseSensitivity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=Qt::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,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где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800" dirty="0"/>
              <a:t> – искомая подстрока, </a:t>
            </a:r>
          </a:p>
          <a:p>
            <a:pPr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sz="2800" dirty="0"/>
              <a:t> </a:t>
            </a:r>
            <a:r>
              <a:rPr lang="ru-RU" sz="2800" dirty="0"/>
              <a:t>– начальная позиция поиска, </a:t>
            </a:r>
          </a:p>
          <a:p>
            <a:pPr>
              <a:buNone/>
            </a:pPr>
            <a:r>
              <a:rPr lang="ru-RU" sz="2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cs</a:t>
            </a:r>
            <a:r>
              <a:rPr lang="en-US" sz="2800" dirty="0"/>
              <a:t> </a:t>
            </a:r>
            <a:r>
              <a:rPr lang="ru-RU" sz="2800" dirty="0"/>
              <a:t>– позволяет </a:t>
            </a:r>
            <a:r>
              <a:rPr lang="ru-RU" sz="2800" dirty="0" err="1"/>
              <a:t>учитывать\не</a:t>
            </a:r>
            <a:r>
              <a:rPr lang="ru-RU" sz="2800" dirty="0"/>
              <a:t> учитывать регистры символов при поиске</a:t>
            </a:r>
          </a:p>
          <a:p>
            <a:pPr>
              <a:buNone/>
            </a:pPr>
            <a:endParaRPr lang="uk-UA" sz="2800" dirty="0"/>
          </a:p>
          <a:p>
            <a:pPr>
              <a:buNone/>
            </a:pPr>
            <a:r>
              <a:rPr lang="ru-RU" sz="2800" dirty="0"/>
              <a:t> 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Qt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CaseSensitive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dirty="0"/>
              <a:t>– регистр учитывается (по умолчанию )</a:t>
            </a:r>
            <a:endParaRPr lang="uk-UA" sz="2800" dirty="0"/>
          </a:p>
          <a:p>
            <a:pPr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Qt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CaseInsensitive</a:t>
            </a:r>
            <a:r>
              <a:rPr lang="ru-RU" sz="2800" dirty="0"/>
              <a:t> – не учитывается</a:t>
            </a:r>
            <a:endParaRPr lang="uk-UA" sz="2800" dirty="0"/>
          </a:p>
          <a:p>
            <a:pPr>
              <a:buNone/>
            </a:pPr>
            <a:r>
              <a:rPr lang="ru-RU" sz="2800" dirty="0"/>
              <a:t> Если подстрока найдена, метод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ru-RU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ru-RU" sz="2800" dirty="0"/>
              <a:t>возвращает номер позиции первого символа подстроки в строке, иначе метод возвращает -1.</a:t>
            </a:r>
            <a:endParaRPr lang="uk-UA" sz="2800" dirty="0"/>
          </a:p>
          <a:p>
            <a:pPr marL="514350" lvl="0" indent="-514350">
              <a:buNone/>
            </a:pPr>
            <a:endParaRPr lang="uk-UA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80920" cy="980728"/>
          </a:xfrm>
        </p:spPr>
        <p:txBody>
          <a:bodyPr/>
          <a:lstStyle/>
          <a:p>
            <a:r>
              <a:rPr lang="ru-RU" sz="5400" dirty="0"/>
              <a:t>Класс </a:t>
            </a:r>
            <a:r>
              <a:rPr lang="en-US" sz="5400" dirty="0" err="1"/>
              <a:t>QString</a:t>
            </a: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26702636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577</Words>
  <Application>Microsoft Office PowerPoint</Application>
  <PresentationFormat>Экран (4:3)</PresentationFormat>
  <Paragraphs>129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Тема Office</vt:lpstr>
      <vt:lpstr>Об’єктно-орієнтоване програмування</vt:lpstr>
      <vt:lpstr>Класс RadioButton</vt:lpstr>
      <vt:lpstr>Класс RadioButton</vt:lpstr>
      <vt:lpstr>Класс QButtonGroup</vt:lpstr>
      <vt:lpstr>Класс QButtonGroup</vt:lpstr>
      <vt:lpstr>Класс QString</vt:lpstr>
      <vt:lpstr>Методы и операторы класса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  <vt:lpstr>Класс QString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Об’єктно-орієнтоване програмування</dc:title>
  <dc:creator>Kseniia</dc:creator>
  <cp:lastModifiedBy>Kseniia</cp:lastModifiedBy>
  <cp:revision>145</cp:revision>
  <dcterms:modified xsi:type="dcterms:W3CDTF">2020-09-30T12:22:48Z</dcterms:modified>
</cp:coreProperties>
</file>