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89" autoAdjust="0"/>
  </p:normalViewPr>
  <p:slideViewPr>
    <p:cSldViewPr>
      <p:cViewPr varScale="1">
        <p:scale>
          <a:sx n="68" d="100"/>
          <a:sy n="68" d="100"/>
        </p:scale>
        <p:origin x="7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01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89D72-A080-4A79-B96C-EAF4279EA27C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95C5B-8E35-441F-ABCD-76F322D208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88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991338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24347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064952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953373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560847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176622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52310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0141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57732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28427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097647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88408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885253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7426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470025"/>
          </a:xfrm>
        </p:spPr>
        <p:txBody>
          <a:bodyPr/>
          <a:lstStyle/>
          <a:p>
            <a:r>
              <a:rPr lang="uk-UA" dirty="0"/>
              <a:t>Об’єктно-орієнтоване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Лекція </a:t>
            </a:r>
            <a:r>
              <a:rPr lang="en-US" dirty="0"/>
              <a:t>4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2992796"/>
            <a:ext cx="391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/>
              <a:t>На основі мови С++ та </a:t>
            </a:r>
            <a:r>
              <a:rPr lang="uk-UA" dirty="0" err="1"/>
              <a:t>фреймворку</a:t>
            </a:r>
            <a:r>
              <a:rPr lang="uk-UA" dirty="0"/>
              <a:t> </a:t>
            </a:r>
            <a:r>
              <a:rPr lang="en-US" dirty="0" err="1"/>
              <a:t>Qt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5319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980728"/>
            <a:ext cx="8664451" cy="554461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ru-RU" altLang="ru-RU" sz="2800" dirty="0"/>
              <a:t>Методы </a:t>
            </a:r>
            <a:r>
              <a:rPr lang="en-GB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maximum()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и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GB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minimum() </a:t>
            </a:r>
            <a:r>
              <a:rPr lang="ru-RU" altLang="ru-RU" sz="2800" dirty="0"/>
              <a:t>считывают диапазон вводимых чисел </a:t>
            </a:r>
            <a:endParaRPr lang="en-GB" altLang="ru-RU" sz="2800" dirty="0"/>
          </a:p>
          <a:p>
            <a:pPr marL="514350" indent="-514350">
              <a:buFont typeface="+mj-lt"/>
              <a:buAutoNum type="arabicPeriod" startAt="3"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setSingleStep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(int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ru-RU" sz="2800" dirty="0"/>
              <a:t>–  </a:t>
            </a:r>
            <a:r>
              <a:rPr lang="ru-RU" altLang="ru-RU" sz="2800" dirty="0"/>
              <a:t>задает величину, на которую изменится значение счетчика при нажатии на одну из его кнопок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92E64"/>
                </a:solidFill>
              </a:rPr>
              <a:t>	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setSingleStep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Методы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setPrefix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&amp;p)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и </a:t>
            </a:r>
            <a:r>
              <a:rPr lang="en-US" altLang="ru-RU" sz="2800" dirty="0"/>
              <a:t>void </a:t>
            </a:r>
            <a:r>
              <a:rPr lang="en-US" altLang="ru-RU" sz="2800" dirty="0" err="1"/>
              <a:t>setSuffix</a:t>
            </a:r>
            <a:r>
              <a:rPr lang="en-US" altLang="ru-RU" sz="2800" dirty="0"/>
              <a:t>(const </a:t>
            </a:r>
            <a:r>
              <a:rPr lang="en-US" altLang="ru-RU" sz="2800" dirty="0" err="1"/>
              <a:t>Qstring</a:t>
            </a:r>
            <a:r>
              <a:rPr lang="en-US" altLang="ru-RU" sz="2800" dirty="0"/>
              <a:t> &amp;p)</a:t>
            </a:r>
            <a:r>
              <a:rPr lang="ru-RU" altLang="ru-RU" sz="2800" dirty="0"/>
              <a:t> задают текст, который будет отображаться перед (</a:t>
            </a:r>
            <a:r>
              <a:rPr lang="en-US" altLang="ru-RU" sz="2800" dirty="0"/>
              <a:t>prefix</a:t>
            </a:r>
            <a:r>
              <a:rPr lang="ru-RU" altLang="ru-RU" sz="2800" dirty="0"/>
              <a:t>)</a:t>
            </a:r>
            <a:r>
              <a:rPr lang="en-US" altLang="ru-RU" sz="2800" dirty="0"/>
              <a:t> </a:t>
            </a:r>
            <a:r>
              <a:rPr lang="ru-RU" altLang="ru-RU" sz="2800" dirty="0"/>
              <a:t>или после (</a:t>
            </a:r>
            <a:r>
              <a:rPr lang="en-US" altLang="ru-RU" sz="2800" dirty="0"/>
              <a:t>suffix</a:t>
            </a:r>
            <a:r>
              <a:rPr lang="ru-RU" altLang="ru-RU" sz="2800" dirty="0"/>
              <a:t>)</a:t>
            </a:r>
            <a:r>
              <a:rPr lang="en-US" altLang="ru-RU" sz="2800" dirty="0"/>
              <a:t> </a:t>
            </a:r>
            <a:r>
              <a:rPr lang="ru-RU" altLang="ru-RU" sz="2800" dirty="0"/>
              <a:t>значения счетчика</a:t>
            </a:r>
            <a:endParaRPr lang="en-GB" altLang="ru-RU" sz="2800" dirty="0"/>
          </a:p>
          <a:p>
            <a:pPr>
              <a:buNone/>
            </a:pPr>
            <a:endParaRPr lang="en-GB" altLang="ru-RU" sz="24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dirty="0"/>
              <a:t>Класс </a:t>
            </a:r>
            <a:r>
              <a:rPr lang="en-US" dirty="0" err="1"/>
              <a:t>QSpinBox</a:t>
            </a:r>
            <a:endParaRPr lang="uk-UA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09B344D-BA6A-48EB-8950-D8C75BCCE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135" y="5726894"/>
            <a:ext cx="49773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setPrefix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"("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setSuffix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m/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EBDE24-2ED3-4032-A3BE-7FB357E0C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458" y="5258753"/>
            <a:ext cx="2897922" cy="83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1604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GB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setButtonSymbols</a:t>
            </a:r>
            <a:r>
              <a:rPr lang="en-GB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ButtonSymbols</a:t>
            </a:r>
            <a:r>
              <a:rPr lang="en-GB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bs) </a:t>
            </a:r>
            <a:r>
              <a:rPr lang="en-GB" altLang="ru-RU" sz="2800" dirty="0"/>
              <a:t>– </a:t>
            </a:r>
            <a:r>
              <a:rPr lang="ru-RU" altLang="ru-RU" sz="2800" dirty="0"/>
              <a:t>задает изображения на иконках счетчика</a:t>
            </a:r>
          </a:p>
          <a:p>
            <a:pPr marL="0" indent="0">
              <a:buNone/>
            </a:pPr>
            <a:r>
              <a:rPr lang="en-GB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QAbstractSpinBox</a:t>
            </a:r>
            <a:r>
              <a:rPr lang="en-GB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UpDownArrows</a:t>
            </a:r>
            <a:endParaRPr lang="en-GB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QAbstractSpinBox</a:t>
            </a:r>
            <a:r>
              <a:rPr lang="en-GB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PlusMinus</a:t>
            </a:r>
            <a:endParaRPr lang="en-GB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QAbstraceSpinBox</a:t>
            </a:r>
            <a:r>
              <a:rPr lang="en-GB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NoButtons</a:t>
            </a:r>
            <a:endParaRPr lang="ru-RU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GB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value() </a:t>
            </a:r>
            <a:r>
              <a:rPr lang="en-GB" altLang="ru-RU" sz="2800" dirty="0"/>
              <a:t>– </a:t>
            </a:r>
            <a:r>
              <a:rPr lang="ru-RU" altLang="ru-RU" sz="2800" dirty="0"/>
              <a:t>считывает значение счетчика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(int) </a:t>
            </a:r>
            <a:r>
              <a:rPr lang="en-US" altLang="ru-RU" sz="2800" dirty="0"/>
              <a:t>– </a:t>
            </a:r>
            <a:r>
              <a:rPr lang="ru-RU" altLang="ru-RU" sz="2800" dirty="0"/>
              <a:t>устанавливает новое значение счетчика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//v=</a:t>
            </a:r>
            <a:r>
              <a:rPr lang="uk-UA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ru-RU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altLang="ru-RU" sz="24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dirty="0"/>
              <a:t>Класс </a:t>
            </a:r>
            <a:r>
              <a:rPr lang="en-US" dirty="0" err="1"/>
              <a:t>QSpinBox</a:t>
            </a:r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ECD316-2714-4C7B-AA55-B21EBB515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1988840"/>
            <a:ext cx="361950" cy="4191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CDBB687-FF50-4988-80B3-968DB2D99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2414533"/>
            <a:ext cx="3238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0657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buNone/>
            </a:pPr>
            <a:r>
              <a:rPr lang="ru-RU" altLang="ru-RU" sz="2800" dirty="0"/>
              <a:t>Высылаются при изменении значения счетчика</a:t>
            </a:r>
            <a:endParaRPr lang="en-US" altLang="ru-RU" sz="2800" dirty="0"/>
          </a:p>
          <a:p>
            <a:pPr marL="457200" indent="-457200">
              <a:buFont typeface="+mj-lt"/>
              <a:buAutoNum type="arabicPeriod"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valueChanged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(int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valueChanged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&amp;text)</a:t>
            </a:r>
            <a:endParaRPr lang="ru-RU" altLang="ru-RU" sz="2800" dirty="0"/>
          </a:p>
          <a:p>
            <a:pPr marL="457200" indent="-457200">
              <a:buFont typeface="+mj-lt"/>
              <a:buAutoNum type="arabicPeriod"/>
            </a:pPr>
            <a:endParaRPr lang="ru-RU" altLang="ru-RU" sz="2800" dirty="0"/>
          </a:p>
          <a:p>
            <a:pPr marL="0" indent="0">
              <a:buNone/>
            </a:pPr>
            <a:r>
              <a:rPr lang="ru-RU" altLang="ru-RU" sz="2800" dirty="0"/>
              <a:t>Параметры </a:t>
            </a:r>
            <a:r>
              <a:rPr lang="en-US" altLang="ru-RU" sz="2800" dirty="0" err="1"/>
              <a:t>i</a:t>
            </a:r>
            <a:r>
              <a:rPr lang="ru-RU" altLang="ru-RU" sz="2800" dirty="0"/>
              <a:t> и </a:t>
            </a:r>
            <a:r>
              <a:rPr lang="en-US" altLang="ru-RU" sz="2800" dirty="0"/>
              <a:t>text </a:t>
            </a:r>
            <a:r>
              <a:rPr lang="ru-RU" altLang="ru-RU" sz="2800" dirty="0"/>
              <a:t>хранят новое значение соответственно в числовой или текстовой форме.</a:t>
            </a:r>
          </a:p>
          <a:p>
            <a:pPr marL="0" indent="0">
              <a:buNone/>
            </a:pPr>
            <a:endParaRPr lang="ru-RU" altLang="ru-RU" sz="2400" dirty="0"/>
          </a:p>
          <a:p>
            <a:pPr marL="0" indent="0">
              <a:buNone/>
            </a:pPr>
            <a:endParaRPr lang="en-US" altLang="ru-RU" sz="24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dirty="0"/>
              <a:t>Сигналы класса </a:t>
            </a:r>
            <a:r>
              <a:rPr lang="en-US" dirty="0" err="1"/>
              <a:t>QSpinBox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8544938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buNone/>
            </a:pPr>
            <a:r>
              <a:rPr lang="ru-RU" altLang="ru-RU" sz="2800" dirty="0"/>
              <a:t>Аналогичен классу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QSpinBox</a:t>
            </a:r>
            <a:r>
              <a:rPr lang="ru-RU" altLang="ru-RU" sz="2800" dirty="0"/>
              <a:t>, т.е. имеет такие же методы, слоты и сигналы, только числовые параметры в них имеют тип </a:t>
            </a:r>
            <a:r>
              <a:rPr lang="en-US" altLang="ru-RU" sz="2800" dirty="0"/>
              <a:t>double,</a:t>
            </a:r>
            <a:r>
              <a:rPr lang="ru-RU" altLang="ru-RU" sz="2800" dirty="0"/>
              <a:t> а не </a:t>
            </a:r>
            <a:r>
              <a:rPr lang="en-US" altLang="ru-RU" sz="2800" dirty="0"/>
              <a:t> int</a:t>
            </a:r>
            <a:r>
              <a:rPr lang="ru-RU" altLang="ru-RU" sz="2800" dirty="0"/>
              <a:t>. По умолчанию диапазон вводимых чисел </a:t>
            </a:r>
            <a:r>
              <a:rPr lang="en-US" altLang="ru-RU" sz="2800" dirty="0"/>
              <a:t>[0.00;99.00].</a:t>
            </a:r>
          </a:p>
          <a:p>
            <a:pPr marL="0" indent="0">
              <a:buNone/>
            </a:pPr>
            <a:endParaRPr lang="en-US" altLang="ru-RU" sz="2400" dirty="0"/>
          </a:p>
          <a:p>
            <a:pPr marL="0" indent="0">
              <a:buNone/>
            </a:pPr>
            <a:endParaRPr lang="ru-RU" altLang="ru-RU" sz="2400" dirty="0"/>
          </a:p>
          <a:p>
            <a:pPr marL="0" indent="0">
              <a:buNone/>
            </a:pPr>
            <a:endParaRPr lang="ru-RU" altLang="ru-RU" sz="2400" dirty="0"/>
          </a:p>
          <a:p>
            <a:pPr marL="0" indent="0">
              <a:buNone/>
            </a:pPr>
            <a:endParaRPr lang="en-US" altLang="ru-RU" sz="24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dirty="0"/>
              <a:t>Класс </a:t>
            </a:r>
            <a:r>
              <a:rPr lang="en-US" dirty="0" err="1"/>
              <a:t>QDoubleSpinBox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0165152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lnSpcReduction="10000"/>
          </a:bodyPr>
          <a:lstStyle/>
          <a:p>
            <a:pPr marL="0" indent="0">
              <a:buNone/>
            </a:pPr>
            <a:r>
              <a:rPr lang="ru-RU" altLang="ru-RU" sz="2800" dirty="0"/>
              <a:t>Предназначен для проверки текстовой информации, хранящейся в поле текстового редактора или в объекте класса </a:t>
            </a:r>
            <a:r>
              <a:rPr lang="en-US" altLang="ru-RU" sz="2800" dirty="0"/>
              <a:t>string </a:t>
            </a:r>
            <a:r>
              <a:rPr lang="ru-RU" altLang="ru-RU" sz="2800" dirty="0"/>
              <a:t>заданным программистом требованиям. </a:t>
            </a:r>
          </a:p>
          <a:p>
            <a:pPr marL="0" indent="0">
              <a:buNone/>
            </a:pPr>
            <a:r>
              <a:rPr lang="ru-RU" altLang="ru-RU" sz="2800" dirty="0"/>
              <a:t>Например, является ли текстовая информация числом из наперед заданного диапазона. </a:t>
            </a:r>
          </a:p>
          <a:p>
            <a:pPr marL="0" indent="0">
              <a:buNone/>
            </a:pPr>
            <a:r>
              <a:rPr lang="ru-RU" altLang="ru-RU" sz="2800" dirty="0"/>
              <a:t>Объекты класса </a:t>
            </a:r>
            <a:r>
              <a:rPr lang="en-US" altLang="ru-RU" sz="2800" dirty="0" err="1"/>
              <a:t>QValidator</a:t>
            </a:r>
            <a:r>
              <a:rPr lang="ru-RU" altLang="ru-RU" sz="2800" dirty="0"/>
              <a:t> и его наследников можно использовать для контроля ввода текста в однострочный текстовый редактор </a:t>
            </a:r>
            <a:r>
              <a:rPr lang="en-US" altLang="ru-RU" sz="2800" dirty="0" err="1"/>
              <a:t>QLineEdit</a:t>
            </a:r>
            <a:r>
              <a:rPr lang="en-US" altLang="ru-RU" sz="2800" dirty="0"/>
              <a:t>.</a:t>
            </a:r>
          </a:p>
          <a:p>
            <a:pPr marL="0" indent="0">
              <a:buNone/>
            </a:pPr>
            <a:endParaRPr lang="en-US" altLang="ru-RU" sz="2800" dirty="0"/>
          </a:p>
          <a:p>
            <a:pPr marL="0" indent="0">
              <a:buNone/>
            </a:pPr>
            <a:r>
              <a:rPr lang="ru-RU" altLang="ru-RU" sz="2800" dirty="0"/>
              <a:t>Конструктор:</a:t>
            </a:r>
          </a:p>
          <a:p>
            <a:pPr marL="0" indent="0">
              <a:buNone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QValidator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QObject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*parent)</a:t>
            </a:r>
            <a:r>
              <a:rPr lang="en-US" altLang="ru-RU" sz="2800" dirty="0"/>
              <a:t>, </a:t>
            </a:r>
            <a:r>
              <a:rPr lang="ru-RU" altLang="ru-RU" sz="2800" dirty="0"/>
              <a:t>где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altLang="ru-RU" sz="2800" dirty="0"/>
              <a:t> – </a:t>
            </a:r>
            <a:r>
              <a:rPr lang="ru-RU" altLang="ru-RU" sz="2800" dirty="0"/>
              <a:t>указатель на родительский объект.</a:t>
            </a:r>
            <a:endParaRPr lang="en-US" altLang="ru-RU" sz="2800" dirty="0"/>
          </a:p>
          <a:p>
            <a:pPr marL="0" indent="0">
              <a:buNone/>
            </a:pPr>
            <a:endParaRPr lang="en-US" altLang="ru-RU" sz="2400" dirty="0"/>
          </a:p>
          <a:p>
            <a:pPr marL="0" indent="0">
              <a:buNone/>
            </a:pPr>
            <a:endParaRPr lang="ru-RU" altLang="ru-RU" sz="2400" dirty="0"/>
          </a:p>
          <a:p>
            <a:pPr marL="0" indent="0">
              <a:buNone/>
            </a:pPr>
            <a:endParaRPr lang="ru-RU" altLang="ru-RU" sz="2400" dirty="0"/>
          </a:p>
          <a:p>
            <a:pPr marL="0" indent="0">
              <a:buNone/>
            </a:pPr>
            <a:endParaRPr lang="en-US" altLang="ru-RU" sz="24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dirty="0"/>
              <a:t>Класс </a:t>
            </a:r>
            <a:r>
              <a:rPr lang="en-US" dirty="0" err="1"/>
              <a:t>QValidator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4569522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fontScale="92500" lnSpcReduction="10000"/>
          </a:bodyPr>
          <a:lstStyle/>
          <a:p>
            <a:pPr marL="0" indent="0">
              <a:buNone/>
            </a:pPr>
            <a:r>
              <a:rPr lang="ru-RU" altLang="ru-RU" sz="3000" dirty="0"/>
              <a:t>В качестве родительского объекта можно использовать главное окно программы, текстовый редактор, с которым будет связан объект </a:t>
            </a:r>
            <a:r>
              <a:rPr lang="en-US" altLang="ru-RU" sz="3000" dirty="0" err="1"/>
              <a:t>QValidator</a:t>
            </a:r>
            <a:r>
              <a:rPr lang="ru-RU" altLang="ru-RU" sz="3000" dirty="0"/>
              <a:t> и пр.</a:t>
            </a:r>
          </a:p>
          <a:p>
            <a:pPr marL="0" indent="0">
              <a:buNone/>
            </a:pPr>
            <a:r>
              <a:rPr lang="ru-RU" altLang="ru-RU" sz="3000" dirty="0"/>
              <a:t>Для практического использования данного класса необходимо создать свой класс валидатора, унаследовав класс </a:t>
            </a:r>
            <a:r>
              <a:rPr lang="en-US" altLang="ru-RU" sz="3000" dirty="0" err="1"/>
              <a:t>QValidator</a:t>
            </a:r>
            <a:r>
              <a:rPr lang="en-US" altLang="ru-RU" sz="3000" dirty="0"/>
              <a:t> </a:t>
            </a:r>
            <a:r>
              <a:rPr lang="ru-RU" altLang="ru-RU" sz="3000" dirty="0"/>
              <a:t>и переопределить его виртуальный метод:</a:t>
            </a:r>
          </a:p>
          <a:p>
            <a:pPr marL="0" indent="0">
              <a:buNone/>
            </a:pPr>
            <a:r>
              <a:rPr lang="en-US" altLang="ru-RU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QValidator</a:t>
            </a:r>
            <a:r>
              <a:rPr lang="en-US" altLang="ru-RU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::State validate(</a:t>
            </a:r>
            <a:r>
              <a:rPr lang="en-US" altLang="ru-RU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&amp;input, int &amp;pos) const</a:t>
            </a:r>
            <a:r>
              <a:rPr lang="en-US" altLang="ru-RU" sz="3000" dirty="0"/>
              <a:t>.</a:t>
            </a:r>
          </a:p>
          <a:p>
            <a:pPr marL="0" indent="0">
              <a:buNone/>
            </a:pPr>
            <a:r>
              <a:rPr lang="ru-RU" altLang="ru-RU" sz="3000" dirty="0"/>
              <a:t>Параметр</a:t>
            </a:r>
            <a:r>
              <a:rPr lang="en-US" altLang="ru-RU" sz="3000" dirty="0"/>
              <a:t> </a:t>
            </a:r>
            <a:r>
              <a:rPr lang="en-US" altLang="ru-RU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ru-RU" sz="3000" dirty="0"/>
              <a:t> </a:t>
            </a:r>
            <a:r>
              <a:rPr lang="ru-RU" altLang="ru-RU" sz="3000" dirty="0"/>
              <a:t>указывает на проверяемый текст, </a:t>
            </a:r>
            <a:r>
              <a:rPr lang="en-US" altLang="ru-RU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ru-RU" sz="3000" dirty="0"/>
              <a:t> </a:t>
            </a:r>
            <a:r>
              <a:rPr lang="ru-RU" altLang="ru-RU" sz="3000" dirty="0"/>
              <a:t>позволяет задать первую позицию курсора в текстовом редакторе, например, для указания позиции недопустимого символа.</a:t>
            </a:r>
            <a:endParaRPr lang="en-US" altLang="ru-RU" sz="3000" dirty="0"/>
          </a:p>
          <a:p>
            <a:pPr marL="0" indent="0">
              <a:buNone/>
            </a:pPr>
            <a:endParaRPr lang="en-US" altLang="ru-RU" sz="3000" dirty="0"/>
          </a:p>
          <a:p>
            <a:pPr marL="0" indent="0">
              <a:buNone/>
            </a:pPr>
            <a:endParaRPr lang="ru-RU" altLang="ru-RU" sz="2400" dirty="0"/>
          </a:p>
          <a:p>
            <a:pPr marL="0" indent="0">
              <a:buNone/>
            </a:pPr>
            <a:endParaRPr lang="ru-RU" altLang="ru-RU" sz="2400" dirty="0"/>
          </a:p>
          <a:p>
            <a:pPr marL="0" indent="0">
              <a:buNone/>
            </a:pPr>
            <a:endParaRPr lang="en-US" altLang="ru-RU" sz="24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dirty="0"/>
              <a:t>Класс </a:t>
            </a:r>
            <a:r>
              <a:rPr lang="en-US" dirty="0" err="1"/>
              <a:t>QValidator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0500896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fontScale="92500" lnSpcReduction="10000"/>
          </a:bodyPr>
          <a:lstStyle/>
          <a:p>
            <a:pPr marL="0" indent="0">
              <a:buNone/>
            </a:pPr>
            <a:r>
              <a:rPr lang="ru-RU" altLang="ru-RU" sz="2800" dirty="0"/>
              <a:t>Пример.</a:t>
            </a:r>
          </a:p>
          <a:p>
            <a:pPr marL="0" indent="0">
              <a:buNone/>
            </a:pPr>
            <a:r>
              <a:rPr lang="ru-RU" altLang="ru-RU" sz="2800" dirty="0"/>
              <a:t>Разработаем валидатор, который позволяет вводить в редактор не более 5 символов.</a:t>
            </a:r>
          </a:p>
          <a:p>
            <a:pPr marL="0" indent="0">
              <a:buNone/>
            </a:pPr>
            <a:endParaRPr lang="ru-RU" altLang="ru-RU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MyValidator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Qvalidator</a:t>
            </a:r>
            <a:endParaRPr lang="en-US" sz="2400" dirty="0">
              <a:solidFill>
                <a:srgbClr val="8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MyValidator</a:t>
            </a:r>
            <a:r>
              <a:rPr lang="pt-BR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QObject</a:t>
            </a:r>
            <a:r>
              <a:rPr lang="pt-BR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pt-BR" sz="24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QValidator</a:t>
            </a:r>
            <a:r>
              <a:rPr lang="pt-BR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1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()&gt;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altLang="ru-RU" sz="2400" dirty="0"/>
          </a:p>
          <a:p>
            <a:pPr marL="0" indent="0">
              <a:buNone/>
            </a:pPr>
            <a:endParaRPr lang="en-US" altLang="ru-RU" sz="24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dirty="0"/>
              <a:t>Класс </a:t>
            </a:r>
            <a:r>
              <a:rPr lang="en-US" dirty="0" err="1"/>
              <a:t>QValidator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8937605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buNone/>
            </a:pPr>
            <a:r>
              <a:rPr lang="ru-RU" altLang="ru-RU" sz="2800" dirty="0"/>
              <a:t>Возвращаемое значение метода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en-US" altLang="ru-RU" sz="2800" dirty="0"/>
              <a:t>:</a:t>
            </a:r>
          </a:p>
          <a:p>
            <a:pPr marL="0" indent="0">
              <a:buNone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QValidator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::Invalid </a:t>
            </a:r>
            <a:r>
              <a:rPr lang="en-US" altLang="ru-RU" sz="2800" dirty="0"/>
              <a:t>– </a:t>
            </a:r>
            <a:r>
              <a:rPr lang="ru-RU" altLang="ru-RU" sz="2800" dirty="0"/>
              <a:t>некорректный ввод</a:t>
            </a:r>
          </a:p>
          <a:p>
            <a:pPr marL="0" indent="0">
              <a:buNone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QValidator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::Intermediate </a:t>
            </a:r>
            <a:r>
              <a:rPr lang="en-US" altLang="ru-RU" sz="2800" dirty="0"/>
              <a:t>– </a:t>
            </a:r>
            <a:r>
              <a:rPr lang="ru-RU" altLang="ru-RU" sz="2800" dirty="0"/>
              <a:t>частично корректный ввод</a:t>
            </a:r>
            <a:endParaRPr lang="en-US" altLang="ru-RU" sz="2800" dirty="0"/>
          </a:p>
          <a:p>
            <a:pPr marL="0" indent="0">
              <a:buNone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QValidator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::Acceptable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dirty="0"/>
              <a:t>– корректный ввод</a:t>
            </a:r>
          </a:p>
          <a:p>
            <a:pPr marL="0" indent="0">
              <a:buNone/>
            </a:pPr>
            <a:endParaRPr lang="ru-RU" altLang="ru-RU" sz="2800" dirty="0"/>
          </a:p>
          <a:p>
            <a:pPr marL="0" indent="0">
              <a:buNone/>
            </a:pPr>
            <a:r>
              <a:rPr lang="ru-RU" altLang="ru-RU" sz="2800" dirty="0"/>
              <a:t>Для связи валидатора и однострочного текстового редактора используется метода класса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QLineEdit</a:t>
            </a:r>
            <a:r>
              <a:rPr lang="en-US" altLang="ru-RU" sz="2800" dirty="0"/>
              <a:t>:</a:t>
            </a:r>
          </a:p>
          <a:p>
            <a:pPr marL="0" indent="0">
              <a:buNone/>
            </a:pP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setValidator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QValidator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*v), </a:t>
            </a:r>
          </a:p>
          <a:p>
            <a:pPr marL="0" indent="0">
              <a:buNone/>
            </a:pPr>
            <a:r>
              <a:rPr lang="ru-RU" altLang="ru-RU" sz="2800" dirty="0"/>
              <a:t>параметр </a:t>
            </a:r>
            <a:r>
              <a:rPr lang="en-US" altLang="ru-RU" sz="2800" dirty="0"/>
              <a:t>v</a:t>
            </a:r>
            <a:r>
              <a:rPr lang="ru-RU" altLang="ru-RU" sz="2800" dirty="0"/>
              <a:t> – указатель на объект валидатора, подключаемого к текстовому редактору.</a:t>
            </a:r>
          </a:p>
          <a:p>
            <a:pPr marL="0" indent="0">
              <a:buNone/>
            </a:pPr>
            <a:endParaRPr lang="ru-RU" altLang="ru-RU" sz="2400" dirty="0"/>
          </a:p>
          <a:p>
            <a:pPr marL="0" indent="0">
              <a:buNone/>
            </a:pPr>
            <a:endParaRPr lang="en-US" altLang="ru-RU" sz="24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dirty="0"/>
              <a:t>Класс </a:t>
            </a:r>
            <a:r>
              <a:rPr lang="en-US" dirty="0" err="1"/>
              <a:t>QValidator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6843425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buNone/>
            </a:pPr>
            <a:r>
              <a:rPr lang="ru-RU" altLang="ru-RU" sz="2800" dirty="0"/>
              <a:t>Пример.</a:t>
            </a:r>
          </a:p>
          <a:p>
            <a:pPr marL="0" indent="0">
              <a:buNone/>
            </a:pPr>
            <a:endParaRPr lang="ru-RU" altLang="ru-RU" sz="28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QLineEdit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QLineEdit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MyValidator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MyValidator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setValidator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altLang="ru-RU" sz="2800" dirty="0"/>
          </a:p>
          <a:p>
            <a:pPr marL="0" indent="0">
              <a:buNone/>
            </a:pPr>
            <a:r>
              <a:rPr lang="ru-RU" altLang="ru-RU" sz="2800" dirty="0"/>
              <a:t>Теперь валидатор будет проверять длину вводимого текста в символах, и, если пользователь захочет ввести более 5 символов, валидатор это действие заблокирует.</a:t>
            </a:r>
          </a:p>
          <a:p>
            <a:pPr marL="0" indent="0">
              <a:buNone/>
            </a:pPr>
            <a:endParaRPr lang="ru-RU" altLang="ru-RU" sz="2400" dirty="0"/>
          </a:p>
          <a:p>
            <a:pPr marL="0" indent="0">
              <a:buNone/>
            </a:pPr>
            <a:endParaRPr lang="en-US" altLang="ru-RU" sz="24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dirty="0"/>
              <a:t>Класс </a:t>
            </a:r>
            <a:r>
              <a:rPr lang="en-US" dirty="0" err="1"/>
              <a:t>QValidator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4942025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836712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Autofit/>
          </a:bodyPr>
          <a:lstStyle/>
          <a:p>
            <a:pPr marL="0" indent="0">
              <a:buNone/>
            </a:pPr>
            <a:r>
              <a:rPr lang="ru-RU" altLang="ru-RU" sz="2600" dirty="0"/>
              <a:t>В </a:t>
            </a:r>
            <a:r>
              <a:rPr lang="en-US" altLang="ru-RU" sz="2600" dirty="0"/>
              <a:t>Qt</a:t>
            </a:r>
            <a:r>
              <a:rPr lang="ru-RU" altLang="ru-RU" sz="2600" dirty="0"/>
              <a:t> имеются «готовые» классы, созданные на базе класса </a:t>
            </a:r>
            <a:r>
              <a:rPr lang="en-US" altLang="ru-RU" sz="2600" dirty="0" err="1"/>
              <a:t>QValidator</a:t>
            </a:r>
            <a:r>
              <a:rPr lang="ru-RU" altLang="ru-RU" sz="2600" dirty="0"/>
              <a:t>, которые позволяют выполнить проверку на корректность ввода целых и вещественных чисел. Класс </a:t>
            </a:r>
            <a:r>
              <a:rPr lang="en-US" altLang="ru-RU" sz="2600" dirty="0" err="1"/>
              <a:t>QIntValidator</a:t>
            </a:r>
            <a:r>
              <a:rPr lang="en-US" altLang="ru-RU" sz="2600" dirty="0"/>
              <a:t> </a:t>
            </a:r>
            <a:r>
              <a:rPr lang="ru-RU" altLang="ru-RU" sz="2600" dirty="0"/>
              <a:t>предназначен для проверки ввода целых чисел.</a:t>
            </a:r>
          </a:p>
          <a:p>
            <a:pPr marL="0" indent="0">
              <a:buNone/>
            </a:pPr>
            <a:r>
              <a:rPr lang="ru-RU" altLang="ru-RU" sz="2600" dirty="0"/>
              <a:t>Конструктор:</a:t>
            </a:r>
          </a:p>
          <a:p>
            <a:pPr marL="0" indent="0">
              <a:buNone/>
            </a:pP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QIntValidator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(int bottom, int top, </a:t>
            </a: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QObject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*parent),</a:t>
            </a:r>
          </a:p>
          <a:p>
            <a:pPr marL="0" indent="0">
              <a:buNone/>
            </a:pPr>
            <a:r>
              <a:rPr lang="ru-RU" altLang="ru-RU" sz="2600" dirty="0"/>
              <a:t> где </a:t>
            </a:r>
            <a:r>
              <a:rPr lang="en-US" altLang="ru-RU" sz="2600" dirty="0"/>
              <a:t>bottom </a:t>
            </a:r>
            <a:r>
              <a:rPr lang="ru-RU" altLang="ru-RU" sz="2600" dirty="0"/>
              <a:t>и </a:t>
            </a:r>
            <a:r>
              <a:rPr lang="en-US" altLang="ru-RU" sz="2600" dirty="0"/>
              <a:t>top</a:t>
            </a:r>
            <a:r>
              <a:rPr lang="ru-RU" altLang="ru-RU" sz="2600" dirty="0"/>
              <a:t> задают допустимый диапазон вводимых чисел.</a:t>
            </a:r>
          </a:p>
          <a:p>
            <a:pPr marL="0" indent="0">
              <a:buNone/>
            </a:pPr>
            <a:r>
              <a:rPr lang="ru-RU" altLang="ru-RU" sz="2600" dirty="0"/>
              <a:t>Также задать диапазон можно слотами:</a:t>
            </a:r>
          </a:p>
          <a:p>
            <a:pPr marL="0" indent="0">
              <a:buNone/>
            </a:pP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setBottom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(int)</a:t>
            </a:r>
            <a:r>
              <a:rPr lang="ru-RU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setTop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(int)</a:t>
            </a:r>
            <a:r>
              <a:rPr lang="en-US" altLang="ru-RU" sz="2600" dirty="0"/>
              <a:t> </a:t>
            </a:r>
            <a:r>
              <a:rPr lang="ru-RU" altLang="ru-RU" sz="2600" dirty="0"/>
              <a:t> - устанавливают соответственно нижнюю и верхнюю границу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Классы </a:t>
            </a:r>
            <a:r>
              <a:rPr lang="en-US" sz="3600" dirty="0" err="1"/>
              <a:t>QIntValidator</a:t>
            </a:r>
            <a:r>
              <a:rPr lang="en-US" sz="3600" dirty="0"/>
              <a:t>, </a:t>
            </a:r>
            <a:r>
              <a:rPr lang="en-US" sz="3600" dirty="0" err="1"/>
              <a:t>QDoubleValidator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261242285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indent="0">
              <a:buNone/>
            </a:pPr>
            <a:r>
              <a:rPr lang="ru-RU" dirty="0"/>
              <a:t>К самым простым </a:t>
            </a:r>
            <a:r>
              <a:rPr lang="ru-RU" dirty="0" err="1"/>
              <a:t>виджетам</a:t>
            </a:r>
            <a:r>
              <a:rPr lang="ru-RU" dirty="0"/>
              <a:t>, позволяющим ввести информацию в программу, относятся </a:t>
            </a:r>
            <a:r>
              <a:rPr lang="ru-RU" b="1" dirty="0"/>
              <a:t>однострочный текстовый редактор </a:t>
            </a:r>
            <a:r>
              <a:rPr lang="ru-RU" dirty="0"/>
              <a:t>и </a:t>
            </a:r>
            <a:r>
              <a:rPr lang="ru-RU" dirty="0" err="1"/>
              <a:t>виджеты</a:t>
            </a:r>
            <a:r>
              <a:rPr lang="ru-RU" dirty="0"/>
              <a:t> </a:t>
            </a:r>
            <a:r>
              <a:rPr lang="ru-RU" b="1" dirty="0"/>
              <a:t>счетчиков</a:t>
            </a:r>
            <a:r>
              <a:rPr lang="ru-RU" dirty="0"/>
              <a:t>. Текстовый редактор позволяет вводить любую текстовую информацию, а счетчики – только числа.</a:t>
            </a:r>
            <a:endParaRPr lang="uk-UA" dirty="0"/>
          </a:p>
          <a:p>
            <a:pPr>
              <a:buNone/>
            </a:pPr>
            <a:endParaRPr lang="en-GB" altLang="ru-RU" sz="24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 err="1"/>
              <a:t>Виджеты</a:t>
            </a:r>
            <a:r>
              <a:rPr lang="ru-RU" sz="3600" dirty="0"/>
              <a:t>, реализующие ввод данных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267026369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980728"/>
            <a:ext cx="914400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fontScale="55000" lnSpcReduction="20000"/>
          </a:bodyPr>
          <a:lstStyle/>
          <a:p>
            <a:pPr marL="0" indent="0">
              <a:buNone/>
            </a:pPr>
            <a:r>
              <a:rPr lang="ru-RU" altLang="ru-RU" sz="5100" dirty="0">
                <a:latin typeface="+mj-lt"/>
                <a:cs typeface="Courier New" panose="02070309020205020404" pitchFamily="49" charset="0"/>
              </a:rPr>
              <a:t>Пример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QIntValidator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QValidator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state=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Intermediate</a:t>
            </a:r>
            <a:endParaRPr lang="ru-RU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"012"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state=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Intermediate</a:t>
            </a:r>
            <a:endParaRPr lang="ru-RU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state=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Acceptable</a:t>
            </a:r>
            <a:endParaRPr lang="ru-RU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"678"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state=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Acceptable</a:t>
            </a:r>
            <a:endParaRPr lang="ru-RU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"999"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state=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Intermediate</a:t>
            </a:r>
            <a:endParaRPr lang="ru-RU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"1234"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state=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  <a:endParaRPr lang="ru-RU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"-123"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state=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  <a:endParaRPr lang="ru-RU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state=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  <a:endParaRPr lang="ru-RU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"12cm"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state=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  <a:endParaRPr lang="ru-RU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altLang="ru-RU" sz="2400" dirty="0"/>
          </a:p>
          <a:p>
            <a:pPr marL="0" indent="0">
              <a:buNone/>
            </a:pPr>
            <a:endParaRPr lang="en-US" altLang="ru-RU" sz="24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QIntValidator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10423505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buNone/>
            </a:pPr>
            <a:r>
              <a:rPr lang="ru-RU" sz="2800" dirty="0"/>
              <a:t>Класс</a:t>
            </a:r>
            <a:r>
              <a:rPr lang="en-US" sz="2800" dirty="0"/>
              <a:t> </a:t>
            </a:r>
            <a:r>
              <a:rPr lang="en-US" sz="2800" dirty="0" err="1"/>
              <a:t>QDoubleValidator</a:t>
            </a:r>
            <a:r>
              <a:rPr lang="ru-RU" sz="2800" dirty="0"/>
              <a:t> аналогичен классу </a:t>
            </a:r>
            <a:r>
              <a:rPr lang="en-US" sz="2800" dirty="0" err="1"/>
              <a:t>QIntValidator</a:t>
            </a:r>
            <a:r>
              <a:rPr lang="ru-RU" sz="2800" dirty="0"/>
              <a:t>, только предназначен для проверки вещественных чисел. </a:t>
            </a:r>
            <a:endParaRPr lang="en-US" altLang="ru-RU" sz="28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</a:t>
            </a:r>
            <a:r>
              <a:rPr lang="en-US" sz="3600" dirty="0"/>
              <a:t> </a:t>
            </a:r>
            <a:r>
              <a:rPr lang="en-US" sz="3600" dirty="0" err="1"/>
              <a:t>QDoubleValidator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45667889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indent="0">
              <a:buNone/>
            </a:pPr>
            <a:r>
              <a:rPr lang="ru-RU" sz="2800" dirty="0"/>
              <a:t>Предназначен для создания объекта однострочного текстового редактора. Позволяет вводить и редактировать текст, расположенный в одной строке.</a:t>
            </a:r>
            <a:endParaRPr lang="uk-UA" sz="2800" dirty="0"/>
          </a:p>
          <a:p>
            <a:pPr>
              <a:buNone/>
            </a:pPr>
            <a:r>
              <a:rPr lang="ru-RU" sz="2800" dirty="0"/>
              <a:t> Конструкторы: </a:t>
            </a:r>
            <a:endParaRPr lang="uk-UA" sz="2800" dirty="0"/>
          </a:p>
          <a:p>
            <a:pPr lvl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QLineEdit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QWidget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*parent=0)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;</a:t>
            </a:r>
            <a:endParaRPr lang="uk-UA" sz="2400" dirty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QLineEdit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(const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&amp;contents,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QWidget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*parent=0),</a:t>
            </a:r>
            <a:endParaRPr lang="uk-UA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400" dirty="0"/>
              <a:t>где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ru-RU" sz="2400" dirty="0"/>
              <a:t> – указатель на родительский </a:t>
            </a:r>
            <a:r>
              <a:rPr lang="ru-RU" sz="2400" dirty="0" err="1"/>
              <a:t>виджет</a:t>
            </a:r>
            <a:r>
              <a:rPr lang="ru-RU" sz="2400" dirty="0"/>
              <a:t>,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contents</a:t>
            </a:r>
            <a:r>
              <a:rPr lang="en-US" sz="2400" dirty="0"/>
              <a:t> </a:t>
            </a:r>
            <a:r>
              <a:rPr lang="ru-RU" sz="2400" dirty="0"/>
              <a:t>– задает «начальный» текст в редакторе при его создании.</a:t>
            </a:r>
            <a:endParaRPr lang="uk-UA" sz="2400" dirty="0"/>
          </a:p>
          <a:p>
            <a:pPr>
              <a:buNone/>
            </a:pPr>
            <a:r>
              <a:rPr lang="en-US" sz="20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QLineEdit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QLineEdit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QLineEdit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QLineEdit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alt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dirty="0"/>
              <a:t>Класс </a:t>
            </a:r>
            <a:r>
              <a:rPr lang="en-US" dirty="0" err="1"/>
              <a:t>QLineEdit</a:t>
            </a:r>
            <a:endParaRPr lang="uk-UA" dirty="0"/>
          </a:p>
        </p:txBody>
      </p:sp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7954" y="5517233"/>
            <a:ext cx="154231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5733256"/>
            <a:ext cx="1872208" cy="38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02636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Метод </a:t>
            </a:r>
            <a:r>
              <a:rPr lang="en-US" sz="2800" dirty="0"/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setText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2800" dirty="0"/>
              <a:t>- программно изменяет текст в редакторе</a:t>
            </a:r>
          </a:p>
          <a:p>
            <a:pPr marL="0" indent="0">
              <a:buNone/>
            </a:pPr>
            <a:r>
              <a:rPr lang="uk-UA" sz="2800" dirty="0">
                <a:solidFill>
                  <a:srgbClr val="092E64"/>
                </a:solidFill>
              </a:rPr>
              <a:t>	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setText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"Bye!!"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ru-RU" sz="2800" dirty="0"/>
              <a:t>Метод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text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ru-RU" sz="2800" dirty="0"/>
              <a:t>– возвращает текст, находящийся в редакторе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ru-RU" sz="2800" dirty="0"/>
              <a:t>Метод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setReadOnly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bool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2800" dirty="0"/>
              <a:t>устанавливает режим «только для чтения». </a:t>
            </a:r>
          </a:p>
          <a:p>
            <a:pPr marL="0" indent="0">
              <a:buNone/>
            </a:pPr>
            <a:r>
              <a:rPr lang="ru-RU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ru-RU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setReadOnly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ru-RU" sz="1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нельзя</a:t>
            </a:r>
            <a:r>
              <a:rPr lang="ru-RU" sz="1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редактировать</a:t>
            </a:r>
            <a:endParaRPr lang="ru-RU" sz="24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</a:t>
            </a:r>
            <a:r>
              <a:rPr lang="ru-RU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ru-RU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setReadOnly</a:t>
            </a:r>
            <a:r>
              <a:rPr lang="ru-RU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//текст</a:t>
            </a:r>
            <a:r>
              <a:rPr lang="ru-RU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можно </a:t>
            </a: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редактировать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None/>
            </a:pPr>
            <a:endParaRPr lang="uk-UA" sz="2400" dirty="0"/>
          </a:p>
          <a:p>
            <a:pPr>
              <a:buNone/>
            </a:pPr>
            <a:endParaRPr lang="en-GB" altLang="ru-RU" sz="24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pPr algn="l"/>
            <a:r>
              <a:rPr lang="ru-RU" sz="4000" dirty="0"/>
              <a:t>Методы и слоты класса </a:t>
            </a:r>
            <a:r>
              <a:rPr lang="en-US" sz="4000" dirty="0" err="1"/>
              <a:t>QLineEdit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7026369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lnSpcReduction="10000"/>
          </a:bodyPr>
          <a:lstStyle/>
          <a:p>
            <a:pPr marL="514350" lvl="0" indent="-514350">
              <a:buFont typeface="+mj-lt"/>
              <a:buAutoNum type="arabicPeriod" startAt="4"/>
            </a:pPr>
            <a:r>
              <a:rPr lang="ru-RU" sz="3000" dirty="0"/>
              <a:t>Метод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setEchoMode</a:t>
            </a:r>
            <a:r>
              <a:rPr lang="ru-RU" sz="3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QLineEdit</a:t>
            </a:r>
            <a:r>
              <a:rPr lang="ru-RU" sz="30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EchoMode</a:t>
            </a:r>
            <a:r>
              <a:rPr lang="ru-RU" sz="3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3000" dirty="0"/>
              <a:t> определяет – как текст, введенный в редактор, отображается пользователю</a:t>
            </a:r>
            <a:endParaRPr lang="uk-UA" sz="3000" dirty="0"/>
          </a:p>
          <a:p>
            <a:pPr marL="514350" indent="-514350">
              <a:buNone/>
            </a:pPr>
            <a:r>
              <a:rPr lang="ru-RU" sz="2800" dirty="0"/>
              <a:t> 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dirty="0" err="1">
                <a:latin typeface="Courier New" pitchFamily="49" charset="0"/>
                <a:cs typeface="Courier New" pitchFamily="49" charset="0"/>
              </a:rPr>
              <a:t>QLineEdit::Normal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800" dirty="0"/>
              <a:t>– обычный режим отображения данных</a:t>
            </a:r>
            <a:endParaRPr lang="en-US" sz="2800" dirty="0"/>
          </a:p>
          <a:p>
            <a:pPr marL="514350" indent="-51435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dirty="0" err="1">
                <a:latin typeface="Courier New" pitchFamily="49" charset="0"/>
                <a:cs typeface="Courier New" pitchFamily="49" charset="0"/>
              </a:rPr>
              <a:t>QLineEdit::NoEcho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800" dirty="0"/>
              <a:t>–вводимый текст не отображается в редакторе</a:t>
            </a:r>
            <a:endParaRPr lang="uk-UA" sz="2800" dirty="0"/>
          </a:p>
          <a:p>
            <a:pPr marL="514350" indent="-514350">
              <a:buNone/>
            </a:pPr>
            <a:r>
              <a:rPr lang="en-US" sz="2800" dirty="0"/>
              <a:t>	</a:t>
            </a:r>
            <a:r>
              <a:rPr lang="ru-RU" sz="2800" dirty="0"/>
              <a:t> </a:t>
            </a:r>
            <a:r>
              <a:rPr lang="ru-RU" sz="2800" dirty="0" err="1">
                <a:latin typeface="Courier New" pitchFamily="49" charset="0"/>
                <a:cs typeface="Courier New" pitchFamily="49" charset="0"/>
              </a:rPr>
              <a:t>QLineEdit::Password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800" dirty="0"/>
              <a:t>– режим «пароля». Вместо вводимых символов отображаются звездочки «****» или кружочки «•••» в зависимости от ОС и ее настроек</a:t>
            </a:r>
            <a:endParaRPr lang="uk-UA" sz="2800" dirty="0"/>
          </a:p>
          <a:p>
            <a:pPr algn="ctr">
              <a:buNone/>
            </a:pPr>
            <a:endParaRPr lang="uk-UA" sz="2800" dirty="0"/>
          </a:p>
          <a:p>
            <a:pPr>
              <a:buNone/>
            </a:pPr>
            <a:endParaRPr lang="en-GB" altLang="ru-RU" sz="24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dirty="0"/>
              <a:t>Методы и слоты класса </a:t>
            </a:r>
            <a:r>
              <a:rPr lang="en-US" dirty="0" err="1"/>
              <a:t>QLineEdit</a:t>
            </a:r>
            <a:endParaRPr lang="uk-UA" dirty="0"/>
          </a:p>
        </p:txBody>
      </p:sp>
      <p:pic>
        <p:nvPicPr>
          <p:cNvPr id="7" name="Рисунок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3265266"/>
            <a:ext cx="1975912" cy="32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23239" y="4221088"/>
            <a:ext cx="187220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5812572"/>
            <a:ext cx="201622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026369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514350" lvl="0" indent="-514350">
              <a:buFont typeface="+mj-lt"/>
              <a:buAutoNum type="arabicPeriod" startAt="5"/>
            </a:pPr>
            <a:r>
              <a:rPr lang="ru-RU" sz="2800" dirty="0"/>
              <a:t>Метод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copy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ru-RU" sz="2800" dirty="0"/>
              <a:t>копирует выделенный текст в буфер обмена</a:t>
            </a:r>
            <a:endParaRPr lang="uk-UA" sz="2800" dirty="0"/>
          </a:p>
          <a:p>
            <a:pPr marL="514350" lvl="0" indent="-514350">
              <a:buFont typeface="+mj-lt"/>
              <a:buAutoNum type="arabicPeriod" startAt="5"/>
            </a:pPr>
            <a:r>
              <a:rPr lang="ru-RU" sz="2800" dirty="0"/>
              <a:t>Метод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cut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ru-RU" sz="2800" dirty="0"/>
              <a:t>копирует выделенный текст в буфер обмена и удаляет его из редактора</a:t>
            </a:r>
            <a:endParaRPr lang="uk-UA" sz="2800" dirty="0"/>
          </a:p>
          <a:p>
            <a:pPr marL="514350" lvl="0" indent="-514350">
              <a:buFont typeface="+mj-lt"/>
              <a:buAutoNum type="arabicPeriod" startAt="5"/>
            </a:pPr>
            <a:r>
              <a:rPr lang="ru-RU" sz="2800" dirty="0"/>
              <a:t>Метод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paste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ru-RU" sz="2800" dirty="0"/>
              <a:t>вставляет текст из буфера обмена в редактор</a:t>
            </a:r>
            <a:endParaRPr lang="uk-UA" sz="2800" dirty="0"/>
          </a:p>
          <a:p>
            <a:pPr algn="ctr">
              <a:buNone/>
            </a:pPr>
            <a:endParaRPr lang="en-US" sz="2800" dirty="0"/>
          </a:p>
          <a:p>
            <a:pPr algn="ctr">
              <a:buNone/>
            </a:pPr>
            <a:endParaRPr lang="uk-UA" sz="2800" dirty="0"/>
          </a:p>
          <a:p>
            <a:pPr>
              <a:buNone/>
            </a:pPr>
            <a:endParaRPr lang="en-GB" altLang="ru-RU" sz="24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dirty="0"/>
              <a:t>Методы и слоты класса </a:t>
            </a:r>
            <a:r>
              <a:rPr lang="en-US" dirty="0" err="1"/>
              <a:t>QLineEdit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7026369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lnSpcReduction="10000"/>
          </a:bodyPr>
          <a:lstStyle/>
          <a:p>
            <a:pPr>
              <a:buNone/>
            </a:pPr>
            <a:r>
              <a:rPr lang="en-US" sz="2800" dirty="0"/>
              <a:t> </a:t>
            </a:r>
            <a:endParaRPr lang="uk-UA" sz="2800" dirty="0"/>
          </a:p>
          <a:p>
            <a:pPr lvl="0"/>
            <a:r>
              <a:rPr lang="en-US" sz="2800" dirty="0"/>
              <a:t>void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returnPressed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ru-RU" sz="2800" dirty="0"/>
              <a:t>– высылается при нажатии на клавишу &lt;</a:t>
            </a:r>
            <a:r>
              <a:rPr lang="en-US" sz="2800" dirty="0"/>
              <a:t>Enter</a:t>
            </a:r>
            <a:r>
              <a:rPr lang="ru-RU" sz="2800" dirty="0"/>
              <a:t>&gt; после редактирования данных в редакторе</a:t>
            </a:r>
            <a:endParaRPr lang="uk-UA" sz="2800" dirty="0"/>
          </a:p>
          <a:p>
            <a:pPr lvl="0"/>
            <a:r>
              <a:rPr lang="en-US" sz="2800" dirty="0"/>
              <a:t>void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textEdited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text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800" dirty="0"/>
              <a:t> высылается при редактировании  </a:t>
            </a:r>
            <a:r>
              <a:rPr lang="ru-RU" sz="2800" b="1" dirty="0"/>
              <a:t>пользователем</a:t>
            </a:r>
            <a:r>
              <a:rPr lang="ru-RU" sz="2800" dirty="0"/>
              <a:t> текста в редактора, </a:t>
            </a:r>
            <a:r>
              <a:rPr lang="en-US" sz="2800" dirty="0"/>
              <a:t>text </a:t>
            </a:r>
            <a:r>
              <a:rPr lang="ru-RU" sz="2800" dirty="0"/>
              <a:t>– ссылка на строку «нового» текста</a:t>
            </a:r>
            <a:endParaRPr lang="uk-UA" sz="2800" dirty="0"/>
          </a:p>
          <a:p>
            <a:pPr lvl="0"/>
            <a:r>
              <a:rPr lang="en-US" sz="2800" dirty="0"/>
              <a:t>void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textChanged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text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2800" dirty="0"/>
              <a:t>– высылается при редактировании </a:t>
            </a:r>
            <a:r>
              <a:rPr lang="ru-RU" sz="2800" b="1" dirty="0"/>
              <a:t>пользователем или программном изменении текста</a:t>
            </a:r>
            <a:r>
              <a:rPr lang="ru-RU" sz="2800" dirty="0"/>
              <a:t> в редакторе, </a:t>
            </a:r>
            <a:r>
              <a:rPr lang="en-US" sz="2800" dirty="0"/>
              <a:t>text</a:t>
            </a:r>
            <a:r>
              <a:rPr lang="ru-RU" sz="2800" dirty="0"/>
              <a:t>  -ссылка на новый текст.</a:t>
            </a:r>
            <a:endParaRPr lang="uk-UA" sz="2800" dirty="0"/>
          </a:p>
          <a:p>
            <a:pPr algn="ctr">
              <a:buNone/>
            </a:pPr>
            <a:endParaRPr lang="en-US" sz="2800" dirty="0"/>
          </a:p>
          <a:p>
            <a:pPr algn="ctr">
              <a:buNone/>
            </a:pPr>
            <a:endParaRPr lang="uk-UA" sz="2800" dirty="0"/>
          </a:p>
          <a:p>
            <a:pPr>
              <a:buNone/>
            </a:pPr>
            <a:endParaRPr lang="en-GB" altLang="ru-RU" sz="24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dirty="0"/>
              <a:t>Сигналы класса </a:t>
            </a:r>
            <a:r>
              <a:rPr lang="en-US" dirty="0" err="1"/>
              <a:t>QLineEdit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7026369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indent="0">
              <a:buNone/>
            </a:pPr>
            <a:r>
              <a:rPr lang="ru-RU" sz="2800" dirty="0"/>
              <a:t>В основе виджетов счетчиков лежит абстрактный класс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QAbstractSpinBox</a:t>
            </a:r>
            <a:r>
              <a:rPr lang="en-US" sz="2800" dirty="0"/>
              <a:t>, </a:t>
            </a:r>
            <a:r>
              <a:rPr lang="ru-RU" sz="2800" dirty="0"/>
              <a:t>представляющий однострочное текстовое поле для ввода цифровых значений и две кнопки со стрелками, позволяющими увеличивать</a:t>
            </a:r>
            <a:r>
              <a:rPr lang="en-US" sz="2800" dirty="0"/>
              <a:t>/</a:t>
            </a:r>
            <a:r>
              <a:rPr lang="ru-RU" sz="2800" dirty="0"/>
              <a:t>уменьшать число в счетчике на заданную величину. </a:t>
            </a:r>
          </a:p>
          <a:p>
            <a:pPr>
              <a:buNone/>
            </a:pPr>
            <a:r>
              <a:rPr lang="ru-RU" sz="2800" dirty="0"/>
              <a:t>На базе данного класса реализованы классы: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QSpinBox</a:t>
            </a:r>
            <a:r>
              <a:rPr lang="en-US" sz="2800" dirty="0"/>
              <a:t> – </a:t>
            </a:r>
            <a:r>
              <a:rPr lang="ru-RU" sz="2800" dirty="0"/>
              <a:t>реализует ввод целых чисел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QDoubleSpinBox</a:t>
            </a:r>
            <a:r>
              <a:rPr lang="en-US" sz="2800" dirty="0"/>
              <a:t> – </a:t>
            </a:r>
            <a:r>
              <a:rPr lang="ru-RU" sz="2800" dirty="0"/>
              <a:t>реализует ввод вещественных чисел</a:t>
            </a:r>
            <a:endParaRPr lang="uk-UA" sz="2800" dirty="0"/>
          </a:p>
          <a:p>
            <a:pPr>
              <a:buNone/>
            </a:pPr>
            <a:endParaRPr lang="en-GB" altLang="ru-RU" sz="24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dirty="0"/>
              <a:t>Виджеты счетчиков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0489891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>
              <a:buNone/>
            </a:pPr>
            <a:r>
              <a:rPr lang="ru-RU" altLang="ru-RU" sz="2800" dirty="0"/>
              <a:t>Конструктор:</a:t>
            </a:r>
          </a:p>
          <a:p>
            <a:pPr>
              <a:buNone/>
            </a:pPr>
            <a:r>
              <a:rPr lang="en-GB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QSpinBox</a:t>
            </a:r>
            <a:r>
              <a:rPr lang="en-GB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GB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*parent=0)</a:t>
            </a:r>
            <a:r>
              <a:rPr lang="en-GB" altLang="ru-RU" sz="2800" dirty="0"/>
              <a:t>.</a:t>
            </a:r>
          </a:p>
          <a:p>
            <a:pPr>
              <a:buNone/>
            </a:pPr>
            <a:r>
              <a:rPr lang="en-US" sz="28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QSpinBox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QSpinBox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altLang="ru-RU" sz="2800" dirty="0"/>
              <a:t>Методы и слоты </a:t>
            </a:r>
            <a:r>
              <a:rPr lang="en-US" altLang="ru-RU" sz="2800" dirty="0" err="1"/>
              <a:t>QSpinBox</a:t>
            </a:r>
            <a:r>
              <a:rPr lang="en-US" altLang="ru-RU" sz="28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Метод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ы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setMaximum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(int max)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setMinimum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(int min)</a:t>
            </a:r>
            <a:r>
              <a:rPr lang="en-US" altLang="ru-RU" sz="2800" dirty="0"/>
              <a:t> </a:t>
            </a:r>
            <a:r>
              <a:rPr lang="ru-RU" altLang="ru-RU" sz="2800" dirty="0"/>
              <a:t>устанавливают диапазон вводимых чисел.</a:t>
            </a:r>
            <a:endParaRPr lang="en-US" altLang="ru-RU" sz="2800" dirty="0"/>
          </a:p>
          <a:p>
            <a:pPr>
              <a:buNone/>
            </a:pPr>
            <a:r>
              <a:rPr lang="ru-RU" altLang="ru-RU" sz="2800" dirty="0"/>
              <a:t>По умолчанию используют диапазон </a:t>
            </a:r>
            <a:r>
              <a:rPr lang="en-US" altLang="ru-RU" sz="2800" dirty="0"/>
              <a:t>[0;99].</a:t>
            </a:r>
            <a:endParaRPr lang="uk-UA" altLang="ru-RU" sz="2800" dirty="0"/>
          </a:p>
          <a:p>
            <a:pPr>
              <a:buNone/>
            </a:pPr>
            <a:r>
              <a:rPr lang="uk-UA" altLang="ru-RU" sz="2800" dirty="0"/>
              <a:t>	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setMinimum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);//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диапазон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-10;10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24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setMaximum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altLang="ru-RU" sz="2400" dirty="0"/>
          </a:p>
          <a:p>
            <a:pPr>
              <a:buNone/>
            </a:pPr>
            <a:endParaRPr lang="en-GB" altLang="ru-RU" sz="2400" dirty="0"/>
          </a:p>
          <a:p>
            <a:pPr>
              <a:buNone/>
            </a:pPr>
            <a:endParaRPr lang="en-GB" altLang="ru-RU" sz="24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en-US" dirty="0"/>
              <a:t>Class </a:t>
            </a:r>
            <a:r>
              <a:rPr lang="en-US" dirty="0" err="1"/>
              <a:t>QSpinBox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8075165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1061</Words>
  <Application>Microsoft Office PowerPoint</Application>
  <PresentationFormat>Экран (4:3)</PresentationFormat>
  <Paragraphs>151</Paragraphs>
  <Slides>21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Тема Office</vt:lpstr>
      <vt:lpstr>Об’єктно-орієнтоване програмування</vt:lpstr>
      <vt:lpstr>Виджеты, реализующие ввод данных</vt:lpstr>
      <vt:lpstr>Класс QLineEdit</vt:lpstr>
      <vt:lpstr>Методы и слоты класса QLineEdit</vt:lpstr>
      <vt:lpstr>Методы и слоты класса QLineEdit</vt:lpstr>
      <vt:lpstr>Методы и слоты класса QLineEdit</vt:lpstr>
      <vt:lpstr>Сигналы класса QLineEdit</vt:lpstr>
      <vt:lpstr>Виджеты счетчиков</vt:lpstr>
      <vt:lpstr>Class QSpinBox</vt:lpstr>
      <vt:lpstr>Класс QSpinBox</vt:lpstr>
      <vt:lpstr>Класс QSpinBox</vt:lpstr>
      <vt:lpstr>Сигналы класса QSpinBox</vt:lpstr>
      <vt:lpstr>Класс QDoubleSpinBox</vt:lpstr>
      <vt:lpstr>Класс QValidator</vt:lpstr>
      <vt:lpstr>Класс QValidator</vt:lpstr>
      <vt:lpstr>Класс QValidator</vt:lpstr>
      <vt:lpstr>Класс QValidator</vt:lpstr>
      <vt:lpstr>Класс QValidator</vt:lpstr>
      <vt:lpstr>Классы QIntValidator, QDoubleValidator</vt:lpstr>
      <vt:lpstr>Класс QIntValidator</vt:lpstr>
      <vt:lpstr>Класс QDoubleValidator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Об’єктно-орієнтоване програмування</dc:title>
  <dc:creator>Kseniia</dc:creator>
  <cp:lastModifiedBy>Kseniia</cp:lastModifiedBy>
  <cp:revision>163</cp:revision>
  <dcterms:modified xsi:type="dcterms:W3CDTF">2020-09-30T12:14:28Z</dcterms:modified>
</cp:coreProperties>
</file>