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89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1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9D72-A080-4A79-B96C-EAF4279EA27C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5C5B-8E35-441F-ABCD-76F322D208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097647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121304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982876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078529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9184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43929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10452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553739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48394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03023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72315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39015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12341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24798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700949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12143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1280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948986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20923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970463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669143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134716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39595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739858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72766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8166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qabstractslider.html#sliderPressed" TargetMode="External"/><Relationship Id="rId7" Type="http://schemas.openxmlformats.org/officeDocument/2006/relationships/hyperlink" Target="qabstractslider.html#rangeChanged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qabstractslider.html#actionTriggered" TargetMode="External"/><Relationship Id="rId5" Type="http://schemas.openxmlformats.org/officeDocument/2006/relationships/hyperlink" Target="qabstractslider.html#sliderReleased" TargetMode="External"/><Relationship Id="rId4" Type="http://schemas.openxmlformats.org/officeDocument/2006/relationships/hyperlink" Target="qabstractslider.html#sliderMoved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uk-UA" dirty="0"/>
              <a:t>Об’єктно-орієнтоване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Лекція 5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99279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/>
              <a:t>На основі мови С++ та </a:t>
            </a:r>
            <a:r>
              <a:rPr lang="uk-UA" dirty="0" err="1"/>
              <a:t>фреймворку</a:t>
            </a:r>
            <a:r>
              <a:rPr lang="uk-UA" dirty="0"/>
              <a:t> </a:t>
            </a:r>
            <a:r>
              <a:rPr lang="en-US" dirty="0" err="1"/>
              <a:t>Qt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319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Высылаются, когда пользователь выбрал новый элемент списка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индекс нового элемента)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activated (int index)</a:t>
            </a:r>
          </a:p>
          <a:p>
            <a:pPr marL="0" indent="0"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activated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&amp;text)</a:t>
            </a:r>
            <a:endParaRPr lang="ru-RU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Высылаются, когда программно или пользователем выбран новый элемент 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cs typeface="Courier New" panose="02070309020205020404" pitchFamily="49" charset="0"/>
              </a:rPr>
              <a:t>индекс нового элемента)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currentIndexChanged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index)</a:t>
            </a:r>
          </a:p>
          <a:p>
            <a:pPr marL="0" indent="0"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currentIndexChanged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&amp;text)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Сигналы класса</a:t>
            </a:r>
            <a:r>
              <a:rPr lang="en-US" sz="3600" dirty="0"/>
              <a:t> </a:t>
            </a:r>
            <a:r>
              <a:rPr lang="en-US" sz="3600" dirty="0" err="1"/>
              <a:t>QComboBox</a:t>
            </a:r>
            <a:r>
              <a:rPr lang="en-US" sz="3600" dirty="0"/>
              <a:t> 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97112326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Высылаются, когда пользователь «перебирает» элементы в списке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cs typeface="Courier New" panose="02070309020205020404" pitchFamily="49" charset="0"/>
              </a:rPr>
              <a:t>индекс нового элемента)</a:t>
            </a: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highlighted(int index)</a:t>
            </a:r>
          </a:p>
          <a:p>
            <a:pPr marL="0" indent="0"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highlighted(cons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&amp;text)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Сигналы класса</a:t>
            </a:r>
            <a:r>
              <a:rPr lang="en-US" sz="3600" dirty="0"/>
              <a:t> </a:t>
            </a:r>
            <a:r>
              <a:rPr lang="en-US" sz="3600" dirty="0" err="1"/>
              <a:t>QComboBox</a:t>
            </a:r>
            <a:r>
              <a:rPr lang="en-US" sz="3600" dirty="0"/>
              <a:t> 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43362899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Предназначен для создания объекта «обычного» списка, элементами списка могут быть текстовые строки, иконки, флажки и другие виджеты.</a:t>
            </a:r>
          </a:p>
          <a:p>
            <a:pPr marL="0" indent="0"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Конструкторы:</a:t>
            </a:r>
          </a:p>
          <a:p>
            <a:pPr marL="0" indent="0"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QListWidget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*parent=0), </a:t>
            </a:r>
            <a:endParaRPr lang="ru-RU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где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parent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указатель на родительский объект.</a:t>
            </a:r>
            <a:endParaRPr lang="en-US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</a:t>
            </a:r>
            <a:r>
              <a:rPr lang="en-US" sz="3600" dirty="0"/>
              <a:t> </a:t>
            </a:r>
            <a:r>
              <a:rPr lang="en-US" sz="3600" dirty="0" err="1"/>
              <a:t>QListWidget</a:t>
            </a:r>
            <a:r>
              <a:rPr lang="en-US" sz="3600" dirty="0"/>
              <a:t> 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74722773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&amp;text)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добавляет в список новый элемент с текстом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text.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800080"/>
                </a:solidFill>
              </a:rPr>
              <a:t>QListWidget</a:t>
            </a:r>
            <a:r>
              <a:rPr lang="en-US" sz="2800" dirty="0">
                <a:solidFill>
                  <a:srgbClr val="C0C0C0"/>
                </a:solidFill>
              </a:rPr>
              <a:t> </a:t>
            </a:r>
            <a:r>
              <a:rPr lang="en-US" sz="2800" dirty="0"/>
              <a:t>*</a:t>
            </a:r>
            <a:r>
              <a:rPr lang="en-US" sz="2800" dirty="0" err="1">
                <a:solidFill>
                  <a:srgbClr val="092E64"/>
                </a:solidFill>
              </a:rPr>
              <a:t>lw</a:t>
            </a:r>
            <a:r>
              <a:rPr lang="en-US" sz="2800" dirty="0"/>
              <a:t>=</a:t>
            </a:r>
            <a:r>
              <a:rPr lang="en-US" sz="2800" dirty="0">
                <a:solidFill>
                  <a:srgbClr val="808000"/>
                </a:solidFill>
              </a:rPr>
              <a:t>new</a:t>
            </a:r>
            <a:r>
              <a:rPr lang="en-US" sz="2800" dirty="0">
                <a:solidFill>
                  <a:srgbClr val="C0C0C0"/>
                </a:solidFill>
              </a:rPr>
              <a:t> </a:t>
            </a:r>
            <a:r>
              <a:rPr lang="en-US" sz="2800" dirty="0" err="1">
                <a:solidFill>
                  <a:srgbClr val="800080"/>
                </a:solidFill>
              </a:rPr>
              <a:t>QListWidget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808000"/>
                </a:solidFill>
              </a:rPr>
              <a:t>this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92E64"/>
                </a:solidFill>
              </a:rPr>
              <a:t>lw</a:t>
            </a:r>
            <a:r>
              <a:rPr lang="en-US" sz="2800" dirty="0"/>
              <a:t>-&gt;</a:t>
            </a:r>
            <a:r>
              <a:rPr lang="en-US" sz="2800" dirty="0" err="1">
                <a:solidFill>
                  <a:srgbClr val="00677C"/>
                </a:solidFill>
              </a:rPr>
              <a:t>addItem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008000"/>
                </a:solidFill>
              </a:rPr>
              <a:t>"1"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92E64"/>
                </a:solidFill>
              </a:rPr>
              <a:t>lw</a:t>
            </a:r>
            <a:r>
              <a:rPr lang="en-US" sz="2800" dirty="0"/>
              <a:t>-&gt;</a:t>
            </a:r>
            <a:r>
              <a:rPr lang="en-US" sz="2800" dirty="0" err="1">
                <a:solidFill>
                  <a:srgbClr val="00677C"/>
                </a:solidFill>
              </a:rPr>
              <a:t>addItem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008000"/>
                </a:solidFill>
              </a:rPr>
              <a:t>"2"</a:t>
            </a:r>
            <a:r>
              <a:rPr lang="en-US" sz="2800" dirty="0"/>
              <a:t>);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QListWidgetItem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*item)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добавляет новый элемент в список,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uk-UA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указывает на новый элемент.</a:t>
            </a:r>
          </a:p>
          <a:p>
            <a:pPr marL="0" indent="0"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Класс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QListWidgetItem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предназначен для создания элемента списка. Может хранить в себе как строку текста, так и элементы графического интерфейса (флажки, текстовые редакторы и т.д.)</a:t>
            </a:r>
          </a:p>
          <a:p>
            <a:pPr marL="0" indent="0">
              <a:buNone/>
            </a:pPr>
            <a:endParaRPr lang="en-US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и слоты класса</a:t>
            </a:r>
            <a:r>
              <a:rPr lang="en-US" sz="3600" dirty="0"/>
              <a:t> </a:t>
            </a:r>
            <a:r>
              <a:rPr lang="en-US" sz="3600" dirty="0" err="1"/>
              <a:t>QListWidget</a:t>
            </a:r>
            <a:r>
              <a:rPr lang="en-US" sz="3600" dirty="0"/>
              <a:t> </a:t>
            </a:r>
            <a:endParaRPr lang="uk-UA" sz="36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2541300-08AA-4441-BAD0-DD0D63150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2063382"/>
            <a:ext cx="12668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8818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54461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&amp;text)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добавляет в список новый элемент с текстом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text.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QListWidget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6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QListWidget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6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6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QListWidgetItem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*item)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добавляет новый элемент в список,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uk-UA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указывает на новый элемент.</a:t>
            </a:r>
          </a:p>
          <a:p>
            <a:pPr marL="0" indent="0"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Класс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QListWidgetItem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предназначен для создания элемента списка. Может хранить в себе как строку текста, так и элементы графического интерфейса (флажки, текстовые редакторы и т.д.)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QListWidgetItem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QListWidgetItem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6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и слоты класса</a:t>
            </a:r>
            <a:r>
              <a:rPr lang="en-US" sz="3600" dirty="0"/>
              <a:t> </a:t>
            </a:r>
            <a:r>
              <a:rPr lang="en-US" sz="3600" dirty="0" err="1"/>
              <a:t>QListWidget</a:t>
            </a:r>
            <a:r>
              <a:rPr lang="en-US" sz="3600" dirty="0"/>
              <a:t> </a:t>
            </a:r>
            <a:endParaRPr lang="uk-UA" sz="36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2541300-08AA-4441-BAD0-DD0D63150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105" y="1700808"/>
            <a:ext cx="1080120" cy="114509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4B2813-F249-4C0D-9382-B7F269FA7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57549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5041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54461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count() – </a:t>
            </a:r>
            <a:r>
              <a:rPr lang="ru-RU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возвращает количество элементов в списке.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currentRow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– </a:t>
            </a:r>
            <a:r>
              <a:rPr lang="ru-RU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возвращает индекс текущего элемента списка.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setCurrentRow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(int index) – </a:t>
            </a:r>
            <a:r>
              <a:rPr lang="ru-RU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делает текущим новый элемент в списке с индексом 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index.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и слоты класса</a:t>
            </a:r>
            <a:r>
              <a:rPr lang="en-US" sz="3600" dirty="0"/>
              <a:t> </a:t>
            </a:r>
            <a:r>
              <a:rPr lang="en-US" sz="3600" dirty="0" err="1"/>
              <a:t>QListWidget</a:t>
            </a:r>
            <a:r>
              <a:rPr lang="en-US" sz="3600" dirty="0"/>
              <a:t> 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1772825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54461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QListWidgetItem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takeItem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(int row) – </a:t>
            </a:r>
            <a:r>
              <a:rPr lang="ru-RU" altLang="ru-RU" sz="2400" dirty="0">
                <a:latin typeface="+mj-lt"/>
                <a:cs typeface="Courier New" panose="02070309020205020404" pitchFamily="49" charset="0"/>
              </a:rPr>
              <a:t>извлекает (удаляет) элемент с индексом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из списка. </a:t>
            </a:r>
            <a:r>
              <a:rPr lang="ru-RU" altLang="ru-RU" sz="2400" dirty="0">
                <a:latin typeface="+mj-lt"/>
                <a:cs typeface="Courier New" panose="02070309020205020404" pitchFamily="49" charset="0"/>
              </a:rPr>
              <a:t>Возвращаемое значение – указатель на извлеченный элемент.</a:t>
            </a:r>
            <a:endParaRPr lang="en-US" altLang="ru-RU" sz="2400" dirty="0"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 row,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QListWidgetItem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*item) – </a:t>
            </a:r>
            <a:r>
              <a:rPr lang="ru-RU" altLang="ru-RU" sz="2400" dirty="0">
                <a:latin typeface="+mj-lt"/>
                <a:cs typeface="Courier New" panose="02070309020205020404" pitchFamily="49" charset="0"/>
              </a:rPr>
              <a:t>вставляет элемент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ru-RU" altLang="ru-RU" sz="2400" dirty="0">
                <a:latin typeface="+mj-lt"/>
                <a:cs typeface="Courier New" panose="02070309020205020404" pitchFamily="49" charset="0"/>
              </a:rPr>
              <a:t>на заданную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latin typeface="+mj-lt"/>
                <a:cs typeface="Courier New" panose="02070309020205020404" pitchFamily="49" charset="0"/>
              </a:rPr>
              <a:t>позицию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ru-RU" sz="2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позиция</a:t>
            </a:r>
            <a:r>
              <a:rPr lang="ru-RU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элемента,</a:t>
            </a:r>
            <a:r>
              <a:rPr lang="ru-RU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которого</a:t>
            </a:r>
            <a:r>
              <a:rPr lang="ru-RU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будем</a:t>
            </a:r>
            <a:r>
              <a:rPr lang="ru-RU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менять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QListWidgetItem</a:t>
            </a:r>
            <a:r>
              <a:rPr lang="pt-BR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pt-BR" sz="24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takeItem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8"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clear() – </a:t>
            </a:r>
            <a:r>
              <a:rPr lang="ru-RU" altLang="ru-RU" sz="2400" dirty="0">
                <a:latin typeface="+mj-lt"/>
                <a:cs typeface="Courier New" panose="02070309020205020404" pitchFamily="49" charset="0"/>
              </a:rPr>
              <a:t>удаляет все элементы из списка</a:t>
            </a:r>
            <a:endParaRPr lang="en-US" altLang="ru-RU" sz="24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и слоты класса</a:t>
            </a:r>
            <a:r>
              <a:rPr lang="en-US" sz="3600" dirty="0"/>
              <a:t> </a:t>
            </a:r>
            <a:r>
              <a:rPr lang="en-US" sz="3600" dirty="0" err="1"/>
              <a:t>QListWidget</a:t>
            </a:r>
            <a:r>
              <a:rPr lang="en-US" sz="3600" dirty="0"/>
              <a:t> </a:t>
            </a:r>
            <a:endParaRPr lang="uk-UA" sz="36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569AC4-B651-407F-A766-43C0E0F70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5013176"/>
            <a:ext cx="1296144" cy="9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1674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54461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ru-RU" sz="2400" dirty="0">
                <a:latin typeface="+mj-lt"/>
                <a:cs typeface="Courier New" panose="02070309020205020404" pitchFamily="49" charset="0"/>
              </a:rPr>
              <a:t>void </a:t>
            </a:r>
            <a:r>
              <a:rPr lang="en-US" altLang="ru-RU" sz="2400" dirty="0" err="1">
                <a:latin typeface="+mj-lt"/>
                <a:cs typeface="Courier New" panose="02070309020205020404" pitchFamily="49" charset="0"/>
              </a:rPr>
              <a:t>itemClicked</a:t>
            </a:r>
            <a:r>
              <a:rPr lang="en-US" altLang="ru-RU" sz="2400" dirty="0">
                <a:latin typeface="+mj-lt"/>
                <a:cs typeface="Courier New" panose="02070309020205020404" pitchFamily="49" charset="0"/>
              </a:rPr>
              <a:t> (</a:t>
            </a:r>
            <a:r>
              <a:rPr lang="en-US" altLang="ru-RU" sz="2400" dirty="0" err="1">
                <a:latin typeface="+mj-lt"/>
                <a:cs typeface="Courier New" panose="02070309020205020404" pitchFamily="49" charset="0"/>
              </a:rPr>
              <a:t>QListWidgetItem</a:t>
            </a:r>
            <a:r>
              <a:rPr lang="en-US" altLang="ru-RU" sz="2400" dirty="0">
                <a:latin typeface="+mj-lt"/>
                <a:cs typeface="Courier New" panose="02070309020205020404" pitchFamily="49" charset="0"/>
              </a:rPr>
              <a:t> *item) – </a:t>
            </a:r>
            <a:r>
              <a:rPr lang="ru-RU" altLang="ru-RU" sz="2400" dirty="0">
                <a:latin typeface="+mj-lt"/>
                <a:cs typeface="Courier New" panose="02070309020205020404" pitchFamily="49" charset="0"/>
              </a:rPr>
              <a:t>высылается при щелчке на элементе списка, </a:t>
            </a:r>
            <a:r>
              <a:rPr lang="en-US" altLang="ru-RU" sz="2400" dirty="0">
                <a:latin typeface="+mj-lt"/>
                <a:cs typeface="Courier New" panose="02070309020205020404" pitchFamily="49" charset="0"/>
              </a:rPr>
              <a:t>item – </a:t>
            </a:r>
            <a:r>
              <a:rPr lang="ru-RU" altLang="ru-RU" sz="2400" dirty="0">
                <a:latin typeface="+mj-lt"/>
                <a:cs typeface="Courier New" panose="02070309020205020404" pitchFamily="49" charset="0"/>
              </a:rPr>
              <a:t>указывает на «</a:t>
            </a:r>
            <a:r>
              <a:rPr lang="ru-RU" altLang="ru-RU" sz="2400" dirty="0" err="1">
                <a:latin typeface="+mj-lt"/>
                <a:cs typeface="Courier New" panose="02070309020205020404" pitchFamily="49" charset="0"/>
              </a:rPr>
              <a:t>щелкнутый»элемент</a:t>
            </a:r>
            <a:r>
              <a:rPr lang="ru-RU" altLang="ru-RU" sz="2400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ru-RU" sz="2400" dirty="0">
                <a:latin typeface="+mj-lt"/>
                <a:cs typeface="Courier New" panose="02070309020205020404" pitchFamily="49" charset="0"/>
              </a:rPr>
              <a:t>void </a:t>
            </a:r>
            <a:r>
              <a:rPr lang="en-US" altLang="ru-RU" sz="2400" dirty="0" err="1">
                <a:latin typeface="+mj-lt"/>
                <a:cs typeface="Courier New" panose="02070309020205020404" pitchFamily="49" charset="0"/>
              </a:rPr>
              <a:t>currentRowChanged</a:t>
            </a:r>
            <a:r>
              <a:rPr lang="en-US" altLang="ru-RU" sz="2400" dirty="0">
                <a:latin typeface="+mj-lt"/>
                <a:cs typeface="Courier New" panose="02070309020205020404" pitchFamily="49" charset="0"/>
              </a:rPr>
              <a:t>(int </a:t>
            </a:r>
            <a:r>
              <a:rPr lang="en-US" altLang="ru-RU" sz="2400" dirty="0" err="1">
                <a:latin typeface="+mj-lt"/>
                <a:cs typeface="Courier New" panose="02070309020205020404" pitchFamily="49" charset="0"/>
              </a:rPr>
              <a:t>currentRow</a:t>
            </a:r>
            <a:r>
              <a:rPr lang="en-US" altLang="ru-RU" sz="2400" dirty="0">
                <a:latin typeface="+mj-lt"/>
                <a:cs typeface="Courier New" panose="02070309020205020404" pitchFamily="49" charset="0"/>
              </a:rPr>
              <a:t>) – </a:t>
            </a:r>
            <a:r>
              <a:rPr lang="ru-RU" altLang="ru-RU" sz="2400" dirty="0">
                <a:latin typeface="+mj-lt"/>
                <a:cs typeface="Courier New" panose="02070309020205020404" pitchFamily="49" charset="0"/>
              </a:rPr>
              <a:t>высылается, когда новый элемент стал текущим (выбранным), </a:t>
            </a:r>
            <a:r>
              <a:rPr lang="en-US" altLang="ru-RU" sz="2400" dirty="0" err="1">
                <a:latin typeface="+mj-lt"/>
                <a:cs typeface="Courier New" panose="02070309020205020404" pitchFamily="49" charset="0"/>
              </a:rPr>
              <a:t>currentRow</a:t>
            </a:r>
            <a:r>
              <a:rPr lang="en-US" altLang="ru-RU" sz="24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400" dirty="0">
                <a:latin typeface="+mj-lt"/>
                <a:cs typeface="Courier New" panose="02070309020205020404" pitchFamily="49" charset="0"/>
              </a:rPr>
              <a:t>индекс нового текущего элемента</a:t>
            </a:r>
            <a:endParaRPr lang="en-US" altLang="ru-RU" sz="24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Сигналы класса</a:t>
            </a:r>
            <a:r>
              <a:rPr lang="en-US" sz="3600" dirty="0"/>
              <a:t> </a:t>
            </a:r>
            <a:r>
              <a:rPr lang="en-US" sz="3600" dirty="0" err="1"/>
              <a:t>QListWidget</a:t>
            </a:r>
            <a:r>
              <a:rPr lang="en-US" sz="3600" dirty="0"/>
              <a:t> 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37130637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54461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lnSpcReduction="10000"/>
          </a:bodyPr>
          <a:lstStyle/>
          <a:p>
            <a:pPr marL="0" indent="0"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Предназначен для создания объекта контейнера для размещения в нем других виджетов.</a:t>
            </a:r>
          </a:p>
          <a:p>
            <a:pPr marL="0" indent="0"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Конструктор:</a:t>
            </a:r>
          </a:p>
          <a:p>
            <a:pPr marL="0" indent="0">
              <a:buNone/>
            </a:pP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QGroupBox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&amp;title,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QWidget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*parent=0),</a:t>
            </a:r>
          </a:p>
          <a:p>
            <a:pPr marL="0" indent="0"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где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title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задает текст заголовка контейнера,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parent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указатель на родительский объект.</a:t>
            </a:r>
          </a:p>
          <a:p>
            <a:pPr marL="0" indent="0"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Для того, чтобы виджеты при создании автоматически помещались в контейнер, необходимо в качестве родительского виджета для них указывать данный контейнер.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</a:t>
            </a:r>
            <a:r>
              <a:rPr lang="en-US" sz="3600" dirty="0"/>
              <a:t> </a:t>
            </a:r>
            <a:r>
              <a:rPr lang="en-US" sz="3600" dirty="0" err="1"/>
              <a:t>QGroupBox</a:t>
            </a:r>
            <a:r>
              <a:rPr lang="en-US" sz="3600" dirty="0"/>
              <a:t> 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59237292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54461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QGroupBox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QGroupBox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"Box"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QLineEdit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QLineEdit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2400" dirty="0">
              <a:solidFill>
                <a:srgbClr val="C0C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2400" dirty="0">
              <a:solidFill>
                <a:srgbClr val="C0C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QCheckBox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chbx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QCheckBox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chbx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</a:t>
            </a:r>
            <a:r>
              <a:rPr lang="en-US" sz="3600" dirty="0"/>
              <a:t> </a:t>
            </a:r>
            <a:r>
              <a:rPr lang="en-US" sz="3600" dirty="0" err="1"/>
              <a:t>QGroupBox</a:t>
            </a:r>
            <a:r>
              <a:rPr lang="en-US" sz="3600" dirty="0"/>
              <a:t> </a:t>
            </a:r>
            <a:endParaRPr lang="uk-UA" sz="36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67D356-890F-4F96-BC8A-356D53433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293096"/>
            <a:ext cx="310285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813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buNone/>
            </a:pPr>
            <a:r>
              <a:rPr lang="ru-RU" altLang="ru-RU" sz="2800" dirty="0"/>
              <a:t>Предназначен для создания объекта комбинированного выпадающего списка. Элементами списка могут быть строки и иконки.</a:t>
            </a:r>
          </a:p>
          <a:p>
            <a:pPr marL="0" indent="0">
              <a:buNone/>
            </a:pPr>
            <a:r>
              <a:rPr lang="ru-RU" altLang="ru-RU" sz="2800" dirty="0"/>
              <a:t>Конструктор:</a:t>
            </a:r>
          </a:p>
          <a:p>
            <a:pPr marL="0" indent="0">
              <a:buNone/>
            </a:pPr>
            <a:r>
              <a:rPr lang="en-US" altLang="ru-RU" sz="2800" dirty="0" err="1"/>
              <a:t>QComboBox</a:t>
            </a:r>
            <a:r>
              <a:rPr lang="en-US" altLang="ru-RU" sz="2800" dirty="0"/>
              <a:t> (</a:t>
            </a:r>
            <a:r>
              <a:rPr lang="en-US" altLang="ru-RU" sz="2800" dirty="0" err="1"/>
              <a:t>Qwidget</a:t>
            </a:r>
            <a:r>
              <a:rPr lang="en-US" altLang="ru-RU" sz="2800" dirty="0"/>
              <a:t> *parent=0), </a:t>
            </a:r>
          </a:p>
          <a:p>
            <a:pPr marL="0" indent="0">
              <a:buNone/>
            </a:pPr>
            <a:r>
              <a:rPr lang="ru-RU" altLang="ru-RU" sz="2800" dirty="0"/>
              <a:t>где </a:t>
            </a:r>
            <a:r>
              <a:rPr lang="en-US" altLang="ru-RU" sz="2800" dirty="0"/>
              <a:t>parent – </a:t>
            </a:r>
            <a:r>
              <a:rPr lang="ru-RU" altLang="ru-RU" sz="2800" dirty="0"/>
              <a:t>указатель на родительский виджет.</a:t>
            </a:r>
          </a:p>
          <a:p>
            <a:pPr marL="0" indent="0">
              <a:buNone/>
            </a:pPr>
            <a:endParaRPr lang="en-US" altLang="ru-RU" sz="28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</a:t>
            </a:r>
            <a:r>
              <a:rPr lang="en-US" sz="3600" dirty="0"/>
              <a:t> </a:t>
            </a:r>
            <a:r>
              <a:rPr lang="en-US" sz="3600" dirty="0" err="1"/>
              <a:t>QComboBox</a:t>
            </a:r>
            <a:r>
              <a:rPr lang="en-US" sz="3600" dirty="0"/>
              <a:t> 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45667889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54461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setCheckable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(bool checkable)</a:t>
            </a:r>
            <a:r>
              <a:rPr lang="en-US" altLang="ru-RU" sz="24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400" dirty="0">
                <a:latin typeface="+mj-lt"/>
                <a:cs typeface="Courier New" panose="02070309020205020404" pitchFamily="49" charset="0"/>
              </a:rPr>
              <a:t>размещает</a:t>
            </a:r>
            <a:r>
              <a:rPr lang="en-US" altLang="ru-RU" sz="2400" dirty="0">
                <a:latin typeface="+mj-lt"/>
                <a:cs typeface="Courier New" panose="02070309020205020404" pitchFamily="49" charset="0"/>
              </a:rPr>
              <a:t>/</a:t>
            </a:r>
            <a:r>
              <a:rPr lang="ru-RU" altLang="ru-RU" sz="2400" dirty="0">
                <a:latin typeface="+mj-lt"/>
                <a:cs typeface="Courier New" panose="02070309020205020404" pitchFamily="49" charset="0"/>
              </a:rPr>
              <a:t>удаляет флажок в заголовке контейнера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setCheckable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setAligment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(Qt::Align align)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altLang="ru-RU" sz="2400" dirty="0">
                <a:latin typeface="+mj-lt"/>
                <a:cs typeface="Courier New" panose="02070309020205020404" pitchFamily="49" charset="0"/>
              </a:rPr>
              <a:t>управляет размещением (по горизонтали) флажка и заголовка</a:t>
            </a:r>
          </a:p>
          <a:p>
            <a:pPr marL="457200" indent="-457200">
              <a:buFont typeface="+mj-lt"/>
              <a:buAutoNum type="arabicPeriod" startAt="2"/>
            </a:pPr>
            <a:endParaRPr lang="ru-RU" altLang="ru-RU" sz="24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setAlignment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класса</a:t>
            </a:r>
            <a:r>
              <a:rPr lang="en-US" sz="3600" dirty="0"/>
              <a:t> </a:t>
            </a:r>
            <a:r>
              <a:rPr lang="en-US" sz="3600" dirty="0" err="1"/>
              <a:t>QGroupBox</a:t>
            </a:r>
            <a:r>
              <a:rPr lang="en-US" sz="3600" dirty="0"/>
              <a:t> </a:t>
            </a:r>
            <a:endParaRPr lang="uk-UA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11EB59-6EB9-4CB4-A81B-33FBF3831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4999831"/>
            <a:ext cx="1905000" cy="14668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8729D8-94A0-4702-A437-EBD404D76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114" y="1988840"/>
            <a:ext cx="1947203" cy="15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8964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664451" cy="583264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92500" lnSpcReduction="10000"/>
          </a:bodyPr>
          <a:lstStyle/>
          <a:p>
            <a:pPr marL="0" indent="0"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Предназначен для создания виджета бегунка.</a:t>
            </a:r>
          </a:p>
          <a:p>
            <a:pPr marL="0" indent="0"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Конструктор:</a:t>
            </a:r>
          </a:p>
          <a:p>
            <a:pPr marL="0" indent="0"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Qslider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(Qt::Orientation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orientation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*parent=0),</a:t>
            </a:r>
          </a:p>
          <a:p>
            <a:pPr marL="0" indent="0"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orientation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задает ориентацию бегунка,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указатель на родительский виджет.</a:t>
            </a:r>
          </a:p>
          <a:p>
            <a:pPr marL="0" indent="0"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orientation^:</a:t>
            </a:r>
          </a:p>
          <a:p>
            <a:pPr marL="0" indent="0"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Qt::Horizontal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по горизонтали</a:t>
            </a:r>
            <a:endParaRPr lang="ru-RU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Verical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по вертикали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QSlider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sl1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QSlider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Horizontal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sl1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6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QSlider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sl2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QSlider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Vertical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sl2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6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</a:t>
            </a:r>
            <a:r>
              <a:rPr lang="en-US" sz="3600" dirty="0"/>
              <a:t> </a:t>
            </a:r>
            <a:r>
              <a:rPr lang="en-US" sz="3600" dirty="0" err="1"/>
              <a:t>QSlider</a:t>
            </a:r>
            <a:endParaRPr lang="uk-UA" sz="36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B1F24D-72BE-4246-9427-7F2F67E31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958" y="3140968"/>
            <a:ext cx="1352736" cy="164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4204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664451" cy="583264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setTickPosition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QSlider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TickPosition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position) – </a:t>
            </a:r>
            <a:r>
              <a:rPr lang="ru-RU" altLang="ru-RU" sz="2600" dirty="0">
                <a:latin typeface="+mj-lt"/>
                <a:cs typeface="Courier New" panose="02070309020205020404" pitchFamily="49" charset="0"/>
              </a:rPr>
              <a:t>управляет размещением «делений» бегунка, по умолчанию не отображаются.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setTickPosition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QSlider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TicksBothSides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ru-RU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QSlider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NoTicks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QSlider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TicksBothSides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QSlider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TicksAbove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QSlider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TicksBelow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QSlider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TicksLeft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QSlider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TicksRight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и слоты класса</a:t>
            </a:r>
            <a:r>
              <a:rPr lang="en-US" sz="3600" dirty="0"/>
              <a:t> </a:t>
            </a:r>
            <a:r>
              <a:rPr lang="en-US" sz="3600" dirty="0" err="1"/>
              <a:t>QSlider</a:t>
            </a:r>
            <a:endParaRPr lang="uk-UA" sz="3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C5A3E0-DA55-4999-9349-6D30052A8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3257736"/>
            <a:ext cx="15430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3944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664451" cy="583264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setSingleStep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(int step) – </a:t>
            </a:r>
            <a:r>
              <a:rPr lang="ru-RU" altLang="ru-RU" sz="2600" dirty="0">
                <a:latin typeface="+mj-lt"/>
                <a:cs typeface="Courier New" panose="02070309020205020404" pitchFamily="49" charset="0"/>
              </a:rPr>
              <a:t>задает величину, на которую будет изменяться значение (позиция) бегунка при нажатии на кнопки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ru-RU" sz="2600" dirty="0">
                <a:latin typeface="+mj-lt"/>
                <a:cs typeface="Courier New" panose="02070309020205020404" pitchFamily="49" charset="0"/>
              </a:rPr>
              <a:t>void </a:t>
            </a:r>
            <a:r>
              <a:rPr lang="en-US" altLang="ru-RU" sz="2600" dirty="0" err="1">
                <a:latin typeface="+mj-lt"/>
                <a:cs typeface="Courier New" panose="02070309020205020404" pitchFamily="49" charset="0"/>
              </a:rPr>
              <a:t>setPageStep</a:t>
            </a:r>
            <a:r>
              <a:rPr lang="en-US" altLang="ru-RU" sz="2600" dirty="0">
                <a:latin typeface="+mj-lt"/>
                <a:cs typeface="Courier New" panose="02070309020205020404" pitchFamily="49" charset="0"/>
              </a:rPr>
              <a:t> (int step) – </a:t>
            </a:r>
            <a:r>
              <a:rPr lang="ru-RU" altLang="ru-RU" sz="2600" dirty="0">
                <a:latin typeface="+mj-lt"/>
                <a:cs typeface="Courier New" panose="02070309020205020404" pitchFamily="49" charset="0"/>
              </a:rPr>
              <a:t>аналогично при «страничном» просмотре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ru-RU" sz="2600" dirty="0">
                <a:latin typeface="+mj-lt"/>
                <a:cs typeface="Courier New" panose="02070309020205020404" pitchFamily="49" charset="0"/>
              </a:rPr>
              <a:t>void </a:t>
            </a:r>
            <a:r>
              <a:rPr lang="en-US" altLang="ru-RU" sz="2600" dirty="0" err="1">
                <a:latin typeface="+mj-lt"/>
                <a:cs typeface="Courier New" panose="02070309020205020404" pitchFamily="49" charset="0"/>
              </a:rPr>
              <a:t>setRange</a:t>
            </a:r>
            <a:r>
              <a:rPr lang="en-US" altLang="ru-RU" sz="2600" dirty="0">
                <a:latin typeface="+mj-lt"/>
                <a:cs typeface="Courier New" panose="02070309020205020404" pitchFamily="49" charset="0"/>
              </a:rPr>
              <a:t> (int min, int max) – </a:t>
            </a:r>
            <a:r>
              <a:rPr lang="ru-RU" altLang="ru-RU" sz="2600" dirty="0">
                <a:latin typeface="+mj-lt"/>
                <a:cs typeface="Courier New" panose="02070309020205020404" pitchFamily="49" charset="0"/>
              </a:rPr>
              <a:t>задает диапазон </a:t>
            </a:r>
            <a:r>
              <a:rPr lang="en-US" altLang="ru-RU" sz="2600" dirty="0">
                <a:latin typeface="+mj-lt"/>
                <a:cs typeface="Courier New" panose="02070309020205020404" pitchFamily="49" charset="0"/>
              </a:rPr>
              <a:t>[</a:t>
            </a:r>
            <a:r>
              <a:rPr lang="en-US" altLang="ru-RU" sz="2600" dirty="0" err="1">
                <a:latin typeface="+mj-lt"/>
                <a:cs typeface="Courier New" panose="02070309020205020404" pitchFamily="49" charset="0"/>
              </a:rPr>
              <a:t>min;max</a:t>
            </a:r>
            <a:r>
              <a:rPr lang="en-US" altLang="ru-RU" sz="2600" dirty="0">
                <a:latin typeface="+mj-lt"/>
                <a:cs typeface="Courier New" panose="02070309020205020404" pitchFamily="49" charset="0"/>
              </a:rPr>
              <a:t>]</a:t>
            </a:r>
            <a:r>
              <a:rPr lang="ru-RU" altLang="ru-RU" sz="2600" dirty="0">
                <a:latin typeface="+mj-lt"/>
                <a:cs typeface="Courier New" panose="02070309020205020404" pitchFamily="49" charset="0"/>
              </a:rPr>
              <a:t> значений бегунка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ru-RU" sz="2600" dirty="0">
                <a:latin typeface="+mj-lt"/>
                <a:cs typeface="Courier New" panose="02070309020205020404" pitchFamily="49" charset="0"/>
              </a:rPr>
              <a:t>void </a:t>
            </a:r>
            <a:r>
              <a:rPr lang="en-US" altLang="ru-RU" sz="2600" dirty="0" err="1">
                <a:latin typeface="+mj-lt"/>
                <a:cs typeface="Courier New" panose="02070309020205020404" pitchFamily="49" charset="0"/>
              </a:rPr>
              <a:t>setValue</a:t>
            </a:r>
            <a:r>
              <a:rPr lang="en-US" altLang="ru-RU" sz="2600" dirty="0">
                <a:latin typeface="+mj-lt"/>
                <a:cs typeface="Courier New" panose="02070309020205020404" pitchFamily="49" charset="0"/>
              </a:rPr>
              <a:t> (int ) – </a:t>
            </a:r>
            <a:r>
              <a:rPr lang="ru-RU" altLang="ru-RU" sz="2600" dirty="0">
                <a:latin typeface="+mj-lt"/>
                <a:cs typeface="Courier New" panose="02070309020205020404" pitchFamily="49" charset="0"/>
              </a:rPr>
              <a:t>задает значение бегунка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ru-RU" sz="2600" dirty="0">
                <a:latin typeface="+mj-lt"/>
                <a:cs typeface="Courier New" panose="02070309020205020404" pitchFamily="49" charset="0"/>
              </a:rPr>
              <a:t>void </a:t>
            </a:r>
            <a:r>
              <a:rPr lang="en-US" altLang="ru-RU" sz="2600" dirty="0" err="1">
                <a:latin typeface="+mj-lt"/>
                <a:cs typeface="Courier New" panose="02070309020205020404" pitchFamily="49" charset="0"/>
              </a:rPr>
              <a:t>setTracking</a:t>
            </a:r>
            <a:r>
              <a:rPr lang="en-US" altLang="ru-RU" sz="2600" dirty="0">
                <a:latin typeface="+mj-lt"/>
                <a:cs typeface="Courier New" panose="02070309020205020404" pitchFamily="49" charset="0"/>
              </a:rPr>
              <a:t> (bool enable) – </a:t>
            </a:r>
            <a:r>
              <a:rPr lang="ru-RU" altLang="ru-RU" sz="2600" dirty="0">
                <a:latin typeface="+mj-lt"/>
                <a:cs typeface="Courier New" panose="02070309020205020404" pitchFamily="49" charset="0"/>
              </a:rPr>
              <a:t>если </a:t>
            </a:r>
            <a:r>
              <a:rPr lang="en-US" altLang="ru-RU" sz="2600" dirty="0">
                <a:latin typeface="+mj-lt"/>
                <a:cs typeface="Courier New" panose="02070309020205020404" pitchFamily="49" charset="0"/>
              </a:rPr>
              <a:t>enable=true</a:t>
            </a:r>
            <a:r>
              <a:rPr lang="ru-RU" altLang="ru-RU" sz="2600" dirty="0">
                <a:latin typeface="+mj-lt"/>
                <a:cs typeface="Courier New" panose="02070309020205020404" pitchFamily="49" charset="0"/>
              </a:rPr>
              <a:t>, сигнал бегунка при изменении его позиции будет высылаться </a:t>
            </a:r>
            <a:r>
              <a:rPr lang="ru-RU" altLang="ru-RU" sz="2600" b="1" dirty="0">
                <a:latin typeface="+mj-lt"/>
                <a:cs typeface="Courier New" panose="02070309020205020404" pitchFamily="49" charset="0"/>
              </a:rPr>
              <a:t>автоматически</a:t>
            </a:r>
            <a:r>
              <a:rPr lang="ru-RU" altLang="ru-RU" sz="2600" dirty="0">
                <a:latin typeface="+mj-lt"/>
                <a:cs typeface="Courier New" panose="02070309020205020404" pitchFamily="49" charset="0"/>
              </a:rPr>
              <a:t> при перемещении; если </a:t>
            </a:r>
            <a:r>
              <a:rPr lang="en-US" altLang="ru-RU" sz="2600" dirty="0">
                <a:latin typeface="+mj-lt"/>
                <a:cs typeface="Courier New" panose="02070309020205020404" pitchFamily="49" charset="0"/>
              </a:rPr>
              <a:t>enable-false, </a:t>
            </a:r>
            <a:r>
              <a:rPr lang="ru-RU" altLang="ru-RU" sz="2600" dirty="0">
                <a:latin typeface="+mj-lt"/>
                <a:cs typeface="Courier New" panose="02070309020205020404" pitchFamily="49" charset="0"/>
              </a:rPr>
              <a:t>сигнал бегунка об изменении его позиции будет выслан, когда пользователь </a:t>
            </a:r>
            <a:r>
              <a:rPr lang="ru-RU" altLang="ru-RU" sz="2600" b="1" dirty="0">
                <a:latin typeface="+mj-lt"/>
                <a:cs typeface="Courier New" panose="02070309020205020404" pitchFamily="49" charset="0"/>
              </a:rPr>
              <a:t>переместит бегунок и отпустит его. </a:t>
            </a:r>
            <a:endParaRPr lang="en-US" altLang="ru-RU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и слоты класса</a:t>
            </a:r>
            <a:r>
              <a:rPr lang="en-US" sz="3600" dirty="0"/>
              <a:t> </a:t>
            </a:r>
            <a:r>
              <a:rPr lang="en-US" sz="3600" dirty="0" err="1"/>
              <a:t>QSlider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38504886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664451" cy="583264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valueChanged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(int value) – </a:t>
            </a:r>
            <a:r>
              <a:rPr lang="ru-RU" altLang="ru-RU" sz="2600" dirty="0">
                <a:latin typeface="+mj-lt"/>
                <a:cs typeface="Courier New" panose="02070309020205020404" pitchFamily="49" charset="0"/>
              </a:rPr>
              <a:t>высылается при изменении позиции (значения) бегунка, 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uk-UA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altLang="ru-RU" sz="2600" dirty="0">
                <a:latin typeface="+mj-lt"/>
                <a:cs typeface="Courier New" panose="02070309020205020404" pitchFamily="49" charset="0"/>
              </a:rPr>
              <a:t>содержит новое значение.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sliderPressed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the user starts to drag the slider.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sliderMoved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the user drags the slider.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sliderReleased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the user releases the slider.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actionTriggered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a slider action was </a:t>
            </a:r>
            <a:r>
              <a:rPr lang="en-US" sz="2800" dirty="0" err="1"/>
              <a:t>triggerd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rangeChanged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a the range has changed.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altLang="ru-RU" sz="2600" dirty="0">
              <a:latin typeface="+mj-lt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Сигналы класса</a:t>
            </a:r>
            <a:r>
              <a:rPr lang="en-US" sz="3600" dirty="0"/>
              <a:t> </a:t>
            </a:r>
            <a:r>
              <a:rPr lang="en-US" sz="3600" dirty="0" err="1"/>
              <a:t>QSlider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23663207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770" y="980728"/>
            <a:ext cx="8664451" cy="583264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+mj-lt"/>
                <a:cs typeface="Courier New" panose="02070309020205020404" pitchFamily="49" charset="0"/>
              </a:rPr>
              <a:t>Предназначен для создания объекта </a:t>
            </a:r>
            <a:r>
              <a:rPr lang="ru-RU" sz="2800" dirty="0" err="1">
                <a:latin typeface="+mj-lt"/>
                <a:cs typeface="Courier New" panose="02070309020205020404" pitchFamily="49" charset="0"/>
              </a:rPr>
              <a:t>семисегментного</a:t>
            </a:r>
            <a:r>
              <a:rPr lang="ru-RU" sz="2800" dirty="0">
                <a:latin typeface="+mj-lt"/>
                <a:cs typeface="Courier New" panose="02070309020205020404" pitchFamily="49" charset="0"/>
              </a:rPr>
              <a:t> индикатора (как в электронных часах) для отображения числовой информации.</a:t>
            </a:r>
          </a:p>
          <a:p>
            <a:pPr marL="0" indent="0">
              <a:buNone/>
            </a:pPr>
            <a:endParaRPr 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800" dirty="0">
                <a:latin typeface="+mj-lt"/>
                <a:cs typeface="Courier New" panose="02070309020205020404" pitchFamily="49" charset="0"/>
              </a:rPr>
              <a:t>Конструктор:</a:t>
            </a:r>
          </a:p>
          <a:p>
            <a:pPr marL="0" indent="0">
              <a:buNone/>
            </a:pPr>
            <a:r>
              <a:rPr lang="en-US" sz="2800" dirty="0" err="1">
                <a:latin typeface="+mj-lt"/>
                <a:cs typeface="Courier New" panose="02070309020205020404" pitchFamily="49" charset="0"/>
              </a:rPr>
              <a:t>QLCDNumber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(</a:t>
            </a:r>
            <a:r>
              <a:rPr lang="en-US" sz="2800" dirty="0" err="1">
                <a:latin typeface="+mj-lt"/>
                <a:cs typeface="Courier New" panose="02070309020205020404" pitchFamily="49" charset="0"/>
              </a:rPr>
              <a:t>uint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+mj-lt"/>
                <a:cs typeface="Courier New" panose="02070309020205020404" pitchFamily="49" charset="0"/>
              </a:rPr>
              <a:t>numDigits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+mj-lt"/>
                <a:cs typeface="Courier New" panose="02070309020205020404" pitchFamily="49" charset="0"/>
              </a:rPr>
              <a:t>QWidget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*parent=0),</a:t>
            </a:r>
          </a:p>
          <a:p>
            <a:pPr marL="0" indent="0">
              <a:buNone/>
            </a:pPr>
            <a:r>
              <a:rPr lang="ru-RU" sz="2800" dirty="0">
                <a:latin typeface="+mj-lt"/>
                <a:cs typeface="Courier New" panose="02070309020205020404" pitchFamily="49" charset="0"/>
              </a:rPr>
              <a:t>где </a:t>
            </a:r>
            <a:r>
              <a:rPr lang="en-US" sz="2800" dirty="0" err="1">
                <a:cs typeface="Courier New" panose="02070309020205020404" pitchFamily="49" charset="0"/>
              </a:rPr>
              <a:t>numDigits</a:t>
            </a:r>
            <a:r>
              <a:rPr lang="ru-RU" sz="2800" dirty="0">
                <a:cs typeface="Courier New" panose="02070309020205020404" pitchFamily="49" charset="0"/>
              </a:rPr>
              <a:t> – количество отображаемых цифр, </a:t>
            </a:r>
            <a:r>
              <a:rPr lang="en-US" sz="2800" dirty="0">
                <a:cs typeface="Courier New" panose="02070309020205020404" pitchFamily="49" charset="0"/>
              </a:rPr>
              <a:t>parent</a:t>
            </a:r>
            <a:r>
              <a:rPr lang="ru-RU" sz="2800" dirty="0">
                <a:cs typeface="Courier New" panose="02070309020205020404" pitchFamily="49" charset="0"/>
              </a:rPr>
              <a:t> – указатель на родительский виджет.</a:t>
            </a:r>
          </a:p>
          <a:p>
            <a:pPr marL="0" indent="0">
              <a:buNone/>
            </a:pPr>
            <a:endParaRPr lang="en-US" sz="2800" dirty="0">
              <a:latin typeface="+mj-lt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altLang="ru-RU" sz="2600" dirty="0">
              <a:latin typeface="+mj-lt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QLCDNumber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6915883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770" y="980728"/>
            <a:ext cx="8664451" cy="583264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 (const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&amp;num),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 (int num), void display (double num) </a:t>
            </a:r>
            <a:r>
              <a:rPr lang="en-US" sz="2800" dirty="0">
                <a:cs typeface="Courier New" panose="02070309020205020404" pitchFamily="49" charset="0"/>
              </a:rPr>
              <a:t>– </a:t>
            </a:r>
            <a:r>
              <a:rPr lang="ru-RU" sz="2800" dirty="0">
                <a:cs typeface="Courier New" panose="02070309020205020404" pitchFamily="49" charset="0"/>
              </a:rPr>
              <a:t>задают отображаемое число.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QLCDNumber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QLCDNumber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20.3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(Mode) – </a:t>
            </a:r>
            <a:r>
              <a:rPr lang="ru-RU" sz="2800" dirty="0">
                <a:latin typeface="+mj-lt"/>
                <a:cs typeface="Courier New" panose="02070309020205020404" pitchFamily="49" charset="0"/>
              </a:rPr>
              <a:t>устанавливает систему счисления (по умолчанию -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ru-RU" sz="2800" dirty="0">
                <a:latin typeface="+mj-lt"/>
                <a:cs typeface="Courier New" panose="02070309020205020404" pitchFamily="49" charset="0"/>
              </a:rPr>
              <a:t>)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.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Mode: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QLCDNumber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::Hex - 16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QLCDNumber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::Dec - 10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QLCDNumber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::Oct - 8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QLCDNumber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::Bin - 2</a:t>
            </a:r>
            <a:endParaRPr lang="ru-RU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и слоты класса </a:t>
            </a:r>
            <a:r>
              <a:rPr lang="en-US" sz="3600" dirty="0" err="1"/>
              <a:t>QLCDNumber</a:t>
            </a:r>
            <a:endParaRPr lang="uk-UA" sz="36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D962880-D099-4EFF-9A37-FD013FB6B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077072"/>
            <a:ext cx="12287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2110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770" y="980728"/>
            <a:ext cx="8664451" cy="583264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setSegmentStyle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(Segment style)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задает стиль цифр индикатора</a:t>
            </a:r>
          </a:p>
          <a:p>
            <a:pPr marL="0" indent="0"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 err="1"/>
              <a:t>QLCDNumber</a:t>
            </a:r>
            <a:r>
              <a:rPr lang="en-US" sz="2400" dirty="0"/>
              <a:t>::Outline</a:t>
            </a:r>
            <a:r>
              <a:rPr lang="ru-RU" sz="2400" dirty="0"/>
              <a:t> – объемные цвета фона</a:t>
            </a:r>
          </a:p>
          <a:p>
            <a:pPr marL="0" indent="0">
              <a:buNone/>
            </a:pPr>
            <a:r>
              <a:rPr lang="en-US" sz="2400" dirty="0" err="1"/>
              <a:t>QLCDNumber</a:t>
            </a:r>
            <a:r>
              <a:rPr lang="en-US" sz="2400" dirty="0"/>
              <a:t>::Filled</a:t>
            </a:r>
            <a:r>
              <a:rPr lang="ru-RU" sz="2400" dirty="0"/>
              <a:t> – объемные черного (</a:t>
            </a:r>
            <a:r>
              <a:rPr lang="en-US" sz="2400" dirty="0" err="1"/>
              <a:t>windowText</a:t>
            </a:r>
            <a:r>
              <a:rPr lang="en-US" sz="2400" dirty="0"/>
              <a:t> color</a:t>
            </a:r>
            <a:r>
              <a:rPr lang="ru-RU" sz="2400" dirty="0"/>
              <a:t>) цвета</a:t>
            </a:r>
          </a:p>
          <a:p>
            <a:pPr marL="0" indent="0">
              <a:buNone/>
            </a:pPr>
            <a:r>
              <a:rPr lang="en-US" sz="2400" dirty="0" err="1"/>
              <a:t>QLCDNumber</a:t>
            </a:r>
            <a:r>
              <a:rPr lang="en-US" sz="2400" dirty="0"/>
              <a:t>::Flat</a:t>
            </a:r>
            <a:r>
              <a:rPr lang="ru-RU" sz="2400" dirty="0"/>
              <a:t> – плоские черного (</a:t>
            </a:r>
            <a:r>
              <a:rPr lang="en-US" sz="2400" dirty="0" err="1"/>
              <a:t>windowText</a:t>
            </a:r>
            <a:r>
              <a:rPr lang="en-US" sz="2400" dirty="0"/>
              <a:t> color</a:t>
            </a:r>
            <a:r>
              <a:rPr lang="ru-RU" sz="2400" dirty="0"/>
              <a:t>) цвета</a:t>
            </a:r>
          </a:p>
          <a:p>
            <a:pPr marL="0" indent="0">
              <a:buNone/>
            </a:pPr>
            <a:endParaRPr lang="ru-RU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Сигнал:</a:t>
            </a:r>
          </a:p>
          <a:p>
            <a:pPr marL="0" indent="0"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overflow()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высылается, когда для отображения числа не хватает разрядов.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и слоты класса </a:t>
            </a:r>
            <a:r>
              <a:rPr lang="en-US" sz="3600" dirty="0" err="1"/>
              <a:t>QLCDNumber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8350575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altLang="ru-RU" sz="2800" dirty="0"/>
              <a:t>Добавление элемента в список можно реализовать методом </a:t>
            </a:r>
            <a:r>
              <a:rPr lang="en-US" altLang="ru-RU" sz="2800" dirty="0"/>
              <a:t>void </a:t>
            </a:r>
            <a:r>
              <a:rPr lang="en-US" altLang="ru-RU" sz="2800" dirty="0" err="1"/>
              <a:t>addItem</a:t>
            </a:r>
            <a:r>
              <a:rPr lang="en-US" altLang="ru-RU" sz="2800" dirty="0"/>
              <a:t> (const </a:t>
            </a:r>
            <a:r>
              <a:rPr lang="en-US" altLang="ru-RU" sz="2800" dirty="0" err="1"/>
              <a:t>Qstring</a:t>
            </a:r>
            <a:r>
              <a:rPr lang="en-US" altLang="ru-RU" sz="2800" dirty="0"/>
              <a:t> &amp;text, const </a:t>
            </a:r>
            <a:r>
              <a:rPr lang="en-US" altLang="ru-RU" sz="2800" dirty="0" err="1"/>
              <a:t>Qvariant</a:t>
            </a:r>
            <a:r>
              <a:rPr lang="en-US" altLang="ru-RU" sz="2800" dirty="0"/>
              <a:t> &amp;data=</a:t>
            </a:r>
            <a:r>
              <a:rPr lang="en-US" altLang="ru-RU" sz="2800" dirty="0" err="1"/>
              <a:t>Qvariant</a:t>
            </a:r>
            <a:r>
              <a:rPr lang="en-US" altLang="ru-RU" sz="2800" dirty="0"/>
              <a:t>()),</a:t>
            </a:r>
          </a:p>
          <a:p>
            <a:pPr marL="0" indent="0">
              <a:buNone/>
            </a:pPr>
            <a:r>
              <a:rPr lang="ru-RU" altLang="ru-RU" sz="2800" dirty="0"/>
              <a:t>где </a:t>
            </a:r>
            <a:r>
              <a:rPr lang="en-US" altLang="ru-RU" sz="2800" dirty="0"/>
              <a:t>text – </a:t>
            </a:r>
            <a:r>
              <a:rPr lang="ru-RU" altLang="ru-RU" sz="2800" dirty="0"/>
              <a:t>текст добавляемого элемента,</a:t>
            </a:r>
          </a:p>
          <a:p>
            <a:pPr marL="0" indent="0">
              <a:buNone/>
            </a:pPr>
            <a:r>
              <a:rPr lang="en-US" altLang="ru-RU" sz="2800" dirty="0"/>
              <a:t>data  - </a:t>
            </a:r>
            <a:r>
              <a:rPr lang="ru-RU" altLang="ru-RU" sz="2800" dirty="0"/>
              <a:t>указывает на ассоциируемые с элементом произвольные данные (как правило, параметр не используется).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QComboBox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QComboBox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8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]);}</a:t>
            </a:r>
            <a:endParaRPr lang="en-US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sz="28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и слоты класса</a:t>
            </a:r>
            <a:r>
              <a:rPr lang="en-US" sz="3600" dirty="0"/>
              <a:t> </a:t>
            </a:r>
            <a:r>
              <a:rPr lang="en-US" sz="3600" dirty="0" err="1"/>
              <a:t>QComboBox</a:t>
            </a:r>
            <a:r>
              <a:rPr lang="en-US" sz="3600" dirty="0"/>
              <a:t> </a:t>
            </a:r>
            <a:endParaRPr lang="uk-UA" sz="36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06032D8-EA14-448E-8216-02839FDB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5145220"/>
            <a:ext cx="13239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705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Вставка элемента: </a:t>
            </a:r>
          </a:p>
          <a:p>
            <a:pPr marL="0" indent="0"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index,const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&amp;text, 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QVariant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&amp;data=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QVariant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</a:p>
          <a:p>
            <a:pPr marL="0" indent="0"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позиция вставляемого элемента (индексация с 0),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 -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текст элемента.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"1,5"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и слоты класса</a:t>
            </a:r>
            <a:r>
              <a:rPr lang="en-US" sz="3600" dirty="0"/>
              <a:t> </a:t>
            </a:r>
            <a:r>
              <a:rPr lang="en-US" sz="3600" dirty="0" err="1"/>
              <a:t>QComboBox</a:t>
            </a:r>
            <a:r>
              <a:rPr lang="en-US" sz="3600" dirty="0"/>
              <a:t> </a:t>
            </a:r>
            <a:endParaRPr lang="uk-UA" sz="3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F9581C-4777-4AD2-9365-83711B227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3645024"/>
            <a:ext cx="1656184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952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Удаление элемента: </a:t>
            </a:r>
          </a:p>
          <a:p>
            <a:pPr marL="0" indent="0"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removeItem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index,const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&amp;text),</a:t>
            </a:r>
          </a:p>
          <a:p>
            <a:pPr marL="0" indent="0"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позиция удаляемого элемента (индексация с 0).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и слоты класса</a:t>
            </a:r>
            <a:r>
              <a:rPr lang="en-US" sz="3600" dirty="0"/>
              <a:t> </a:t>
            </a:r>
            <a:r>
              <a:rPr lang="en-US" sz="3600" dirty="0" err="1"/>
              <a:t>QComboBox</a:t>
            </a:r>
            <a:r>
              <a:rPr lang="en-US" sz="3600" dirty="0"/>
              <a:t> </a:t>
            </a:r>
            <a:endParaRPr lang="uk-UA" sz="36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7646865-A7E8-4AE5-8CF1-57B10A042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428999"/>
            <a:ext cx="1872208" cy="209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585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()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возвращает количество элементов в списке.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pt-BR" sz="28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pt-BR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//n=3</a:t>
            </a:r>
            <a:endParaRPr lang="ru-RU" sz="28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setEditedable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(bool editable)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разрешает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/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запрещает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редактирование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текста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в редакторе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комбинированного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списка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8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setEditable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sz="28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разрешает</a:t>
            </a:r>
            <a:endParaRPr lang="en-US" sz="28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8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setEditable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запрещает</a:t>
            </a:r>
            <a:endParaRPr lang="uk-UA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После редактирования и нажатия клавиши </a:t>
            </a:r>
          </a:p>
          <a:p>
            <a:pPr marL="0" indent="0">
              <a:buNone/>
            </a:pP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&lt;Enter&gt;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, новый элемент добавляется в список, </a:t>
            </a:r>
          </a:p>
          <a:p>
            <a:pPr marL="0" indent="0"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а старый не изменяется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и слоты класса</a:t>
            </a:r>
            <a:r>
              <a:rPr lang="en-US" sz="3600" dirty="0"/>
              <a:t> </a:t>
            </a:r>
            <a:r>
              <a:rPr lang="en-US" sz="3600" dirty="0" err="1"/>
              <a:t>QComboBox</a:t>
            </a:r>
            <a:r>
              <a:rPr lang="en-US" sz="3600" dirty="0"/>
              <a:t> </a:t>
            </a:r>
            <a:endParaRPr lang="uk-UA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D3035C-CF05-4BE3-991A-9A3492485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426" y="4915676"/>
            <a:ext cx="1534362" cy="163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754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lnSpcReduction="1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setMaxVisibleItems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max)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ограничивает количество элементов в выпадающем окне списка – может появиться полоса прокрутки.</a:t>
            </a:r>
            <a:endParaRPr lang="en-US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8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setMaxVisibleItems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setItemText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(int index, 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&amp;text)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изменение текста элемента, где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index -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индекс элемента,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text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– новый текст.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itemText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index)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- c</a:t>
            </a:r>
            <a:r>
              <a:rPr lang="ru-RU" altLang="ru-RU" sz="2800" dirty="0" err="1">
                <a:latin typeface="+mj-lt"/>
                <a:cs typeface="Courier New" panose="02070309020205020404" pitchFamily="49" charset="0"/>
              </a:rPr>
              <a:t>читывание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текста элемента, где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2800" dirty="0">
                <a:cs typeface="Courier New" panose="02070309020205020404" pitchFamily="49" charset="0"/>
              </a:rPr>
              <a:t> – индекс элемента. </a:t>
            </a: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8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itemText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//str="2«</a:t>
            </a:r>
            <a:endParaRPr lang="ru-RU" sz="28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8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setItemText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"1.6"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endParaRPr lang="uk-UA" altLang="ru-RU" sz="2800" dirty="0">
              <a:latin typeface="+mj-lt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endParaRPr lang="uk-UA" altLang="ru-RU" sz="2800" dirty="0">
              <a:latin typeface="+mj-lt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и слоты класса</a:t>
            </a:r>
            <a:r>
              <a:rPr lang="en-US" sz="3600" dirty="0"/>
              <a:t> </a:t>
            </a:r>
            <a:r>
              <a:rPr lang="en-US" sz="3600" dirty="0" err="1"/>
              <a:t>QComboBox</a:t>
            </a:r>
            <a:r>
              <a:rPr lang="en-US" sz="3600" dirty="0"/>
              <a:t> </a:t>
            </a:r>
            <a:endParaRPr lang="uk-UA" sz="36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3103D30-0ED4-4455-A185-E784C5082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663" y="1916832"/>
            <a:ext cx="1436560" cy="151216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9D35DE-ECF8-4676-809A-C461FDAB2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5716165"/>
            <a:ext cx="12001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660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currentIndex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возвращает индекс выбранного элемента списка.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currentText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возвращает текст выбранного элемента.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//str2="3“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currentIndex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findText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&amp;text)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ищет элемент с текстом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и в случае успеха возвращает его индекс, иначе возвращает -1.</a:t>
            </a:r>
            <a:endParaRPr lang="uk-UA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pt-BR" sz="28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findText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//n=1</a:t>
            </a:r>
            <a:endParaRPr lang="uk-UA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и слоты класса</a:t>
            </a:r>
            <a:r>
              <a:rPr lang="en-US" sz="3600" dirty="0"/>
              <a:t> </a:t>
            </a:r>
            <a:r>
              <a:rPr lang="en-US" sz="3600" dirty="0" err="1"/>
              <a:t>QComboBox</a:t>
            </a:r>
            <a:r>
              <a:rPr lang="en-US" sz="3600" dirty="0"/>
              <a:t> </a:t>
            </a:r>
            <a:endParaRPr lang="uk-UA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A187A8-BFDE-47FC-81C8-18B894084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35" y="2575982"/>
            <a:ext cx="1008112" cy="8530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7A1B09-7DB3-4EF5-B2D9-06799A72B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185" y="4851925"/>
            <a:ext cx="7810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6212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setCurrentIndex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index)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делает текущим (выбранным) элемент списка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8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setCurrentIndex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13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setMaxCount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max)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задает максимально возможное количество элементов в списке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8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setMaxCount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и слоты класса</a:t>
            </a:r>
            <a:r>
              <a:rPr lang="en-US" sz="3600" dirty="0"/>
              <a:t> </a:t>
            </a:r>
            <a:r>
              <a:rPr lang="en-US" sz="3600" dirty="0" err="1"/>
              <a:t>QComboBox</a:t>
            </a:r>
            <a:r>
              <a:rPr lang="en-US" sz="3600" dirty="0"/>
              <a:t> </a:t>
            </a:r>
            <a:endParaRPr lang="uk-UA" sz="36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D6D0097-39EC-4584-ACC1-2A9DCA562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4365104"/>
            <a:ext cx="1159387" cy="106376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743F0A-DFB5-424D-B673-3944B3933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2097224"/>
            <a:ext cx="1159387" cy="84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641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1764</Words>
  <Application>Microsoft Office PowerPoint</Application>
  <PresentationFormat>Экран (4:3)</PresentationFormat>
  <Paragraphs>189</Paragraphs>
  <Slides>27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Тема Office</vt:lpstr>
      <vt:lpstr>Об’єктно-орієнтоване програмування</vt:lpstr>
      <vt:lpstr>Класс QComboBox </vt:lpstr>
      <vt:lpstr>Методы и слоты класса QComboBox </vt:lpstr>
      <vt:lpstr>Методы и слоты класса QComboBox </vt:lpstr>
      <vt:lpstr>Методы и слоты класса QComboBox </vt:lpstr>
      <vt:lpstr>Методы и слоты класса QComboBox </vt:lpstr>
      <vt:lpstr>Методы и слоты класса QComboBox </vt:lpstr>
      <vt:lpstr>Методы и слоты класса QComboBox </vt:lpstr>
      <vt:lpstr>Методы и слоты класса QComboBox </vt:lpstr>
      <vt:lpstr>Сигналы класса QComboBox </vt:lpstr>
      <vt:lpstr>Сигналы класса QComboBox </vt:lpstr>
      <vt:lpstr>Класс QListWidget </vt:lpstr>
      <vt:lpstr>Методы и слоты класса QListWidget </vt:lpstr>
      <vt:lpstr>Методы и слоты класса QListWidget </vt:lpstr>
      <vt:lpstr>Методы и слоты класса QListWidget </vt:lpstr>
      <vt:lpstr>Методы и слоты класса QListWidget </vt:lpstr>
      <vt:lpstr>Сигналы класса QListWidget </vt:lpstr>
      <vt:lpstr>Класс QGroupBox </vt:lpstr>
      <vt:lpstr>Класс QGroupBox </vt:lpstr>
      <vt:lpstr>Методы класса QGroupBox </vt:lpstr>
      <vt:lpstr>Класс QSlider</vt:lpstr>
      <vt:lpstr>Методы и слоты класса QSlider</vt:lpstr>
      <vt:lpstr>Методы и слоты класса QSlider</vt:lpstr>
      <vt:lpstr>Сигналы класса QSlider</vt:lpstr>
      <vt:lpstr>Класс QLCDNumber</vt:lpstr>
      <vt:lpstr>Методы и слоты класса QLCDNumber</vt:lpstr>
      <vt:lpstr>Методы и слоты класса QLCDNumber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Об’єктно-орієнтоване програмування</dc:title>
  <dc:creator>Kseniia</dc:creator>
  <cp:lastModifiedBy>Kseniia</cp:lastModifiedBy>
  <cp:revision>190</cp:revision>
  <dcterms:modified xsi:type="dcterms:W3CDTF">2020-10-05T23:24:40Z</dcterms:modified>
</cp:coreProperties>
</file>