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7" r:id="rId12"/>
    <p:sldId id="288" r:id="rId13"/>
    <p:sldId id="289" r:id="rId14"/>
    <p:sldId id="290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89" autoAdjust="0"/>
  </p:normalViewPr>
  <p:slideViewPr>
    <p:cSldViewPr>
      <p:cViewPr varScale="1">
        <p:scale>
          <a:sx n="41" d="100"/>
          <a:sy n="41" d="100"/>
        </p:scale>
        <p:origin x="135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01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89D72-A080-4A79-B96C-EAF4279EA27C}" type="datetimeFigureOut">
              <a:rPr lang="ru-RU" smtClean="0"/>
              <a:pPr/>
              <a:t>06.10.2020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95C5B-8E35-441F-ABCD-76F322D208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88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097647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048116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678693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887453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079616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214662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139544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184764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97953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888235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141930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166286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697641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06.10.2020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052736"/>
            <a:ext cx="7772400" cy="1470025"/>
          </a:xfrm>
        </p:spPr>
        <p:txBody>
          <a:bodyPr/>
          <a:lstStyle/>
          <a:p>
            <a:r>
              <a:rPr lang="uk-UA" dirty="0"/>
              <a:t>Об’єктно-орієнтоване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50912"/>
          </a:xfrm>
        </p:spPr>
        <p:txBody>
          <a:bodyPr>
            <a:normAutofit lnSpcReduction="10000"/>
          </a:bodyPr>
          <a:lstStyle/>
          <a:p>
            <a:r>
              <a:rPr lang="uk-UA" dirty="0"/>
              <a:t>Лекція 5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2992796"/>
            <a:ext cx="391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/>
              <a:t>На основі мови С++ та </a:t>
            </a:r>
            <a:r>
              <a:rPr lang="uk-UA" dirty="0" err="1"/>
              <a:t>фреймворку</a:t>
            </a:r>
            <a:r>
              <a:rPr lang="uk-UA" dirty="0"/>
              <a:t> </a:t>
            </a:r>
            <a:r>
              <a:rPr lang="en-US" dirty="0" err="1"/>
              <a:t>Qt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5319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770" y="842822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removeWidget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removeItem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layout2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altLang="ru-RU" sz="2400" dirty="0" err="1">
                <a:latin typeface="+mj-lt"/>
                <a:cs typeface="Courier New" panose="02070309020205020404" pitchFamily="49" charset="0"/>
              </a:rPr>
              <a:t>Задать</a:t>
            </a:r>
            <a:r>
              <a:rPr lang="uk-UA" altLang="ru-RU" sz="2400" dirty="0">
                <a:latin typeface="+mj-lt"/>
                <a:cs typeface="Courier New" panose="02070309020205020404" pitchFamily="49" charset="0"/>
              </a:rPr>
              <a:t> ширину кромки лейаута </a:t>
            </a:r>
            <a:r>
              <a:rPr lang="uk-UA" altLang="ru-RU" sz="2400" dirty="0" err="1">
                <a:latin typeface="+mj-lt"/>
                <a:cs typeface="Courier New" panose="02070309020205020404" pitchFamily="49" charset="0"/>
              </a:rPr>
              <a:t>можно</a:t>
            </a:r>
            <a:r>
              <a:rPr lang="uk-UA" altLang="ru-RU" sz="2400" dirty="0">
                <a:latin typeface="+mj-lt"/>
                <a:cs typeface="Courier New" panose="02070309020205020404" pitchFamily="49" charset="0"/>
              </a:rPr>
              <a:t> с </a:t>
            </a:r>
            <a:r>
              <a:rPr lang="uk-UA" altLang="ru-RU" sz="2400" dirty="0" err="1">
                <a:latin typeface="+mj-lt"/>
                <a:cs typeface="Courier New" panose="02070309020205020404" pitchFamily="49" charset="0"/>
              </a:rPr>
              <a:t>помощью</a:t>
            </a:r>
            <a:r>
              <a:rPr lang="uk-UA" altLang="ru-RU" sz="2400" dirty="0">
                <a:latin typeface="+mj-lt"/>
                <a:cs typeface="Courier New" panose="02070309020205020404" pitchFamily="49" charset="0"/>
              </a:rPr>
              <a:t> метода 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setContensMargins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(int left,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top, int right, int bottom)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setContentsMargins</a:t>
            </a:r>
            <a:endParaRPr lang="en-US" sz="2400" dirty="0">
              <a:solidFill>
                <a:srgbClr val="00677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altLang="ru-RU" sz="2400" dirty="0" err="1">
                <a:latin typeface="+mj-lt"/>
                <a:cs typeface="Courier New" panose="02070309020205020404" pitchFamily="49" charset="0"/>
              </a:rPr>
              <a:t>Ограничить</a:t>
            </a:r>
            <a:r>
              <a:rPr lang="uk-UA" altLang="ru-RU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uk-UA" altLang="ru-RU" sz="2400" dirty="0" err="1">
                <a:latin typeface="+mj-lt"/>
                <a:cs typeface="Courier New" panose="02070309020205020404" pitchFamily="49" charset="0"/>
              </a:rPr>
              <a:t>возможные</a:t>
            </a:r>
            <a:r>
              <a:rPr lang="uk-UA" altLang="ru-RU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uk-UA" altLang="ru-RU" sz="2400" dirty="0" err="1">
                <a:latin typeface="+mj-lt"/>
                <a:cs typeface="Courier New" panose="02070309020205020404" pitchFamily="49" charset="0"/>
              </a:rPr>
              <a:t>размеры</a:t>
            </a:r>
            <a:r>
              <a:rPr lang="uk-UA" altLang="ru-RU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uk-UA" altLang="ru-RU" sz="2400" dirty="0" err="1">
                <a:latin typeface="+mj-lt"/>
                <a:cs typeface="Courier New" panose="02070309020205020404" pitchFamily="49" charset="0"/>
              </a:rPr>
              <a:t>виджетов</a:t>
            </a:r>
            <a:r>
              <a:rPr lang="uk-UA" altLang="ru-RU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uk-UA" altLang="ru-RU" sz="2400" dirty="0" err="1">
                <a:latin typeface="+mj-lt"/>
                <a:cs typeface="Courier New" panose="02070309020205020404" pitchFamily="49" charset="0"/>
              </a:rPr>
              <a:t>можно</a:t>
            </a:r>
            <a:r>
              <a:rPr lang="uk-UA" altLang="ru-RU" sz="2400" dirty="0">
                <a:latin typeface="+mj-lt"/>
                <a:cs typeface="Courier New" panose="02070309020205020404" pitchFamily="49" charset="0"/>
              </a:rPr>
              <a:t> в </a:t>
            </a:r>
            <a:r>
              <a:rPr lang="uk-UA" altLang="ru-RU" sz="2400" dirty="0" err="1">
                <a:latin typeface="+mj-lt"/>
                <a:cs typeface="Courier New" panose="02070309020205020404" pitchFamily="49" charset="0"/>
              </a:rPr>
              <a:t>частности</a:t>
            </a:r>
            <a:r>
              <a:rPr lang="uk-UA" altLang="ru-RU" sz="2400" dirty="0">
                <a:latin typeface="+mj-lt"/>
                <a:cs typeface="Courier New" panose="02070309020205020404" pitchFamily="49" charset="0"/>
              </a:rPr>
              <a:t> с </a:t>
            </a:r>
            <a:r>
              <a:rPr lang="uk-UA" altLang="ru-RU" sz="2400" dirty="0" err="1">
                <a:latin typeface="+mj-lt"/>
                <a:cs typeface="Courier New" panose="02070309020205020404" pitchFamily="49" charset="0"/>
              </a:rPr>
              <a:t>помощью</a:t>
            </a:r>
            <a:r>
              <a:rPr lang="uk-UA" altLang="ru-RU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uk-UA" altLang="ru-RU" sz="2400" dirty="0" err="1">
                <a:latin typeface="+mj-lt"/>
                <a:cs typeface="Courier New" panose="02070309020205020404" pitchFamily="49" charset="0"/>
              </a:rPr>
              <a:t>следующих</a:t>
            </a:r>
            <a:r>
              <a:rPr lang="uk-UA" altLang="ru-RU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uk-UA" altLang="ru-RU" sz="2400" dirty="0" err="1">
                <a:latin typeface="+mj-lt"/>
                <a:cs typeface="Courier New" panose="02070309020205020404" pitchFamily="49" charset="0"/>
              </a:rPr>
              <a:t>методов</a:t>
            </a:r>
            <a:r>
              <a:rPr lang="en-US" altLang="ru-RU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altLang="ru-RU" sz="2400" dirty="0" err="1">
                <a:latin typeface="+mj-lt"/>
                <a:cs typeface="Courier New" panose="02070309020205020404" pitchFamily="49" charset="0"/>
              </a:rPr>
              <a:t>кл</a:t>
            </a:r>
            <a:r>
              <a:rPr lang="en-US" altLang="ru-RU" sz="2400" dirty="0">
                <a:latin typeface="+mj-lt"/>
                <a:cs typeface="Courier New" panose="02070309020205020404" pitchFamily="49" charset="0"/>
              </a:rPr>
              <a:t>acca </a:t>
            </a:r>
            <a:r>
              <a:rPr lang="en-US" altLang="ru-RU" sz="2400" dirty="0" err="1">
                <a:latin typeface="+mj-lt"/>
                <a:cs typeface="Courier New" panose="02070309020205020404" pitchFamily="49" charset="0"/>
              </a:rPr>
              <a:t>QWidget</a:t>
            </a:r>
            <a:r>
              <a:rPr lang="en-US" altLang="ru-RU" sz="2400" dirty="0">
                <a:latin typeface="+mj-lt"/>
                <a:cs typeface="Courier New" panose="02070309020205020404" pitchFamily="49" charset="0"/>
              </a:rPr>
              <a:t>: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1) 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setMinimum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Width, 2) 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setMinimumHeight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3) 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setMaximum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Width, 4) 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setMaximumHeight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5) 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setFixedWidth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6) 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setFixedHeight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Класс </a:t>
            </a:r>
            <a:r>
              <a:rPr lang="en-US" sz="3600" dirty="0" err="1"/>
              <a:t>QBoxLayouts</a:t>
            </a:r>
            <a:endParaRPr lang="uk-UA" sz="3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0500AE-EA42-43A3-945E-E2BA90B05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918602"/>
            <a:ext cx="2783210" cy="9952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DB6978-0C6F-4F55-813B-B567BFC9B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3399017"/>
            <a:ext cx="20859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0088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770" y="842822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При добавлении </a:t>
            </a:r>
            <a:r>
              <a:rPr lang="ru-RU" altLang="ru-RU" sz="2800" dirty="0" err="1">
                <a:latin typeface="+mj-lt"/>
                <a:cs typeface="Courier New" panose="02070309020205020404" pitchFamily="49" charset="0"/>
              </a:rPr>
              <a:t>лейаута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 в виджет главного счета, он автоматически размещается в центре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виджета и занимает всё его пространство. Для размещения </a:t>
            </a:r>
            <a:r>
              <a:rPr lang="ru-RU" altLang="ru-RU" sz="2800" dirty="0" err="1">
                <a:latin typeface="+mj-lt"/>
                <a:cs typeface="Courier New" panose="02070309020205020404" pitchFamily="49" charset="0"/>
              </a:rPr>
              <a:t>лейаута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 в произвольном месте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главного счета и задания нужных размеров </a:t>
            </a:r>
            <a:r>
              <a:rPr lang="ru-RU" altLang="ru-RU" sz="2800" dirty="0" err="1">
                <a:latin typeface="+mj-lt"/>
                <a:cs typeface="Courier New" panose="02070309020205020404" pitchFamily="49" charset="0"/>
              </a:rPr>
              <a:t>лейаута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 необходимо будет создать дополнительное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окно (дочернее для главного), например, на базе класса </a:t>
            </a: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Qwidget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разместить в этом окне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 err="1">
                <a:latin typeface="+mj-lt"/>
                <a:cs typeface="Courier New" panose="02070309020205020404" pitchFamily="49" charset="0"/>
              </a:rPr>
              <a:t>лейаут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, после чего с помощью метода </a:t>
            </a: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setGeometry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()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 задать нужное расположение и размеры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дочернего окна и следовательно </a:t>
            </a:r>
            <a:r>
              <a:rPr lang="ru-RU" altLang="ru-RU" sz="2800" dirty="0" err="1">
                <a:latin typeface="+mj-lt"/>
                <a:cs typeface="Courier New" panose="02070309020205020404" pitchFamily="49" charset="0"/>
              </a:rPr>
              <a:t>лейаута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. Так делается в программе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Qt Designer.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Класс </a:t>
            </a:r>
            <a:r>
              <a:rPr lang="en-US" sz="3600" dirty="0" err="1"/>
              <a:t>QBoxLayouts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355039673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770" y="842822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Классы </a:t>
            </a:r>
            <a:r>
              <a:rPr lang="ru-RU" altLang="ru-RU" sz="2800" dirty="0" err="1">
                <a:latin typeface="+mj-lt"/>
                <a:cs typeface="Courier New" panose="02070309020205020404" pitchFamily="49" charset="0"/>
              </a:rPr>
              <a:t>QHBoxLayout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 и </a:t>
            </a:r>
            <a:r>
              <a:rPr lang="ru-RU" altLang="ru-RU" sz="2800" dirty="0" err="1">
                <a:latin typeface="+mj-lt"/>
                <a:cs typeface="Courier New" panose="02070309020205020404" pitchFamily="49" charset="0"/>
              </a:rPr>
              <a:t>QVBoxLayout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 полностью аналогичны классу </a:t>
            </a:r>
            <a:r>
              <a:rPr lang="ru-RU" altLang="ru-RU" sz="2800" dirty="0" err="1">
                <a:latin typeface="+mj-lt"/>
                <a:cs typeface="Courier New" panose="02070309020205020404" pitchFamily="49" charset="0"/>
              </a:rPr>
              <a:t>QBoxLayout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ru-RU" altLang="ru-RU" sz="2800" dirty="0" err="1">
                <a:latin typeface="+mj-lt"/>
                <a:cs typeface="Courier New" panose="02070309020205020404" pitchFamily="49" charset="0"/>
              </a:rPr>
              <a:t>зa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исключением того, что класс </a:t>
            </a:r>
            <a:r>
              <a:rPr lang="ru-RU" altLang="ru-RU" sz="2800" dirty="0" err="1">
                <a:cs typeface="Courier New" panose="02070309020205020404" pitchFamily="49" charset="0"/>
              </a:rPr>
              <a:t>QHBoxLayout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 по умолчанию размещает виджеты и </a:t>
            </a:r>
            <a:r>
              <a:rPr lang="ru-RU" altLang="ru-RU" sz="2800" dirty="0" err="1">
                <a:latin typeface="+mj-lt"/>
                <a:cs typeface="Courier New" panose="02070309020205020404" pitchFamily="49" charset="0"/>
              </a:rPr>
              <a:t>лейауты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 только по горизонтали (слева направо), а класс </a:t>
            </a:r>
            <a:r>
              <a:rPr lang="ru-RU" altLang="ru-RU" sz="2800" dirty="0" err="1">
                <a:cs typeface="Courier New" panose="02070309020205020404" pitchFamily="49" charset="0"/>
              </a:rPr>
              <a:t>QVBoxLayout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 — только по вертикали (сверху вниз).</a:t>
            </a: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Класс </a:t>
            </a:r>
            <a:r>
              <a:rPr lang="en-US" sz="3600" dirty="0" err="1"/>
              <a:t>QBoxLayouts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212488091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770" y="842822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uk-UA" altLang="ru-RU" sz="2800" dirty="0" err="1">
                <a:latin typeface="+mj-lt"/>
                <a:cs typeface="Courier New" panose="02070309020205020404" pitchFamily="49" charset="0"/>
              </a:rPr>
              <a:t>Позволяет</a:t>
            </a:r>
            <a:r>
              <a:rPr lang="uk-UA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uk-UA" altLang="ru-RU" sz="2800" dirty="0" err="1">
                <a:latin typeface="+mj-lt"/>
                <a:cs typeface="Courier New" panose="02070309020205020404" pitchFamily="49" charset="0"/>
              </a:rPr>
              <a:t>размещать</a:t>
            </a:r>
            <a:r>
              <a:rPr lang="uk-UA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uk-UA" altLang="ru-RU" sz="2800" dirty="0" err="1">
                <a:latin typeface="+mj-lt"/>
                <a:cs typeface="Courier New" panose="02070309020205020404" pitchFamily="49" charset="0"/>
              </a:rPr>
              <a:t>виджеты</a:t>
            </a:r>
            <a:r>
              <a:rPr lang="uk-UA" altLang="ru-RU" sz="2800" dirty="0">
                <a:latin typeface="+mj-lt"/>
                <a:cs typeface="Courier New" panose="02070309020205020404" pitchFamily="49" charset="0"/>
              </a:rPr>
              <a:t> и </a:t>
            </a:r>
            <a:r>
              <a:rPr lang="uk-UA" altLang="ru-RU" sz="2800" dirty="0" err="1">
                <a:latin typeface="+mj-lt"/>
                <a:cs typeface="Courier New" panose="02070309020205020404" pitchFamily="49" charset="0"/>
              </a:rPr>
              <a:t>другие</a:t>
            </a:r>
            <a:r>
              <a:rPr lang="uk-UA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uk-UA" altLang="ru-RU" sz="2800" dirty="0" err="1">
                <a:latin typeface="+mj-lt"/>
                <a:cs typeface="Courier New" panose="02070309020205020404" pitchFamily="49" charset="0"/>
              </a:rPr>
              <a:t>лейауты</a:t>
            </a:r>
            <a:r>
              <a:rPr lang="uk-UA" altLang="ru-RU" sz="2800" dirty="0">
                <a:latin typeface="+mj-lt"/>
                <a:cs typeface="Courier New" panose="02070309020205020404" pitchFamily="49" charset="0"/>
              </a:rPr>
              <a:t> в «</a:t>
            </a:r>
            <a:r>
              <a:rPr lang="uk-UA" altLang="ru-RU" sz="2800" dirty="0" err="1">
                <a:latin typeface="+mj-lt"/>
                <a:cs typeface="Courier New" panose="02070309020205020404" pitchFamily="49" charset="0"/>
              </a:rPr>
              <a:t>сетке</a:t>
            </a:r>
            <a:r>
              <a:rPr lang="uk-UA" altLang="ru-RU" sz="2800" dirty="0">
                <a:latin typeface="+mj-lt"/>
                <a:cs typeface="Courier New" panose="02070309020205020404" pitchFamily="49" charset="0"/>
              </a:rPr>
              <a:t>», </a:t>
            </a:r>
            <a:r>
              <a:rPr lang="uk-UA" altLang="ru-RU" sz="2800" dirty="0" err="1">
                <a:latin typeface="+mj-lt"/>
                <a:cs typeface="Courier New" panose="02070309020205020404" pitchFamily="49" charset="0"/>
              </a:rPr>
              <a:t>состоящей</a:t>
            </a:r>
            <a:r>
              <a:rPr lang="uk-UA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uk-UA" altLang="ru-RU" sz="2800" dirty="0" err="1">
                <a:latin typeface="+mj-lt"/>
                <a:cs typeface="Courier New" panose="02070309020205020404" pitchFamily="49" charset="0"/>
              </a:rPr>
              <a:t>из</a:t>
            </a:r>
            <a:r>
              <a:rPr lang="uk-UA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uk-UA" altLang="ru-RU" sz="2800" dirty="0" err="1">
                <a:latin typeface="+mj-lt"/>
                <a:cs typeface="Courier New" panose="02070309020205020404" pitchFamily="49" charset="0"/>
              </a:rPr>
              <a:t>ячеек</a:t>
            </a:r>
            <a:r>
              <a:rPr lang="uk-UA" altLang="ru-RU" sz="28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uk-UA" altLang="ru-RU" sz="2800" dirty="0" err="1">
                <a:latin typeface="+mj-lt"/>
                <a:cs typeface="Courier New" panose="02070309020205020404" pitchFamily="49" charset="0"/>
              </a:rPr>
              <a:t>позиции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uk-UA" altLang="ru-RU" sz="2800" dirty="0" err="1">
                <a:latin typeface="+mj-lt"/>
                <a:cs typeface="Courier New" panose="02070309020205020404" pitchFamily="49" charset="0"/>
              </a:rPr>
              <a:t>которых</a:t>
            </a:r>
            <a:r>
              <a:rPr lang="uk-UA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uk-UA" altLang="ru-RU" sz="2800" dirty="0" err="1">
                <a:latin typeface="+mj-lt"/>
                <a:cs typeface="Courier New" panose="02070309020205020404" pitchFamily="49" charset="0"/>
              </a:rPr>
              <a:t>задаются</a:t>
            </a:r>
            <a:r>
              <a:rPr lang="uk-UA" altLang="ru-RU" sz="2800" dirty="0">
                <a:latin typeface="+mj-lt"/>
                <a:cs typeface="Courier New" panose="02070309020205020404" pitchFamily="49" charset="0"/>
              </a:rPr>
              <a:t> номерами строк и </a:t>
            </a:r>
            <a:r>
              <a:rPr lang="uk-UA" altLang="ru-RU" sz="2800" dirty="0" err="1">
                <a:latin typeface="+mj-lt"/>
                <a:cs typeface="Courier New" panose="02070309020205020404" pitchFamily="49" charset="0"/>
              </a:rPr>
              <a:t>столбцов</a:t>
            </a:r>
            <a:r>
              <a:rPr lang="uk-UA" altLang="ru-RU" sz="2800" dirty="0">
                <a:latin typeface="+mj-lt"/>
                <a:cs typeface="Courier New" panose="02070309020205020404" pitchFamily="49" charset="0"/>
              </a:rPr>
              <a:t> (</a:t>
            </a:r>
            <a:r>
              <a:rPr lang="uk-UA" altLang="ru-RU" sz="2800" dirty="0" err="1">
                <a:latin typeface="+mj-lt"/>
                <a:cs typeface="Courier New" panose="02070309020205020404" pitchFamily="49" charset="0"/>
              </a:rPr>
              <a:t>индексация</a:t>
            </a:r>
            <a:r>
              <a:rPr lang="uk-UA" altLang="ru-RU" sz="2800" dirty="0">
                <a:latin typeface="+mj-lt"/>
                <a:cs typeface="Courier New" panose="02070309020205020404" pitchFamily="49" charset="0"/>
              </a:rPr>
              <a:t> с 0).</a:t>
            </a:r>
          </a:p>
          <a:p>
            <a:pPr marL="0" indent="0">
              <a:spcBef>
                <a:spcPts val="0"/>
              </a:spcBef>
              <a:buNone/>
            </a:pPr>
            <a:endParaRPr lang="uk-UA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altLang="ru-RU" sz="2800" dirty="0" err="1">
                <a:latin typeface="+mj-lt"/>
                <a:cs typeface="Courier New" panose="02070309020205020404" pitchFamily="49" charset="0"/>
              </a:rPr>
              <a:t>Конструкторы</a:t>
            </a:r>
            <a:r>
              <a:rPr lang="uk-UA" altLang="ru-RU" sz="2800" dirty="0">
                <a:latin typeface="+mj-lt"/>
                <a:cs typeface="Courier New" panose="02070309020205020404" pitchFamily="49" charset="0"/>
              </a:rPr>
              <a:t>: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QGridLayout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QWidget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*parent)</a:t>
            </a:r>
            <a:r>
              <a:rPr lang="uk-UA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ru-RU" sz="2800" dirty="0">
                <a:latin typeface="+mj-lt"/>
                <a:cs typeface="Courier New" panose="02070309020205020404" pitchFamily="49" charset="0"/>
              </a:rPr>
              <a:t>для </a:t>
            </a:r>
            <a:r>
              <a:rPr lang="uk-UA" altLang="ru-RU" sz="2800" dirty="0" err="1">
                <a:latin typeface="+mj-lt"/>
                <a:cs typeface="Courier New" panose="02070309020205020404" pitchFamily="49" charset="0"/>
              </a:rPr>
              <a:t>главного</a:t>
            </a:r>
            <a:r>
              <a:rPr lang="uk-UA" altLang="ru-RU" sz="2800" dirty="0">
                <a:latin typeface="+mj-lt"/>
                <a:cs typeface="Courier New" panose="02070309020205020404" pitchFamily="49" charset="0"/>
              </a:rPr>
              <a:t> лейаута</a:t>
            </a:r>
          </a:p>
          <a:p>
            <a:pPr marL="0" indent="0">
              <a:spcBef>
                <a:spcPts val="0"/>
              </a:spcBef>
              <a:buNone/>
            </a:pPr>
            <a:endParaRPr lang="uk-UA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QGridLayout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&lt;--- </a:t>
            </a:r>
            <a:r>
              <a:rPr lang="uk-UA" altLang="ru-RU" sz="2800" dirty="0">
                <a:latin typeface="+mj-lt"/>
                <a:cs typeface="Courier New" panose="02070309020205020404" pitchFamily="49" charset="0"/>
              </a:rPr>
              <a:t>для </a:t>
            </a:r>
            <a:r>
              <a:rPr lang="uk-UA" altLang="ru-RU" sz="2800" dirty="0" err="1">
                <a:latin typeface="+mj-lt"/>
                <a:cs typeface="Courier New" panose="02070309020205020404" pitchFamily="49" charset="0"/>
              </a:rPr>
              <a:t>дочернего</a:t>
            </a:r>
            <a:r>
              <a:rPr lang="uk-UA" altLang="ru-RU" sz="2800" dirty="0">
                <a:latin typeface="+mj-lt"/>
                <a:cs typeface="Courier New" panose="02070309020205020404" pitchFamily="49" charset="0"/>
              </a:rPr>
              <a:t> лейаута .</a:t>
            </a:r>
          </a:p>
          <a:p>
            <a:pPr marL="0" indent="0">
              <a:spcBef>
                <a:spcPts val="0"/>
              </a:spcBef>
              <a:buNone/>
            </a:pPr>
            <a:endParaRPr lang="uk-UA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altLang="ru-RU" sz="2800" dirty="0">
                <a:latin typeface="+mj-lt"/>
                <a:cs typeface="Courier New" panose="02070309020205020404" pitchFamily="49" charset="0"/>
              </a:rPr>
              <a:t>Добавить </a:t>
            </a:r>
            <a:r>
              <a:rPr lang="uk-UA" altLang="ru-RU" sz="2800" dirty="0" err="1">
                <a:latin typeface="+mj-lt"/>
                <a:cs typeface="Courier New" panose="02070309020205020404" pitchFamily="49" charset="0"/>
              </a:rPr>
              <a:t>виджет</a:t>
            </a:r>
            <a:r>
              <a:rPr lang="uk-UA" altLang="ru-RU" sz="2800" dirty="0">
                <a:latin typeface="+mj-lt"/>
                <a:cs typeface="Courier New" panose="02070309020205020404" pitchFamily="49" charset="0"/>
              </a:rPr>
              <a:t> в </a:t>
            </a:r>
            <a:r>
              <a:rPr lang="uk-UA" altLang="ru-RU" sz="2800" dirty="0" err="1">
                <a:latin typeface="+mj-lt"/>
                <a:cs typeface="Courier New" panose="02070309020205020404" pitchFamily="49" charset="0"/>
              </a:rPr>
              <a:t>ячейку</a:t>
            </a:r>
            <a:r>
              <a:rPr lang="uk-UA" altLang="ru-RU" sz="2800" dirty="0">
                <a:latin typeface="+mj-lt"/>
                <a:cs typeface="Courier New" panose="02070309020205020404" pitchFamily="49" charset="0"/>
              </a:rPr>
              <a:t> лейаута </a:t>
            </a:r>
            <a:r>
              <a:rPr lang="uk-UA" altLang="ru-RU" sz="2800" dirty="0" err="1">
                <a:latin typeface="+mj-lt"/>
                <a:cs typeface="Courier New" panose="02070309020205020404" pitchFamily="49" charset="0"/>
              </a:rPr>
              <a:t>можно</a:t>
            </a:r>
            <a:r>
              <a:rPr lang="uk-UA" altLang="ru-RU" sz="2800" dirty="0">
                <a:latin typeface="+mj-lt"/>
                <a:cs typeface="Courier New" panose="02070309020205020404" pitchFamily="49" charset="0"/>
              </a:rPr>
              <a:t> с </a:t>
            </a:r>
            <a:r>
              <a:rPr lang="uk-UA" altLang="ru-RU" sz="2800" dirty="0" err="1">
                <a:latin typeface="+mj-lt"/>
                <a:cs typeface="Courier New" panose="02070309020205020404" pitchFamily="49" charset="0"/>
              </a:rPr>
              <a:t>помощью</a:t>
            </a:r>
            <a:r>
              <a:rPr lang="uk-UA" altLang="ru-RU" sz="2800" dirty="0">
                <a:latin typeface="+mj-lt"/>
                <a:cs typeface="Courier New" panose="02070309020205020404" pitchFamily="49" charset="0"/>
              </a:rPr>
              <a:t> метода </a:t>
            </a:r>
            <a:endParaRPr lang="en-US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addWidget</a:t>
            </a: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QWidget</a:t>
            </a: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 widget, int row, int column, Qt: : Alignment alignment=0),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где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row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указывает номер </a:t>
            </a:r>
            <a:r>
              <a:rPr lang="uk-UA" altLang="ru-RU" sz="2800" dirty="0">
                <a:latin typeface="+mj-lt"/>
                <a:cs typeface="Courier New" panose="02070309020205020404" pitchFamily="49" charset="0"/>
              </a:rPr>
              <a:t>строки, а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column —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uk-UA" altLang="ru-RU" sz="2800" dirty="0">
                <a:latin typeface="+mj-lt"/>
                <a:cs typeface="Courier New" panose="02070309020205020404" pitchFamily="49" charset="0"/>
              </a:rPr>
              <a:t>номер </a:t>
            </a:r>
            <a:r>
              <a:rPr lang="uk-UA" altLang="ru-RU" sz="2800" dirty="0" err="1">
                <a:latin typeface="+mj-lt"/>
                <a:cs typeface="Courier New" panose="02070309020205020404" pitchFamily="49" charset="0"/>
              </a:rPr>
              <a:t>столбца</a:t>
            </a:r>
            <a:r>
              <a:rPr lang="uk-UA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uk-UA" altLang="ru-RU" sz="2800" dirty="0" err="1">
                <a:latin typeface="+mj-lt"/>
                <a:cs typeface="Courier New" panose="02070309020205020404" pitchFamily="49" charset="0"/>
              </a:rPr>
              <a:t>ячейки</a:t>
            </a:r>
            <a:r>
              <a:rPr lang="uk-UA" altLang="ru-RU" sz="2800" dirty="0">
                <a:latin typeface="+mj-lt"/>
                <a:cs typeface="Courier New" panose="02070309020205020404" pitchFamily="49" charset="0"/>
              </a:rPr>
              <a:t>.</a:t>
            </a: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Класс </a:t>
            </a:r>
            <a:r>
              <a:rPr lang="en-US" sz="3600" dirty="0" err="1"/>
              <a:t>QGridLayouts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62106801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E02B7F9-3C08-4FD0-A072-4A98FBDF5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3681028"/>
            <a:ext cx="2658162" cy="1536750"/>
          </a:xfrm>
          <a:prstGeom prst="rect">
            <a:avLst/>
          </a:prstGeom>
        </p:spPr>
      </p:pic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2380" y="836712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QGridLayout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QGridLayout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QPushButton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QPushButton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QPushButton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ru-RU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QPushButton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«</a:t>
            </a:r>
            <a:r>
              <a:rPr lang="ru-RU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QPushButton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ru-RU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QPushButton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«</a:t>
            </a:r>
            <a:r>
              <a:rPr lang="ru-RU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QPushButton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ru-RU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QPushButton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«</a:t>
            </a:r>
            <a:r>
              <a:rPr lang="ru-RU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QPushButton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ru-RU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QPushButton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«</a:t>
            </a:r>
            <a:r>
              <a:rPr lang="ru-RU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addWidget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addWidget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ru-RU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addWidget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ru-RU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addWidget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ru-RU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Класс </a:t>
            </a:r>
            <a:r>
              <a:rPr lang="en-US" sz="3600" dirty="0" err="1"/>
              <a:t>QGridLayouts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5293846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4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 fontScale="925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altLang="ru-RU" sz="2800" dirty="0" err="1"/>
              <a:t>Лейауты</a:t>
            </a:r>
            <a:r>
              <a:rPr lang="ru-RU" altLang="ru-RU" sz="2800" dirty="0"/>
              <a:t> — классы, представляющие собой менеджеры компоновки и предназначенные для</a:t>
            </a:r>
            <a:r>
              <a:rPr lang="en-US" altLang="ru-RU" sz="2800" dirty="0"/>
              <a:t> </a:t>
            </a:r>
            <a:r>
              <a:rPr lang="ru-RU" altLang="ru-RU" sz="2800" dirty="0"/>
              <a:t>управления</a:t>
            </a:r>
            <a:r>
              <a:rPr lang="en-US" altLang="ru-RU" sz="2800" dirty="0"/>
              <a:t> </a:t>
            </a:r>
            <a:r>
              <a:rPr lang="ru-RU" altLang="ru-RU" sz="2800" dirty="0"/>
              <a:t>автоматическим размещением графических элементов  пользовательского</a:t>
            </a:r>
            <a:r>
              <a:rPr lang="en-US" altLang="ru-RU" sz="2800" dirty="0"/>
              <a:t> </a:t>
            </a:r>
            <a:r>
              <a:rPr lang="ru-RU" altLang="ru-RU" sz="2800" dirty="0"/>
              <a:t>интерфейса (виджетов) на поверхности окна. </a:t>
            </a:r>
            <a:r>
              <a:rPr lang="ru-RU" altLang="ru-RU" sz="2800" dirty="0" err="1"/>
              <a:t>Лейауты</a:t>
            </a:r>
            <a:r>
              <a:rPr lang="ru-RU" altLang="ru-RU" sz="2800" dirty="0"/>
              <a:t> являются невидимыми контейнерами,</a:t>
            </a:r>
            <a:r>
              <a:rPr lang="en-US" altLang="ru-RU" sz="2800" dirty="0"/>
              <a:t> </a:t>
            </a:r>
            <a:r>
              <a:rPr lang="ru-RU" altLang="ru-RU" sz="2800" dirty="0"/>
              <a:t>которые после изменения размеров окна автоматически приводят в соответствие координаты и</a:t>
            </a:r>
            <a:r>
              <a:rPr lang="en-US" altLang="ru-RU" sz="2800" dirty="0"/>
              <a:t> </a:t>
            </a:r>
            <a:r>
              <a:rPr lang="ru-RU" altLang="ru-RU" sz="2800" dirty="0"/>
              <a:t>размеры виджетов, расположенных на нем.</a:t>
            </a:r>
            <a:endParaRPr lang="en-US" altLang="ru-RU" sz="28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altLang="ru-RU" sz="2800" dirty="0"/>
              <a:t>В </a:t>
            </a:r>
            <a:r>
              <a:rPr lang="en-US" altLang="ru-RU" sz="2800" dirty="0"/>
              <a:t>Qt</a:t>
            </a:r>
            <a:r>
              <a:rPr lang="ru-RU" altLang="ru-RU" sz="2800" dirty="0"/>
              <a:t> существуют несколько классов-</a:t>
            </a:r>
            <a:r>
              <a:rPr lang="ru-RU" altLang="ru-RU" sz="2800" dirty="0" err="1"/>
              <a:t>лейаутов</a:t>
            </a:r>
            <a:r>
              <a:rPr lang="ru-RU" altLang="ru-RU" sz="2800" dirty="0"/>
              <a:t>: </a:t>
            </a:r>
            <a:r>
              <a:rPr lang="en-US" altLang="ru-RU" sz="2800" dirty="0" err="1"/>
              <a:t>QLayout</a:t>
            </a:r>
            <a:r>
              <a:rPr lang="ru-RU" altLang="ru-RU" sz="2800" dirty="0"/>
              <a:t> (абстрактный класс), унаследованные от него </a:t>
            </a:r>
            <a:r>
              <a:rPr lang="en-US" altLang="ru-RU" sz="2800" dirty="0" err="1"/>
              <a:t>QBoxLayout</a:t>
            </a:r>
            <a:r>
              <a:rPr lang="en-US" altLang="ru-RU" sz="2800" dirty="0"/>
              <a:t>, </a:t>
            </a:r>
            <a:r>
              <a:rPr lang="en-US" altLang="ru-RU" sz="2800" dirty="0" err="1"/>
              <a:t>QGridLayout</a:t>
            </a:r>
            <a:r>
              <a:rPr lang="en-US" altLang="ru-RU" sz="2800" dirty="0"/>
              <a:t>, </a:t>
            </a:r>
            <a:r>
              <a:rPr lang="en-US" altLang="ru-RU" sz="2800" dirty="0" err="1"/>
              <a:t>QStackedLayout</a:t>
            </a:r>
            <a:r>
              <a:rPr lang="ru-RU" altLang="ru-RU" sz="2800" dirty="0"/>
              <a:t>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altLang="ru-RU" sz="2800" dirty="0"/>
              <a:t>От класса </a:t>
            </a:r>
            <a:r>
              <a:rPr lang="en-US" altLang="ru-RU" sz="2800" dirty="0" err="1"/>
              <a:t>QBoxLayout</a:t>
            </a:r>
            <a:r>
              <a:rPr lang="ru-RU" altLang="ru-RU" sz="2800" dirty="0"/>
              <a:t> унаследованы классы: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altLang="ru-RU" sz="2800" dirty="0" err="1"/>
              <a:t>QHBoxLayout</a:t>
            </a:r>
            <a:r>
              <a:rPr lang="ru-RU" altLang="ru-RU" sz="2800" dirty="0"/>
              <a:t> и </a:t>
            </a:r>
            <a:r>
              <a:rPr lang="ru-RU" altLang="ru-RU" sz="2800" dirty="0" err="1"/>
              <a:t>QVBoxLayout</a:t>
            </a:r>
            <a:r>
              <a:rPr lang="ru-RU" altLang="ru-RU" sz="2800" dirty="0"/>
              <a:t>.</a:t>
            </a:r>
            <a:endParaRPr lang="en-US" altLang="ru-RU" sz="2800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en-US" sz="3600" dirty="0"/>
              <a:t>Layouts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45667889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836712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uk-UA" altLang="ru-RU" sz="2800" dirty="0" err="1"/>
              <a:t>Позволяет</a:t>
            </a:r>
            <a:r>
              <a:rPr lang="uk-UA" altLang="ru-RU" sz="2800" dirty="0"/>
              <a:t> </a:t>
            </a:r>
            <a:r>
              <a:rPr lang="uk-UA" altLang="ru-RU" sz="2800" dirty="0" err="1"/>
              <a:t>линейно</a:t>
            </a:r>
            <a:r>
              <a:rPr lang="uk-UA" altLang="ru-RU" sz="2800" dirty="0"/>
              <a:t> (по </a:t>
            </a:r>
            <a:r>
              <a:rPr lang="uk-UA" altLang="ru-RU" sz="2800" dirty="0" err="1"/>
              <a:t>горизонтали</a:t>
            </a:r>
            <a:r>
              <a:rPr lang="uk-UA" altLang="ru-RU" sz="2800" dirty="0"/>
              <a:t> </a:t>
            </a:r>
            <a:r>
              <a:rPr lang="uk-UA" altLang="ru-RU" sz="2800" dirty="0" err="1"/>
              <a:t>или</a:t>
            </a:r>
            <a:r>
              <a:rPr lang="uk-UA" altLang="ru-RU" sz="2800" dirty="0"/>
              <a:t> вертикали) </a:t>
            </a:r>
            <a:r>
              <a:rPr lang="uk-UA" altLang="ru-RU" sz="2800" dirty="0" err="1"/>
              <a:t>размещать</a:t>
            </a:r>
            <a:r>
              <a:rPr lang="uk-UA" altLang="ru-RU" sz="2800" dirty="0"/>
              <a:t> </a:t>
            </a:r>
            <a:r>
              <a:rPr lang="uk-UA" altLang="ru-RU" sz="2800" dirty="0" err="1"/>
              <a:t>виджеты</a:t>
            </a:r>
            <a:r>
              <a:rPr lang="uk-UA" altLang="ru-RU" sz="2800" dirty="0"/>
              <a:t> </a:t>
            </a:r>
            <a:r>
              <a:rPr lang="uk-UA" altLang="ru-RU" sz="2800" dirty="0" err="1"/>
              <a:t>или</a:t>
            </a:r>
            <a:r>
              <a:rPr lang="uk-UA" altLang="ru-RU" sz="2800" dirty="0"/>
              <a:t> </a:t>
            </a:r>
            <a:r>
              <a:rPr lang="uk-UA" altLang="ru-RU" sz="2800" dirty="0" err="1"/>
              <a:t>другие</a:t>
            </a:r>
            <a:r>
              <a:rPr lang="uk-UA" altLang="ru-RU" sz="2800" dirty="0"/>
              <a:t> </a:t>
            </a:r>
            <a:r>
              <a:rPr lang="uk-UA" altLang="ru-RU" sz="2800" dirty="0" err="1"/>
              <a:t>лейауты</a:t>
            </a:r>
            <a:r>
              <a:rPr lang="uk-UA" altLang="ru-RU" sz="2800" dirty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uk-UA" altLang="ru-RU" sz="2800" dirty="0"/>
              <a:t>Конструктор</a:t>
            </a:r>
            <a:r>
              <a:rPr lang="en-US" altLang="ru-RU" sz="2800" dirty="0"/>
              <a:t>:</a:t>
            </a:r>
            <a:endParaRPr lang="uk-UA" altLang="ru-RU" sz="28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ru-RU" sz="2800" dirty="0" err="1"/>
              <a:t>QBoxLayout</a:t>
            </a:r>
            <a:r>
              <a:rPr lang="en-US" altLang="ru-RU" sz="2800" dirty="0"/>
              <a:t> (Direction </a:t>
            </a:r>
            <a:r>
              <a:rPr lang="en-US" altLang="ru-RU" sz="2800" dirty="0" err="1"/>
              <a:t>dir</a:t>
            </a:r>
            <a:r>
              <a:rPr lang="en-US" altLang="ru-RU" sz="2800" dirty="0"/>
              <a:t>, </a:t>
            </a:r>
            <a:r>
              <a:rPr lang="en-US" altLang="ru-RU" sz="2800" dirty="0" err="1"/>
              <a:t>QWidget</a:t>
            </a:r>
            <a:r>
              <a:rPr lang="en-US" altLang="ru-RU" sz="2800" dirty="0"/>
              <a:t> * parent=0),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ru-RU" sz="2800" dirty="0"/>
              <a:t>(</a:t>
            </a:r>
            <a:r>
              <a:rPr lang="en-US" altLang="ru-RU" sz="2800" dirty="0" err="1"/>
              <a:t>enum</a:t>
            </a:r>
            <a:r>
              <a:rPr lang="en-US" altLang="ru-RU" sz="2800" dirty="0"/>
              <a:t> Direction {</a:t>
            </a:r>
            <a:r>
              <a:rPr lang="en-US" altLang="ru-RU" sz="2800" dirty="0" err="1"/>
              <a:t>LeftToRight</a:t>
            </a:r>
            <a:r>
              <a:rPr lang="en-US" altLang="ru-RU" sz="2800" dirty="0"/>
              <a:t>, </a:t>
            </a:r>
            <a:r>
              <a:rPr lang="en-US" altLang="ru-RU" sz="2800" dirty="0" err="1"/>
              <a:t>RightToLeft</a:t>
            </a:r>
            <a:r>
              <a:rPr lang="en-US" altLang="ru-RU" sz="2800" dirty="0"/>
              <a:t>, </a:t>
            </a:r>
            <a:r>
              <a:rPr lang="en-US" altLang="ru-RU" sz="2800" dirty="0" err="1"/>
              <a:t>TopToBottom</a:t>
            </a:r>
            <a:r>
              <a:rPr lang="en-US" altLang="ru-RU" sz="2800" dirty="0"/>
              <a:t>, </a:t>
            </a:r>
            <a:r>
              <a:rPr lang="uk-UA" altLang="ru-RU" sz="2800" dirty="0" err="1"/>
              <a:t>ВоНотТоТор</a:t>
            </a:r>
            <a:r>
              <a:rPr lang="uk-UA" altLang="ru-RU" sz="2800" dirty="0"/>
              <a:t> }), </a:t>
            </a:r>
            <a:endParaRPr lang="en-US" altLang="ru-RU" sz="28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uk-UA" altLang="ru-RU" sz="2800" dirty="0" err="1"/>
              <a:t>где</a:t>
            </a:r>
            <a:r>
              <a:rPr lang="en-US" altLang="ru-RU" sz="2800" dirty="0"/>
              <a:t> </a:t>
            </a:r>
            <a:r>
              <a:rPr lang="en-US" altLang="ru-RU" sz="2800" dirty="0" err="1"/>
              <a:t>dir</a:t>
            </a:r>
            <a:r>
              <a:rPr lang="en-US" altLang="ru-RU" sz="2800" dirty="0"/>
              <a:t> </a:t>
            </a:r>
            <a:r>
              <a:rPr lang="uk-UA" altLang="ru-RU" sz="2800" dirty="0" err="1"/>
              <a:t>задает</a:t>
            </a:r>
            <a:r>
              <a:rPr lang="en-US" altLang="ru-RU" sz="2800" dirty="0"/>
              <a:t> </a:t>
            </a:r>
            <a:r>
              <a:rPr lang="uk-UA" altLang="ru-RU" sz="2800" dirty="0" err="1"/>
              <a:t>размещение</a:t>
            </a:r>
            <a:r>
              <a:rPr lang="uk-UA" altLang="ru-RU" sz="2800" dirty="0"/>
              <a:t> </a:t>
            </a:r>
            <a:r>
              <a:rPr lang="uk-UA" altLang="ru-RU" sz="2800" dirty="0" err="1"/>
              <a:t>виджетов</a:t>
            </a:r>
            <a:r>
              <a:rPr lang="uk-UA" altLang="ru-RU" sz="2800" dirty="0"/>
              <a:t> и </a:t>
            </a:r>
            <a:r>
              <a:rPr lang="uk-UA" altLang="ru-RU" sz="2800" dirty="0" err="1"/>
              <a:t>дочерних</a:t>
            </a:r>
            <a:r>
              <a:rPr lang="uk-UA" altLang="ru-RU" sz="2800" dirty="0"/>
              <a:t> </a:t>
            </a:r>
            <a:r>
              <a:rPr lang="uk-UA" altLang="ru-RU" sz="2800" dirty="0" err="1"/>
              <a:t>лейаутов</a:t>
            </a:r>
            <a:r>
              <a:rPr lang="uk-UA" altLang="ru-RU" sz="2800" dirty="0"/>
              <a:t>.</a:t>
            </a:r>
            <a:endParaRPr lang="en-US" altLang="ru-RU" sz="2800" dirty="0"/>
          </a:p>
          <a:p>
            <a:pPr marL="0" indent="0" algn="just">
              <a:spcBef>
                <a:spcPts val="0"/>
              </a:spcBef>
              <a:buNone/>
            </a:pPr>
            <a:endParaRPr lang="en-US" altLang="ru-RU" sz="2800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Класс </a:t>
            </a:r>
            <a:r>
              <a:rPr lang="en-US" sz="3600" dirty="0" err="1"/>
              <a:t>QBoxLayouts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48264346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836712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uk-UA" altLang="ru-RU" sz="2800" dirty="0"/>
              <a:t>Добавить </a:t>
            </a:r>
            <a:r>
              <a:rPr lang="uk-UA" altLang="ru-RU" sz="2800" dirty="0" err="1"/>
              <a:t>виджет</a:t>
            </a:r>
            <a:r>
              <a:rPr lang="uk-UA" altLang="ru-RU" sz="2800" dirty="0"/>
              <a:t> в лейаут </a:t>
            </a:r>
            <a:r>
              <a:rPr lang="uk-UA" altLang="ru-RU" sz="2800" dirty="0" err="1"/>
              <a:t>можно</a:t>
            </a:r>
            <a:r>
              <a:rPr lang="uk-UA" altLang="ru-RU" sz="2800" dirty="0"/>
              <a:t> методом </a:t>
            </a:r>
            <a:endParaRPr lang="en-US" altLang="ru-RU" sz="28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addWidget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QWidget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widget, int stretch=0, Qt::Alignment alignment=0),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ru-RU" sz="2800" dirty="0"/>
              <a:t>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altLang="ru-RU" sz="2800" dirty="0"/>
              <a:t>где</a:t>
            </a:r>
            <a:r>
              <a:rPr lang="en-US" altLang="ru-RU" sz="2800" dirty="0"/>
              <a:t>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en-US" altLang="ru-RU" sz="2800" dirty="0"/>
              <a:t> </a:t>
            </a:r>
            <a:r>
              <a:rPr lang="ru-RU" altLang="ru-RU" sz="2800" dirty="0"/>
              <a:t>указывает на добавляемый виджет </a:t>
            </a:r>
            <a:r>
              <a:rPr lang="en-US" altLang="ru-RU" sz="2800" dirty="0"/>
              <a:t>,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stretch</a:t>
            </a:r>
            <a:r>
              <a:rPr lang="en-US" altLang="ru-RU" sz="2800" dirty="0"/>
              <a:t> </a:t>
            </a:r>
            <a:r>
              <a:rPr lang="ru-RU" altLang="ru-RU" sz="2800" dirty="0"/>
              <a:t>задает фактор </a:t>
            </a:r>
            <a:r>
              <a:rPr lang="uk-UA" altLang="ru-RU" sz="2800" dirty="0" err="1"/>
              <a:t>растяжения</a:t>
            </a:r>
            <a:r>
              <a:rPr lang="uk-UA" altLang="ru-RU" sz="2800" dirty="0"/>
              <a:t> </a:t>
            </a:r>
            <a:r>
              <a:rPr lang="uk-UA" altLang="ru-RU" sz="2800" dirty="0" err="1"/>
              <a:t>виджета</a:t>
            </a:r>
            <a:r>
              <a:rPr lang="uk-UA" altLang="ru-RU" sz="2800" dirty="0"/>
              <a:t>,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alignment</a:t>
            </a:r>
            <a:r>
              <a:rPr lang="uk-UA" altLang="ru-RU" sz="2800" dirty="0"/>
              <a:t> </a:t>
            </a:r>
            <a:r>
              <a:rPr lang="uk-UA" altLang="ru-RU" sz="2800" dirty="0" err="1"/>
              <a:t>задает</a:t>
            </a:r>
            <a:r>
              <a:rPr lang="uk-UA" altLang="ru-RU" sz="2800" dirty="0"/>
              <a:t> </a:t>
            </a:r>
            <a:r>
              <a:rPr lang="uk-UA" altLang="ru-RU" sz="2800" dirty="0" err="1"/>
              <a:t>расположение</a:t>
            </a:r>
            <a:r>
              <a:rPr lang="uk-UA" altLang="ru-RU" sz="2800" dirty="0"/>
              <a:t> (</a:t>
            </a:r>
            <a:r>
              <a:rPr lang="uk-UA" altLang="ru-RU" sz="2800" dirty="0" err="1"/>
              <a:t>выравнивание</a:t>
            </a:r>
            <a:r>
              <a:rPr lang="uk-UA" altLang="ru-RU" sz="2800" dirty="0"/>
              <a:t>) </a:t>
            </a:r>
            <a:r>
              <a:rPr lang="uk-UA" altLang="ru-RU" sz="2800" dirty="0" err="1"/>
              <a:t>виджета</a:t>
            </a:r>
            <a:r>
              <a:rPr lang="uk-UA" altLang="ru-RU" sz="2800" dirty="0"/>
              <a:t> в </a:t>
            </a:r>
            <a:r>
              <a:rPr lang="uk-UA" altLang="ru-RU" sz="2800" dirty="0" err="1"/>
              <a:t>отведенной</a:t>
            </a:r>
            <a:r>
              <a:rPr lang="uk-UA" altLang="ru-RU" sz="2800" dirty="0"/>
              <a:t> </a:t>
            </a:r>
            <a:r>
              <a:rPr lang="uk-UA" altLang="ru-RU" sz="2800" dirty="0" err="1"/>
              <a:t>ему</a:t>
            </a:r>
            <a:r>
              <a:rPr lang="uk-UA" altLang="ru-RU" sz="2800" dirty="0"/>
              <a:t> </a:t>
            </a:r>
            <a:r>
              <a:rPr lang="uk-UA" altLang="ru-RU" sz="2800" dirty="0" err="1"/>
              <a:t>ячейке</a:t>
            </a:r>
            <a:r>
              <a:rPr lang="uk-UA" altLang="ru-RU" sz="2800" dirty="0"/>
              <a:t> лейаута, (</a:t>
            </a:r>
            <a:r>
              <a:rPr lang="uk-UA" altLang="ru-RU" sz="2800" dirty="0" err="1"/>
              <a:t>например</a:t>
            </a:r>
            <a:r>
              <a:rPr lang="uk-UA" altLang="ru-RU" sz="2800" dirty="0"/>
              <a:t>,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Qt::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AlignLeft</a:t>
            </a:r>
            <a:r>
              <a:rPr lang="uk-UA" altLang="ru-RU" sz="2800" dirty="0"/>
              <a:t>,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Qt::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AlignHCenter</a:t>
            </a:r>
            <a:r>
              <a:rPr lang="uk-UA" altLang="ru-RU" sz="2800" dirty="0"/>
              <a:t>, по </a:t>
            </a:r>
            <a:r>
              <a:rPr lang="uk-UA" altLang="ru-RU" sz="2800" dirty="0" err="1"/>
              <a:t>умолчанию</a:t>
            </a:r>
            <a:r>
              <a:rPr lang="uk-UA" altLang="ru-RU" sz="2800" dirty="0"/>
              <a:t> — </a:t>
            </a:r>
            <a:r>
              <a:rPr lang="uk-UA" altLang="ru-RU" sz="2800" dirty="0" err="1"/>
              <a:t>расположение</a:t>
            </a:r>
            <a:r>
              <a:rPr lang="uk-UA" altLang="ru-RU" sz="2800" dirty="0"/>
              <a:t> по</a:t>
            </a:r>
            <a:r>
              <a:rPr lang="en-US" altLang="ru-RU" sz="2800" dirty="0"/>
              <a:t> </a:t>
            </a:r>
            <a:r>
              <a:rPr lang="uk-UA" altLang="ru-RU" sz="2800" dirty="0"/>
              <a:t>центру).</a:t>
            </a:r>
            <a:endParaRPr lang="en-US" altLang="ru-RU" sz="2800" dirty="0"/>
          </a:p>
          <a:p>
            <a:pPr marL="0" indent="0" algn="just">
              <a:spcBef>
                <a:spcPts val="0"/>
              </a:spcBef>
              <a:buNone/>
            </a:pPr>
            <a:endParaRPr lang="en-US" altLang="ru-RU" sz="2800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Класс </a:t>
            </a:r>
            <a:r>
              <a:rPr lang="en-US" sz="3600" dirty="0" err="1"/>
              <a:t>QBoxLayouts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347442269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A61966F-7386-4D93-B25B-EAAA4C0D4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964" y="2948583"/>
            <a:ext cx="2647950" cy="809625"/>
          </a:xfrm>
          <a:prstGeom prst="rect">
            <a:avLst/>
          </a:prstGeom>
        </p:spPr>
      </p:pic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9739" y="847058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QPushButton</a:t>
            </a:r>
            <a:r>
              <a:rPr lang="en-US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QPushButton</a:t>
            </a:r>
            <a:r>
              <a:rPr lang="en-US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QPushButton</a:t>
            </a:r>
            <a:r>
              <a:rPr lang="en-US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QPushButton</a:t>
            </a:r>
            <a:r>
              <a:rPr lang="en-US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QPushButton</a:t>
            </a:r>
            <a:r>
              <a:rPr lang="en-US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btn3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QPushButton</a:t>
            </a:r>
            <a:r>
              <a:rPr lang="en-US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8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QBoxLayout</a:t>
            </a:r>
            <a:r>
              <a:rPr lang="en-US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QBoxLayout</a:t>
            </a:r>
            <a:r>
              <a:rPr lang="en-US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QBoxLayout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LeftToRight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92E6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addWidget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addWidget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addWidget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btn3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setDirection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QBoxLayout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TopToBottom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808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Класс </a:t>
            </a:r>
            <a:r>
              <a:rPr lang="en-US" sz="3600" dirty="0" err="1"/>
              <a:t>QBoxLayouts</a:t>
            </a:r>
            <a:endParaRPr lang="uk-UA" sz="3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351CF41-7ECF-466C-B57D-23F6B4C85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415" y="3906329"/>
            <a:ext cx="1247775" cy="13716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13A3C3-21CA-4060-AAC4-23892B631E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904" y="4934617"/>
            <a:ext cx="12668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87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770" y="842822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setDirection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QBoxLayout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LeftToRight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QPushButton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addWidget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92E6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+mj-lt"/>
                <a:cs typeface="Courier New" panose="02070309020205020404" pitchFamily="49" charset="0"/>
              </a:rPr>
              <a:t>btn2 </a:t>
            </a:r>
            <a:r>
              <a:rPr lang="ru-RU" sz="2000" dirty="0">
                <a:latin typeface="+mj-lt"/>
                <a:cs typeface="Courier New" panose="02070309020205020404" pitchFamily="49" charset="0"/>
              </a:rPr>
              <a:t> - растягивается по горизонтали, не растягивается по вертикали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setStretchFactor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btn3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000" dirty="0">
                <a:latin typeface="+mj-lt"/>
                <a:cs typeface="Courier New" panose="02070309020205020404" pitchFamily="49" charset="0"/>
              </a:rPr>
              <a:t>btn1  - </a:t>
            </a:r>
            <a:r>
              <a:rPr lang="ru-RU" altLang="ru-RU" sz="2000" dirty="0">
                <a:latin typeface="+mj-lt"/>
                <a:cs typeface="Courier New" panose="02070309020205020404" pitchFamily="49" charset="0"/>
              </a:rPr>
              <a:t>не растягивается, </a:t>
            </a:r>
            <a:r>
              <a:rPr lang="en-US" altLang="ru-RU" sz="2000" dirty="0">
                <a:latin typeface="+mj-lt"/>
                <a:cs typeface="Courier New" panose="02070309020205020404" pitchFamily="49" charset="0"/>
              </a:rPr>
              <a:t>btn3 – </a:t>
            </a:r>
            <a:r>
              <a:rPr lang="ru-RU" altLang="ru-RU" sz="2000" dirty="0">
                <a:latin typeface="+mj-lt"/>
                <a:cs typeface="Courier New" panose="02070309020205020404" pitchFamily="49" charset="0"/>
              </a:rPr>
              <a:t>растягивается в 2 раза больше по сравнению с </a:t>
            </a:r>
            <a:r>
              <a:rPr lang="en-US" altLang="ru-RU" sz="2000" dirty="0">
                <a:latin typeface="+mj-lt"/>
                <a:cs typeface="Courier New" panose="02070309020205020404" pitchFamily="49" charset="0"/>
              </a:rPr>
              <a:t>btn2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Класс </a:t>
            </a:r>
            <a:r>
              <a:rPr lang="en-US" sz="3600" dirty="0" err="1"/>
              <a:t>QBoxLayouts</a:t>
            </a:r>
            <a:endParaRPr lang="uk-UA" sz="3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115E2A-0CDC-458F-9D6D-F6EB82CCA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30" y="2120553"/>
            <a:ext cx="2609850" cy="8382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EC04629-5433-4D55-8CFD-73DE8B156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363" y="2053878"/>
            <a:ext cx="3686175" cy="9048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34B500C-B8C5-4F10-B211-43DD900D9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4179073"/>
            <a:ext cx="48101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2755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770" y="842822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С помощью метода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setSpacing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(int spacing)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можно задать минимальное расстояние между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виджетами в пикселях. </a:t>
            </a:r>
            <a:endParaRPr lang="en-US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setSpacing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400" dirty="0">
                <a:latin typeface="+mj-lt"/>
                <a:cs typeface="Courier New" panose="02070309020205020404" pitchFamily="49" charset="0"/>
              </a:rPr>
              <a:t>С помощью метода </a:t>
            </a:r>
            <a:r>
              <a:rPr lang="ru-RU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addLayout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QLayout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ru-RU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stretch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=0) </a:t>
            </a:r>
            <a:r>
              <a:rPr lang="ru-RU" altLang="ru-RU" sz="2400" dirty="0">
                <a:latin typeface="+mj-lt"/>
                <a:cs typeface="Courier New" panose="02070309020205020404" pitchFamily="49" charset="0"/>
              </a:rPr>
              <a:t>можно добавить дочерний</a:t>
            </a:r>
            <a:r>
              <a:rPr lang="en-US" altLang="ru-RU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altLang="ru-RU" sz="2400" dirty="0" err="1">
                <a:latin typeface="+mj-lt"/>
                <a:cs typeface="Courier New" panose="02070309020205020404" pitchFamily="49" charset="0"/>
              </a:rPr>
              <a:t>лейаут</a:t>
            </a:r>
            <a:r>
              <a:rPr lang="ru-RU" altLang="ru-RU" sz="2400" dirty="0">
                <a:latin typeface="+mj-lt"/>
                <a:cs typeface="Courier New" panose="02070309020205020404" pitchFamily="49" charset="0"/>
              </a:rPr>
              <a:t> в исходный </a:t>
            </a:r>
            <a:r>
              <a:rPr lang="ru-RU" altLang="ru-RU" sz="2400" dirty="0" err="1">
                <a:latin typeface="+mj-lt"/>
                <a:cs typeface="Courier New" panose="02070309020205020404" pitchFamily="49" charset="0"/>
              </a:rPr>
              <a:t>лейаут</a:t>
            </a:r>
            <a:r>
              <a:rPr lang="ru-RU" altLang="ru-RU" sz="2400" dirty="0">
                <a:latin typeface="+mj-lt"/>
                <a:cs typeface="Courier New" panose="02070309020205020404" pitchFamily="49" charset="0"/>
              </a:rPr>
              <a:t>.</a:t>
            </a:r>
            <a:endParaRPr lang="en-US" altLang="ru-RU" sz="24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QPushButton</a:t>
            </a:r>
            <a:r>
              <a:rPr lang="en-US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btn4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QPushButton</a:t>
            </a:r>
            <a:r>
              <a:rPr lang="en-US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QPushButton</a:t>
            </a:r>
            <a:r>
              <a:rPr lang="en-US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btn5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QPushButton</a:t>
            </a:r>
            <a:r>
              <a:rPr lang="en-US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QBoxLayout</a:t>
            </a:r>
            <a:r>
              <a:rPr lang="en-US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QBoxLayout</a:t>
            </a:r>
            <a:r>
              <a:rPr lang="en-US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QBoxLayout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TopToBottom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без</a:t>
            </a:r>
            <a:r>
              <a:rPr lang="uk-UA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this,</a:t>
            </a:r>
            <a:r>
              <a:rPr lang="en-US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т.к</a:t>
            </a:r>
            <a:r>
              <a:rPr lang="uk-UA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uk-UA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это</a:t>
            </a:r>
            <a:r>
              <a:rPr lang="uk-UA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дочерний</a:t>
            </a:r>
            <a:r>
              <a:rPr lang="uk-UA" sz="20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лейаут</a:t>
            </a:r>
            <a:endParaRPr lang="en-US" sz="20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addWidget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btn4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addWidget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btn5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addLayout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Класс </a:t>
            </a:r>
            <a:r>
              <a:rPr lang="en-US" sz="3600" dirty="0" err="1"/>
              <a:t>QBoxLayouts</a:t>
            </a:r>
            <a:endParaRPr lang="uk-UA" sz="36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D1007A4-1B5A-41D0-9D7F-B87C5F493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306" y="1823550"/>
            <a:ext cx="3486150" cy="86677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057243-2FD8-4928-9145-C0A69ADB4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306" y="5466371"/>
            <a:ext cx="33909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3751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770" y="842822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С помощью методов </a:t>
            </a:r>
            <a:r>
              <a:rPr lang="ru-RU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insertLayout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 и </a:t>
            </a:r>
            <a:r>
              <a:rPr lang="ru-RU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insertWidget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 можно вставить </a:t>
            </a:r>
            <a:r>
              <a:rPr lang="ru-RU" altLang="ru-RU" sz="2800" dirty="0" err="1">
                <a:latin typeface="+mj-lt"/>
                <a:cs typeface="Courier New" panose="02070309020205020404" pitchFamily="49" charset="0"/>
              </a:rPr>
              <a:t>лейаут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 и виджет в произвольную «ячейку» </a:t>
            </a:r>
            <a:r>
              <a:rPr lang="ru-RU" altLang="ru-RU" sz="2800" dirty="0" err="1">
                <a:latin typeface="+mj-lt"/>
                <a:cs typeface="Courier New" panose="02070309020205020404" pitchFamily="49" charset="0"/>
              </a:rPr>
              <a:t>лейаута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С помощью метода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insertSpacing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intex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можно вставить «кусок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altLang="ru-RU" sz="2800" dirty="0" err="1">
                <a:latin typeface="+mj-lt"/>
                <a:cs typeface="Courier New" panose="02070309020205020404" pitchFamily="49" charset="0"/>
              </a:rPr>
              <a:t>нерастягивающегося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 пространства» (распорку) между виджетами,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intex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 задает номер виджета,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перед которым следует вставка распорки,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- ширину или высоту распорки, в зависимости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от количества элементов в </a:t>
            </a:r>
            <a:r>
              <a:rPr lang="ru-RU" altLang="ru-RU" sz="2800" dirty="0" err="1">
                <a:latin typeface="+mj-lt"/>
                <a:cs typeface="Courier New" panose="02070309020205020404" pitchFamily="49" charset="0"/>
              </a:rPr>
              <a:t>лейауте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.</a:t>
            </a:r>
            <a:endParaRPr lang="en-US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insertSpacing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Класс </a:t>
            </a:r>
            <a:r>
              <a:rPr lang="en-US" sz="3600" dirty="0" err="1"/>
              <a:t>QBoxLayouts</a:t>
            </a:r>
            <a:endParaRPr lang="uk-UA" sz="3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C74CCF4-DF6B-4107-A97F-6CD2300FA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5589240"/>
            <a:ext cx="38957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4340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770" y="842822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С помощью метода 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insertStretch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intex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stretch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0)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можно вставить «кусок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растягивающегося пространства» (пружину) между виджетами, </a:t>
            </a:r>
            <a:r>
              <a:rPr lang="ru-RU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intex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задает номер виджета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перед которым будет вставлена пружина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stretch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—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фактор растяжения.</a:t>
            </a:r>
            <a:endParaRPr lang="en-US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insertStretch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Класс </a:t>
            </a:r>
            <a:r>
              <a:rPr lang="en-US" sz="3600" dirty="0" err="1"/>
              <a:t>QBoxLayouts</a:t>
            </a:r>
            <a:endParaRPr lang="uk-UA" sz="36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2E15861-B44B-43AA-8071-066311429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4077072"/>
            <a:ext cx="55435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0017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988</Words>
  <Application>Microsoft Office PowerPoint</Application>
  <PresentationFormat>Экран (4:3)</PresentationFormat>
  <Paragraphs>112</Paragraphs>
  <Slides>14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Тема Office</vt:lpstr>
      <vt:lpstr>Об’єктно-орієнтоване програмування</vt:lpstr>
      <vt:lpstr>Layouts</vt:lpstr>
      <vt:lpstr>Класс QBoxLayouts</vt:lpstr>
      <vt:lpstr>Класс QBoxLayouts</vt:lpstr>
      <vt:lpstr>Класс QBoxLayouts</vt:lpstr>
      <vt:lpstr>Класс QBoxLayouts</vt:lpstr>
      <vt:lpstr>Класс QBoxLayouts</vt:lpstr>
      <vt:lpstr>Класс QBoxLayouts</vt:lpstr>
      <vt:lpstr>Класс QBoxLayouts</vt:lpstr>
      <vt:lpstr>Класс QBoxLayouts</vt:lpstr>
      <vt:lpstr>Класс QBoxLayouts</vt:lpstr>
      <vt:lpstr>Класс QBoxLayouts</vt:lpstr>
      <vt:lpstr>Класс QGridLayouts</vt:lpstr>
      <vt:lpstr>Класс QGridLayouts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Об’єктно-орієнтоване програмування</dc:title>
  <dc:creator>Kseniia</dc:creator>
  <cp:lastModifiedBy>Kseniia</cp:lastModifiedBy>
  <cp:revision>206</cp:revision>
  <dcterms:modified xsi:type="dcterms:W3CDTF">2020-10-06T07:30:22Z</dcterms:modified>
</cp:coreProperties>
</file>