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eniia" initials="K" lastIdx="1" clrIdx="0">
    <p:extLst>
      <p:ext uri="{19B8F6BF-5375-455C-9EA6-DF929625EA0E}">
        <p15:presenceInfo xmlns:p15="http://schemas.microsoft.com/office/powerpoint/2012/main" userId="Kseni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9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4567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3334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65932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2093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44635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2589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42693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34891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62547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94862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6469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47069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611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3615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52380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98360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62530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9171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3324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9417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6049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6086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8377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94679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6949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5084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Лекція 7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На основі мови С++ та </a:t>
            </a:r>
            <a:r>
              <a:rPr lang="uk-UA" dirty="0" err="1"/>
              <a:t>фреймворку</a:t>
            </a:r>
            <a:r>
              <a:rPr lang="uk-UA" dirty="0"/>
              <a:t> </a:t>
            </a:r>
            <a:r>
              <a:rPr lang="en-US" dirty="0" err="1"/>
              <a:t>Qt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QMouseEvent</a:t>
            </a:r>
            <a:endParaRPr lang="uk-UA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575A3C-32AF-4C7F-A5E9-0662C420E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836712"/>
            <a:ext cx="7824167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mouseMoveEvent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QMouseEvent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globalX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экранные координаты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курсора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мыши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shiftPress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modifiers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ShiftModifier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shiftPress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нажата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rightPress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RightButton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rightPress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правая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кнопка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мыши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нажата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shiftPress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rightPress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правая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	</a:t>
            </a:r>
            <a:r>
              <a:rPr lang="uk-UA" alt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кнопка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мыши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нажата,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C0C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setWindowTitle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//то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заголовке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виджета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будут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uk-UA" alt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отображаться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координаты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курсора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мыши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его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перемещении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274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QMouseEvent</a:t>
            </a:r>
            <a:endParaRPr lang="uk-UA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1F0AFB-40E3-4835-A53E-2843414A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36712"/>
            <a:ext cx="828092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mousePressEvent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QMouseEvent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LeftButton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setWindowTitle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Pressed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RightButton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setWindowTitle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Pressed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mouseReleaseEvent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QMouseEvent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LeftButton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setWindowTitle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mouseDoubleClickEvent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QMouseEvent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setWindowTitle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DoubleClick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862032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6"/>
            <a:ext cx="8664451" cy="5797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Указатель на объект события клавиатуры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QKeyEvent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передается в методы обработки событий нажатия и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отжатия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клавиатурных клавиш. 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cs typeface="Courier New" panose="02070309020205020404" pitchFamily="49" charset="0"/>
              </a:rPr>
              <a:t>QKeyEvent</a:t>
            </a:r>
            <a:r>
              <a:rPr lang="ru-RU" altLang="ru-RU" sz="2800" dirty="0">
                <a:cs typeface="Courier New" panose="02070309020205020404" pitchFamily="49" charset="0"/>
              </a:rPr>
              <a:t> содержит следующие функции:</a:t>
            </a:r>
          </a:p>
          <a:p>
            <a:pPr>
              <a:spcBef>
                <a:spcPts val="0"/>
              </a:spcBef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int key()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возвращает код нажатой клавиши в кодировке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Qt.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Возвращаемое значение является одним из значений перечисления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Qt::Key. 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Например,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Key_A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код клавиши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&lt;A&gt; (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регистр не имеет значения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Qt::Key_F1 - &lt;F1&gt;, Qt::Key_1 - &lt;1&gt;, Qt::</a:t>
            </a:r>
            <a:r>
              <a:rPr lang="en-US" altLang="ru-RU" sz="2800" dirty="0" err="1">
                <a:cs typeface="Courier New" panose="02070309020205020404" pitchFamily="49" charset="0"/>
              </a:rPr>
              <a:t>Key_Escape</a:t>
            </a:r>
            <a:r>
              <a:rPr lang="en-US" altLang="ru-RU" sz="2800" dirty="0">
                <a:cs typeface="Courier New" panose="02070309020205020404" pitchFamily="49" charset="0"/>
              </a:rPr>
              <a:t> - &lt;Esc&gt;.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QKeyEvent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7800831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6"/>
            <a:ext cx="8664451" cy="5797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text()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возвращает строку, содержащую символ нажатой клавиши в кодировке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Unicode.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Если клавиша не символьная (например,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&lt;Ctrl&gt;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вернет пустую строку.</a:t>
            </a:r>
          </a:p>
          <a:p>
            <a:pPr>
              <a:spcBef>
                <a:spcPts val="0"/>
              </a:spcBef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int count()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возвращает число символов нажатой клавиши, содержащихся в объекте события, в случае нажатия и последующего удержания символьной клавиши. Возвращаемое значение равно длине строки, возвращаемой методом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text().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QKeyEvent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648268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QKeyEvent</a:t>
            </a:r>
            <a:endParaRPr lang="uk-UA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CFB890-38D9-403F-AFB0-0D518FE1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20" y="1431649"/>
            <a:ext cx="774035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200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keyPressEvent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QKeyEvent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Key_F1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setWindowTitle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setWindowTitle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setWindowTitle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200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keyReleaseEvent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QKeyEvent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setWindowTitle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Released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1968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6"/>
            <a:ext cx="8664451" cy="5797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Объект таймера используется для отсчета определенного интервала времени и генерации события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QTimerEvent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по истечении интервала. В общем случае, событие таймера генерируется не один раз, а периодически.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cs typeface="Courier New" panose="02070309020205020404" pitchFamily="49" charset="0"/>
              </a:rPr>
              <a:t>QTimerEvent</a:t>
            </a:r>
            <a:r>
              <a:rPr lang="ru-RU" altLang="ru-RU" sz="2800" dirty="0">
                <a:cs typeface="Courier New" panose="02070309020205020404" pitchFamily="49" charset="0"/>
              </a:rPr>
              <a:t> содержит метод </a:t>
            </a:r>
            <a:r>
              <a:rPr lang="en-US" altLang="ru-RU" sz="2800" dirty="0">
                <a:cs typeface="Courier New" panose="02070309020205020404" pitchFamily="49" charset="0"/>
              </a:rPr>
              <a:t>int  </a:t>
            </a:r>
            <a:r>
              <a:rPr lang="en-US" altLang="ru-RU" sz="2800" dirty="0" err="1">
                <a:cs typeface="Courier New" panose="02070309020205020404" pitchFamily="49" charset="0"/>
              </a:rPr>
              <a:t>timerId</a:t>
            </a:r>
            <a:r>
              <a:rPr lang="en-US" altLang="ru-RU" sz="2800" dirty="0">
                <a:cs typeface="Courier New" panose="02070309020205020404" pitchFamily="49" charset="0"/>
              </a:rPr>
              <a:t>(), </a:t>
            </a:r>
            <a:r>
              <a:rPr lang="ru-RU" altLang="ru-RU" sz="2800" dirty="0">
                <a:cs typeface="Courier New" panose="02070309020205020404" pitchFamily="49" charset="0"/>
              </a:rPr>
              <a:t>который возвращает идентификационный номер таймера.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Каждый класс, унаследованный от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QObject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содержит поддержку таймеров. 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QTimerEvent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5915499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6"/>
            <a:ext cx="8664451" cy="5797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Запустить таймер можно методом класса </a:t>
            </a:r>
            <a:r>
              <a:rPr lang="en-US" altLang="ru-RU" sz="2800" dirty="0" err="1">
                <a:cs typeface="Courier New" panose="02070309020205020404" pitchFamily="49" charset="0"/>
              </a:rPr>
              <a:t>QObject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Int </a:t>
            </a:r>
            <a:r>
              <a:rPr lang="en-US" altLang="ru-RU" sz="2800" dirty="0" err="1">
                <a:cs typeface="Courier New" panose="02070309020205020404" pitchFamily="49" charset="0"/>
              </a:rPr>
              <a:t>startTimer</a:t>
            </a:r>
            <a:r>
              <a:rPr lang="en-US" altLang="ru-RU" sz="2800" dirty="0">
                <a:cs typeface="Courier New" panose="02070309020205020404" pitchFamily="49" charset="0"/>
              </a:rPr>
              <a:t> (int </a:t>
            </a:r>
            <a:r>
              <a:rPr lang="en-US" altLang="ru-RU" sz="2800" dirty="0" err="1">
                <a:cs typeface="Courier New" panose="02070309020205020404" pitchFamily="49" charset="0"/>
              </a:rPr>
              <a:t>msec</a:t>
            </a:r>
            <a:r>
              <a:rPr lang="en-US" altLang="ru-RU" sz="2800" dirty="0">
                <a:cs typeface="Courier New" panose="02070309020205020404" pitchFamily="49" charset="0"/>
              </a:rPr>
              <a:t>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где </a:t>
            </a:r>
            <a:r>
              <a:rPr lang="en-US" altLang="ru-RU" sz="2800" dirty="0" err="1">
                <a:cs typeface="Courier New" panose="02070309020205020404" pitchFamily="49" charset="0"/>
              </a:rPr>
              <a:t>msec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задает интервал таймера в </a:t>
            </a:r>
            <a:r>
              <a:rPr lang="ru-RU" altLang="ru-RU" sz="2800" dirty="0" err="1">
                <a:cs typeface="Courier New" panose="02070309020205020404" pitchFamily="49" charset="0"/>
              </a:rPr>
              <a:t>милисекундах</a:t>
            </a:r>
            <a:r>
              <a:rPr lang="ru-RU" altLang="ru-RU" sz="2800" dirty="0">
                <a:cs typeface="Courier New" panose="02070309020205020404" pitchFamily="49" charset="0"/>
              </a:rPr>
              <a:t>. 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Метод возвращает идентификационный код таймера, или 0 в случае неудачи создания. Идентификатор таймера необходим, если в программе используется несколько таймеров – для определения таймера, который сгенерировал событие. 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Уничтожить таймер можно методом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QObject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void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killTimer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(int id),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id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идентификатор таймера.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QTimerEvent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143946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QTimerEvent</a:t>
            </a:r>
            <a:endParaRPr lang="uk-UA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909E2B-CB10-41A5-B5A8-D5EBA6ED8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124744"/>
            <a:ext cx="7128792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интервал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сек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timer2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интервал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сек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QTimerEvent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()==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обработка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события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1го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таймера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()==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timer2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обработка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события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1го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таймера}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killTimer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killTimer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timer2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35410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6"/>
            <a:ext cx="8664451" cy="5797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Событие перерисовки поверхности виджета.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Данное событие возникает, когда виджет отображается на экране: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Методом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show()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 результате метода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update()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перерисовка в порядке извлечения события из очереди;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 результате метода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repaint()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немедленная перерисовка;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После перекрытия окна другим окном;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 т.д.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QPaintEvent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8142062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6"/>
            <a:ext cx="8664451" cy="5797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</a:t>
            </a:r>
            <a:r>
              <a:rPr lang="en-US" sz="2800" dirty="0"/>
              <a:t> </a:t>
            </a:r>
            <a:r>
              <a:rPr lang="en-US" sz="2800" dirty="0" err="1"/>
              <a:t>QPaintEvent</a:t>
            </a:r>
            <a:r>
              <a:rPr lang="ru-RU" sz="2800" dirty="0"/>
              <a:t> содержит методы:</a:t>
            </a:r>
          </a:p>
          <a:p>
            <a:pPr>
              <a:spcBef>
                <a:spcPts val="0"/>
              </a:spcBef>
            </a:pP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QRect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rect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QRegion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region().</a:t>
            </a:r>
          </a:p>
          <a:p>
            <a:pPr>
              <a:spcBef>
                <a:spcPts val="0"/>
              </a:spcBef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Они позволяют определить координаты и размеры области, требующей перерисовки. Рисовать на поверхности виджета можно с помощью объекта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QPainter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(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т.н. рисовальщик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. Этот класс содержит функции рисования точки, кривой, прямой, различных фигур. 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QPaintEvent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1161093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Обработка событий лежит в основе каждого приложения, имеющего пользовательский интерфейс (пользователь нажал на клавишу – будет сгенерировано событие клавиатуры). Информация о сгенерированном событии хранится в объекте события.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Базовым классом для всех классов объектов событий является класс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QEvent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В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имеется множество классов для различного рода событий – для прорисовки окон, для мыши, клавиатуры, таймера и т.д.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 err="1"/>
              <a:t>Соб</a:t>
            </a:r>
            <a:r>
              <a:rPr lang="ru-RU" sz="3600" dirty="0" err="1"/>
              <a:t>ытия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77527836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6"/>
            <a:ext cx="8664451" cy="5797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Рисование с помощью данного объекта может выполняться на объектах, унаследованных от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QPaintDevice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: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QPicture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QPixmap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Для использования объекта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QPainter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необходимо передать адрес объекта, на котором будет производиться рисование.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Это можно сделать </a:t>
            </a:r>
          </a:p>
          <a:p>
            <a:pPr>
              <a:spcBef>
                <a:spcPts val="0"/>
              </a:spcBef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При помощи конструктора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QPainter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Вызовом метода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bol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begin (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QPaintDevice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*device)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класса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QPainter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.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QPaintEvent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7205013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6"/>
            <a:ext cx="8664451" cy="5797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Конструкторы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QPainter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QPainter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()</a:t>
            </a:r>
          </a:p>
          <a:p>
            <a:pPr>
              <a:spcBef>
                <a:spcPts val="0"/>
              </a:spcBef>
            </a:pP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QPainter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QPaintDevice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*d)</a:t>
            </a:r>
          </a:p>
          <a:p>
            <a:pPr>
              <a:spcBef>
                <a:spcPts val="0"/>
              </a:spcBef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 окончании рисования необходимо вызвать метод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bool end()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QPainter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. Это необходимо, поскольку все команды рисования поступают в очередь событий виджета и обрабатываются в порядке извлечения из очереди. При вызове метода </a:t>
            </a:r>
            <a:r>
              <a:rPr lang="en-US" altLang="ru-RU" sz="2800" dirty="0">
                <a:cs typeface="Courier New" panose="02070309020205020404" pitchFamily="49" charset="0"/>
              </a:rPr>
              <a:t>end()</a:t>
            </a:r>
            <a:r>
              <a:rPr lang="ru-RU" altLang="ru-RU" sz="2800" dirty="0">
                <a:cs typeface="Courier New" panose="02070309020205020404" pitchFamily="49" charset="0"/>
              </a:rPr>
              <a:t>, освобождаются все ресурсы, необходимые и ранее выделенные для рисования (то есть больше рисовать нельзя). Также происходит автоматическое исполнение всех невыполненных команд, оставшихся в очереди.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QPaintEvent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8454672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QPaintEvent</a:t>
            </a:r>
            <a:endParaRPr lang="uk-UA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DFE251-0DCD-493F-9CAF-09B00B00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0" y="1323346"/>
            <a:ext cx="828092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QPaintEvent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p.begin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передает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адрес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объекта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uk-UA" alt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поверхности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которого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будет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рисовать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p.drawText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команда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рисования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uk-UA" alt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вывода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текста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p.end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окончание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рисования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42617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/>
              <a:t>Перехват </a:t>
            </a:r>
            <a:r>
              <a:rPr lang="uk-UA" sz="3600" dirty="0" err="1"/>
              <a:t>соб</a:t>
            </a:r>
            <a:r>
              <a:rPr lang="ru-RU" sz="3600" dirty="0" err="1"/>
              <a:t>ытий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C4A294-80FC-44F7-86CA-99F6A1423978}"/>
              </a:ext>
            </a:extLst>
          </p:cNvPr>
          <p:cNvSpPr txBox="1">
            <a:spLocks noChangeArrowheads="1"/>
          </p:cNvSpPr>
          <p:nvPr/>
        </p:nvSpPr>
        <p:spPr>
          <a:xfrm>
            <a:off x="203770" y="800126"/>
            <a:ext cx="8664451" cy="57972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существует возможность одним объектом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QObject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или его наследников (например,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QWidget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) перехватывать события, адресованные другому объекту класса </a:t>
            </a:r>
            <a:r>
              <a:rPr lang="en-US" altLang="ru-RU" sz="2800" dirty="0" err="1">
                <a:cs typeface="Courier New" panose="02070309020205020404" pitchFamily="49" charset="0"/>
              </a:rPr>
              <a:t>QObject</a:t>
            </a:r>
            <a:r>
              <a:rPr lang="ru-RU" altLang="ru-RU" sz="2800" dirty="0">
                <a:cs typeface="Courier New" panose="02070309020205020404" pitchFamily="49" charset="0"/>
              </a:rPr>
              <a:t> или его наследникам. Перехват событий можно реализовать с помощью </a:t>
            </a:r>
            <a:r>
              <a:rPr lang="ru-RU" altLang="ru-RU" sz="2800" b="1" dirty="0">
                <a:cs typeface="Courier New" panose="02070309020205020404" pitchFamily="49" charset="0"/>
              </a:rPr>
              <a:t>фильтра событий</a:t>
            </a:r>
            <a:r>
              <a:rPr lang="ru-RU" altLang="ru-RU" sz="2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3088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/>
              <a:t>Перехват </a:t>
            </a:r>
            <a:r>
              <a:rPr lang="uk-UA" sz="3600" dirty="0" err="1"/>
              <a:t>соб</a:t>
            </a:r>
            <a:r>
              <a:rPr lang="ru-RU" sz="3600" dirty="0" err="1"/>
              <a:t>ытий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C4A294-80FC-44F7-86CA-99F6A1423978}"/>
              </a:ext>
            </a:extLst>
          </p:cNvPr>
          <p:cNvSpPr txBox="1">
            <a:spLocks noChangeArrowheads="1"/>
          </p:cNvSpPr>
          <p:nvPr/>
        </p:nvSpPr>
        <p:spPr>
          <a:xfrm>
            <a:off x="203770" y="800126"/>
            <a:ext cx="8664451" cy="57972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Перехват событий реализуется в 2 этапа: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cs typeface="Courier New" panose="02070309020205020404" pitchFamily="49" charset="0"/>
              </a:rPr>
              <a:t>Необходимо вызвать функцию 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installEventFilter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*obj) </a:t>
            </a:r>
            <a:r>
              <a:rPr lang="ru-RU" altLang="ru-RU" sz="2800" dirty="0">
                <a:cs typeface="Courier New" panose="02070309020205020404" pitchFamily="49" charset="0"/>
              </a:rPr>
              <a:t>целевым объектом – то есть тем объектом, у которого будут перехватываться события.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obj – </a:t>
            </a:r>
            <a:r>
              <a:rPr lang="ru-RU" altLang="ru-RU" sz="2800" dirty="0">
                <a:cs typeface="Courier New" panose="02070309020205020404" pitchFamily="49" charset="0"/>
              </a:rPr>
              <a:t>указатель на объект-перехватчик.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ru-RU" altLang="ru-RU" sz="2800" dirty="0">
                <a:cs typeface="Courier New" panose="02070309020205020404" pitchFamily="49" charset="0"/>
              </a:rPr>
              <a:t>Переопределить нужным образом виртуальный защищенный метод 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eventFilter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*obj,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QEvent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*e) </a:t>
            </a: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объекта перехватчика.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указатель на целевой объект,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указатель на объект событий, содержащего информацию о событии.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QEvent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- 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события, являющийся базовым для всех классов событий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Qt.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14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/>
              <a:t>Перехват </a:t>
            </a:r>
            <a:r>
              <a:rPr lang="uk-UA" sz="3600" dirty="0" err="1"/>
              <a:t>соб</a:t>
            </a:r>
            <a:r>
              <a:rPr lang="ru-RU" sz="3600" dirty="0" err="1"/>
              <a:t>ытий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C4A294-80FC-44F7-86CA-99F6A1423978}"/>
              </a:ext>
            </a:extLst>
          </p:cNvPr>
          <p:cNvSpPr txBox="1">
            <a:spLocks noChangeArrowheads="1"/>
          </p:cNvSpPr>
          <p:nvPr/>
        </p:nvSpPr>
        <p:spPr>
          <a:xfrm>
            <a:off x="203770" y="800126"/>
            <a:ext cx="8664451" cy="57972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QEvent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предоставляет метод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 (),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возвращающий тип события – мыши, клавиатуры, таймер и т.д.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Первый этап перехвата события как правило реализуется в конструкторе объекта-перехватчика.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433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/>
              <a:t>Перехват </a:t>
            </a:r>
            <a:r>
              <a:rPr lang="uk-UA" sz="3600" dirty="0" err="1"/>
              <a:t>соб</a:t>
            </a:r>
            <a:r>
              <a:rPr lang="ru-RU" sz="3600" dirty="0" err="1"/>
              <a:t>ытий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C4A294-80FC-44F7-86CA-99F6A1423978}"/>
              </a:ext>
            </a:extLst>
          </p:cNvPr>
          <p:cNvSpPr txBox="1">
            <a:spLocks noChangeArrowheads="1"/>
          </p:cNvSpPr>
          <p:nvPr/>
        </p:nvSpPr>
        <p:spPr>
          <a:xfrm>
            <a:off x="203770" y="800126"/>
            <a:ext cx="8664451" cy="57972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Пример.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На главном окне расположены 3 однострочных редактора. Необходимо реализовать возможность передачи фокуса ввода между редакторами с помощью клавиш курсора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&lt;</a:t>
            </a:r>
            <a:r>
              <a:rPr lang="en-US" altLang="ru-RU" sz="2800" dirty="0">
                <a:cs typeface="Courier New" panose="02070309020205020404" pitchFamily="49" charset="0"/>
              </a:rPr>
              <a:t>→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&gt;</a:t>
            </a:r>
            <a:r>
              <a:rPr lang="en-US" altLang="ru-RU" sz="2800" dirty="0">
                <a:cs typeface="Courier New" panose="02070309020205020404" pitchFamily="49" charset="0"/>
              </a:rPr>
              <a:t> &lt;←&gt; &lt;↑&gt; &lt; ↓ &gt;. </a:t>
            </a:r>
            <a:r>
              <a:rPr lang="ru-RU" altLang="ru-RU" sz="2800" dirty="0">
                <a:cs typeface="Courier New" panose="02070309020205020404" pitchFamily="49" charset="0"/>
              </a:rPr>
              <a:t>Главное окно будет объектом-перехватчиком, текстовые редакторы – целевыми объектами.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968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/>
              <a:t>Перехват </a:t>
            </a:r>
            <a:r>
              <a:rPr lang="uk-UA" sz="3600" dirty="0" err="1"/>
              <a:t>соб</a:t>
            </a:r>
            <a:r>
              <a:rPr lang="ru-RU" sz="3600" dirty="0" err="1"/>
              <a:t>ытий</a:t>
            </a:r>
            <a:endParaRPr lang="uk-UA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C4A294-80FC-44F7-86CA-99F6A1423978}"/>
              </a:ext>
            </a:extLst>
          </p:cNvPr>
          <p:cNvSpPr txBox="1">
            <a:spLocks noChangeArrowheads="1"/>
          </p:cNvSpPr>
          <p:nvPr/>
        </p:nvSpPr>
        <p:spPr>
          <a:xfrm flipV="1">
            <a:off x="578562" y="6597351"/>
            <a:ext cx="8289659" cy="4571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Пример.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8A8D1B-4D1C-4A9D-87C4-FD00C9F9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5" y="726977"/>
            <a:ext cx="968207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lang="en-US" sz="1600" b="1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r>
              <a:rPr lang="en-US" sz="1600" b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lang="en-US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ru-RU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uk-UA" altLang="uk-UA" sz="160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installEventFilter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installEventFilter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installEventFilter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b="1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eventFilter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QEvent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1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uk-UA" altLang="uk-UA" sz="1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()==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QEvent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событие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клавиатуры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обрабатываем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uk-UA" altLang="uk-UA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edit1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uk-UA" altLang="uk-UA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edit2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uk-UA" altLang="uk-UA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edit3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проверяем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елевой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объект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//один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трех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редакторов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обрабатываем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QKeyEvent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QKeyEvent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uk-UA" altLang="uk-UA" sz="1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преобразования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типов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//тип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должен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быть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указателем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ссылкой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объект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//е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преобразуемый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указатель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преобразования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Приведение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необходимо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т.к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класс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QEvent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содержит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метода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uk-UA" altLang="uk-UA" sz="1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Key_Left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Key_Up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uk-UA" altLang="uk-UA" sz="1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focusPreviousChild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передать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фокус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ввода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предыдущему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дочернему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окну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Key_Right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Key_Down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uk-UA" altLang="uk-UA" sz="1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focusNextChild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передать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фокус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ввода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следующему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дочернему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окну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 } }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eventFilter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//передача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события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обработку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//стандартному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обработчику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перехвата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событий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класса</a:t>
            </a:r>
            <a:r>
              <a:rPr lang="uk-UA" altLang="uk-UA" sz="1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835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имеет множество виртуальных защищенных методов для обработки соответствующих событий. Общий формат этих методов таков: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protected: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virtual void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типСобытия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Event (Q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ТипСобытия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Event *e)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e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указатель на объект события, содержащий о нем информацию.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virtual void </a:t>
            </a:r>
            <a:r>
              <a:rPr lang="en-US" altLang="ru-RU" sz="2800" dirty="0" err="1">
                <a:cs typeface="Courier New" panose="02070309020205020404" pitchFamily="49" charset="0"/>
              </a:rPr>
              <a:t>resizeEvent</a:t>
            </a:r>
            <a:r>
              <a:rPr lang="en-US" altLang="ru-RU" sz="2800" dirty="0">
                <a:cs typeface="Courier New" panose="02070309020205020404" pitchFamily="49" charset="0"/>
              </a:rPr>
              <a:t> (</a:t>
            </a:r>
            <a:r>
              <a:rPr lang="en-US" altLang="ru-RU" sz="2800" dirty="0" err="1">
                <a:cs typeface="Courier New" panose="02070309020205020404" pitchFamily="49" charset="0"/>
              </a:rPr>
              <a:t>QResizeEvent</a:t>
            </a:r>
            <a:r>
              <a:rPr lang="en-US" altLang="ru-RU" sz="2800" dirty="0">
                <a:cs typeface="Courier New" panose="02070309020205020404" pitchFamily="49" charset="0"/>
              </a:rPr>
              <a:t> *e)</a:t>
            </a:r>
            <a:r>
              <a:rPr lang="ru-RU" altLang="ru-RU" sz="2800" dirty="0">
                <a:cs typeface="Courier New" panose="02070309020205020404" pitchFamily="49" charset="0"/>
              </a:rPr>
              <a:t>;</a:t>
            </a:r>
            <a:r>
              <a:rPr lang="en-US" altLang="ru-RU" sz="2800" dirty="0">
                <a:cs typeface="Courier New" panose="02070309020205020404" pitchFamily="49" charset="0"/>
              </a:rPr>
              <a:t> // </a:t>
            </a:r>
            <a:r>
              <a:rPr lang="ru-RU" altLang="ru-RU" sz="2800" dirty="0">
                <a:cs typeface="Courier New" panose="02070309020205020404" pitchFamily="49" charset="0"/>
              </a:rPr>
              <a:t>событие изменения размеров окна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 err="1"/>
              <a:t>Соб</a:t>
            </a:r>
            <a:r>
              <a:rPr lang="ru-RU" sz="3600" dirty="0" err="1"/>
              <a:t>ытия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9948424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3600" dirty="0" err="1"/>
              <a:t>Соб</a:t>
            </a:r>
            <a:r>
              <a:rPr lang="ru-RU" sz="3600" dirty="0" err="1"/>
              <a:t>ытия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440069-009C-44D0-9DE6-32F7BCDB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7" y="1178694"/>
            <a:ext cx="8375504" cy="13862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EA7C22-02E8-418E-9B95-97F6CC26D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477289"/>
            <a:ext cx="7391563" cy="40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22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7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Событие изменения размеров экрана.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QResizeEvent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121B23-D8A3-49CF-B739-5CA6E238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79" y="1412776"/>
            <a:ext cx="81846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400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resizeEvent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QResizeEvent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новый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размер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виджета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старый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размер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новая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ширина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новая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высота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314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7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Событие перемещения виджета.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QMoveEvent</a:t>
            </a:r>
            <a:endParaRPr lang="uk-UA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9DD945-114E-444B-AD5B-F6EB61D8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78" y="1894766"/>
            <a:ext cx="81846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2400" b="1" i="1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moveEvent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QMoveEvent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новые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координаты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виджета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oldPos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oldPos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старые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координаты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новая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горизонтальная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координата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новая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вертикальная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координата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8872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7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Данное событие возникает при перемещении курсора мыши над поверхностью виджета, нажатии и отпускании кнопок мыши.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QMouseEvent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содержит следующие функции: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MouseButton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button()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позволяет узнать, какая из кнопок мыши вызвала событие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LeftButton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RightButton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MidButton</a:t>
            </a:r>
            <a:endParaRPr lang="en-US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NoButton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значение будет возвращено, если событие вызвано не кнопкой мыши, а, например, при перемещении курсора.</a:t>
            </a: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QMouseEvent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7056024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6"/>
            <a:ext cx="8664451" cy="5797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MouseButtons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buttons()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позволяет узнать состояние кнопок мыши на момент возникновения события (например, при перемещении курсора). Возвращаемое значение представляет собой комбинацию значений (флажков), объединенных операцией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OR (|).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Флажки будут включены для нажатых кнопок и сброшены для отпущенных.</a:t>
            </a:r>
          </a:p>
          <a:p>
            <a:pPr>
              <a:spcBef>
                <a:spcPts val="0"/>
              </a:spcBef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pos()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возвращает координаты курсора мыши относительно верхнего левого угла клиентской области виджета. </a:t>
            </a:r>
          </a:p>
          <a:p>
            <a:pPr>
              <a:spcBef>
                <a:spcPts val="0"/>
              </a:spcBef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globalPoc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возвращает экранные координаты курсора мыши.</a:t>
            </a:r>
          </a:p>
          <a:p>
            <a:pPr>
              <a:spcBef>
                <a:spcPts val="0"/>
              </a:spcBef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x(), int y(), 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globalX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int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globalY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аналогично предыдущим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QMouseEvent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836756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00126"/>
            <a:ext cx="8664451" cy="5797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keyboardModifiers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modifiers()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позволяет узнать состояние управляющих клавиш клавиатуры на момент генерации события мыши. Функция вернет комбинацию флажков, объединенных </a:t>
            </a:r>
            <a:r>
              <a:rPr lang="ru-RU" altLang="ru-RU" sz="2800" dirty="0">
                <a:cs typeface="Courier New" panose="02070309020205020404" pitchFamily="49" charset="0"/>
              </a:rPr>
              <a:t>операцией </a:t>
            </a:r>
            <a:r>
              <a:rPr lang="en-US" altLang="ru-RU" sz="2800" dirty="0">
                <a:cs typeface="Courier New" panose="02070309020205020404" pitchFamily="49" charset="0"/>
              </a:rPr>
              <a:t>OR (|)</a:t>
            </a:r>
            <a:r>
              <a:rPr lang="ru-RU" altLang="ru-RU" sz="2800" dirty="0">
                <a:cs typeface="Courier New" panose="02070309020205020404" pitchFamily="49" charset="0"/>
              </a:rPr>
              <a:t>, соответствующих нажатым клавишам.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ShiftModifier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 &lt;Shift&gt;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ControlModifier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 &lt;Ctrl&gt;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AltModifier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 &lt;Alt&gt;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 err="1"/>
              <a:t>QMouseEvent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1678116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1912</Words>
  <Application>Microsoft Office PowerPoint</Application>
  <PresentationFormat>Экран (4:3)</PresentationFormat>
  <Paragraphs>214</Paragraphs>
  <Slides>27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Тема Office</vt:lpstr>
      <vt:lpstr>Об’єктно-орієнтоване програмування</vt:lpstr>
      <vt:lpstr>События</vt:lpstr>
      <vt:lpstr>События</vt:lpstr>
      <vt:lpstr>События</vt:lpstr>
      <vt:lpstr>QResizeEvent</vt:lpstr>
      <vt:lpstr>QMoveEvent</vt:lpstr>
      <vt:lpstr>QMouseEvent</vt:lpstr>
      <vt:lpstr>QMouseEvent</vt:lpstr>
      <vt:lpstr>QMouseEvent</vt:lpstr>
      <vt:lpstr>QMouseEvent</vt:lpstr>
      <vt:lpstr>QMouseEvent</vt:lpstr>
      <vt:lpstr>QKeyEvent</vt:lpstr>
      <vt:lpstr>QKeyEvent</vt:lpstr>
      <vt:lpstr>QKeyEvent</vt:lpstr>
      <vt:lpstr>QTimerEvent</vt:lpstr>
      <vt:lpstr>QTimerEvent</vt:lpstr>
      <vt:lpstr>QTimerEvent</vt:lpstr>
      <vt:lpstr>QPaintEvent</vt:lpstr>
      <vt:lpstr>QPaintEvent</vt:lpstr>
      <vt:lpstr>QPaintEvent</vt:lpstr>
      <vt:lpstr>QPaintEvent</vt:lpstr>
      <vt:lpstr>QPaintEvent</vt:lpstr>
      <vt:lpstr>Перехват событий</vt:lpstr>
      <vt:lpstr>Перехват событий</vt:lpstr>
      <vt:lpstr>Перехват событий</vt:lpstr>
      <vt:lpstr>Перехват событий</vt:lpstr>
      <vt:lpstr>Перехват событий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dc:creator>Kseniia</dc:creator>
  <cp:lastModifiedBy>Ксенія Вікторівна Іванченко</cp:lastModifiedBy>
  <cp:revision>231</cp:revision>
  <dcterms:modified xsi:type="dcterms:W3CDTF">2020-10-21T11:02:47Z</dcterms:modified>
</cp:coreProperties>
</file>