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ia" initials="K" lastIdx="1" clrIdx="0">
    <p:extLst>
      <p:ext uri="{19B8F6BF-5375-455C-9EA6-DF929625EA0E}">
        <p15:presenceInfo xmlns:p15="http://schemas.microsoft.com/office/powerpoint/2012/main" userId="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567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6649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6331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84998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3371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0830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592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3438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1240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61998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035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9800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2256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87320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9250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3321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0182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4201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34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6367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3058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9116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0498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qrect.html#QRect-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qrect.html#QRect-3" TargetMode="External"/><Relationship Id="rId4" Type="http://schemas.openxmlformats.org/officeDocument/2006/relationships/hyperlink" Target="qrect.html#QRect-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QBrush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4DCCD7-1D49-4260-BC6C-D5A4097C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98504"/>
            <a:ext cx="2628292" cy="250283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51DD28A-763A-49C5-A380-4E8B04B6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1495726"/>
            <a:ext cx="81009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HorPattern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сделаем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текущей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кистью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рисовальщика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умолчанию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текущая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кисть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NoBrush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29778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QPoint</a:t>
            </a:r>
            <a:r>
              <a:rPr lang="en-US" sz="3600" dirty="0"/>
              <a:t>, </a:t>
            </a:r>
            <a:r>
              <a:rPr lang="en-US" sz="3600" dirty="0" err="1"/>
              <a:t>QSize</a:t>
            </a:r>
            <a:r>
              <a:rPr lang="en-US" sz="3600" dirty="0"/>
              <a:t>, </a:t>
            </a:r>
            <a:r>
              <a:rPr lang="en-US" sz="3600" dirty="0" err="1"/>
              <a:t>QRect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0DE589-623B-425D-AE58-9EF31A8BDBC1}"/>
              </a:ext>
            </a:extLst>
          </p:cNvPr>
          <p:cNvSpPr txBox="1">
            <a:spLocks noChangeArrowheads="1"/>
          </p:cNvSpPr>
          <p:nvPr/>
        </p:nvSpPr>
        <p:spPr>
          <a:xfrm>
            <a:off x="392175" y="989112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процессе рисования удобно использовать объекты классов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ru-RU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Класс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ru-RU" sz="2800" dirty="0"/>
              <a:t> (точка) предназначен для создания объекта точки в двумерной системе координат. Создать точку можно с помощью конструктора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x,y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координаты точки.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Методы: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x)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новую координату х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y)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задает новую координату </a:t>
            </a:r>
            <a:r>
              <a:rPr lang="en-US" altLang="ru-RU" sz="2800" dirty="0">
                <a:cs typeface="Courier New" panose="02070309020205020404" pitchFamily="49" charset="0"/>
              </a:rPr>
              <a:t>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x(), int y(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считывают текущие координаты точки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int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возвращают ссылки на координаты точек (с их помощью можно считывать и изменять координаты)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310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QPoint</a:t>
            </a:r>
            <a:r>
              <a:rPr lang="en-US" sz="3600" dirty="0"/>
              <a:t>, </a:t>
            </a:r>
            <a:r>
              <a:rPr lang="en-US" sz="3600" dirty="0" err="1"/>
              <a:t>QSize</a:t>
            </a:r>
            <a:r>
              <a:rPr lang="en-US" sz="3600" dirty="0"/>
              <a:t>, </a:t>
            </a:r>
            <a:r>
              <a:rPr lang="en-US" sz="3600" dirty="0" err="1"/>
              <a:t>QRect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64512-E890-43DB-9CA0-BAC78E74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894110"/>
            <a:ext cx="694928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//x=20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//y=30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CD9379-B2A9-427B-852E-929DD372BBC7}"/>
              </a:ext>
            </a:extLst>
          </p:cNvPr>
          <p:cNvSpPr txBox="1">
            <a:spLocks noChangeArrowheads="1"/>
          </p:cNvSpPr>
          <p:nvPr/>
        </p:nvSpPr>
        <p:spPr>
          <a:xfrm>
            <a:off x="392175" y="989112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содержит операторы, позволяющие выполнять с точками арифметические операции +,-,… и операции сравнения ==, != и т.д.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08FBDAF-97E3-4F69-BD5C-59AD19D6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83" y="4853225"/>
            <a:ext cx="545570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//p3=(50,60)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1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QSize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392175" y="989112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Аналогичен классу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но предназначен для создания объекта, хранящего размеры геометрических фигур, виджетов.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w, int h),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ширина,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– высота.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FF49C-654D-44CE-8BFC-B11B3333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75" y="3861386"/>
            <a:ext cx="874846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//w=10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//h=20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w=15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//w=20,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h=15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меняет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местами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8715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QRect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69085" y="836712"/>
            <a:ext cx="8280920" cy="60353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задания\хранения координат и размеров геометрических фигур и виджетов.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Конструкторы: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/>
              </a:rPr>
              <a:t>QRect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/>
              </a:rPr>
              <a:t>QRect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CDF641-2E08-412C-BC76-51E16AC0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391" y="2983594"/>
            <a:ext cx="40207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4B786B-8D8D-4199-BD93-03BBF192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564" y="4256781"/>
            <a:ext cx="323165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1C740C-76B6-4CB0-B2FA-23A6E10D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836418"/>
            <a:ext cx="73866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//p3.x=10,pe.y=20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//p4.x=40,p3.y=30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3958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QRect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C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помощью метода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contains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&amp;p, bool proper=false)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можно проверить, содержится ли точка в прямоугольнике. Если параметр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proper=false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будет учитываться контур прямоугольника (кромка),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proper=true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не будет.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Задать новые координаты прямоугольника можно: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06521-2501-4057-9FA1-14FECE53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42" y="3180684"/>
            <a:ext cx="72610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//c==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6265C8-389F-4DB2-B5C8-615888EF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06" y="4665273"/>
            <a:ext cx="48127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setTopLeft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42316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Режим отображения фона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Режим отображения фона определяет, будет ли использоваться цвет фона для закрашивания пустот между пунктирами линий, отрезками в шаблоне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несплошной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кисти, между символами текста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установки режима отображения фона используется метод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setBackgroundMode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BGmode</a:t>
            </a:r>
            <a:r>
              <a:rPr lang="en-US" altLang="ru-RU" sz="2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TranparentMode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прозрачный режим (цвет фона не будет использоваться), используется по умолчанию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– задает непрозрачный режим (цвет фона будет использоваться для закрашивания пустот).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15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Режим отображения фона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Цвет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фона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можно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установить методом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&amp;b)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кисть, которая будет использоваться для заливки пустот. По умолчанию используется кисть белого цвета.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Закрасить полностью клиентскую область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виджета цветом фона: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Закрасить полностью клиентскую область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виджета произвольной кистью: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4BDAB-48FD-4667-94FC-E7901931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4" y="2522590"/>
            <a:ext cx="84839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setBackgroundMode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OpaqueMode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пустоты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будут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закрашиваться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зеленой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сплошной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кистью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865D03-7532-4340-AE95-241E9B93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52" y="3710054"/>
            <a:ext cx="1560748" cy="13065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82C4F6-BFA3-4633-B4B1-A7492B28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575" y="5770725"/>
            <a:ext cx="1343354" cy="10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6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рисования класса </a:t>
            </a:r>
            <a:r>
              <a:rPr lang="en-US" sz="3600" dirty="0" err="1"/>
              <a:t>QPainter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Методы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y)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&amp;p) –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рисует точку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координаты точки. Будет отображаться с учетом текущих настроек пера.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endParaRPr lang="ru-RU" altLang="ru-RU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*points,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позволяет нарисовать множество точек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массив точек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pointCount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количество точек, которое необходимо отразить.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693358-907C-43C4-AA73-F22FAF40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4" y="5028246"/>
            <a:ext cx="866445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drawPoints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6992611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BB3CF9-2177-497E-B7FC-E8FF8730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7" y="935211"/>
            <a:ext cx="4871045" cy="49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Рисование в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осуществляется при помощи объекта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(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рисовальщик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).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При рисовании на поверхности объекта рисовальщик использует текущие настройки рисования – толщина и цвет линий, параметры заливки фигур, параметры шрифта, цвет фона и т.д. Изменить текущие настройки можно путем создания объектов пера (параметры линий, точек), кисти (параметры заливки) и т.д. с нужными параметрами, и сделав их текущими при помощи методов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Основы графики в </a:t>
            </a:r>
            <a:r>
              <a:rPr lang="en-US" sz="3600" dirty="0"/>
              <a:t>Qt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752783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рисования класса </a:t>
            </a:r>
            <a:r>
              <a:rPr lang="en-US" sz="3600" dirty="0" err="1"/>
              <a:t>QPainter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Рисование отрезков: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x1, int y1,int x2,int y2)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&amp;p1, 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&amp;p2)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4"/>
            </a:pP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drawArc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&amp;r, int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spanAngle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рисует дугу, ограниченную прямоугольником. Единицей измерения является 1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16 градуса. Нулевое значение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соответствует «3 часам». Положительное значение угловых величин отсчитывается против часовой стрелки.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483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рисования класса </a:t>
            </a:r>
            <a:r>
              <a:rPr lang="en-US" sz="3600" dirty="0" err="1"/>
              <a:t>QPainter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297571-FE26-4366-8E26-F397619B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8" y="1344602"/>
            <a:ext cx="2428875" cy="24765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8AC1261-368E-4638-A3C7-B3E177D4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85" y="818938"/>
            <a:ext cx="549916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uk-UA" alt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setWidth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uk-UA" alt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uk-UA" alt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uk-UA" alt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uk-UA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drawArc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A45AFD-1F95-4275-A826-7B815838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482" y="3987360"/>
            <a:ext cx="2238375" cy="23717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A7A7E8-3ACC-4D69-A5A8-FB7C6377F99B}"/>
              </a:ext>
            </a:extLst>
          </p:cNvPr>
          <p:cNvSpPr/>
          <p:nvPr/>
        </p:nvSpPr>
        <p:spPr>
          <a:xfrm>
            <a:off x="239774" y="5577397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177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рисования сплошных фигур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2932E3-70AF-494D-B7EF-48EBA693945C}"/>
              </a:ext>
            </a:extLst>
          </p:cNvPr>
          <p:cNvSpPr txBox="1">
            <a:spLocks noChangeArrowheads="1"/>
          </p:cNvSpPr>
          <p:nvPr/>
        </p:nvSpPr>
        <p:spPr>
          <a:xfrm>
            <a:off x="392174" y="9891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19CC915-7E1C-45FA-BE6F-A290B4C71182}"/>
              </a:ext>
            </a:extLst>
          </p:cNvPr>
          <p:cNvSpPr txBox="1">
            <a:spLocks noChangeArrowheads="1"/>
          </p:cNvSpPr>
          <p:nvPr/>
        </p:nvSpPr>
        <p:spPr>
          <a:xfrm>
            <a:off x="242373" y="1055437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Контур фигуры рисуется текущим пером, площадь фигуры заливается текущей кистью.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рисует прямоугольник.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&amp;r,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&amp;brush), 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&amp;r)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рисуют прямоугольник без контура.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drawEllipse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y, int w, int h), 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drawEllipse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рисуют эллипс, вписанный в прямоугольную область. Параметры методов задают эту область.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4655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рисования сплошных фигур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2932E3-70AF-494D-B7EF-48EBA693945C}"/>
              </a:ext>
            </a:extLst>
          </p:cNvPr>
          <p:cNvSpPr txBox="1">
            <a:spLocks noChangeArrowheads="1"/>
          </p:cNvSpPr>
          <p:nvPr/>
        </p:nvSpPr>
        <p:spPr>
          <a:xfrm>
            <a:off x="392174" y="9891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19CC915-7E1C-45FA-BE6F-A290B4C71182}"/>
              </a:ext>
            </a:extLst>
          </p:cNvPr>
          <p:cNvSpPr txBox="1">
            <a:spLocks noChangeArrowheads="1"/>
          </p:cNvSpPr>
          <p:nvPr/>
        </p:nvSpPr>
        <p:spPr>
          <a:xfrm>
            <a:off x="242373" y="1055437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drawChord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&amp;r,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spanAngle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рисует хорду.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drawPie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&amp;r,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spanAngle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рисует сектор.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drawPolygon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*points,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pointCount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рисует замкнутую фигуру произвольной формы.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542FC-BD08-4630-A8A2-82539B27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68" y="2311916"/>
            <a:ext cx="84419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drawChord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7C930-C969-4417-8504-8E75DD2A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89" y="4116296"/>
            <a:ext cx="81936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drawPie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QRect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ED8DFC-E52C-410E-BEA6-208B7089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74" y="5795518"/>
            <a:ext cx="893235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]={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drawPolygon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95588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Рисование текста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2932E3-70AF-494D-B7EF-48EBA693945C}"/>
              </a:ext>
            </a:extLst>
          </p:cNvPr>
          <p:cNvSpPr txBox="1">
            <a:spLocks noChangeArrowheads="1"/>
          </p:cNvSpPr>
          <p:nvPr/>
        </p:nvSpPr>
        <p:spPr>
          <a:xfrm>
            <a:off x="392174" y="9891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19CC915-7E1C-45FA-BE6F-A290B4C71182}"/>
              </a:ext>
            </a:extLst>
          </p:cNvPr>
          <p:cNvSpPr txBox="1">
            <a:spLocks noChangeArrowheads="1"/>
          </p:cNvSpPr>
          <p:nvPr/>
        </p:nvSpPr>
        <p:spPr>
          <a:xfrm>
            <a:off x="242373" y="1055437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Нарисовать текст на поверхности виджета (картинки) можно методом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drawText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горизонтальную координату «левого края» строки текста,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2800" dirty="0">
                <a:cs typeface="Courier New" panose="02070309020205020404" pitchFamily="49" charset="0"/>
              </a:rPr>
              <a:t> – вертикальную координату базовой линии текста.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Текст выводится текущим шрифтом, цветом текущего пера. Установить новый шрифт можно методом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&amp;font),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ссылка на объект шрифта.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4993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Рисование текста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1ADCDB-8BCB-42C4-A384-F108BD6D480C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951921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2932E3-70AF-494D-B7EF-48EBA693945C}"/>
              </a:ext>
            </a:extLst>
          </p:cNvPr>
          <p:cNvSpPr txBox="1">
            <a:spLocks noChangeArrowheads="1"/>
          </p:cNvSpPr>
          <p:nvPr/>
        </p:nvSpPr>
        <p:spPr>
          <a:xfrm>
            <a:off x="233836" y="760512"/>
            <a:ext cx="8664451" cy="58410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19CC915-7E1C-45FA-BE6F-A290B4C71182}"/>
              </a:ext>
            </a:extLst>
          </p:cNvPr>
          <p:cNvSpPr txBox="1">
            <a:spLocks noChangeArrowheads="1"/>
          </p:cNvSpPr>
          <p:nvPr/>
        </p:nvSpPr>
        <p:spPr>
          <a:xfrm>
            <a:off x="242373" y="760512"/>
            <a:ext cx="8664451" cy="598355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&amp;family,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pointSize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 int weight=-1, bool italic=false)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ru-RU" altLang="ru-RU" sz="2800" dirty="0">
                <a:cs typeface="Courier New" panose="02070309020205020404" pitchFamily="49" charset="0"/>
              </a:rPr>
              <a:t> – название шрифта (</a:t>
            </a:r>
            <a:r>
              <a:rPr lang="en-US" altLang="ru-RU" sz="2800" dirty="0">
                <a:cs typeface="Courier New" panose="02070309020205020404" pitchFamily="49" charset="0"/>
              </a:rPr>
              <a:t>“Arial”, “Times New Roman” </a:t>
            </a:r>
            <a:r>
              <a:rPr lang="ru-RU" altLang="ru-RU" sz="2800" dirty="0">
                <a:cs typeface="Courier New" panose="02070309020205020404" pitchFamily="49" charset="0"/>
              </a:rPr>
              <a:t>и т.д.),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pointSize</a:t>
            </a:r>
            <a:r>
              <a:rPr lang="ru-RU" altLang="ru-RU" sz="2800" dirty="0">
                <a:cs typeface="Courier New" panose="02070309020205020404" pitchFamily="49" charset="0"/>
              </a:rPr>
              <a:t> – высота шрифта в пикселях (-1 – значение по  умолчанию (высота==11)),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ширину символов </a:t>
            </a:r>
            <a:r>
              <a:rPr lang="en-US" altLang="ru-RU" sz="2800" dirty="0">
                <a:cs typeface="Courier New" panose="02070309020205020404" pitchFamily="49" charset="0"/>
              </a:rPr>
              <a:t>[0-99]</a:t>
            </a:r>
            <a:r>
              <a:rPr lang="ru-RU" altLang="ru-RU" sz="2800" dirty="0"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::Normal</a:t>
            </a:r>
            <a:r>
              <a:rPr lang="en-US" altLang="ru-RU" sz="2800" dirty="0">
                <a:cs typeface="Courier New" panose="02070309020205020404" pitchFamily="49" charset="0"/>
              </a:rPr>
              <a:t>=50,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::Bold</a:t>
            </a:r>
            <a:r>
              <a:rPr lang="en-US" altLang="ru-RU" sz="2800" dirty="0">
                <a:cs typeface="Courier New" panose="02070309020205020404" pitchFamily="49" charset="0"/>
              </a:rPr>
              <a:t>=75 </a:t>
            </a:r>
            <a:r>
              <a:rPr lang="ru-RU" altLang="ru-RU" sz="2800" dirty="0">
                <a:cs typeface="Courier New" panose="02070309020205020404" pitchFamily="49" charset="0"/>
              </a:rPr>
              <a:t>и</a:t>
            </a:r>
            <a:r>
              <a:rPr lang="uk-UA" altLang="ru-RU" sz="2800" dirty="0"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cs typeface="Courier New" panose="02070309020205020404" pitchFamily="49" charset="0"/>
              </a:rPr>
              <a:t>т.д</a:t>
            </a:r>
            <a:r>
              <a:rPr lang="uk-UA" altLang="ru-RU" sz="2800" dirty="0">
                <a:cs typeface="Courier New" panose="02070309020205020404" pitchFamily="49" charset="0"/>
              </a:rPr>
              <a:t>.),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uk-UA" altLang="ru-RU" sz="2800" dirty="0">
                <a:cs typeface="Courier New" panose="02070309020205020404" pitchFamily="49" charset="0"/>
              </a:rPr>
              <a:t> – </a:t>
            </a:r>
            <a:r>
              <a:rPr lang="uk-UA" altLang="ru-RU" sz="2800" dirty="0" err="1">
                <a:cs typeface="Courier New" panose="02070309020205020404" pitchFamily="49" charset="0"/>
              </a:rPr>
              <a:t>задает</a:t>
            </a:r>
            <a:r>
              <a:rPr lang="uk-UA" altLang="ru-RU" sz="2800" dirty="0"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cs typeface="Courier New" panose="02070309020205020404" pitchFamily="49" charset="0"/>
              </a:rPr>
              <a:t>курсивн</a:t>
            </a:r>
            <a:r>
              <a:rPr lang="ru-RU" altLang="ru-RU" sz="2800" dirty="0" err="1">
                <a:cs typeface="Courier New" panose="02070309020205020404" pitchFamily="49" charset="0"/>
              </a:rPr>
              <a:t>ый</a:t>
            </a:r>
            <a:r>
              <a:rPr lang="ru-RU" altLang="ru-RU" sz="2800" dirty="0">
                <a:cs typeface="Courier New" panose="02070309020205020404" pitchFamily="49" charset="0"/>
              </a:rPr>
              <a:t> шрифт.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690DC-6F4E-4901-9318-01A47030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214983"/>
            <a:ext cx="89692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Roman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drawText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67655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Используется для рисования точек, отрезков,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крривых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контура фигур, текста.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QPen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Q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&amp;color),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altLang="ru-RU" sz="2800" dirty="0">
                <a:cs typeface="Courier New" panose="02070309020205020404" pitchFamily="49" charset="0"/>
              </a:rPr>
              <a:t> – </a:t>
            </a:r>
            <a:r>
              <a:rPr lang="uk-UA" altLang="ru-RU" sz="2800" dirty="0" err="1">
                <a:cs typeface="Courier New" panose="02070309020205020404" pitchFamily="49" charset="0"/>
              </a:rPr>
              <a:t>задает</a:t>
            </a:r>
            <a:r>
              <a:rPr lang="uk-UA" altLang="ru-RU" sz="2800" dirty="0"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cs typeface="Courier New" panose="02070309020205020404" pitchFamily="49" charset="0"/>
              </a:rPr>
              <a:t>цвет</a:t>
            </a:r>
            <a:r>
              <a:rPr lang="uk-UA" altLang="ru-RU" sz="2800" dirty="0">
                <a:cs typeface="Courier New" panose="02070309020205020404" pitchFamily="49" charset="0"/>
              </a:rPr>
              <a:t> пера.</a:t>
            </a:r>
          </a:p>
          <a:p>
            <a:pPr marL="0" indent="0">
              <a:spcBef>
                <a:spcPts val="0"/>
              </a:spcBef>
              <a:buNone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После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создания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пера его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можно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сделать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текущим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пером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рисовальщика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методом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QPen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&amp;pen)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QPen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4593123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QPen</a:t>
            </a:r>
            <a:endParaRPr lang="uk-UA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B1E988-E000-45FD-850C-292A3735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36712"/>
            <a:ext cx="828092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QPaintEvent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адрес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объекта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поверхности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которого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будем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рисовать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красный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пера,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умолчанию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черный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делаем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данное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текущим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рисовальщика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setWidth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задаем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новую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ширину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пера=3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пикселя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умолчанию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пиксель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DashLine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задаем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стиль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пера,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умолчанию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SolidLine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задаем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желтый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текущее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рисуем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482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QColor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14929A-F2B0-487E-AE24-F00F30158AE0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Используется для создания объекта цвета.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r, int g, int b, int a=255),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r,g,b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задают соответственно интенсивность красной, зеленой и синей составляющих цвета,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параметр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– задает прозрачность.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Значения параметров лежат в диапазоне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[0;255].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Чем больше значение – тем больше интенсивность.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а=255 – непрозрачный,  а=0 – абсолютно прозрачный.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красный</a:t>
            </a:r>
            <a:endParaRPr lang="uk-UA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синий</a:t>
            </a:r>
            <a:r>
              <a:rPr 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cr3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белый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240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QColor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14929A-F2B0-487E-AE24-F00F30158AE0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есть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20 «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стандартн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ых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» цветов: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Qt::white -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белый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Qt::black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черный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Qt::green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зеленый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 т.д.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Также объект цвета можно создать с помощью конструктора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QRgb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тип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QRgb</a:t>
            </a:r>
            <a:r>
              <a:rPr lang="ru-RU" altLang="ru-RU" sz="2800" dirty="0">
                <a:cs typeface="Courier New" panose="02070309020205020404" pitchFamily="49" charset="0"/>
              </a:rPr>
              <a:t> является аналогом типа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lang="en-US" altLang="ru-RU" sz="28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Формат переменной </a:t>
            </a:r>
            <a:r>
              <a:rPr lang="en-US" altLang="ru-RU" sz="2800" dirty="0">
                <a:cs typeface="Courier New" panose="02070309020205020404" pitchFamily="49" charset="0"/>
              </a:rPr>
              <a:t>color</a:t>
            </a:r>
            <a:r>
              <a:rPr lang="ru-RU" altLang="ru-RU" sz="2800" dirty="0">
                <a:cs typeface="Courier New" panose="02070309020205020404" pitchFamily="49" charset="0"/>
              </a:rPr>
              <a:t>: 0</a:t>
            </a:r>
            <a:r>
              <a:rPr lang="en-US" altLang="ru-RU" sz="2800" dirty="0" err="1">
                <a:cs typeface="Courier New" panose="02070309020205020404" pitchFamily="49" charset="0"/>
              </a:rPr>
              <a:t>xRRGGBB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0</a:t>
            </a:r>
            <a:r>
              <a:rPr lang="en-US" altLang="ru-RU" sz="2800" dirty="0">
                <a:cs typeface="Courier New" panose="02070309020205020404" pitchFamily="49" charset="0"/>
              </a:rPr>
              <a:t>x – 16</a:t>
            </a:r>
            <a:r>
              <a:rPr lang="ru-RU" altLang="ru-RU" sz="2800" dirty="0" err="1">
                <a:cs typeface="Courier New" panose="02070309020205020404" pitchFamily="49" charset="0"/>
              </a:rPr>
              <a:t>ая</a:t>
            </a:r>
            <a:r>
              <a:rPr lang="ru-RU" altLang="ru-RU" sz="2800" dirty="0">
                <a:cs typeface="Courier New" panose="02070309020205020404" pitchFamily="49" charset="0"/>
              </a:rPr>
              <a:t> система счисления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RR</a:t>
            </a:r>
            <a:r>
              <a:rPr lang="ru-RU" altLang="ru-RU" sz="2800" dirty="0">
                <a:cs typeface="Courier New" panose="02070309020205020404" pitchFamily="49" charset="0"/>
              </a:rPr>
              <a:t> - красный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GG</a:t>
            </a:r>
            <a:r>
              <a:rPr lang="ru-RU" altLang="ru-RU" sz="2800" dirty="0">
                <a:cs typeface="Courier New" panose="02070309020205020404" pitchFamily="49" charset="0"/>
              </a:rPr>
              <a:t> - зеленый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BB</a:t>
            </a:r>
            <a:r>
              <a:rPr lang="ru-RU" altLang="ru-RU" sz="2800" dirty="0">
                <a:cs typeface="Courier New" panose="02070309020205020404" pitchFamily="49" charset="0"/>
              </a:rPr>
              <a:t> - синий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916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QColor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21043-1BAC-4AB6-BAB9-8C702D73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848907"/>
            <a:ext cx="82809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QRgb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0xFF0000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черный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12345678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светло-коричневый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рисовальщика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светло-коричневый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рисуем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отрезок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светло-коричневым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49C864-A1D7-4908-8FED-1A113DFC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149080"/>
            <a:ext cx="2076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53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QBrush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E8607F-497C-4A13-BF82-3CC3238CEFD3}"/>
              </a:ext>
            </a:extLst>
          </p:cNvPr>
          <p:cNvSpPr txBox="1">
            <a:spLocks noChangeArrowheads="1"/>
          </p:cNvSpPr>
          <p:nvPr/>
        </p:nvSpPr>
        <p:spPr>
          <a:xfrm>
            <a:off x="392175" y="989112"/>
            <a:ext cx="8280920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используется для создания объекта кисти. Кисть применяется для закрашивания области фигур.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&amp;color,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BrushStyle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style=Qt::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SolidPattern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 - цвет кисти,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altLang="ru-RU" sz="2800" dirty="0">
                <a:cs typeface="Courier New" panose="02070309020205020404" pitchFamily="49" charset="0"/>
              </a:rPr>
              <a:t>  - шаблон заливки (по умолчанию - сплошная)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BrushStyle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HorPattern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VerPattern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NoBrush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и т.д.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NoBrush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пустая кисть 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18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QBrush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BE74C1-9176-44F7-A955-4CE3567E55F5}"/>
              </a:ext>
            </a:extLst>
          </p:cNvPr>
          <p:cNvSpPr txBox="1">
            <a:spLocks noChangeArrowheads="1"/>
          </p:cNvSpPr>
          <p:nvPr/>
        </p:nvSpPr>
        <p:spPr>
          <a:xfrm>
            <a:off x="239774" y="836712"/>
            <a:ext cx="8664451" cy="56886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8912A1-DB32-468A-AAAC-60666D5F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21" y="980728"/>
            <a:ext cx="41719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356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2031</Words>
  <Application>Microsoft Office PowerPoint</Application>
  <PresentationFormat>Экран (4:3)</PresentationFormat>
  <Paragraphs>213</Paragraphs>
  <Slides>25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Основы графики в Qt</vt:lpstr>
      <vt:lpstr>Класс QPen</vt:lpstr>
      <vt:lpstr>Класс QPen</vt:lpstr>
      <vt:lpstr>Класс QColor</vt:lpstr>
      <vt:lpstr>Класс QColor</vt:lpstr>
      <vt:lpstr>Класс QColor</vt:lpstr>
      <vt:lpstr>Класс QBrush</vt:lpstr>
      <vt:lpstr>Класс QBrush</vt:lpstr>
      <vt:lpstr>Класс QBrush</vt:lpstr>
      <vt:lpstr>Класс QPoint, QSize, QRect</vt:lpstr>
      <vt:lpstr>Класс QPoint, QSize, QRect</vt:lpstr>
      <vt:lpstr>Класс QSize</vt:lpstr>
      <vt:lpstr>Класс QRect</vt:lpstr>
      <vt:lpstr>Класс QRect</vt:lpstr>
      <vt:lpstr>Режим отображения фона</vt:lpstr>
      <vt:lpstr>Режим отображения фона</vt:lpstr>
      <vt:lpstr>Методы рисования класса QPainter</vt:lpstr>
      <vt:lpstr>Презентация PowerPoint</vt:lpstr>
      <vt:lpstr>Методы рисования класса QPainter</vt:lpstr>
      <vt:lpstr>Методы рисования класса QPainter</vt:lpstr>
      <vt:lpstr>Методы рисования сплошных фигур</vt:lpstr>
      <vt:lpstr>Методы рисования сплошных фигур</vt:lpstr>
      <vt:lpstr>Рисование текста</vt:lpstr>
      <vt:lpstr>Рисование текста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Ксенія Вікторівна Іванченко</cp:lastModifiedBy>
  <cp:revision>260</cp:revision>
  <dcterms:modified xsi:type="dcterms:W3CDTF">2020-10-21T10:55:57Z</dcterms:modified>
</cp:coreProperties>
</file>