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seniia" initials="K" lastIdx="1" clrIdx="0">
    <p:extLst>
      <p:ext uri="{19B8F6BF-5375-455C-9EA6-DF929625EA0E}">
        <p15:presenceInfo xmlns:p15="http://schemas.microsoft.com/office/powerpoint/2012/main" userId="Kseni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9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45670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9793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9731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41496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15476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27892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2548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78963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89785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56030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429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416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61307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352585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63291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6039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6950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62104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23488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3755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98292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70641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/>
              <a:t>Лекція 9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На основі мови С++ та </a:t>
            </a:r>
            <a:r>
              <a:rPr lang="uk-UA" dirty="0" err="1"/>
              <a:t>фреймворку</a:t>
            </a:r>
            <a:r>
              <a:rPr lang="uk-UA" dirty="0"/>
              <a:t> </a:t>
            </a:r>
            <a:r>
              <a:rPr lang="en-US" dirty="0" err="1"/>
              <a:t>Qt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3.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QRgb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pixel (int x, int y)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считывает значение пикселя изображения  с координатами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x,y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4.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setPixel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(int x, int y,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intex_of_rgb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позволяет изменить цвет пикселя с координатами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x,y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. </a:t>
            </a: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intex_of_rgb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cs typeface="Courier New" panose="02070309020205020404" pitchFamily="49" charset="0"/>
              </a:rPr>
              <a:t>– задает значение цвета в формате </a:t>
            </a:r>
            <a:r>
              <a:rPr lang="en-US" altLang="ru-RU" sz="2800" dirty="0" err="1">
                <a:cs typeface="Courier New" panose="02070309020205020404" pitchFamily="49" charset="0"/>
              </a:rPr>
              <a:t>QRgb</a:t>
            </a:r>
            <a:r>
              <a:rPr lang="en-US" altLang="ru-RU" sz="2800" dirty="0"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cs typeface="Courier New" panose="02070309020205020404" pitchFamily="49" charset="0"/>
              </a:rPr>
              <a:t>или индекс цвета из палитры цветов, если изображение имеет формат 8 бит на пиксель.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QRgb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увеличили</a:t>
            </a:r>
            <a:r>
              <a:rPr lang="ru-RU" sz="1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интенсивность</a:t>
            </a:r>
            <a:r>
              <a:rPr lang="ru-RU" sz="1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синего</a:t>
            </a:r>
            <a:r>
              <a:rPr lang="ru-RU" sz="1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цвета</a:t>
            </a:r>
            <a:endParaRPr lang="ru-RU" sz="24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setPixel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5.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width(), int height()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возвращают ширину и высоту объекта изображения.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класса </a:t>
            </a:r>
            <a:r>
              <a:rPr lang="en-US" sz="3600" dirty="0" err="1"/>
              <a:t>QImage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5662473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90465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6.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fill 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pixel)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позволяет «залить» изображение цветом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pixel</a:t>
            </a:r>
            <a:r>
              <a:rPr lang="ru-RU" altLang="ru-RU" sz="2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fr-FR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image1</a:t>
            </a:r>
            <a:r>
              <a:rPr lang="fr-FR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2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2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2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Format_RGB32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image1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6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QColor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s-ES" sz="2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s-ES" sz="26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7.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scaled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Qsize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&amp;size, 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AspectRatioMode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aspectMode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IgnoreAspectRatio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TransformationMode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transformationMode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FastTransformation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позволяет масштабировать изображение (сжимать или растягивать) и возвращает объект отмасштабированного изображения, не изменяя исходный объект. Параметр </a:t>
            </a:r>
            <a:r>
              <a:rPr lang="en-US" altLang="ru-RU" sz="2800" dirty="0">
                <a:cs typeface="Courier New" panose="02070309020205020404" pitchFamily="49" charset="0"/>
              </a:rPr>
              <a:t>size</a:t>
            </a:r>
            <a:r>
              <a:rPr lang="ru-RU" altLang="ru-RU" sz="2800" dirty="0">
                <a:cs typeface="Courier New" panose="02070309020205020404" pitchFamily="49" charset="0"/>
              </a:rPr>
              <a:t> – задает новые размеры изображения,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aspectMode</a:t>
            </a:r>
            <a:r>
              <a:rPr lang="ru-RU" altLang="ru-RU" sz="2800" dirty="0">
                <a:cs typeface="Courier New" panose="02070309020205020404" pitchFamily="49" charset="0"/>
              </a:rPr>
              <a:t> – задает тип масштабирования,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transformationMode</a:t>
            </a:r>
            <a:r>
              <a:rPr lang="ru-RU" altLang="ru-RU" sz="2800" dirty="0">
                <a:cs typeface="Courier New" panose="02070309020205020404" pitchFamily="49" charset="0"/>
              </a:rPr>
              <a:t> – оптимизирует процесс масштабирования по скорости или по выделяемой памяти.</a:t>
            </a:r>
            <a:endParaRPr lang="ru-RU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класса </a:t>
            </a:r>
            <a:r>
              <a:rPr lang="en-US" sz="3600" dirty="0" err="1"/>
              <a:t>QImage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0365101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aspectMode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IgnoreAspectRatio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масштабирование без соблюдения пропорций</a:t>
            </a:r>
          </a:p>
          <a:p>
            <a:pPr>
              <a:spcBef>
                <a:spcPts val="0"/>
              </a:spcBef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KeepAspectRatio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масштабирование с соблюдением пропорций, изображение поместится в заданную параметром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size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область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Qt::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KeepAspectRatioByExpanding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– масштабирование с соблюдением пропорций, однако изображение может не поместиться в область, заданную параметром </a:t>
            </a:r>
            <a:r>
              <a:rPr lang="en-US" altLang="ru-RU" sz="2800" dirty="0">
                <a:cs typeface="Courier New" panose="02070309020205020404" pitchFamily="49" charset="0"/>
              </a:rPr>
              <a:t>size</a:t>
            </a: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класса </a:t>
            </a:r>
            <a:r>
              <a:rPr lang="en-US" sz="3600" dirty="0" err="1"/>
              <a:t>QImage</a:t>
            </a:r>
            <a:endParaRPr lang="uk-UA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DBD1B-D973-4FA1-8CC0-C04F727A1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157936"/>
            <a:ext cx="56102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3980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transformationMode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dirty="0"/>
              <a:t>Qt::</a:t>
            </a:r>
            <a:r>
              <a:rPr lang="en-US" dirty="0" err="1"/>
              <a:t>FastTransformation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Qt::</a:t>
            </a:r>
            <a:r>
              <a:rPr lang="en-US" dirty="0" err="1"/>
              <a:t>SmoothTransformation</a:t>
            </a:r>
            <a:endParaRPr lang="en-US" dirty="0"/>
          </a:p>
          <a:p>
            <a:pPr>
              <a:spcBef>
                <a:spcPts val="0"/>
              </a:spcBef>
            </a:pPr>
            <a:endParaRPr lang="en-US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b="1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"1.bmp"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класса </a:t>
            </a:r>
            <a:r>
              <a:rPr lang="en-US" sz="3600" dirty="0" err="1"/>
              <a:t>QImage</a:t>
            </a:r>
            <a:endParaRPr lang="uk-UA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47EE2C-E802-4FEF-BE26-97E78B72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b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277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8.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invertPixels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InvertMode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mode=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InvertRgb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инвертирует значения всех пикселей изображения. Параметр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ru-RU" altLang="ru-RU" sz="2800" dirty="0">
                <a:cs typeface="Courier New" panose="02070309020205020404" pitchFamily="49" charset="0"/>
              </a:rPr>
              <a:t> задает режим </a:t>
            </a:r>
            <a:r>
              <a:rPr lang="ru-RU" altLang="ru-RU" sz="2800" dirty="0" err="1">
                <a:cs typeface="Courier New" panose="02070309020205020404" pitchFamily="49" charset="0"/>
              </a:rPr>
              <a:t>инвентирования</a:t>
            </a:r>
            <a:r>
              <a:rPr lang="ru-RU" altLang="ru-RU" sz="2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mode</a:t>
            </a:r>
            <a:r>
              <a:rPr lang="ru-RU" altLang="ru-RU" sz="2800" dirty="0"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InvertRgb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/>
              <a:t>– инвертируются только цветовые интенсивности (</a:t>
            </a:r>
            <a:r>
              <a:rPr lang="en-US" sz="2800" dirty="0"/>
              <a:t>r, g, b</a:t>
            </a:r>
            <a:r>
              <a:rPr lang="ru-RU" sz="2800" dirty="0"/>
              <a:t>) пикселей, </a:t>
            </a:r>
            <a:r>
              <a:rPr lang="ru-RU" sz="2800" dirty="0" err="1"/>
              <a:t>прозрачноссть</a:t>
            </a:r>
            <a:r>
              <a:rPr lang="ru-RU" sz="2800" dirty="0"/>
              <a:t> не изменяется</a:t>
            </a:r>
          </a:p>
          <a:p>
            <a:pPr>
              <a:spcBef>
                <a:spcPts val="0"/>
              </a:spcBef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InvertRgba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/>
              <a:t>– инвертируются цветовые интенсивности и прозрачность.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fr-FR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fr-FR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2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2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Format_RGB32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image.fill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QColor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(Qt::black).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черный</a:t>
            </a:r>
            <a:r>
              <a:rPr lang="uk-UA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квадрат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6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invertPixels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//теперь</a:t>
            </a:r>
            <a:r>
              <a:rPr lang="ru-RU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белый</a:t>
            </a:r>
            <a:r>
              <a:rPr lang="ru-RU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квадрат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класса </a:t>
            </a:r>
            <a:r>
              <a:rPr lang="en-US" sz="3600" dirty="0" err="1"/>
              <a:t>QImage</a:t>
            </a:r>
            <a:endParaRPr lang="uk-UA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47EE2C-E802-4FEF-BE26-97E78B72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b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170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dirty="0">
                <a:latin typeface="+mj-lt"/>
                <a:cs typeface="Courier New" panose="02070309020205020404" pitchFamily="49" charset="0"/>
              </a:rPr>
              <a:t>9.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mirrored (bool horizontal=false, bool vertical=true) 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sz="2800" dirty="0">
                <a:latin typeface="+mj-lt"/>
                <a:cs typeface="Courier New" panose="02070309020205020404" pitchFamily="49" charset="0"/>
              </a:rPr>
              <a:t>осуществляет зеркальное отображение изображения по горизонтали и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/</a:t>
            </a:r>
            <a:r>
              <a:rPr lang="ru-RU" sz="2800" dirty="0">
                <a:latin typeface="+mj-lt"/>
                <a:cs typeface="Courier New" panose="02070309020205020404" pitchFamily="49" charset="0"/>
              </a:rPr>
              <a:t>или вертикали и возвращает объект с отраженным изображением, не изменяя исходный. Для отражения по </a:t>
            </a:r>
            <a:r>
              <a:rPr lang="ru-RU" sz="2800" dirty="0" err="1">
                <a:latin typeface="+mj-lt"/>
                <a:cs typeface="Courier New" panose="02070309020205020404" pitchFamily="49" charset="0"/>
              </a:rPr>
              <a:t>горизонатали</a:t>
            </a:r>
            <a:r>
              <a:rPr lang="ru-RU" sz="2800" dirty="0">
                <a:latin typeface="+mj-lt"/>
                <a:cs typeface="Courier New" panose="02070309020205020404" pitchFamily="49" charset="0"/>
              </a:rPr>
              <a:t> параметр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horizontal</a:t>
            </a:r>
            <a:r>
              <a:rPr lang="ru-RU" sz="2800" dirty="0">
                <a:latin typeface="+mj-lt"/>
                <a:cs typeface="Courier New" panose="02070309020205020404" pitchFamily="49" charset="0"/>
              </a:rPr>
              <a:t> должен иметь значение 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true</a:t>
            </a:r>
            <a:r>
              <a:rPr lang="ru-RU" sz="2800" dirty="0">
                <a:latin typeface="+mj-lt"/>
                <a:cs typeface="Courier New" panose="02070309020205020404" pitchFamily="49" charset="0"/>
              </a:rPr>
              <a:t>, по вертикали -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vertical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=true</a:t>
            </a:r>
            <a:r>
              <a:rPr lang="ru-RU" sz="2800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"image.jpg"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mirrored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класса </a:t>
            </a:r>
            <a:r>
              <a:rPr lang="en-US" sz="3600" dirty="0" err="1"/>
              <a:t>QImage</a:t>
            </a:r>
            <a:endParaRPr lang="uk-UA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47EE2C-E802-4FEF-BE26-97E78B72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b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3405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dirty="0">
                <a:latin typeface="+mj-lt"/>
                <a:cs typeface="Courier New" panose="02070309020205020404" pitchFamily="49" charset="0"/>
              </a:rPr>
              <a:t>Отобразить объект изображения на поверхности виджета можно с помощью метода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drawImage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&amp;p, const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&amp;image) </a:t>
            </a:r>
            <a:r>
              <a:rPr lang="ru-RU" sz="2800" dirty="0">
                <a:latin typeface="+mj-lt"/>
                <a:cs typeface="Courier New" panose="02070309020205020404" pitchFamily="49" charset="0"/>
              </a:rPr>
              <a:t>класса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QPainter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sz="2800" dirty="0">
                <a:latin typeface="+mj-lt"/>
                <a:cs typeface="Courier New" panose="02070309020205020404" pitchFamily="49" charset="0"/>
              </a:rPr>
              <a:t>задает координаты верхнего левого угла изображения на поверхности виджета,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ru-RU" sz="2800" dirty="0">
                <a:cs typeface="Courier New" panose="02070309020205020404" pitchFamily="49" charset="0"/>
              </a:rPr>
              <a:t> – задает изображение.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i="1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paintEvent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QPaintEvent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2400" dirty="0">
              <a:solidFill>
                <a:srgbClr val="8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QPainter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drawImage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класса </a:t>
            </a:r>
            <a:r>
              <a:rPr lang="en-US" sz="3600" dirty="0" err="1"/>
              <a:t>QImage</a:t>
            </a:r>
            <a:endParaRPr lang="uk-UA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47EE2C-E802-4FEF-BE26-97E78B72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b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536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Предназначен для создания объекта контекстно-зависимого представления изображения. Класс унаследован от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QPaintDevice</a:t>
            </a:r>
            <a:r>
              <a:rPr lang="en-US" altLang="ru-RU" sz="2800" dirty="0">
                <a:cs typeface="Courier New" panose="02070309020205020404" pitchFamily="49" charset="0"/>
              </a:rPr>
              <a:t>, </a:t>
            </a:r>
            <a:r>
              <a:rPr lang="ru-RU" altLang="ru-RU" sz="2800" dirty="0">
                <a:cs typeface="Courier New" panose="02070309020205020404" pitchFamily="49" charset="0"/>
              </a:rPr>
              <a:t>поэтому на объектах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altLang="ru-RU" sz="2800" dirty="0"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cs typeface="Courier New" panose="02070309020205020404" pitchFamily="49" charset="0"/>
              </a:rPr>
              <a:t>можно рисовать с помощью рисовальщика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QPainter</a:t>
            </a:r>
            <a:r>
              <a:rPr lang="en-US" altLang="ru-RU" sz="2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Конструкторы: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ru-RU" sz="2800" dirty="0"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cs typeface="Courier New" panose="02070309020205020404" pitchFamily="49" charset="0"/>
              </a:rPr>
              <a:t>по умолчанию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QSize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&amp;size);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(const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pixmap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&amp;filename, const char* format=0, Qt::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ImageConversionFlags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flags=Qt::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AutoColor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QPixmap</a:t>
            </a:r>
            <a:endParaRPr lang="uk-UA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47EE2C-E802-4FEF-BE26-97E78B72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b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782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flags: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AutoColor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– </a:t>
            </a:r>
            <a:r>
              <a:rPr lang="ru-RU" sz="2800" dirty="0"/>
              <a:t>автоматический выбор цветовой гаммы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ColorOnly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/>
              <a:t>– преобразование к цветному изображению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Qt::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MonoOnly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/>
              <a:t>– преобразование к черно-белому изображению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pxm2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QSize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pxm3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pxm2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pxm4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"image.jpg"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QPixmap</a:t>
            </a:r>
            <a:endParaRPr lang="uk-UA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47EE2C-E802-4FEF-BE26-97E78B72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b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8616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1.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bool load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const char *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0, Qt::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ImageConversionFlags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Qt::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AutoColor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/>
              <a:t>– </a:t>
            </a:r>
            <a:r>
              <a:rPr lang="ru-RU" sz="2800" dirty="0"/>
              <a:t>загрузка изображения в объект класса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Pixmap</a:t>
            </a:r>
            <a:r>
              <a:rPr lang="en-US" sz="28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pxm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"image.bmp"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"bmp"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MonoOnly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2.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fill(const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QColor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Qt::white)</a:t>
            </a:r>
            <a:r>
              <a:rPr lang="en-US" sz="2800" dirty="0"/>
              <a:t> – </a:t>
            </a:r>
            <a:r>
              <a:rPr lang="ru-RU" sz="2800" dirty="0"/>
              <a:t>заливка изображения.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pxm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3.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width(), int height() </a:t>
            </a:r>
            <a:r>
              <a:rPr lang="en-US" sz="2800" dirty="0"/>
              <a:t>– </a:t>
            </a:r>
            <a:r>
              <a:rPr lang="ru-RU" sz="2800" dirty="0"/>
              <a:t>размеры изображения.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4.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bool save(const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const char *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-1) </a:t>
            </a:r>
            <a:r>
              <a:rPr lang="en-US" sz="2800" dirty="0"/>
              <a:t>– </a:t>
            </a:r>
            <a:r>
              <a:rPr lang="ru-RU" sz="2800" dirty="0"/>
              <a:t>сохранение изображения.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pxm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"3.jpg"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"jpg"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класса </a:t>
            </a:r>
            <a:r>
              <a:rPr lang="en-US" sz="3600" dirty="0" err="1"/>
              <a:t>QPixmap</a:t>
            </a:r>
            <a:endParaRPr lang="uk-UA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47EE2C-E802-4FEF-BE26-97E78B72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b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049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uk-UA" sz="2800" dirty="0" err="1"/>
              <a:t>Растров</a:t>
            </a:r>
            <a:r>
              <a:rPr lang="ru-RU" sz="2800" dirty="0" err="1"/>
              <a:t>ые</a:t>
            </a:r>
            <a:r>
              <a:rPr lang="ru-RU" sz="2800" dirty="0"/>
              <a:t> изображения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Растровые изображения представляют собой набор чисел, задающих цвет пикселей.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Qt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поддерживает следующие форматы изображений: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BMP, GIF,PNG,JPEG(JPG), MNG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и т.д.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BMP</a:t>
            </a:r>
            <a:r>
              <a:rPr lang="ru-RU" altLang="ru-RU" sz="2800" dirty="0">
                <a:cs typeface="Courier New" panose="02070309020205020404" pitchFamily="49" charset="0"/>
              </a:rPr>
              <a:t> – </a:t>
            </a:r>
            <a:r>
              <a:rPr lang="en-US" altLang="ru-RU" sz="2800" dirty="0" err="1">
                <a:cs typeface="Courier New" panose="02070309020205020404" pitchFamily="49" charset="0"/>
              </a:rPr>
              <a:t>BitMap</a:t>
            </a:r>
            <a:r>
              <a:rPr lang="en-US" altLang="ru-RU" sz="2800" dirty="0"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cs typeface="Courier New" panose="02070309020205020404" pitchFamily="49" charset="0"/>
              </a:rPr>
              <a:t>(двумерный массив битов). </a:t>
            </a:r>
            <a:r>
              <a:rPr lang="en-US" altLang="ru-RU" sz="2800" dirty="0">
                <a:cs typeface="Courier New" panose="02070309020205020404" pitchFamily="49" charset="0"/>
              </a:rPr>
              <a:t>BMP</a:t>
            </a:r>
            <a:r>
              <a:rPr lang="ru-RU" altLang="ru-RU" sz="2800" dirty="0">
                <a:cs typeface="Courier New" panose="02070309020205020404" pitchFamily="49" charset="0"/>
              </a:rPr>
              <a:t>-формат не поддерживает сжатие изображений и занимает много памяти.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GIF</a:t>
            </a:r>
            <a:r>
              <a:rPr lang="ru-RU" altLang="ru-RU" sz="2800" dirty="0">
                <a:cs typeface="Courier New" panose="02070309020205020404" pitchFamily="49" charset="0"/>
              </a:rPr>
              <a:t> – </a:t>
            </a:r>
            <a:r>
              <a:rPr lang="en-US" altLang="ru-RU" sz="2800" dirty="0">
                <a:cs typeface="Courier New" panose="02070309020205020404" pitchFamily="49" charset="0"/>
              </a:rPr>
              <a:t>Graphic Interchange Format (</a:t>
            </a:r>
            <a:r>
              <a:rPr lang="ru-RU" altLang="ru-RU" sz="2800" dirty="0">
                <a:cs typeface="Courier New" panose="02070309020205020404" pitchFamily="49" charset="0"/>
              </a:rPr>
              <a:t>формат обмена графическими данными</a:t>
            </a:r>
            <a:r>
              <a:rPr lang="en-US" altLang="ru-RU" sz="2800" dirty="0">
                <a:cs typeface="Courier New" panose="02070309020205020404" pitchFamily="49" charset="0"/>
              </a:rPr>
              <a:t>)</a:t>
            </a:r>
            <a:r>
              <a:rPr lang="ru-RU" altLang="ru-RU" sz="2800" dirty="0">
                <a:cs typeface="Courier New" panose="02070309020205020404" pitchFamily="49" charset="0"/>
              </a:rPr>
              <a:t>. Основные преимущества – сжатие информации без потерь, за счет применения алгоритма сжатия </a:t>
            </a:r>
            <a:r>
              <a:rPr lang="en-US" altLang="ru-RU" sz="2800" dirty="0">
                <a:cs typeface="Courier New" panose="02070309020205020404" pitchFamily="49" charset="0"/>
              </a:rPr>
              <a:t>LZW (Lempel-Ziv-Welch) </a:t>
            </a:r>
            <a:r>
              <a:rPr lang="ru-RU" altLang="ru-RU" sz="2800" dirty="0">
                <a:cs typeface="Courier New" panose="02070309020205020404" pitchFamily="49" charset="0"/>
              </a:rPr>
              <a:t>и поддержка анимации. Основной недостаток – лицензионные отчисления за использование алгоритма </a:t>
            </a:r>
            <a:r>
              <a:rPr lang="en-US" altLang="ru-RU" sz="2800" dirty="0">
                <a:cs typeface="Courier New" panose="02070309020205020404" pitchFamily="49" charset="0"/>
              </a:rPr>
              <a:t>LZW</a:t>
            </a:r>
            <a:r>
              <a:rPr lang="ru-RU" altLang="ru-RU" sz="2800" dirty="0">
                <a:cs typeface="Courier New" panose="02070309020205020404" pitchFamily="49" charset="0"/>
              </a:rPr>
              <a:t>.</a:t>
            </a: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Основы графики в </a:t>
            </a:r>
            <a:r>
              <a:rPr lang="en-US" sz="3600" dirty="0"/>
              <a:t>Qt</a:t>
            </a:r>
            <a:r>
              <a:rPr lang="uk-UA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7527836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5.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scaled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QSize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Qt::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AspectRatioMode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aspectRatioMode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Qt::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IgnoreAspectRatio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Qt::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TransformationMode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transformMode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Qt::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FastTransformation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scaled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Qt::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AspectRatioMode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aspectRatioMode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Qt::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IgnoreAspectRatio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Qt::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TransformationMode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transformMode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Qt::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FastTransformation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 – </a:t>
            </a:r>
            <a:r>
              <a:rPr lang="ru-RU" sz="2800" dirty="0"/>
              <a:t>масштабирует по аналогии с классом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6.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alt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toImage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</a:t>
            </a:r>
            <a:r>
              <a:rPr lang="ru-RU" sz="2800" dirty="0"/>
              <a:t>позволяет преобразовать объект класса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sz="2800" dirty="0"/>
              <a:t> </a:t>
            </a:r>
            <a:r>
              <a:rPr lang="ru-RU" sz="2800" dirty="0"/>
              <a:t>в объект класса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sz="28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26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pxm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6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toImage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alt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класса </a:t>
            </a:r>
            <a:r>
              <a:rPr lang="en-US" sz="3600" dirty="0" err="1"/>
              <a:t>QPixmap</a:t>
            </a:r>
            <a:endParaRPr lang="uk-UA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47EE2C-E802-4FEF-BE26-97E78B72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b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2510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7.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fromImage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ImageConversionFlags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flags=Qt::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AutoColor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статический метод, который выполняет преобразование из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QImage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ru-RU" sz="2800" dirty="0"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cs typeface="Courier New" panose="02070309020205020404" pitchFamily="49" charset="0"/>
              </a:rPr>
              <a:t>ссылка на объект класса </a:t>
            </a:r>
            <a:r>
              <a:rPr lang="en-US" altLang="ru-RU" sz="2800" dirty="0" err="1">
                <a:cs typeface="Courier New" panose="02070309020205020404" pitchFamily="49" charset="0"/>
              </a:rPr>
              <a:t>QImage</a:t>
            </a:r>
            <a:r>
              <a:rPr lang="en-US" altLang="ru-RU" sz="2800" dirty="0">
                <a:cs typeface="Courier New" panose="02070309020205020404" pitchFamily="49" charset="0"/>
              </a:rPr>
              <a:t>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altLang="ru-RU" sz="2800" dirty="0"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cs typeface="Courier New" panose="02070309020205020404" pitchFamily="49" charset="0"/>
              </a:rPr>
              <a:t>контролирует преобразование изображения (</a:t>
            </a:r>
            <a:r>
              <a:rPr lang="en-US" sz="2000" dirty="0"/>
              <a:t>If the image needs to be modified to fit in a lower-resolution result (e.g. converting from 32-bit to 8-bit)</a:t>
            </a:r>
            <a:r>
              <a:rPr lang="ru-RU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pixmap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pixmap</a:t>
            </a:r>
            <a:r>
              <a:rPr lang="en-US" sz="28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fromImage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класса </a:t>
            </a:r>
            <a:r>
              <a:rPr lang="en-US" sz="3600" dirty="0" err="1"/>
              <a:t>QPixmap</a:t>
            </a:r>
            <a:endParaRPr lang="uk-UA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47EE2C-E802-4FEF-BE26-97E78B72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b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4017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8.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grabWidget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*widget, int x=0, int y=0, int w=-1, int h=-1)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статический метод, который возвращает копию изображения клиентской области виджета </a:t>
            </a:r>
            <a:r>
              <a:rPr lang="en-US" altLang="ru-RU" sz="2800" dirty="0">
                <a:cs typeface="Courier New" panose="02070309020205020404" pitchFamily="49" charset="0"/>
              </a:rPr>
              <a:t>widget</a:t>
            </a:r>
            <a:r>
              <a:rPr lang="ru-RU" altLang="ru-RU" sz="2800" dirty="0">
                <a:cs typeface="Courier New" panose="02070309020205020404" pitchFamily="49" charset="0"/>
              </a:rPr>
              <a:t>.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ru-RU" sz="2800" dirty="0"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cs typeface="Courier New" panose="02070309020205020404" pitchFamily="49" charset="0"/>
              </a:rPr>
              <a:t>и</a:t>
            </a:r>
            <a:r>
              <a:rPr lang="uk-UA" altLang="ru-RU" sz="2800" dirty="0"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w,h</a:t>
            </a:r>
            <a:r>
              <a:rPr lang="en-US" altLang="ru-RU" sz="2800" dirty="0"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cs typeface="Courier New" panose="02070309020205020404" pitchFamily="49" charset="0"/>
              </a:rPr>
              <a:t>координаты и размеры прямоугольной области виджета, которая будет копироваться. По умолчанию копируется вся клиентская область.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pxm_grab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pxm_grab</a:t>
            </a:r>
            <a:r>
              <a:rPr lang="en-US" sz="28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grabWidget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pxm_grab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"1.bmp"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"bmp"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pxm_grab</a:t>
            </a:r>
            <a:r>
              <a:rPr lang="en-US" sz="28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класса </a:t>
            </a:r>
            <a:r>
              <a:rPr lang="en-US" sz="3600" dirty="0" err="1"/>
              <a:t>QPixmap</a:t>
            </a:r>
            <a:endParaRPr lang="uk-UA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47EE2C-E802-4FEF-BE26-97E78B72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b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82099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9.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drawPixmap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&amp;p, 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&amp;pm)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отображает изображение класса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на поверхности виджета.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i="1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paintEvent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QPaintEvent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QPainter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drawPixmap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painter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класса </a:t>
            </a:r>
            <a:r>
              <a:rPr lang="en-US" sz="3600" dirty="0" err="1"/>
              <a:t>QPixmap</a:t>
            </a:r>
            <a:endParaRPr lang="uk-UA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47EE2C-E802-4FEF-BE26-97E78B72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b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241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uk-UA" sz="2800" dirty="0" err="1"/>
              <a:t>Растров</a:t>
            </a:r>
            <a:r>
              <a:rPr lang="ru-RU" sz="2800" dirty="0" err="1"/>
              <a:t>ые</a:t>
            </a:r>
            <a:r>
              <a:rPr lang="ru-RU" sz="2800" dirty="0"/>
              <a:t> изображения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PNG – Portable Network Graphics (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переносимая сетевая графика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)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. Разработан как бесплатная альтернатива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GIF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. Поддерживается сжатие без потерь.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MNG – Many PNG.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Хранит серию изображений в формате </a:t>
            </a:r>
            <a:r>
              <a:rPr lang="en-US" altLang="ru-RU" sz="2800" dirty="0">
                <a:cs typeface="Courier New" panose="02070309020205020404" pitchFamily="49" charset="0"/>
              </a:rPr>
              <a:t>PNG</a:t>
            </a:r>
            <a:r>
              <a:rPr lang="ru-RU" altLang="ru-RU" sz="2800" dirty="0">
                <a:cs typeface="Courier New" panose="02070309020205020404" pitchFamily="49" charset="0"/>
              </a:rPr>
              <a:t>. Является бесплатной альтернативой для анимированных файлов </a:t>
            </a:r>
            <a:r>
              <a:rPr lang="en-US" altLang="ru-RU" sz="2800" dirty="0">
                <a:cs typeface="Courier New" panose="02070309020205020404" pitchFamily="49" charset="0"/>
              </a:rPr>
              <a:t>GIF.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JPEG – Joint Photographic Experts Group.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Характеризуется очень высокой степенью сжатия, но с потерей информации.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Основы графики в </a:t>
            </a:r>
            <a:r>
              <a:rPr lang="en-US" sz="3600" dirty="0"/>
              <a:t>Qt</a:t>
            </a:r>
            <a:r>
              <a:rPr lang="uk-UA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95844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800" dirty="0"/>
              <a:t>Способы представления растровых изображений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Контекстно-зависимый (зависит от видеосистемы компьютера)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Контекстно-независимый (не зависит от видеосистемы компьютера)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 случае контекстно-независимого способа данные изображения помещаются в обычный массив, благодаря чему можно быстро считывать и записывать значения отдельных пикселей изображения.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Контекстно-зависимый способ позволяет быстрее отображать изображение на экране, однако операция изменения значений пикселей работает медленнее.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Основы графики в </a:t>
            </a:r>
            <a:r>
              <a:rPr lang="en-US" sz="3600" dirty="0"/>
              <a:t>Qt</a:t>
            </a:r>
            <a:r>
              <a:rPr lang="uk-UA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610315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Предназначен для создания объекта контекстно-независимого представления растровых изображений. Класс унаследован от класса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QPaintDevice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что позволяет рисовать на объектах данного класса с помощью объекта класса </a:t>
            </a:r>
            <a:r>
              <a:rPr lang="en-US" altLang="ru-RU" sz="2800" dirty="0" err="1">
                <a:latin typeface="+mj-lt"/>
                <a:cs typeface="Courier New" panose="02070309020205020404" pitchFamily="49" charset="0"/>
              </a:rPr>
              <a:t>QPainter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Конструкторы: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(int width, int height, Format format);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QSize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&amp;size, Format format);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width,height</a:t>
            </a:r>
            <a:r>
              <a:rPr lang="en-US" altLang="ru-RU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задают ширину и высоту изображения в пикселях,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задает формат изображения: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QImage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2256102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Format: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/>
              <a:t>QImage</a:t>
            </a:r>
            <a:r>
              <a:rPr lang="en-US" sz="2800" dirty="0"/>
              <a:t>::</a:t>
            </a:r>
            <a:r>
              <a:rPr lang="en-US" sz="2800" dirty="0" err="1"/>
              <a:t>Format_Invalid</a:t>
            </a:r>
            <a:r>
              <a:rPr lang="en-US" sz="2800" dirty="0"/>
              <a:t> – </a:t>
            </a:r>
            <a:r>
              <a:rPr lang="ru-RU" sz="2800" dirty="0"/>
              <a:t>изображение недействительное (пустое)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/>
              <a:t>QImage</a:t>
            </a:r>
            <a:r>
              <a:rPr lang="en-US" sz="2800" dirty="0"/>
              <a:t>::</a:t>
            </a:r>
            <a:r>
              <a:rPr lang="en-US" sz="2800" dirty="0" err="1"/>
              <a:t>Format_Mono</a:t>
            </a:r>
            <a:r>
              <a:rPr lang="ru-RU" sz="2800" dirty="0"/>
              <a:t> – черно-белое изображение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/>
              <a:t>QImage</a:t>
            </a:r>
            <a:r>
              <a:rPr lang="en-US" sz="2800" dirty="0"/>
              <a:t>::Format_RGB32</a:t>
            </a:r>
            <a:r>
              <a:rPr lang="ru-RU" sz="2800" dirty="0"/>
              <a:t> – 32 бита на пиксель, биты непрозрачные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/>
              <a:t>QImage</a:t>
            </a:r>
            <a:r>
              <a:rPr lang="en-US" sz="2800" dirty="0"/>
              <a:t>::Format_ARGB32_Premultiplied</a:t>
            </a:r>
            <a:r>
              <a:rPr lang="ru-RU" sz="2800" dirty="0"/>
              <a:t> – 4 байта на пиксель+ прозрачность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Format_RGB32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QImage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0795075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&amp;filename, const char* format=0).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600" dirty="0">
                <a:latin typeface="+mj-lt"/>
                <a:cs typeface="Courier New" panose="02070309020205020404" pitchFamily="49" charset="0"/>
              </a:rPr>
              <a:t>Загружает картинку из файла с именем </a:t>
            </a:r>
            <a:r>
              <a:rPr lang="en-US" altLang="ru-RU" sz="2600" dirty="0">
                <a:cs typeface="Courier New" panose="02070309020205020404" pitchFamily="49" charset="0"/>
              </a:rPr>
              <a:t>filename</a:t>
            </a:r>
            <a:r>
              <a:rPr lang="ru-RU" altLang="ru-RU" sz="2600" dirty="0">
                <a:cs typeface="Courier New" panose="02070309020205020404" pitchFamily="49" charset="0"/>
              </a:rPr>
              <a:t> и создает на ее основе объект растрового изображения. Параметр </a:t>
            </a:r>
            <a:r>
              <a:rPr lang="en-US" altLang="ru-RU" sz="2600" dirty="0">
                <a:cs typeface="Courier New" panose="02070309020205020404" pitchFamily="49" charset="0"/>
              </a:rPr>
              <a:t>format</a:t>
            </a:r>
            <a:r>
              <a:rPr lang="ru-RU" altLang="ru-RU" sz="2600" dirty="0">
                <a:cs typeface="Courier New" panose="02070309020205020404" pitchFamily="49" charset="0"/>
              </a:rPr>
              <a:t> задает формат файла с изображением (</a:t>
            </a:r>
            <a:r>
              <a:rPr lang="en-US" altLang="ru-RU" sz="2600" dirty="0">
                <a:cs typeface="Courier New" panose="02070309020205020404" pitchFamily="49" charset="0"/>
              </a:rPr>
              <a:t>“jpg”, “</a:t>
            </a:r>
            <a:r>
              <a:rPr lang="en-US" altLang="ru-RU" sz="2600" dirty="0" err="1">
                <a:cs typeface="Courier New" panose="02070309020205020404" pitchFamily="49" charset="0"/>
              </a:rPr>
              <a:t>png</a:t>
            </a:r>
            <a:r>
              <a:rPr lang="en-US" altLang="ru-RU" sz="2600" dirty="0">
                <a:cs typeface="Courier New" panose="02070309020205020404" pitchFamily="49" charset="0"/>
              </a:rPr>
              <a:t>”, “bmp”</a:t>
            </a:r>
            <a:r>
              <a:rPr lang="ru-RU" altLang="ru-RU" sz="2600" dirty="0">
                <a:cs typeface="Courier New" panose="02070309020205020404" pitchFamily="49" charset="0"/>
              </a:rPr>
              <a:t>)</a:t>
            </a:r>
            <a:r>
              <a:rPr lang="en-US" altLang="ru-RU" sz="2600" dirty="0">
                <a:cs typeface="Courier New" panose="02070309020205020404" pitchFamily="49" charset="0"/>
              </a:rPr>
              <a:t>. </a:t>
            </a:r>
            <a:r>
              <a:rPr lang="ru-RU" altLang="ru-RU" sz="2600" dirty="0">
                <a:cs typeface="Courier New" panose="02070309020205020404" pitchFamily="49" charset="0"/>
              </a:rPr>
              <a:t>Если формат не задан, то конструктор попробует самостоятельно распознать графический формат, считывая заголовок файла. После загрузки картинки, объект изображения примет размеры картинки.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QImage</a:t>
            </a:r>
            <a:endParaRPr lang="uk-UA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9B2EE4-2253-42E4-9E79-BCF1DBC3B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79" y="4598398"/>
            <a:ext cx="849694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"image.jpg"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текущий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каталог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"image.jpg"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img4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"image.jpg"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635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(const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&amp;image).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Создает объект растрового изображения на основе другого объекта изображения.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img6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img5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конструктор по умолчанию.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ru-RU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altLang="ru-RU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Класс </a:t>
            </a:r>
            <a:r>
              <a:rPr lang="en-US" sz="3600" dirty="0" err="1"/>
              <a:t>QImage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5997323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74" y="764704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1.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bool load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const char *format=0)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– загружает изображение из файла.</a:t>
            </a:r>
            <a:endParaRPr lang="en-US" altLang="ru-RU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 имя файла,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ru-RU" altLang="ru-RU" sz="2800" dirty="0">
                <a:cs typeface="Courier New" panose="02070309020205020404" pitchFamily="49" charset="0"/>
              </a:rPr>
              <a:t> – формат файла.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В случае успешной загрузки возвращает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true,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иначе – 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false.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QImage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"image.png"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2.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bool save (const 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const char *format=0, int quality=-1)</a:t>
            </a:r>
            <a:r>
              <a:rPr lang="en-US" altLang="ru-RU" sz="2800" dirty="0">
                <a:latin typeface="+mj-lt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latin typeface="+mj-lt"/>
                <a:cs typeface="Courier New" panose="02070309020205020404" pitchFamily="49" charset="0"/>
              </a:rPr>
              <a:t>позволяет сохранить изображение в файл.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altLang="ru-RU" sz="2800" dirty="0">
                <a:cs typeface="Courier New" panose="02070309020205020404" pitchFamily="49" charset="0"/>
              </a:rPr>
              <a:t> –</a:t>
            </a:r>
            <a:r>
              <a:rPr lang="ru-RU" altLang="ru-RU" sz="2800" dirty="0">
                <a:cs typeface="Courier New" panose="02070309020205020404" pitchFamily="49" charset="0"/>
              </a:rPr>
              <a:t> имя файла,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ru-RU" altLang="ru-RU" sz="2800" dirty="0">
                <a:cs typeface="Courier New" panose="02070309020205020404" pitchFamily="49" charset="0"/>
              </a:rPr>
              <a:t> – формат файла,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ru-RU" altLang="ru-RU" sz="2800" dirty="0">
                <a:cs typeface="Courier New" panose="02070309020205020404" pitchFamily="49" charset="0"/>
              </a:rPr>
              <a:t> – качество изображения</a:t>
            </a:r>
            <a:r>
              <a:rPr lang="en-US" altLang="ru-RU" sz="2800" dirty="0">
                <a:cs typeface="Courier New" panose="02070309020205020404" pitchFamily="49" charset="0"/>
              </a:rPr>
              <a:t>,</a:t>
            </a:r>
            <a:r>
              <a:rPr lang="ru-RU" altLang="ru-RU" sz="2800" dirty="0">
                <a:cs typeface="Courier New" panose="02070309020205020404" pitchFamily="49" charset="0"/>
              </a:rPr>
              <a:t> </a:t>
            </a:r>
            <a:r>
              <a:rPr lang="en-US" altLang="ru-RU" sz="2800" dirty="0">
                <a:cs typeface="Courier New" panose="02070309020205020404" pitchFamily="49" charset="0"/>
              </a:rPr>
              <a:t>quality[0,100]. </a:t>
            </a:r>
            <a:r>
              <a:rPr lang="ru-RU" altLang="ru-RU" sz="2800" dirty="0">
                <a:cs typeface="Courier New" panose="02070309020205020404" pitchFamily="49" charset="0"/>
              </a:rPr>
              <a:t>Чем больше значение – тем выше качество. </a:t>
            </a:r>
            <a:r>
              <a:rPr lang="en-US" altLang="ru-RU" sz="2800" dirty="0">
                <a:cs typeface="Courier New" panose="02070309020205020404" pitchFamily="49" charset="0"/>
              </a:rPr>
              <a:t>quality=-1</a:t>
            </a:r>
            <a:r>
              <a:rPr lang="ru-RU" altLang="ru-RU" sz="2800" dirty="0">
                <a:cs typeface="Courier New" panose="02070309020205020404" pitchFamily="49" charset="0"/>
              </a:rPr>
              <a:t> – настройки по умолчанию.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6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"image.jpg"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"jpg"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sz="2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сохранили</a:t>
            </a:r>
            <a:r>
              <a:rPr lang="uk-UA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как</a:t>
            </a:r>
            <a:r>
              <a:rPr lang="uk-UA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jpg</a:t>
            </a:r>
            <a:endParaRPr lang="ru-RU" alt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ru-RU" sz="3600" dirty="0"/>
              <a:t>Методы класса </a:t>
            </a:r>
            <a:r>
              <a:rPr lang="en-US" sz="3600" dirty="0" err="1"/>
              <a:t>QImage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5541046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1868</Words>
  <Application>Microsoft Office PowerPoint</Application>
  <PresentationFormat>Экран (4:3)</PresentationFormat>
  <Paragraphs>178</Paragraphs>
  <Slides>23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Arial Unicode MS</vt:lpstr>
      <vt:lpstr>Calibri</vt:lpstr>
      <vt:lpstr>Courier New</vt:lpstr>
      <vt:lpstr>Тема Office</vt:lpstr>
      <vt:lpstr>Об’єктно-орієнтоване програмування</vt:lpstr>
      <vt:lpstr>Основы графики в Qt. </vt:lpstr>
      <vt:lpstr>Основы графики в Qt. </vt:lpstr>
      <vt:lpstr>Основы графики в Qt. </vt:lpstr>
      <vt:lpstr>Класс QImage</vt:lpstr>
      <vt:lpstr>Класс QImage</vt:lpstr>
      <vt:lpstr>Класс QImage</vt:lpstr>
      <vt:lpstr>Класс QImage</vt:lpstr>
      <vt:lpstr>Методы класса QImage</vt:lpstr>
      <vt:lpstr>Методы класса QImage</vt:lpstr>
      <vt:lpstr>Методы класса QImage</vt:lpstr>
      <vt:lpstr>Методы класса QImage</vt:lpstr>
      <vt:lpstr>Методы класса QImage</vt:lpstr>
      <vt:lpstr>Методы класса QImage</vt:lpstr>
      <vt:lpstr>Методы класса QImage</vt:lpstr>
      <vt:lpstr>Методы класса QImage</vt:lpstr>
      <vt:lpstr>Класс QPixmap</vt:lpstr>
      <vt:lpstr>Класс QPixmap</vt:lpstr>
      <vt:lpstr>Методы класса QPixmap</vt:lpstr>
      <vt:lpstr>Методы класса QPixmap</vt:lpstr>
      <vt:lpstr>Методы класса QPixmap</vt:lpstr>
      <vt:lpstr>Методы класса QPixmap</vt:lpstr>
      <vt:lpstr>Методы класса QPixmap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dc:creator>Kseniia</dc:creator>
  <cp:lastModifiedBy>Ксенія Вікторівна Іванченко</cp:lastModifiedBy>
  <cp:revision>283</cp:revision>
  <dcterms:modified xsi:type="dcterms:W3CDTF">2020-10-28T08:46:38Z</dcterms:modified>
</cp:coreProperties>
</file>