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eniia" initials="K" lastIdx="1" clrIdx="0">
    <p:extLst>
      <p:ext uri="{19B8F6BF-5375-455C-9EA6-DF929625EA0E}">
        <p15:presenceInfo xmlns:p15="http://schemas.microsoft.com/office/powerpoint/2012/main" userId="Kseni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132" d="100"/>
          <a:sy n="132" d="100"/>
        </p:scale>
        <p:origin x="9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567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4974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0497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3260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0968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896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37910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352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57406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3695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000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5561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6474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6346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625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3345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7252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69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2835" y="3832163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Лекція 1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88831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1. Создать меню верхнего уровня в главном окне можно с помощью вызова функции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QMenuBar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которая возвращает указатель на созданное меню верхнего уровня.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2. Добавить пункт меню в меню верхнего уровня можно с помощью метода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QMenuBar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QMenuBar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addMenu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&amp;title),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который возвращает указатель на объект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Qmenu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– класса всплывающего (контекстного) меню;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текст пункта меню верхнего уровня.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Меню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0287763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88831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3. Добавить пункт во всплывающее меню можно с помощью метода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&amp;action).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Пункт меню будет взят из объекта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QMenu</a:t>
            </a:r>
            <a:r>
              <a:rPr lang="fr-FR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fileMenu</a:t>
            </a:r>
            <a:r>
              <a:rPr lang="fr-FR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addMenu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"&amp;File"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fileMenu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fileMenu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Меню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1361513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80728"/>
            <a:ext cx="8664451" cy="574429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1. Добавить в приложение панель инструментов можно с помощью метода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QToolBar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addToolBar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&amp;title),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который возвращает указатель на созданную панель инструментов.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имя панели инструментов.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Если навести курсор мыши на панель инструментов или на меню верхнего уровня и нажать правую кнопку мыши, то появится окошко с именем панели инструментов и «галочкой», если панель видима. Сняв галочку, можно спрятать панель инструментов, поставив – снова отобразить.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Панель инструментов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6755529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80728"/>
            <a:ext cx="8664451" cy="574429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2. </a:t>
            </a:r>
            <a:r>
              <a:rPr lang="ru-RU" altLang="ru-RU" sz="2800" dirty="0">
                <a:cs typeface="Courier New" panose="02070309020205020404" pitchFamily="49" charset="0"/>
              </a:rPr>
              <a:t> Добавить кнопку в панель инструментов можно с помощью метода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QToolBar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addAction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&amp;action).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QToolBar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fileToolBar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fileToolBar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addToolBar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fileToolBar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Панель инструментов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5690467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80728"/>
            <a:ext cx="8664451" cy="574429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1. Создать строку состояния в главном окне приложения можно с помощью вызова метода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QStatusBar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statusBar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ru-RU" altLang="ru-RU" sz="2800" dirty="0">
                <a:cs typeface="Courier New" panose="02070309020205020404" pitchFamily="49" charset="0"/>
              </a:rPr>
              <a:t> который возвращает указатель на созданную строку состояния.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В строку состояния можно добавить виджет (например,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QLabel</a:t>
            </a:r>
            <a:r>
              <a:rPr lang="ru-RU" altLang="ru-RU" sz="2800" dirty="0"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cs typeface="Courier New" panose="02070309020205020404" pitchFamily="49" charset="0"/>
              </a:rPr>
              <a:t>который будет отображать информацию в строке состояния.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QLabel</a:t>
            </a:r>
            <a:r>
              <a:rPr lang="en-US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statusLabel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QLabel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"Ready"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statusBar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statusLabel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Строка состояния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7639607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80728"/>
            <a:ext cx="8664451" cy="574429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С помощью метода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setEnabled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(bool)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можно сделать пункты меню и кнопки панели инструментов доступными (</a:t>
            </a:r>
            <a:r>
              <a:rPr lang="en-US" altLang="ru-RU" sz="2800" dirty="0">
                <a:cs typeface="Courier New" panose="02070309020205020404" pitchFamily="49" charset="0"/>
              </a:rPr>
              <a:t>true</a:t>
            </a:r>
            <a:r>
              <a:rPr lang="ru-RU" altLang="ru-RU" sz="2800" dirty="0"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или недоступными (</a:t>
            </a:r>
            <a:r>
              <a:rPr lang="en-US" altLang="ru-RU" sz="2800" dirty="0">
                <a:cs typeface="Courier New" panose="02070309020205020404" pitchFamily="49" charset="0"/>
              </a:rPr>
              <a:t>false</a:t>
            </a:r>
            <a:r>
              <a:rPr lang="ru-RU" altLang="ru-RU" sz="2800" dirty="0"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cs typeface="Courier New" panose="02070309020205020404" pitchFamily="49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setEnabled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недоступен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C </a:t>
            </a:r>
            <a:r>
              <a:rPr lang="ru-RU" altLang="ru-RU" sz="2800" dirty="0">
                <a:cs typeface="Courier New" panose="02070309020205020404" pitchFamily="49" charset="0"/>
              </a:rPr>
              <a:t>помощью метода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setCheckable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(bool)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можно разрешить кнопкам панели инструментов и пунктам меню быть выбранными (возле пунктов появится галочка, в случае, если не используется картинка), т.е. работать в режиме переключателя.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setCheckable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Строка состояния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249651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80728"/>
            <a:ext cx="8664451" cy="574429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Ресурсы представляют собой данные, которые компилируются вместе с текстом программы и помещаются в исполняемый файл *.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exe.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качестве ресурсов может использоваться текст, картинки, звуковые файлы (*.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wav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 др.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Иконки для кнопок на панели инструментов также можно использовать как ресурсы. В этом случае они интегрируются в исполняемый файл программы, и для корректной работы программы не требуется наличие файлов иконок на жестком диске (в папке с исполняемым файлом программы).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Ресурсы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3108305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80728"/>
            <a:ext cx="8664451" cy="574429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Для использования ресурсов необходимо использовать файл ресурсов. В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такой файл имеет расширение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“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qrc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” (“*.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qrc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”).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Ф</a:t>
            </a:r>
            <a:r>
              <a:rPr lang="ru-RU" dirty="0"/>
              <a:t>ормат файла основан на XML, в котором перечисляются файлы на диске и опционально присваивает им имя ресурса, которое приложение должно использовать для доступа к ресурсу. </a:t>
            </a:r>
            <a:r>
              <a:rPr lang="ru-RU" altLang="ru-RU" sz="2800" dirty="0">
                <a:cs typeface="Courier New" panose="02070309020205020404" pitchFamily="49" charset="0"/>
              </a:rPr>
              <a:t>Файл ресурсов является текстовым файлом и задает путь к ресурсам. Можно создать вручную или средствами </a:t>
            </a:r>
            <a:r>
              <a:rPr lang="en-US" altLang="ru-RU" sz="2800" dirty="0">
                <a:cs typeface="Courier New" panose="02070309020205020404" pitchFamily="49" charset="0"/>
              </a:rPr>
              <a:t>Visual Studio. 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Ресурсы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01241096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Ресурсы</a:t>
            </a:r>
            <a:endParaRPr lang="uk-UA" sz="36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E06F7B-FF95-4F07-B1D6-2D2232267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9592" y="1323239"/>
            <a:ext cx="540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&lt;!DOCTYPE RCC&gt;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&lt;RCC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version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="1.0"&gt;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qresource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prefix=“/icons”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lang="en-US" altLang="uk-UA" sz="2400" dirty="0">
                <a:solidFill>
                  <a:srgbClr val="000000"/>
                </a:solidFill>
                <a:latin typeface="Arial Unicode MS"/>
              </a:rPr>
              <a:t> resources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/open.png&lt;/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lang="en-US" altLang="uk-UA" sz="2400" dirty="0">
                <a:solidFill>
                  <a:srgbClr val="000000"/>
                </a:solidFill>
                <a:latin typeface="Arial Unicode MS"/>
              </a:rPr>
              <a:t> resources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close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.png&lt;/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lang="en-US" altLang="uk-UA" sz="2400" dirty="0">
                <a:solidFill>
                  <a:srgbClr val="000000"/>
                </a:solidFill>
                <a:latin typeface="Arial Unicode MS"/>
              </a:rPr>
              <a:t> resources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/save.png&lt;/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uk-UA" altLang="uk-UA" sz="2400" dirty="0" err="1">
                <a:solidFill>
                  <a:srgbClr val="000000"/>
                </a:solidFill>
                <a:latin typeface="Arial Unicode MS"/>
              </a:rPr>
              <a:t>file</a:t>
            </a: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&gt; </a:t>
            </a:r>
            <a:r>
              <a:rPr lang="en-US" altLang="uk-UA" sz="2400" dirty="0">
                <a:solidFill>
                  <a:srgbClr val="000000"/>
                </a:solidFill>
                <a:latin typeface="Arial Unicode MS"/>
              </a:rPr>
              <a:t>resources</a:t>
            </a: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/</a:t>
            </a:r>
            <a:r>
              <a:rPr lang="en-US" altLang="uk-UA" sz="2400" dirty="0">
                <a:solidFill>
                  <a:srgbClr val="000000"/>
                </a:solidFill>
                <a:latin typeface="Arial Unicode MS"/>
              </a:rPr>
              <a:t>exit</a:t>
            </a: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.png&lt;/</a:t>
            </a:r>
            <a:r>
              <a:rPr lang="uk-UA" altLang="uk-UA" sz="2400" dirty="0" err="1">
                <a:solidFill>
                  <a:srgbClr val="000000"/>
                </a:solidFill>
                <a:latin typeface="Arial Unicode MS"/>
              </a:rPr>
              <a:t>file</a:t>
            </a: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qresource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&lt;/RCC&gt;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262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Ресурсы</a:t>
            </a:r>
            <a:endParaRPr lang="uk-UA" sz="36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E06F7B-FF95-4F07-B1D6-2D2232267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797174"/>
            <a:ext cx="842493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uk-UA" sz="2400" dirty="0">
                <a:solidFill>
                  <a:srgbClr val="000000"/>
                </a:solidFill>
                <a:latin typeface="Arial Unicode MS"/>
              </a:rPr>
              <a:t>Далее такой файл вместе с ресурсами компилируется компилятором ресурсов в файл с расширением </a:t>
            </a:r>
            <a:r>
              <a:rPr lang="en-US" altLang="uk-UA" sz="2400" dirty="0">
                <a:solidFill>
                  <a:srgbClr val="000000"/>
                </a:solidFill>
                <a:latin typeface="Arial Unicode MS"/>
              </a:rPr>
              <a:t>“*.</a:t>
            </a:r>
            <a:r>
              <a:rPr lang="en-US" altLang="uk-UA" sz="2400" dirty="0" err="1">
                <a:solidFill>
                  <a:srgbClr val="000000"/>
                </a:solidFill>
                <a:latin typeface="Arial Unicode MS"/>
              </a:rPr>
              <a:t>cpp</a:t>
            </a:r>
            <a:r>
              <a:rPr lang="en-US" altLang="uk-UA" sz="2400" dirty="0">
                <a:solidFill>
                  <a:srgbClr val="000000"/>
                </a:solidFill>
                <a:latin typeface="Arial Unicode MS"/>
              </a:rPr>
              <a:t>”, </a:t>
            </a:r>
            <a:r>
              <a:rPr lang="ru-RU" altLang="uk-UA" sz="2400" dirty="0">
                <a:solidFill>
                  <a:srgbClr val="000000"/>
                </a:solidFill>
                <a:latin typeface="Arial Unicode MS"/>
              </a:rPr>
              <a:t>подключается к проекту программы.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Если картинка является ресурсом, то пусть к ней должен начинаться с </a:t>
            </a:r>
            <a:r>
              <a:rPr lang="en-US" altLang="uk-UA" sz="2400" dirty="0">
                <a:solidFill>
                  <a:srgbClr val="000000"/>
                </a:solidFill>
                <a:latin typeface="Arial Unicode MS"/>
              </a:rPr>
              <a:t>“:” </a:t>
            </a: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и </a:t>
            </a:r>
            <a:r>
              <a:rPr lang="uk-UA" altLang="uk-UA" sz="2400" dirty="0" err="1">
                <a:solidFill>
                  <a:srgbClr val="000000"/>
                </a:solidFill>
                <a:latin typeface="Arial Unicode MS"/>
              </a:rPr>
              <a:t>содержать</a:t>
            </a: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Arial Unicode MS"/>
              </a:rPr>
              <a:t>префикс</a:t>
            </a: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Arial Unicode MS"/>
              </a:rPr>
              <a:t>ресурса</a:t>
            </a:r>
            <a:r>
              <a:rPr lang="uk-UA" altLang="uk-UA" sz="2400" dirty="0">
                <a:solidFill>
                  <a:srgbClr val="000000"/>
                </a:solidFill>
                <a:latin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QIcon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":/icons/resources/open.png"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uk-UA" sz="2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Открыть</a:t>
            </a:r>
            <a:r>
              <a:rPr lang="uk-UA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212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QMainWindow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предназначен для создания приложений, содержащих меню, панели инструментов, строку состояния, обладающих поддержкой клавиш быстрого доступа. Унаследован от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				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Класс</a:t>
            </a:r>
            <a:r>
              <a:rPr lang="uk-UA" sz="3600" dirty="0"/>
              <a:t> </a:t>
            </a:r>
            <a:r>
              <a:rPr lang="en-US" sz="3600" dirty="0" err="1"/>
              <a:t>QMainWindow</a:t>
            </a:r>
            <a:endParaRPr lang="uk-UA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2CDECB-5871-4CF5-9240-62604695C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38349"/>
            <a:ext cx="33051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783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				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MenuBar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область для размещения меню верхнего уровня, т.е. главного меню.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ToolBar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область для размещения панелей инструментов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Dock Widgets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область для размещения окон, созданных на базе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QDocWidget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Central Widget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область для размещения главного дочернего окна приложения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StatusBar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область для размещения строки состояния приложения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Класс</a:t>
            </a:r>
            <a:r>
              <a:rPr lang="uk-UA" sz="3600" dirty="0"/>
              <a:t> </a:t>
            </a:r>
            <a:r>
              <a:rPr lang="en-US" sz="3600" dirty="0" err="1"/>
              <a:t>QMainWindow</a:t>
            </a:r>
            <a:endParaRPr lang="uk-UA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2CDECB-5871-4CF5-9240-62604695C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61512"/>
            <a:ext cx="2036143" cy="18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494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*parent=0, 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WindowFlags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flags=0)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родительский виджет,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флаги, задающие вид окна (как правило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=0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приложениях, созданных на основе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, используется 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который позволяет существенно ускорить разработку приложения. Объекты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упрощают обработку дублируемых событий, связанных с выбором пунктов меню, нажатий кнопок панелей инструментов, ввода комбинаций быстрых клавиш и т.д.		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Класс</a:t>
            </a:r>
            <a:r>
              <a:rPr lang="uk-UA" sz="3600" dirty="0"/>
              <a:t> </a:t>
            </a:r>
            <a:r>
              <a:rPr lang="en-US" sz="3600" dirty="0" err="1"/>
              <a:t>QMainWindow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0780274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68818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объединяет следующие элементы интерфейса пользователя: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Текст для пункта меню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Текст для всплывающей подсказки для кнопки на панели инструментов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Комбинацию быстрых клавиш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Кнопки, размещаемые на кнопках панели инструментов и в пунктах меню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 т.д.	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Класс</a:t>
            </a:r>
            <a:r>
              <a:rPr lang="uk-UA" sz="3600" dirty="0"/>
              <a:t> </a:t>
            </a:r>
            <a:r>
              <a:rPr lang="en-US" sz="3600" dirty="0" err="1"/>
              <a:t>QAction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3739566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QIcon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icon,const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ссылка на кнопку, которая будет размещаться в пунктах меню и на кнопках панели инструментов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текст для пункта меню и для всплывающей подсказки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родительский объект (например, главное окно приложения).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QIcon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"open.png"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"&amp;Open..."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saveAction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QIcon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"save.png"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uk-UA" sz="2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</a:t>
            </a:r>
            <a:r>
              <a:rPr lang="uk-UA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Класс</a:t>
            </a:r>
            <a:r>
              <a:rPr lang="uk-UA" sz="3600" dirty="0"/>
              <a:t> </a:t>
            </a:r>
            <a:r>
              <a:rPr lang="en-US" sz="3600" dirty="0" err="1"/>
              <a:t>QAction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7862943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6438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1. 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setShortCut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QKeySequence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*shortcut)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добавляет комбинацию быстрых клавиш в объект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shortcut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ссылка на объект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QKeySequence</a:t>
            </a:r>
            <a:r>
              <a:rPr lang="ru-RU" altLang="ru-RU" sz="2800" dirty="0">
                <a:cs typeface="Courier New" panose="02070309020205020404" pitchFamily="49" charset="0"/>
              </a:rPr>
              <a:t>, задающий клавиши комбинации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QKeySequence</a:t>
            </a:r>
            <a:r>
              <a:rPr lang="ru-RU" altLang="ru-RU" sz="2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QKeySequence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&amp;key),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строка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800" dirty="0">
                <a:cs typeface="Courier New" panose="02070309020205020404" pitchFamily="49" charset="0"/>
              </a:rPr>
              <a:t> содержит комбинацию клавиш, объединенных символом «+» (</a:t>
            </a:r>
            <a:r>
              <a:rPr lang="en-US" altLang="ru-RU" sz="2800" dirty="0">
                <a:cs typeface="Courier New" panose="02070309020205020404" pitchFamily="49" charset="0"/>
              </a:rPr>
              <a:t>“</a:t>
            </a:r>
            <a:r>
              <a:rPr lang="en-US" altLang="ru-RU" sz="2800" dirty="0" err="1">
                <a:cs typeface="Courier New" panose="02070309020205020404" pitchFamily="49" charset="0"/>
              </a:rPr>
              <a:t>Ctrl+Q</a:t>
            </a:r>
            <a:r>
              <a:rPr lang="en-US" altLang="ru-RU" sz="2800" dirty="0">
                <a:cs typeface="Courier New" panose="02070309020205020404" pitchFamily="49" charset="0"/>
              </a:rPr>
              <a:t>”</a:t>
            </a:r>
            <a:r>
              <a:rPr lang="ru-RU" altLang="ru-RU" sz="2800" dirty="0"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Максимальное количество клавиш в комбинации – 4 (например,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Ctrl+A+B+C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”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openAction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setShortcut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QKeySequence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Ctrl+A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</a:t>
            </a:r>
            <a:r>
              <a:rPr lang="uk-UA" sz="3600" dirty="0" err="1"/>
              <a:t>ласса</a:t>
            </a:r>
            <a:r>
              <a:rPr lang="uk-UA" sz="3600" dirty="0"/>
              <a:t> </a:t>
            </a:r>
            <a:r>
              <a:rPr lang="en-US" sz="3600" dirty="0" err="1"/>
              <a:t>QAction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4884263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6438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2.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Метод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setToolTip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&amp;tip)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текст всплывающей подсказки для кнопки на панели управления.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tip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 -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текст подсказки.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setToolTip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Открыть</a:t>
            </a:r>
            <a:r>
              <a:rPr lang="uk-UA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файл"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3. 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setStatusTip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&amp;status)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задать текст, который будет отображаться в строке состояния (как подсказка) при наведении курсора мыши на соответствующие пункт меню или кнопку на панели инструментов.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openAction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setStatusTip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</a:t>
            </a:r>
            <a:r>
              <a:rPr lang="uk-UA" sz="3600" dirty="0" err="1"/>
              <a:t>ласса</a:t>
            </a:r>
            <a:r>
              <a:rPr lang="uk-UA" sz="3600" dirty="0"/>
              <a:t> </a:t>
            </a:r>
            <a:r>
              <a:rPr lang="en-US" sz="3600" dirty="0" err="1"/>
              <a:t>QAction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654831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96438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При выборе пункта меню, нажатии кнопки на панели инструментов или наборе комбинации быстрых клавиш, связанный с ними объект 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будет высылать сигнал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triggered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().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Данный сигнал нужно соединить с одним из слотом приложения, который будет обрабатывать данные события.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srgbClr val="00677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openAction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</a:t>
            </a:r>
            <a:r>
              <a:rPr lang="uk-UA" sz="3600" dirty="0" err="1"/>
              <a:t>ласса</a:t>
            </a:r>
            <a:r>
              <a:rPr lang="uk-UA" sz="3600" dirty="0"/>
              <a:t> </a:t>
            </a:r>
            <a:r>
              <a:rPr lang="en-US" sz="3600" dirty="0" err="1"/>
              <a:t>QAction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6933836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1274</Words>
  <Application>Microsoft Office PowerPoint</Application>
  <PresentationFormat>Экран (4:3)</PresentationFormat>
  <Paragraphs>120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Calibri</vt:lpstr>
      <vt:lpstr>Courier New</vt:lpstr>
      <vt:lpstr>Тема Office</vt:lpstr>
      <vt:lpstr>Об’єктно-орієнтоване програмування</vt:lpstr>
      <vt:lpstr>Класс QMainWindow</vt:lpstr>
      <vt:lpstr>Класс QMainWindow</vt:lpstr>
      <vt:lpstr>Класс QMainWindow</vt:lpstr>
      <vt:lpstr>Класс QAction</vt:lpstr>
      <vt:lpstr>Класс QAction</vt:lpstr>
      <vt:lpstr>Методы класса QAction</vt:lpstr>
      <vt:lpstr>Методы класса QAction</vt:lpstr>
      <vt:lpstr>Методы класса QAction</vt:lpstr>
      <vt:lpstr>Меню</vt:lpstr>
      <vt:lpstr>Меню</vt:lpstr>
      <vt:lpstr>Панель инструментов</vt:lpstr>
      <vt:lpstr>Панель инструментов</vt:lpstr>
      <vt:lpstr>Строка состояния</vt:lpstr>
      <vt:lpstr>Строка состояния</vt:lpstr>
      <vt:lpstr>Ресурсы</vt:lpstr>
      <vt:lpstr>Ресурсы</vt:lpstr>
      <vt:lpstr>Ресурсы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Ксенія Вікторівна Іванченко</cp:lastModifiedBy>
  <cp:revision>296</cp:revision>
  <dcterms:modified xsi:type="dcterms:W3CDTF">2020-11-18T09:49:21Z</dcterms:modified>
</cp:coreProperties>
</file>