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304" r:id="rId3"/>
    <p:sldId id="305" r:id="rId4"/>
    <p:sldId id="306" r:id="rId5"/>
    <p:sldId id="307" r:id="rId6"/>
    <p:sldId id="308" r:id="rId7"/>
    <p:sldId id="309" r:id="rId8"/>
    <p:sldId id="310" r:id="rId9"/>
    <p:sldId id="311" r:id="rId10"/>
    <p:sldId id="312" r:id="rId11"/>
    <p:sldId id="325" r:id="rId12"/>
    <p:sldId id="326" r:id="rId13"/>
    <p:sldId id="327" r:id="rId14"/>
    <p:sldId id="328" r:id="rId15"/>
    <p:sldId id="329" r:id="rId16"/>
    <p:sldId id="330" r:id="rId17"/>
    <p:sldId id="331" r:id="rId18"/>
    <p:sldId id="332" r:id="rId19"/>
    <p:sldId id="333" r:id="rId20"/>
    <p:sldId id="334" r:id="rId21"/>
    <p:sldId id="313" r:id="rId22"/>
    <p:sldId id="314" r:id="rId23"/>
    <p:sldId id="315" r:id="rId24"/>
    <p:sldId id="316" r:id="rId25"/>
    <p:sldId id="317" r:id="rId26"/>
    <p:sldId id="318" r:id="rId27"/>
    <p:sldId id="319" r:id="rId28"/>
    <p:sldId id="320" r:id="rId29"/>
    <p:sldId id="321" r:id="rId30"/>
    <p:sldId id="322" r:id="rId31"/>
    <p:sldId id="323" r:id="rId32"/>
    <p:sldId id="324" r:id="rId33"/>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seniia" initials="K" lastIdx="1" clrIdx="0">
    <p:extLst>
      <p:ext uri="{19B8F6BF-5375-455C-9EA6-DF929625EA0E}">
        <p15:presenceInfo xmlns:p15="http://schemas.microsoft.com/office/powerpoint/2012/main" userId="Ksenii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8" autoAdjust="0"/>
    <p:restoredTop sz="94689" autoAdjust="0"/>
  </p:normalViewPr>
  <p:slideViewPr>
    <p:cSldViewPr>
      <p:cViewPr varScale="1">
        <p:scale>
          <a:sx n="77" d="100"/>
          <a:sy n="77" d="100"/>
        </p:scale>
        <p:origin x="1122" y="84"/>
      </p:cViewPr>
      <p:guideLst>
        <p:guide orient="horz" pos="2160"/>
        <p:guide pos="2880"/>
      </p:guideLst>
    </p:cSldViewPr>
  </p:slideViewPr>
  <p:outlineViewPr>
    <p:cViewPr>
      <p:scale>
        <a:sx n="33" d="100"/>
        <a:sy n="33" d="100"/>
      </p:scale>
      <p:origin x="0" y="3601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589D72-A080-4A79-B96C-EAF4279EA27C}" type="datetimeFigureOut">
              <a:rPr lang="ru-RU" smtClean="0"/>
              <a:pPr/>
              <a:t>25.11.2020</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195C5B-8E35-441F-ABCD-76F322D208B7}" type="slidenum">
              <a:rPr lang="ru-RU" smtClean="0"/>
              <a:pPr/>
              <a:t>‹#›</a:t>
            </a:fld>
            <a:endParaRPr lang="ru-RU"/>
          </a:p>
        </p:txBody>
      </p:sp>
    </p:spTree>
    <p:extLst>
      <p:ext uri="{BB962C8B-B14F-4D97-AF65-F5344CB8AC3E}">
        <p14:creationId xmlns:p14="http://schemas.microsoft.com/office/powerpoint/2010/main" val="4024887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5" name="Rectangle 1"/>
          <p:cNvSpPr>
            <a:spLocks noGrp="1" noRot="1" noChangeAspect="1"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1746" name="Rectangle 2"/>
          <p:cNvSpPr txBox="1">
            <a:spLocks noGrp="1" noChangeArrowheads="1"/>
          </p:cNvSpPr>
          <p:nvPr>
            <p:ph type="body" idx="1"/>
          </p:nvPr>
        </p:nvSpPr>
        <p:spPr bwMode="auto">
          <a:xfrm>
            <a:off x="672704" y="3236989"/>
            <a:ext cx="7807523" cy="304497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6485" tIns="43243" rIns="86485" bIns="43243" anchor="ctr"/>
          <a:lstStyle/>
          <a:p>
            <a:endParaRPr lang="en-US" altLang="ru-RU"/>
          </a:p>
        </p:txBody>
      </p:sp>
    </p:spTree>
    <p:extLst>
      <p:ext uri="{BB962C8B-B14F-4D97-AF65-F5344CB8AC3E}">
        <p14:creationId xmlns:p14="http://schemas.microsoft.com/office/powerpoint/2010/main" val="1989625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5" name="Rectangle 1"/>
          <p:cNvSpPr>
            <a:spLocks noGrp="1" noRot="1" noChangeAspect="1"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1746" name="Rectangle 2"/>
          <p:cNvSpPr txBox="1">
            <a:spLocks noGrp="1" noChangeArrowheads="1"/>
          </p:cNvSpPr>
          <p:nvPr>
            <p:ph type="body" idx="1"/>
          </p:nvPr>
        </p:nvSpPr>
        <p:spPr bwMode="auto">
          <a:xfrm>
            <a:off x="672704" y="3236989"/>
            <a:ext cx="7807523" cy="304497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6485" tIns="43243" rIns="86485" bIns="43243" anchor="ctr"/>
          <a:lstStyle/>
          <a:p>
            <a:endParaRPr lang="en-US" altLang="ru-RU"/>
          </a:p>
        </p:txBody>
      </p:sp>
    </p:spTree>
    <p:extLst>
      <p:ext uri="{BB962C8B-B14F-4D97-AF65-F5344CB8AC3E}">
        <p14:creationId xmlns:p14="http://schemas.microsoft.com/office/powerpoint/2010/main" val="38709713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5" name="Rectangle 1"/>
          <p:cNvSpPr>
            <a:spLocks noGrp="1" noRot="1" noChangeAspect="1"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1746" name="Rectangle 2"/>
          <p:cNvSpPr txBox="1">
            <a:spLocks noGrp="1" noChangeArrowheads="1"/>
          </p:cNvSpPr>
          <p:nvPr>
            <p:ph type="body" idx="1"/>
          </p:nvPr>
        </p:nvSpPr>
        <p:spPr bwMode="auto">
          <a:xfrm>
            <a:off x="672704" y="3236989"/>
            <a:ext cx="7807523" cy="304497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6485" tIns="43243" rIns="86485" bIns="43243" anchor="ctr"/>
          <a:lstStyle/>
          <a:p>
            <a:endParaRPr lang="en-US" altLang="ru-RU"/>
          </a:p>
        </p:txBody>
      </p:sp>
    </p:spTree>
    <p:extLst>
      <p:ext uri="{BB962C8B-B14F-4D97-AF65-F5344CB8AC3E}">
        <p14:creationId xmlns:p14="http://schemas.microsoft.com/office/powerpoint/2010/main" val="15485943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5" name="Rectangle 1"/>
          <p:cNvSpPr>
            <a:spLocks noGrp="1" noRot="1" noChangeAspect="1"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1746" name="Rectangle 2"/>
          <p:cNvSpPr txBox="1">
            <a:spLocks noGrp="1" noChangeArrowheads="1"/>
          </p:cNvSpPr>
          <p:nvPr>
            <p:ph type="body" idx="1"/>
          </p:nvPr>
        </p:nvSpPr>
        <p:spPr bwMode="auto">
          <a:xfrm>
            <a:off x="672704" y="3236989"/>
            <a:ext cx="7807523" cy="304497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6485" tIns="43243" rIns="86485" bIns="43243" anchor="ctr"/>
          <a:lstStyle/>
          <a:p>
            <a:endParaRPr lang="en-US" altLang="ru-RU"/>
          </a:p>
        </p:txBody>
      </p:sp>
    </p:spTree>
    <p:extLst>
      <p:ext uri="{BB962C8B-B14F-4D97-AF65-F5344CB8AC3E}">
        <p14:creationId xmlns:p14="http://schemas.microsoft.com/office/powerpoint/2010/main" val="6420537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5" name="Rectangle 1"/>
          <p:cNvSpPr>
            <a:spLocks noGrp="1" noRot="1" noChangeAspect="1"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1746" name="Rectangle 2"/>
          <p:cNvSpPr txBox="1">
            <a:spLocks noGrp="1" noChangeArrowheads="1"/>
          </p:cNvSpPr>
          <p:nvPr>
            <p:ph type="body" idx="1"/>
          </p:nvPr>
        </p:nvSpPr>
        <p:spPr bwMode="auto">
          <a:xfrm>
            <a:off x="672704" y="3236989"/>
            <a:ext cx="7807523" cy="304497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6485" tIns="43243" rIns="86485" bIns="43243" anchor="ctr"/>
          <a:lstStyle/>
          <a:p>
            <a:endParaRPr lang="en-US" altLang="ru-RU"/>
          </a:p>
        </p:txBody>
      </p:sp>
    </p:spTree>
    <p:extLst>
      <p:ext uri="{BB962C8B-B14F-4D97-AF65-F5344CB8AC3E}">
        <p14:creationId xmlns:p14="http://schemas.microsoft.com/office/powerpoint/2010/main" val="20551950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5" name="Rectangle 1"/>
          <p:cNvSpPr>
            <a:spLocks noGrp="1" noRot="1" noChangeAspect="1"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1746" name="Rectangle 2"/>
          <p:cNvSpPr txBox="1">
            <a:spLocks noGrp="1" noChangeArrowheads="1"/>
          </p:cNvSpPr>
          <p:nvPr>
            <p:ph type="body" idx="1"/>
          </p:nvPr>
        </p:nvSpPr>
        <p:spPr bwMode="auto">
          <a:xfrm>
            <a:off x="672704" y="3236989"/>
            <a:ext cx="7807523" cy="304497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6485" tIns="43243" rIns="86485" bIns="43243" anchor="ctr"/>
          <a:lstStyle/>
          <a:p>
            <a:endParaRPr lang="en-US" altLang="ru-RU"/>
          </a:p>
        </p:txBody>
      </p:sp>
    </p:spTree>
    <p:extLst>
      <p:ext uri="{BB962C8B-B14F-4D97-AF65-F5344CB8AC3E}">
        <p14:creationId xmlns:p14="http://schemas.microsoft.com/office/powerpoint/2010/main" val="24514687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5" name="Rectangle 1"/>
          <p:cNvSpPr>
            <a:spLocks noGrp="1" noRot="1" noChangeAspect="1"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1746" name="Rectangle 2"/>
          <p:cNvSpPr txBox="1">
            <a:spLocks noGrp="1" noChangeArrowheads="1"/>
          </p:cNvSpPr>
          <p:nvPr>
            <p:ph type="body" idx="1"/>
          </p:nvPr>
        </p:nvSpPr>
        <p:spPr bwMode="auto">
          <a:xfrm>
            <a:off x="672704" y="3236989"/>
            <a:ext cx="7807523" cy="304497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6485" tIns="43243" rIns="86485" bIns="43243" anchor="ctr"/>
          <a:lstStyle/>
          <a:p>
            <a:endParaRPr lang="en-US" altLang="ru-RU"/>
          </a:p>
        </p:txBody>
      </p:sp>
    </p:spTree>
    <p:extLst>
      <p:ext uri="{BB962C8B-B14F-4D97-AF65-F5344CB8AC3E}">
        <p14:creationId xmlns:p14="http://schemas.microsoft.com/office/powerpoint/2010/main" val="38553682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5" name="Rectangle 1"/>
          <p:cNvSpPr>
            <a:spLocks noGrp="1" noRot="1" noChangeAspect="1"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1746" name="Rectangle 2"/>
          <p:cNvSpPr txBox="1">
            <a:spLocks noGrp="1" noChangeArrowheads="1"/>
          </p:cNvSpPr>
          <p:nvPr>
            <p:ph type="body" idx="1"/>
          </p:nvPr>
        </p:nvSpPr>
        <p:spPr bwMode="auto">
          <a:xfrm>
            <a:off x="672704" y="3236989"/>
            <a:ext cx="7807523" cy="304497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6485" tIns="43243" rIns="86485" bIns="43243" anchor="ctr"/>
          <a:lstStyle/>
          <a:p>
            <a:endParaRPr lang="en-US" altLang="ru-RU"/>
          </a:p>
        </p:txBody>
      </p:sp>
    </p:spTree>
    <p:extLst>
      <p:ext uri="{BB962C8B-B14F-4D97-AF65-F5344CB8AC3E}">
        <p14:creationId xmlns:p14="http://schemas.microsoft.com/office/powerpoint/2010/main" val="36783397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5" name="Rectangle 1"/>
          <p:cNvSpPr>
            <a:spLocks noGrp="1" noRot="1" noChangeAspect="1"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1746" name="Rectangle 2"/>
          <p:cNvSpPr txBox="1">
            <a:spLocks noGrp="1" noChangeArrowheads="1"/>
          </p:cNvSpPr>
          <p:nvPr>
            <p:ph type="body" idx="1"/>
          </p:nvPr>
        </p:nvSpPr>
        <p:spPr bwMode="auto">
          <a:xfrm>
            <a:off x="672704" y="3236989"/>
            <a:ext cx="7807523" cy="304497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6485" tIns="43243" rIns="86485" bIns="43243" anchor="ctr"/>
          <a:lstStyle/>
          <a:p>
            <a:endParaRPr lang="en-US" altLang="ru-RU"/>
          </a:p>
        </p:txBody>
      </p:sp>
    </p:spTree>
    <p:extLst>
      <p:ext uri="{BB962C8B-B14F-4D97-AF65-F5344CB8AC3E}">
        <p14:creationId xmlns:p14="http://schemas.microsoft.com/office/powerpoint/2010/main" val="13952509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5" name="Rectangle 1"/>
          <p:cNvSpPr>
            <a:spLocks noGrp="1" noRot="1" noChangeAspect="1"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1746" name="Rectangle 2"/>
          <p:cNvSpPr txBox="1">
            <a:spLocks noGrp="1" noChangeArrowheads="1"/>
          </p:cNvSpPr>
          <p:nvPr>
            <p:ph type="body" idx="1"/>
          </p:nvPr>
        </p:nvSpPr>
        <p:spPr bwMode="auto">
          <a:xfrm>
            <a:off x="672704" y="3236989"/>
            <a:ext cx="7807523" cy="304497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6485" tIns="43243" rIns="86485" bIns="43243" anchor="ctr"/>
          <a:lstStyle/>
          <a:p>
            <a:endParaRPr lang="en-US" altLang="ru-RU"/>
          </a:p>
        </p:txBody>
      </p:sp>
    </p:spTree>
    <p:extLst>
      <p:ext uri="{BB962C8B-B14F-4D97-AF65-F5344CB8AC3E}">
        <p14:creationId xmlns:p14="http://schemas.microsoft.com/office/powerpoint/2010/main" val="225441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5" name="Rectangle 1"/>
          <p:cNvSpPr>
            <a:spLocks noGrp="1" noRot="1" noChangeAspect="1"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1746" name="Rectangle 2"/>
          <p:cNvSpPr txBox="1">
            <a:spLocks noGrp="1" noChangeArrowheads="1"/>
          </p:cNvSpPr>
          <p:nvPr>
            <p:ph type="body" idx="1"/>
          </p:nvPr>
        </p:nvSpPr>
        <p:spPr bwMode="auto">
          <a:xfrm>
            <a:off x="672704" y="3236989"/>
            <a:ext cx="7807523" cy="304497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6485" tIns="43243" rIns="86485" bIns="43243" anchor="ctr"/>
          <a:lstStyle/>
          <a:p>
            <a:endParaRPr lang="en-US" altLang="ru-RU"/>
          </a:p>
        </p:txBody>
      </p:sp>
    </p:spTree>
    <p:extLst>
      <p:ext uri="{BB962C8B-B14F-4D97-AF65-F5344CB8AC3E}">
        <p14:creationId xmlns:p14="http://schemas.microsoft.com/office/powerpoint/2010/main" val="3214965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5" name="Rectangle 1"/>
          <p:cNvSpPr>
            <a:spLocks noGrp="1" noRot="1" noChangeAspect="1"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1746" name="Rectangle 2"/>
          <p:cNvSpPr txBox="1">
            <a:spLocks noGrp="1" noChangeArrowheads="1"/>
          </p:cNvSpPr>
          <p:nvPr>
            <p:ph type="body" idx="1"/>
          </p:nvPr>
        </p:nvSpPr>
        <p:spPr bwMode="auto">
          <a:xfrm>
            <a:off x="672704" y="3236989"/>
            <a:ext cx="7807523" cy="304497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6485" tIns="43243" rIns="86485" bIns="43243" anchor="ctr"/>
          <a:lstStyle/>
          <a:p>
            <a:endParaRPr lang="en-US" altLang="ru-RU"/>
          </a:p>
        </p:txBody>
      </p:sp>
    </p:spTree>
    <p:extLst>
      <p:ext uri="{BB962C8B-B14F-4D97-AF65-F5344CB8AC3E}">
        <p14:creationId xmlns:p14="http://schemas.microsoft.com/office/powerpoint/2010/main" val="31522993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5" name="Rectangle 1"/>
          <p:cNvSpPr>
            <a:spLocks noGrp="1" noRot="1" noChangeAspect="1"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1746" name="Rectangle 2"/>
          <p:cNvSpPr txBox="1">
            <a:spLocks noGrp="1" noChangeArrowheads="1"/>
          </p:cNvSpPr>
          <p:nvPr>
            <p:ph type="body" idx="1"/>
          </p:nvPr>
        </p:nvSpPr>
        <p:spPr bwMode="auto">
          <a:xfrm>
            <a:off x="672704" y="3236989"/>
            <a:ext cx="7807523" cy="304497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6485" tIns="43243" rIns="86485" bIns="43243" anchor="ctr"/>
          <a:lstStyle/>
          <a:p>
            <a:endParaRPr lang="en-US" altLang="ru-RU"/>
          </a:p>
        </p:txBody>
      </p:sp>
    </p:spTree>
    <p:extLst>
      <p:ext uri="{BB962C8B-B14F-4D97-AF65-F5344CB8AC3E}">
        <p14:creationId xmlns:p14="http://schemas.microsoft.com/office/powerpoint/2010/main" val="14113834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5" name="Rectangle 1"/>
          <p:cNvSpPr>
            <a:spLocks noGrp="1" noRot="1" noChangeAspect="1"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1746" name="Rectangle 2"/>
          <p:cNvSpPr txBox="1">
            <a:spLocks noGrp="1" noChangeArrowheads="1"/>
          </p:cNvSpPr>
          <p:nvPr>
            <p:ph type="body" idx="1"/>
          </p:nvPr>
        </p:nvSpPr>
        <p:spPr bwMode="auto">
          <a:xfrm>
            <a:off x="672704" y="3236989"/>
            <a:ext cx="7807523" cy="304497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6485" tIns="43243" rIns="86485" bIns="43243" anchor="ctr"/>
          <a:lstStyle/>
          <a:p>
            <a:endParaRPr lang="en-US" altLang="ru-RU"/>
          </a:p>
        </p:txBody>
      </p:sp>
    </p:spTree>
    <p:extLst>
      <p:ext uri="{BB962C8B-B14F-4D97-AF65-F5344CB8AC3E}">
        <p14:creationId xmlns:p14="http://schemas.microsoft.com/office/powerpoint/2010/main" val="35749179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5" name="Rectangle 1"/>
          <p:cNvSpPr>
            <a:spLocks noGrp="1" noRot="1" noChangeAspect="1"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1746" name="Rectangle 2"/>
          <p:cNvSpPr txBox="1">
            <a:spLocks noGrp="1" noChangeArrowheads="1"/>
          </p:cNvSpPr>
          <p:nvPr>
            <p:ph type="body" idx="1"/>
          </p:nvPr>
        </p:nvSpPr>
        <p:spPr bwMode="auto">
          <a:xfrm>
            <a:off x="672704" y="3236989"/>
            <a:ext cx="7807523" cy="304497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6485" tIns="43243" rIns="86485" bIns="43243" anchor="ctr"/>
          <a:lstStyle/>
          <a:p>
            <a:endParaRPr lang="en-US" altLang="ru-RU"/>
          </a:p>
        </p:txBody>
      </p:sp>
    </p:spTree>
    <p:extLst>
      <p:ext uri="{BB962C8B-B14F-4D97-AF65-F5344CB8AC3E}">
        <p14:creationId xmlns:p14="http://schemas.microsoft.com/office/powerpoint/2010/main" val="10101911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5" name="Rectangle 1"/>
          <p:cNvSpPr>
            <a:spLocks noGrp="1" noRot="1" noChangeAspect="1"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1746" name="Rectangle 2"/>
          <p:cNvSpPr txBox="1">
            <a:spLocks noGrp="1" noChangeArrowheads="1"/>
          </p:cNvSpPr>
          <p:nvPr>
            <p:ph type="body" idx="1"/>
          </p:nvPr>
        </p:nvSpPr>
        <p:spPr bwMode="auto">
          <a:xfrm>
            <a:off x="672704" y="3236989"/>
            <a:ext cx="7807523" cy="304497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6485" tIns="43243" rIns="86485" bIns="43243" anchor="ctr"/>
          <a:lstStyle/>
          <a:p>
            <a:endParaRPr lang="en-US" altLang="ru-RU"/>
          </a:p>
        </p:txBody>
      </p:sp>
    </p:spTree>
    <p:extLst>
      <p:ext uri="{BB962C8B-B14F-4D97-AF65-F5344CB8AC3E}">
        <p14:creationId xmlns:p14="http://schemas.microsoft.com/office/powerpoint/2010/main" val="25262488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5" name="Rectangle 1"/>
          <p:cNvSpPr>
            <a:spLocks noGrp="1" noRot="1" noChangeAspect="1"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1746" name="Rectangle 2"/>
          <p:cNvSpPr txBox="1">
            <a:spLocks noGrp="1" noChangeArrowheads="1"/>
          </p:cNvSpPr>
          <p:nvPr>
            <p:ph type="body" idx="1"/>
          </p:nvPr>
        </p:nvSpPr>
        <p:spPr bwMode="auto">
          <a:xfrm>
            <a:off x="672704" y="3236989"/>
            <a:ext cx="7807523" cy="304497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6485" tIns="43243" rIns="86485" bIns="43243" anchor="ctr"/>
          <a:lstStyle/>
          <a:p>
            <a:endParaRPr lang="en-US" altLang="ru-RU"/>
          </a:p>
        </p:txBody>
      </p:sp>
    </p:spTree>
    <p:extLst>
      <p:ext uri="{BB962C8B-B14F-4D97-AF65-F5344CB8AC3E}">
        <p14:creationId xmlns:p14="http://schemas.microsoft.com/office/powerpoint/2010/main" val="9582637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5" name="Rectangle 1"/>
          <p:cNvSpPr>
            <a:spLocks noGrp="1" noRot="1" noChangeAspect="1"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1746" name="Rectangle 2"/>
          <p:cNvSpPr txBox="1">
            <a:spLocks noGrp="1" noChangeArrowheads="1"/>
          </p:cNvSpPr>
          <p:nvPr>
            <p:ph type="body" idx="1"/>
          </p:nvPr>
        </p:nvSpPr>
        <p:spPr bwMode="auto">
          <a:xfrm>
            <a:off x="672704" y="3236989"/>
            <a:ext cx="7807523" cy="304497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6485" tIns="43243" rIns="86485" bIns="43243" anchor="ctr"/>
          <a:lstStyle/>
          <a:p>
            <a:endParaRPr lang="en-US" altLang="ru-RU"/>
          </a:p>
        </p:txBody>
      </p:sp>
    </p:spTree>
    <p:extLst>
      <p:ext uri="{BB962C8B-B14F-4D97-AF65-F5344CB8AC3E}">
        <p14:creationId xmlns:p14="http://schemas.microsoft.com/office/powerpoint/2010/main" val="25577410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5" name="Rectangle 1"/>
          <p:cNvSpPr>
            <a:spLocks noGrp="1" noRot="1" noChangeAspect="1"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1746" name="Rectangle 2"/>
          <p:cNvSpPr txBox="1">
            <a:spLocks noGrp="1" noChangeArrowheads="1"/>
          </p:cNvSpPr>
          <p:nvPr>
            <p:ph type="body" idx="1"/>
          </p:nvPr>
        </p:nvSpPr>
        <p:spPr bwMode="auto">
          <a:xfrm>
            <a:off x="672704" y="3236989"/>
            <a:ext cx="7807523" cy="304497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6485" tIns="43243" rIns="86485" bIns="43243" anchor="ctr"/>
          <a:lstStyle/>
          <a:p>
            <a:endParaRPr lang="en-US" altLang="ru-RU"/>
          </a:p>
        </p:txBody>
      </p:sp>
    </p:spTree>
    <p:extLst>
      <p:ext uri="{BB962C8B-B14F-4D97-AF65-F5344CB8AC3E}">
        <p14:creationId xmlns:p14="http://schemas.microsoft.com/office/powerpoint/2010/main" val="25847369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5" name="Rectangle 1"/>
          <p:cNvSpPr>
            <a:spLocks noGrp="1" noRot="1" noChangeAspect="1"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1746" name="Rectangle 2"/>
          <p:cNvSpPr txBox="1">
            <a:spLocks noGrp="1" noChangeArrowheads="1"/>
          </p:cNvSpPr>
          <p:nvPr>
            <p:ph type="body" idx="1"/>
          </p:nvPr>
        </p:nvSpPr>
        <p:spPr bwMode="auto">
          <a:xfrm>
            <a:off x="672704" y="3236989"/>
            <a:ext cx="7807523" cy="304497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6485" tIns="43243" rIns="86485" bIns="43243" anchor="ctr"/>
          <a:lstStyle/>
          <a:p>
            <a:endParaRPr lang="en-US" altLang="ru-RU"/>
          </a:p>
        </p:txBody>
      </p:sp>
    </p:spTree>
    <p:extLst>
      <p:ext uri="{BB962C8B-B14F-4D97-AF65-F5344CB8AC3E}">
        <p14:creationId xmlns:p14="http://schemas.microsoft.com/office/powerpoint/2010/main" val="42069934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5" name="Rectangle 1"/>
          <p:cNvSpPr>
            <a:spLocks noGrp="1" noRot="1" noChangeAspect="1"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1746" name="Rectangle 2"/>
          <p:cNvSpPr txBox="1">
            <a:spLocks noGrp="1" noChangeArrowheads="1"/>
          </p:cNvSpPr>
          <p:nvPr>
            <p:ph type="body" idx="1"/>
          </p:nvPr>
        </p:nvSpPr>
        <p:spPr bwMode="auto">
          <a:xfrm>
            <a:off x="672704" y="3236989"/>
            <a:ext cx="7807523" cy="304497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6485" tIns="43243" rIns="86485" bIns="43243" anchor="ctr"/>
          <a:lstStyle/>
          <a:p>
            <a:endParaRPr lang="en-US" altLang="ru-RU"/>
          </a:p>
        </p:txBody>
      </p:sp>
    </p:spTree>
    <p:extLst>
      <p:ext uri="{BB962C8B-B14F-4D97-AF65-F5344CB8AC3E}">
        <p14:creationId xmlns:p14="http://schemas.microsoft.com/office/powerpoint/2010/main" val="25982307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5" name="Rectangle 1"/>
          <p:cNvSpPr>
            <a:spLocks noGrp="1" noRot="1" noChangeAspect="1"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1746" name="Rectangle 2"/>
          <p:cNvSpPr txBox="1">
            <a:spLocks noGrp="1" noChangeArrowheads="1"/>
          </p:cNvSpPr>
          <p:nvPr>
            <p:ph type="body" idx="1"/>
          </p:nvPr>
        </p:nvSpPr>
        <p:spPr bwMode="auto">
          <a:xfrm>
            <a:off x="672704" y="3236989"/>
            <a:ext cx="7807523" cy="304497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6485" tIns="43243" rIns="86485" bIns="43243" anchor="ctr"/>
          <a:lstStyle/>
          <a:p>
            <a:endParaRPr lang="en-US" altLang="ru-RU"/>
          </a:p>
        </p:txBody>
      </p:sp>
    </p:spTree>
    <p:extLst>
      <p:ext uri="{BB962C8B-B14F-4D97-AF65-F5344CB8AC3E}">
        <p14:creationId xmlns:p14="http://schemas.microsoft.com/office/powerpoint/2010/main" val="1654402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5" name="Rectangle 1"/>
          <p:cNvSpPr>
            <a:spLocks noGrp="1" noRot="1" noChangeAspect="1"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1746" name="Rectangle 2"/>
          <p:cNvSpPr txBox="1">
            <a:spLocks noGrp="1" noChangeArrowheads="1"/>
          </p:cNvSpPr>
          <p:nvPr>
            <p:ph type="body" idx="1"/>
          </p:nvPr>
        </p:nvSpPr>
        <p:spPr bwMode="auto">
          <a:xfrm>
            <a:off x="672704" y="3236989"/>
            <a:ext cx="7807523" cy="304497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6485" tIns="43243" rIns="86485" bIns="43243" anchor="ctr"/>
          <a:lstStyle/>
          <a:p>
            <a:endParaRPr lang="en-US" altLang="ru-RU"/>
          </a:p>
        </p:txBody>
      </p:sp>
    </p:spTree>
    <p:extLst>
      <p:ext uri="{BB962C8B-B14F-4D97-AF65-F5344CB8AC3E}">
        <p14:creationId xmlns:p14="http://schemas.microsoft.com/office/powerpoint/2010/main" val="13416608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5" name="Rectangle 1"/>
          <p:cNvSpPr>
            <a:spLocks noGrp="1" noRot="1" noChangeAspect="1"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1746" name="Rectangle 2"/>
          <p:cNvSpPr txBox="1">
            <a:spLocks noGrp="1" noChangeArrowheads="1"/>
          </p:cNvSpPr>
          <p:nvPr>
            <p:ph type="body" idx="1"/>
          </p:nvPr>
        </p:nvSpPr>
        <p:spPr bwMode="auto">
          <a:xfrm>
            <a:off x="672704" y="3236989"/>
            <a:ext cx="7807523" cy="304497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6485" tIns="43243" rIns="86485" bIns="43243" anchor="ctr"/>
          <a:lstStyle/>
          <a:p>
            <a:endParaRPr lang="en-US" altLang="ru-RU"/>
          </a:p>
        </p:txBody>
      </p:sp>
    </p:spTree>
    <p:extLst>
      <p:ext uri="{BB962C8B-B14F-4D97-AF65-F5344CB8AC3E}">
        <p14:creationId xmlns:p14="http://schemas.microsoft.com/office/powerpoint/2010/main" val="30623098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5" name="Rectangle 1"/>
          <p:cNvSpPr>
            <a:spLocks noGrp="1" noRot="1" noChangeAspect="1"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1746" name="Rectangle 2"/>
          <p:cNvSpPr txBox="1">
            <a:spLocks noGrp="1" noChangeArrowheads="1"/>
          </p:cNvSpPr>
          <p:nvPr>
            <p:ph type="body" idx="1"/>
          </p:nvPr>
        </p:nvSpPr>
        <p:spPr bwMode="auto">
          <a:xfrm>
            <a:off x="672704" y="3236989"/>
            <a:ext cx="7807523" cy="304497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6485" tIns="43243" rIns="86485" bIns="43243" anchor="ctr"/>
          <a:lstStyle/>
          <a:p>
            <a:endParaRPr lang="en-US" altLang="ru-RU"/>
          </a:p>
        </p:txBody>
      </p:sp>
    </p:spTree>
    <p:extLst>
      <p:ext uri="{BB962C8B-B14F-4D97-AF65-F5344CB8AC3E}">
        <p14:creationId xmlns:p14="http://schemas.microsoft.com/office/powerpoint/2010/main" val="418753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5" name="Rectangle 1"/>
          <p:cNvSpPr>
            <a:spLocks noGrp="1" noRot="1" noChangeAspect="1"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1746" name="Rectangle 2"/>
          <p:cNvSpPr txBox="1">
            <a:spLocks noGrp="1" noChangeArrowheads="1"/>
          </p:cNvSpPr>
          <p:nvPr>
            <p:ph type="body" idx="1"/>
          </p:nvPr>
        </p:nvSpPr>
        <p:spPr bwMode="auto">
          <a:xfrm>
            <a:off x="672704" y="3236989"/>
            <a:ext cx="7807523" cy="304497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6485" tIns="43243" rIns="86485" bIns="43243" anchor="ctr"/>
          <a:lstStyle/>
          <a:p>
            <a:endParaRPr lang="en-US" altLang="ru-RU"/>
          </a:p>
        </p:txBody>
      </p:sp>
    </p:spTree>
    <p:extLst>
      <p:ext uri="{BB962C8B-B14F-4D97-AF65-F5344CB8AC3E}">
        <p14:creationId xmlns:p14="http://schemas.microsoft.com/office/powerpoint/2010/main" val="2635749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5" name="Rectangle 1"/>
          <p:cNvSpPr>
            <a:spLocks noGrp="1" noRot="1" noChangeAspect="1"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1746" name="Rectangle 2"/>
          <p:cNvSpPr txBox="1">
            <a:spLocks noGrp="1" noChangeArrowheads="1"/>
          </p:cNvSpPr>
          <p:nvPr>
            <p:ph type="body" idx="1"/>
          </p:nvPr>
        </p:nvSpPr>
        <p:spPr bwMode="auto">
          <a:xfrm>
            <a:off x="672704" y="3236989"/>
            <a:ext cx="7807523" cy="304497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6485" tIns="43243" rIns="86485" bIns="43243" anchor="ctr"/>
          <a:lstStyle/>
          <a:p>
            <a:endParaRPr lang="en-US" altLang="ru-RU"/>
          </a:p>
        </p:txBody>
      </p:sp>
    </p:spTree>
    <p:extLst>
      <p:ext uri="{BB962C8B-B14F-4D97-AF65-F5344CB8AC3E}">
        <p14:creationId xmlns:p14="http://schemas.microsoft.com/office/powerpoint/2010/main" val="9284247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5" name="Rectangle 1"/>
          <p:cNvSpPr>
            <a:spLocks noGrp="1" noRot="1" noChangeAspect="1"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1746" name="Rectangle 2"/>
          <p:cNvSpPr txBox="1">
            <a:spLocks noGrp="1" noChangeArrowheads="1"/>
          </p:cNvSpPr>
          <p:nvPr>
            <p:ph type="body" idx="1"/>
          </p:nvPr>
        </p:nvSpPr>
        <p:spPr bwMode="auto">
          <a:xfrm>
            <a:off x="672704" y="3236989"/>
            <a:ext cx="7807523" cy="304497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6485" tIns="43243" rIns="86485" bIns="43243" anchor="ctr"/>
          <a:lstStyle/>
          <a:p>
            <a:endParaRPr lang="en-US" altLang="ru-RU"/>
          </a:p>
        </p:txBody>
      </p:sp>
    </p:spTree>
    <p:extLst>
      <p:ext uri="{BB962C8B-B14F-4D97-AF65-F5344CB8AC3E}">
        <p14:creationId xmlns:p14="http://schemas.microsoft.com/office/powerpoint/2010/main" val="24607224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5" name="Rectangle 1"/>
          <p:cNvSpPr>
            <a:spLocks noGrp="1" noRot="1" noChangeAspect="1"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1746" name="Rectangle 2"/>
          <p:cNvSpPr txBox="1">
            <a:spLocks noGrp="1" noChangeArrowheads="1"/>
          </p:cNvSpPr>
          <p:nvPr>
            <p:ph type="body" idx="1"/>
          </p:nvPr>
        </p:nvSpPr>
        <p:spPr bwMode="auto">
          <a:xfrm>
            <a:off x="672704" y="3236989"/>
            <a:ext cx="7807523" cy="304497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6485" tIns="43243" rIns="86485" bIns="43243" anchor="ctr"/>
          <a:lstStyle/>
          <a:p>
            <a:endParaRPr lang="en-US" altLang="ru-RU"/>
          </a:p>
        </p:txBody>
      </p:sp>
    </p:spTree>
    <p:extLst>
      <p:ext uri="{BB962C8B-B14F-4D97-AF65-F5344CB8AC3E}">
        <p14:creationId xmlns:p14="http://schemas.microsoft.com/office/powerpoint/2010/main" val="27529429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5" name="Rectangle 1"/>
          <p:cNvSpPr>
            <a:spLocks noGrp="1" noRot="1" noChangeAspect="1"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1746" name="Rectangle 2"/>
          <p:cNvSpPr txBox="1">
            <a:spLocks noGrp="1" noChangeArrowheads="1"/>
          </p:cNvSpPr>
          <p:nvPr>
            <p:ph type="body" idx="1"/>
          </p:nvPr>
        </p:nvSpPr>
        <p:spPr bwMode="auto">
          <a:xfrm>
            <a:off x="672704" y="3236989"/>
            <a:ext cx="7807523" cy="304497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6485" tIns="43243" rIns="86485" bIns="43243" anchor="ctr"/>
          <a:lstStyle/>
          <a:p>
            <a:endParaRPr lang="en-US" altLang="ru-RU"/>
          </a:p>
        </p:txBody>
      </p:sp>
    </p:spTree>
    <p:extLst>
      <p:ext uri="{BB962C8B-B14F-4D97-AF65-F5344CB8AC3E}">
        <p14:creationId xmlns:p14="http://schemas.microsoft.com/office/powerpoint/2010/main" val="36161976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5" name="Rectangle 1"/>
          <p:cNvSpPr>
            <a:spLocks noGrp="1" noRot="1" noChangeAspect="1"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1746" name="Rectangle 2"/>
          <p:cNvSpPr txBox="1">
            <a:spLocks noGrp="1" noChangeArrowheads="1"/>
          </p:cNvSpPr>
          <p:nvPr>
            <p:ph type="body" idx="1"/>
          </p:nvPr>
        </p:nvSpPr>
        <p:spPr bwMode="auto">
          <a:xfrm>
            <a:off x="672704" y="3236989"/>
            <a:ext cx="7807523" cy="304497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6485" tIns="43243" rIns="86485" bIns="43243" anchor="ctr"/>
          <a:lstStyle/>
          <a:p>
            <a:endParaRPr lang="en-US" altLang="ru-RU"/>
          </a:p>
        </p:txBody>
      </p:sp>
    </p:spTree>
    <p:extLst>
      <p:ext uri="{BB962C8B-B14F-4D97-AF65-F5344CB8AC3E}">
        <p14:creationId xmlns:p14="http://schemas.microsoft.com/office/powerpoint/2010/main" val="2583218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4" name="Дата 3"/>
          <p:cNvSpPr>
            <a:spLocks noGrp="1"/>
          </p:cNvSpPr>
          <p:nvPr>
            <p:ph type="dt" sz="half" idx="10"/>
          </p:nvPr>
        </p:nvSpPr>
        <p:spPr/>
        <p:txBody>
          <a:bodyPr/>
          <a:lstStyle/>
          <a:p>
            <a:fld id="{B4C71EC6-210F-42DE-9C53-41977AD35B3D}" type="datetimeFigureOut">
              <a:rPr lang="ru-RU" smtClean="0"/>
              <a:pPr/>
              <a:t>25.11.2020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B4C71EC6-210F-42DE-9C53-41977AD35B3D}" type="datetimeFigureOut">
              <a:rPr lang="ru-RU" smtClean="0"/>
              <a:pPr/>
              <a:t>25.11.2020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B4C71EC6-210F-42DE-9C53-41977AD35B3D}" type="datetimeFigureOut">
              <a:rPr lang="ru-RU" smtClean="0"/>
              <a:pPr/>
              <a:t>25.11.2020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B4C71EC6-210F-42DE-9C53-41977AD35B3D}" type="datetimeFigureOut">
              <a:rPr lang="ru-RU" smtClean="0"/>
              <a:pPr/>
              <a:t>25.11.2020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B4C71EC6-210F-42DE-9C53-41977AD35B3D}" type="datetimeFigureOut">
              <a:rPr lang="ru-RU" smtClean="0"/>
              <a:pPr/>
              <a:t>25.11.2020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B4C71EC6-210F-42DE-9C53-41977AD35B3D}" type="datetimeFigureOut">
              <a:rPr lang="ru-RU" smtClean="0"/>
              <a:pPr/>
              <a:t>25.11.2020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B4C71EC6-210F-42DE-9C53-41977AD35B3D}" type="datetimeFigureOut">
              <a:rPr lang="ru-RU" smtClean="0"/>
              <a:pPr/>
              <a:t>25.11.2020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B19B0651-EE4F-4900-A07F-96A6BFA9D0F0}"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B4C71EC6-210F-42DE-9C53-41977AD35B3D}" type="datetimeFigureOut">
              <a:rPr lang="ru-RU" smtClean="0"/>
              <a:pPr/>
              <a:t>25.11.2020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B19B0651-EE4F-4900-A07F-96A6BFA9D0F0}"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4C71EC6-210F-42DE-9C53-41977AD35B3D}" type="datetimeFigureOut">
              <a:rPr lang="ru-RU" smtClean="0"/>
              <a:pPr/>
              <a:t>25.11.2020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19B0651-EE4F-4900-A07F-96A6BFA9D0F0}"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pPr/>
              <a:t>25.11.2020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pPr/>
              <a:t>25.11.2020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71EC6-210F-42DE-9C53-41977AD35B3D}" type="datetimeFigureOut">
              <a:rPr lang="ru-RU" smtClean="0"/>
              <a:pPr/>
              <a:t>25.11.2020</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9B0651-EE4F-4900-A07F-96A6BFA9D0F0}"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755576" y="1052736"/>
            <a:ext cx="7772400" cy="1470025"/>
          </a:xfrm>
        </p:spPr>
        <p:txBody>
          <a:bodyPr/>
          <a:lstStyle/>
          <a:p>
            <a:r>
              <a:rPr lang="uk-UA" dirty="0"/>
              <a:t>Об’єктно-орієнтоване програмування</a:t>
            </a:r>
            <a:endParaRPr lang="ru-RU" dirty="0"/>
          </a:p>
        </p:txBody>
      </p:sp>
      <p:sp>
        <p:nvSpPr>
          <p:cNvPr id="3" name="Подзаголовок 2"/>
          <p:cNvSpPr>
            <a:spLocks noGrp="1"/>
          </p:cNvSpPr>
          <p:nvPr>
            <p:ph type="subTitle" idx="1"/>
          </p:nvPr>
        </p:nvSpPr>
        <p:spPr>
          <a:xfrm>
            <a:off x="1312835" y="3832163"/>
            <a:ext cx="6400800" cy="550912"/>
          </a:xfrm>
        </p:spPr>
        <p:txBody>
          <a:bodyPr>
            <a:normAutofit lnSpcReduction="10000"/>
          </a:bodyPr>
          <a:lstStyle/>
          <a:p>
            <a:r>
              <a:rPr lang="uk-UA" dirty="0"/>
              <a:t>Лекція 12</a:t>
            </a:r>
            <a:endParaRPr lang="ru-RU" dirty="0"/>
          </a:p>
        </p:txBody>
      </p:sp>
      <p:sp>
        <p:nvSpPr>
          <p:cNvPr id="4" name="TextBox 3"/>
          <p:cNvSpPr txBox="1"/>
          <p:nvPr/>
        </p:nvSpPr>
        <p:spPr>
          <a:xfrm>
            <a:off x="2555776" y="2992796"/>
            <a:ext cx="3914918" cy="369332"/>
          </a:xfrm>
          <a:prstGeom prst="rect">
            <a:avLst/>
          </a:prstGeom>
          <a:noFill/>
        </p:spPr>
        <p:txBody>
          <a:bodyPr wrap="none" rtlCol="0">
            <a:spAutoFit/>
          </a:bodyPr>
          <a:lstStyle/>
          <a:p>
            <a:pPr algn="ctr"/>
            <a:r>
              <a:rPr lang="uk-UA" dirty="0"/>
              <a:t>На основі мови С++ та </a:t>
            </a:r>
            <a:r>
              <a:rPr lang="uk-UA" dirty="0" err="1"/>
              <a:t>фреймворку</a:t>
            </a:r>
            <a:r>
              <a:rPr lang="uk-UA" dirty="0"/>
              <a:t> </a:t>
            </a:r>
            <a:r>
              <a:rPr lang="en-US" dirty="0" err="1"/>
              <a:t>Qt</a:t>
            </a:r>
            <a:endParaRPr lang="uk-UA" dirty="0"/>
          </a:p>
        </p:txBody>
      </p:sp>
    </p:spTree>
    <p:extLst>
      <p:ext uri="{BB962C8B-B14F-4D97-AF65-F5344CB8AC3E}">
        <p14:creationId xmlns:p14="http://schemas.microsoft.com/office/powerpoint/2010/main" val="1453191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xfrm>
            <a:off x="239774" y="980728"/>
            <a:ext cx="8664451" cy="5744294"/>
          </a:xfrm>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ormAutofit/>
          </a:bodyPr>
          <a:lstStyle/>
          <a:p>
            <a:pPr marL="0" indent="0">
              <a:spcBef>
                <a:spcPts val="0"/>
              </a:spcBef>
              <a:buNone/>
            </a:pPr>
            <a:r>
              <a:rPr lang="ru-RU" altLang="ru-RU" sz="2800" dirty="0">
                <a:latin typeface="+mj-lt"/>
                <a:cs typeface="Courier New" panose="02070309020205020404" pitchFamily="49" charset="0"/>
              </a:rPr>
              <a:t>Предназначен для создания объектов типа «связанный список элементов». По сравнению с массивом и классом </a:t>
            </a:r>
            <a:r>
              <a:rPr lang="en-US" altLang="ru-RU" sz="2800" dirty="0" err="1">
                <a:latin typeface="+mj-lt"/>
                <a:cs typeface="Courier New" panose="02070309020205020404" pitchFamily="49" charset="0"/>
              </a:rPr>
              <a:t>QVector</a:t>
            </a:r>
            <a:r>
              <a:rPr lang="en-US" altLang="ru-RU" sz="2800" dirty="0">
                <a:latin typeface="+mj-lt"/>
                <a:cs typeface="Courier New" panose="02070309020205020404" pitchFamily="49" charset="0"/>
              </a:rPr>
              <a:t> </a:t>
            </a:r>
            <a:r>
              <a:rPr lang="ru-RU" altLang="ru-RU" sz="2800" dirty="0">
                <a:latin typeface="+mj-lt"/>
                <a:cs typeface="Courier New" panose="02070309020205020404" pitchFamily="49" charset="0"/>
              </a:rPr>
              <a:t>обладает преимуществом – операции вставки и удаления элементов в список производятся намного быстрее, за одинаковое время независимо от позиции вставки или удаления. Это достигается за счет того, что каждый элемент списка хранится в узле, содержащем указатели на следующий и предыдущий узлы. И при удалении или вставке элемента, необходимо просто изменить значения указателей, тогда как в массиве или векторе необходимо выполнить перемещение части элементов в ту или иную сторону. </a:t>
            </a:r>
          </a:p>
        </p:txBody>
      </p:sp>
      <p:sp>
        <p:nvSpPr>
          <p:cNvPr id="5124" name="Rectangle 4"/>
          <p:cNvSpPr>
            <a:spLocks noGrp="1" noChangeArrowheads="1"/>
          </p:cNvSpPr>
          <p:nvPr>
            <p:ph type="title"/>
          </p:nvPr>
        </p:nvSpPr>
        <p:spPr>
          <a:xfrm>
            <a:off x="395536" y="0"/>
            <a:ext cx="8280920" cy="980728"/>
          </a:xfrm>
        </p:spPr>
        <p:txBody>
          <a:bodyPr>
            <a:noAutofit/>
          </a:bodyPr>
          <a:lstStyle/>
          <a:p>
            <a:r>
              <a:rPr lang="ru-RU" sz="3600" dirty="0"/>
              <a:t>Класс</a:t>
            </a:r>
            <a:r>
              <a:rPr lang="en-US" sz="3600" dirty="0"/>
              <a:t> </a:t>
            </a:r>
            <a:r>
              <a:rPr lang="en-US" sz="3600" dirty="0" err="1"/>
              <a:t>QLinkedList</a:t>
            </a:r>
            <a:r>
              <a:rPr lang="en-US" sz="3600" dirty="0"/>
              <a:t> &lt;T&gt;</a:t>
            </a:r>
            <a:endParaRPr lang="uk-UA" sz="3600" dirty="0"/>
          </a:p>
        </p:txBody>
      </p:sp>
    </p:spTree>
    <p:extLst>
      <p:ext uri="{BB962C8B-B14F-4D97-AF65-F5344CB8AC3E}">
        <p14:creationId xmlns:p14="http://schemas.microsoft.com/office/powerpoint/2010/main" val="349973550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xfrm>
            <a:off x="239774" y="980728"/>
            <a:ext cx="8664451" cy="5744294"/>
          </a:xfrm>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ormAutofit/>
          </a:bodyPr>
          <a:lstStyle/>
          <a:p>
            <a:pPr marL="0" indent="0">
              <a:spcBef>
                <a:spcPts val="0"/>
              </a:spcBef>
              <a:buNone/>
            </a:pPr>
            <a:r>
              <a:rPr lang="ru-RU" altLang="ru-RU" sz="2800" dirty="0">
                <a:latin typeface="+mj-lt"/>
                <a:cs typeface="Courier New" panose="02070309020205020404" pitchFamily="49" charset="0"/>
              </a:rPr>
              <a:t>Не поддерживает оператор произвольного доступа </a:t>
            </a:r>
            <a:r>
              <a:rPr lang="en-US" altLang="ru-RU" sz="2800" dirty="0">
                <a:latin typeface="+mj-lt"/>
                <a:cs typeface="Courier New" panose="02070309020205020404" pitchFamily="49" charset="0"/>
              </a:rPr>
              <a:t>[]</a:t>
            </a:r>
            <a:r>
              <a:rPr lang="ru-RU" altLang="ru-RU" sz="2800" dirty="0">
                <a:latin typeface="+mj-lt"/>
                <a:cs typeface="Courier New" panose="02070309020205020404" pitchFamily="49" charset="0"/>
              </a:rPr>
              <a:t>, поэтому для доступа к произвольному элементу списка, удаления или вставки элемента в произвольную позицию в списке необходимо выполнить проход по элементам списка с начала или с конца при помощи итераторов.</a:t>
            </a:r>
          </a:p>
          <a:p>
            <a:pPr marL="0" indent="0">
              <a:spcBef>
                <a:spcPts val="0"/>
              </a:spcBef>
              <a:buNone/>
            </a:pPr>
            <a:r>
              <a:rPr lang="en-US" altLang="ru-RU" sz="2800" dirty="0" err="1">
                <a:latin typeface="+mj-lt"/>
                <a:cs typeface="Courier New" panose="02070309020205020404" pitchFamily="49" charset="0"/>
              </a:rPr>
              <a:t>QLinkedList</a:t>
            </a:r>
            <a:r>
              <a:rPr lang="en-US" altLang="ru-RU" sz="2800" dirty="0">
                <a:latin typeface="+mj-lt"/>
                <a:cs typeface="Courier New" panose="02070309020205020404" pitchFamily="49" charset="0"/>
              </a:rPr>
              <a:t> &lt;double&gt; list; //</a:t>
            </a:r>
            <a:r>
              <a:rPr lang="ru-RU" altLang="ru-RU" sz="2800" dirty="0">
                <a:latin typeface="+mj-lt"/>
                <a:cs typeface="Courier New" panose="02070309020205020404" pitchFamily="49" charset="0"/>
              </a:rPr>
              <a:t>пустой список</a:t>
            </a:r>
          </a:p>
        </p:txBody>
      </p:sp>
      <p:sp>
        <p:nvSpPr>
          <p:cNvPr id="5124" name="Rectangle 4"/>
          <p:cNvSpPr>
            <a:spLocks noGrp="1" noChangeArrowheads="1"/>
          </p:cNvSpPr>
          <p:nvPr>
            <p:ph type="title"/>
          </p:nvPr>
        </p:nvSpPr>
        <p:spPr>
          <a:xfrm>
            <a:off x="395536" y="0"/>
            <a:ext cx="8280920" cy="980728"/>
          </a:xfrm>
        </p:spPr>
        <p:txBody>
          <a:bodyPr>
            <a:noAutofit/>
          </a:bodyPr>
          <a:lstStyle/>
          <a:p>
            <a:r>
              <a:rPr lang="ru-RU" sz="3600" dirty="0"/>
              <a:t>Класс</a:t>
            </a:r>
            <a:r>
              <a:rPr lang="en-US" sz="3600" dirty="0"/>
              <a:t> </a:t>
            </a:r>
            <a:r>
              <a:rPr lang="en-US" sz="3600" dirty="0" err="1"/>
              <a:t>QLinkedList</a:t>
            </a:r>
            <a:r>
              <a:rPr lang="en-US" sz="3600" dirty="0"/>
              <a:t> &lt;T&gt;</a:t>
            </a:r>
            <a:endParaRPr lang="uk-UA" sz="3600" dirty="0"/>
          </a:p>
        </p:txBody>
      </p:sp>
      <p:pic>
        <p:nvPicPr>
          <p:cNvPr id="5" name="Рисунок 4">
            <a:extLst>
              <a:ext uri="{FF2B5EF4-FFF2-40B4-BE49-F238E27FC236}">
                <a16:creationId xmlns:a16="http://schemas.microsoft.com/office/drawing/2014/main" id="{7A461912-EC71-4328-A04C-B26C0F0AE2CB}"/>
              </a:ext>
            </a:extLst>
          </p:cNvPr>
          <p:cNvPicPr>
            <a:picLocks noChangeAspect="1"/>
          </p:cNvPicPr>
          <p:nvPr/>
        </p:nvPicPr>
        <p:blipFill>
          <a:blip r:embed="rId3"/>
          <a:stretch>
            <a:fillRect/>
          </a:stretch>
        </p:blipFill>
        <p:spPr>
          <a:xfrm>
            <a:off x="1475656" y="4310544"/>
            <a:ext cx="4486275" cy="1362075"/>
          </a:xfrm>
          <a:prstGeom prst="rect">
            <a:avLst/>
          </a:prstGeom>
        </p:spPr>
      </p:pic>
    </p:spTree>
    <p:extLst>
      <p:ext uri="{BB962C8B-B14F-4D97-AF65-F5344CB8AC3E}">
        <p14:creationId xmlns:p14="http://schemas.microsoft.com/office/powerpoint/2010/main" val="167799210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xfrm>
            <a:off x="239774" y="980728"/>
            <a:ext cx="8664451" cy="5744294"/>
          </a:xfrm>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ormAutofit/>
          </a:bodyPr>
          <a:lstStyle/>
          <a:p>
            <a:pPr marL="0" indent="0">
              <a:spcBef>
                <a:spcPts val="0"/>
              </a:spcBef>
              <a:buNone/>
            </a:pPr>
            <a:r>
              <a:rPr lang="ru-RU" altLang="ru-RU" sz="2800" dirty="0">
                <a:cs typeface="Courier New" panose="02070309020205020404" pitchFamily="49" charset="0"/>
              </a:rPr>
              <a:t>Для добавления элементов в начало или в конец списка, а также для удаления элементов с этих позиций в классе есть методы, аналогичные методам класса </a:t>
            </a:r>
            <a:r>
              <a:rPr lang="en-US" altLang="ru-RU" sz="2800" dirty="0" err="1">
                <a:cs typeface="Courier New" panose="02070309020205020404" pitchFamily="49" charset="0"/>
              </a:rPr>
              <a:t>QVector</a:t>
            </a:r>
            <a:r>
              <a:rPr lang="en-US" altLang="ru-RU" sz="2800" dirty="0">
                <a:cs typeface="Courier New" panose="02070309020205020404" pitchFamily="49" charset="0"/>
              </a:rPr>
              <a:t>:</a:t>
            </a:r>
          </a:p>
          <a:p>
            <a:pPr marL="0" indent="0">
              <a:spcBef>
                <a:spcPts val="0"/>
              </a:spcBef>
              <a:buNone/>
            </a:pPr>
            <a:r>
              <a:rPr lang="en-US" altLang="ru-RU" sz="2800" dirty="0">
                <a:cs typeface="Courier New" panose="02070309020205020404" pitchFamily="49" charset="0"/>
              </a:rPr>
              <a:t>list&lt;&lt;0.1&lt;&lt;0.2&lt;&lt;0.3&lt;&lt;0.4&lt;&lt;0.5&lt;&lt;0.6;</a:t>
            </a:r>
          </a:p>
          <a:p>
            <a:pPr marL="0" indent="0">
              <a:spcBef>
                <a:spcPts val="0"/>
              </a:spcBef>
              <a:buNone/>
            </a:pPr>
            <a:r>
              <a:rPr lang="en-US" altLang="ru-RU" sz="2800" dirty="0" err="1">
                <a:cs typeface="Courier New" panose="02070309020205020404" pitchFamily="49" charset="0"/>
              </a:rPr>
              <a:t>list.pop_back</a:t>
            </a:r>
            <a:r>
              <a:rPr lang="en-US" altLang="ru-RU" sz="2800" dirty="0">
                <a:cs typeface="Courier New" panose="02070309020205020404" pitchFamily="49" charset="0"/>
              </a:rPr>
              <a:t>();</a:t>
            </a:r>
            <a:endParaRPr lang="ru-RU" altLang="ru-RU" sz="2800" dirty="0">
              <a:cs typeface="Courier New" panose="02070309020205020404" pitchFamily="49" charset="0"/>
            </a:endParaRPr>
          </a:p>
        </p:txBody>
      </p:sp>
      <p:sp>
        <p:nvSpPr>
          <p:cNvPr id="5124" name="Rectangle 4"/>
          <p:cNvSpPr>
            <a:spLocks noGrp="1" noChangeArrowheads="1"/>
          </p:cNvSpPr>
          <p:nvPr>
            <p:ph type="title"/>
          </p:nvPr>
        </p:nvSpPr>
        <p:spPr>
          <a:xfrm>
            <a:off x="395536" y="0"/>
            <a:ext cx="8280920" cy="980728"/>
          </a:xfrm>
        </p:spPr>
        <p:txBody>
          <a:bodyPr>
            <a:noAutofit/>
          </a:bodyPr>
          <a:lstStyle/>
          <a:p>
            <a:r>
              <a:rPr lang="ru-RU" sz="3600" dirty="0"/>
              <a:t>Класс</a:t>
            </a:r>
            <a:r>
              <a:rPr lang="en-US" sz="3600" dirty="0"/>
              <a:t> </a:t>
            </a:r>
            <a:r>
              <a:rPr lang="en-US" sz="3600" dirty="0" err="1"/>
              <a:t>QLinkedList</a:t>
            </a:r>
            <a:r>
              <a:rPr lang="en-US" sz="3600" dirty="0"/>
              <a:t> &lt;T&gt;</a:t>
            </a:r>
            <a:endParaRPr lang="uk-UA" sz="3600" dirty="0"/>
          </a:p>
        </p:txBody>
      </p:sp>
      <p:graphicFrame>
        <p:nvGraphicFramePr>
          <p:cNvPr id="2" name="Таблица 1">
            <a:extLst>
              <a:ext uri="{FF2B5EF4-FFF2-40B4-BE49-F238E27FC236}">
                <a16:creationId xmlns:a16="http://schemas.microsoft.com/office/drawing/2014/main" id="{4852AC34-92BB-4AD3-9F09-C6AF0F65136D}"/>
              </a:ext>
            </a:extLst>
          </p:cNvPr>
          <p:cNvGraphicFramePr>
            <a:graphicFrameLocks noGrp="1"/>
          </p:cNvGraphicFramePr>
          <p:nvPr>
            <p:extLst>
              <p:ext uri="{D42A27DB-BD31-4B8C-83A1-F6EECF244321}">
                <p14:modId xmlns:p14="http://schemas.microsoft.com/office/powerpoint/2010/main" val="4035884110"/>
              </p:ext>
            </p:extLst>
          </p:nvPr>
        </p:nvGraphicFramePr>
        <p:xfrm>
          <a:off x="5333257" y="2564904"/>
          <a:ext cx="3250705" cy="171450"/>
        </p:xfrm>
        <a:graphic>
          <a:graphicData uri="http://schemas.openxmlformats.org/drawingml/2006/table">
            <a:tbl>
              <a:tblPr firstRow="1" firstCol="1" bandRow="1">
                <a:tableStyleId>{5C22544A-7EE6-4342-B048-85BDC9FD1C3A}</a:tableStyleId>
              </a:tblPr>
              <a:tblGrid>
                <a:gridCol w="442391">
                  <a:extLst>
                    <a:ext uri="{9D8B030D-6E8A-4147-A177-3AD203B41FA5}">
                      <a16:colId xmlns:a16="http://schemas.microsoft.com/office/drawing/2014/main" val="2915488177"/>
                    </a:ext>
                  </a:extLst>
                </a:gridCol>
                <a:gridCol w="641178">
                  <a:extLst>
                    <a:ext uri="{9D8B030D-6E8A-4147-A177-3AD203B41FA5}">
                      <a16:colId xmlns:a16="http://schemas.microsoft.com/office/drawing/2014/main" val="187092536"/>
                    </a:ext>
                  </a:extLst>
                </a:gridCol>
                <a:gridCol w="541784">
                  <a:extLst>
                    <a:ext uri="{9D8B030D-6E8A-4147-A177-3AD203B41FA5}">
                      <a16:colId xmlns:a16="http://schemas.microsoft.com/office/drawing/2014/main" val="2139252511"/>
                    </a:ext>
                  </a:extLst>
                </a:gridCol>
                <a:gridCol w="541784">
                  <a:extLst>
                    <a:ext uri="{9D8B030D-6E8A-4147-A177-3AD203B41FA5}">
                      <a16:colId xmlns:a16="http://schemas.microsoft.com/office/drawing/2014/main" val="3142578259"/>
                    </a:ext>
                  </a:extLst>
                </a:gridCol>
                <a:gridCol w="541784">
                  <a:extLst>
                    <a:ext uri="{9D8B030D-6E8A-4147-A177-3AD203B41FA5}">
                      <a16:colId xmlns:a16="http://schemas.microsoft.com/office/drawing/2014/main" val="1496280246"/>
                    </a:ext>
                  </a:extLst>
                </a:gridCol>
                <a:gridCol w="541784">
                  <a:extLst>
                    <a:ext uri="{9D8B030D-6E8A-4147-A177-3AD203B41FA5}">
                      <a16:colId xmlns:a16="http://schemas.microsoft.com/office/drawing/2014/main" val="161907474"/>
                    </a:ext>
                  </a:extLst>
                </a:gridCol>
              </a:tblGrid>
              <a:tr h="0">
                <a:tc>
                  <a:txBody>
                    <a:bodyPr/>
                    <a:lstStyle/>
                    <a:p>
                      <a:pPr>
                        <a:lnSpc>
                          <a:spcPct val="107000"/>
                        </a:lnSpc>
                        <a:spcAft>
                          <a:spcPts val="0"/>
                        </a:spcAft>
                      </a:pPr>
                      <a:r>
                        <a:rPr lang="en-US" sz="1100">
                          <a:effectLst/>
                        </a:rPr>
                        <a:t>0.1</a:t>
                      </a:r>
                      <a:endParaRPr lang="uk-U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0.2</a:t>
                      </a:r>
                      <a:endParaRPr lang="uk-U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0.3</a:t>
                      </a:r>
                      <a:endParaRPr lang="uk-U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0.4</a:t>
                      </a:r>
                      <a:endParaRPr lang="uk-U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0.5</a:t>
                      </a:r>
                      <a:endParaRPr lang="uk-U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dirty="0">
                          <a:effectLst/>
                        </a:rPr>
                        <a:t>0.6</a:t>
                      </a:r>
                      <a:endParaRPr lang="uk-U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2053948"/>
                  </a:ext>
                </a:extLst>
              </a:tr>
            </a:tbl>
          </a:graphicData>
        </a:graphic>
      </p:graphicFrame>
      <p:graphicFrame>
        <p:nvGraphicFramePr>
          <p:cNvPr id="3" name="Таблица 2">
            <a:extLst>
              <a:ext uri="{FF2B5EF4-FFF2-40B4-BE49-F238E27FC236}">
                <a16:creationId xmlns:a16="http://schemas.microsoft.com/office/drawing/2014/main" id="{8D86EAE5-B12D-4C79-8349-5CEA118D2B6A}"/>
              </a:ext>
            </a:extLst>
          </p:cNvPr>
          <p:cNvGraphicFramePr>
            <a:graphicFrameLocks noGrp="1"/>
          </p:cNvGraphicFramePr>
          <p:nvPr>
            <p:extLst>
              <p:ext uri="{D42A27DB-BD31-4B8C-83A1-F6EECF244321}">
                <p14:modId xmlns:p14="http://schemas.microsoft.com/office/powerpoint/2010/main" val="3450683079"/>
              </p:ext>
            </p:extLst>
          </p:nvPr>
        </p:nvGraphicFramePr>
        <p:xfrm>
          <a:off x="3419872" y="3343275"/>
          <a:ext cx="3826770" cy="171450"/>
        </p:xfrm>
        <a:graphic>
          <a:graphicData uri="http://schemas.openxmlformats.org/drawingml/2006/table">
            <a:tbl>
              <a:tblPr firstRow="1" firstCol="1" bandRow="1">
                <a:tableStyleId>{5C22544A-7EE6-4342-B048-85BDC9FD1C3A}</a:tableStyleId>
              </a:tblPr>
              <a:tblGrid>
                <a:gridCol w="765354">
                  <a:extLst>
                    <a:ext uri="{9D8B030D-6E8A-4147-A177-3AD203B41FA5}">
                      <a16:colId xmlns:a16="http://schemas.microsoft.com/office/drawing/2014/main" val="2864933086"/>
                    </a:ext>
                  </a:extLst>
                </a:gridCol>
                <a:gridCol w="765354">
                  <a:extLst>
                    <a:ext uri="{9D8B030D-6E8A-4147-A177-3AD203B41FA5}">
                      <a16:colId xmlns:a16="http://schemas.microsoft.com/office/drawing/2014/main" val="2757513299"/>
                    </a:ext>
                  </a:extLst>
                </a:gridCol>
                <a:gridCol w="765354">
                  <a:extLst>
                    <a:ext uri="{9D8B030D-6E8A-4147-A177-3AD203B41FA5}">
                      <a16:colId xmlns:a16="http://schemas.microsoft.com/office/drawing/2014/main" val="3216012614"/>
                    </a:ext>
                  </a:extLst>
                </a:gridCol>
                <a:gridCol w="765354">
                  <a:extLst>
                    <a:ext uri="{9D8B030D-6E8A-4147-A177-3AD203B41FA5}">
                      <a16:colId xmlns:a16="http://schemas.microsoft.com/office/drawing/2014/main" val="351801215"/>
                    </a:ext>
                  </a:extLst>
                </a:gridCol>
                <a:gridCol w="765354">
                  <a:extLst>
                    <a:ext uri="{9D8B030D-6E8A-4147-A177-3AD203B41FA5}">
                      <a16:colId xmlns:a16="http://schemas.microsoft.com/office/drawing/2014/main" val="1594976228"/>
                    </a:ext>
                  </a:extLst>
                </a:gridCol>
              </a:tblGrid>
              <a:tr h="0">
                <a:tc>
                  <a:txBody>
                    <a:bodyPr/>
                    <a:lstStyle/>
                    <a:p>
                      <a:pPr>
                        <a:lnSpc>
                          <a:spcPct val="107000"/>
                        </a:lnSpc>
                        <a:spcAft>
                          <a:spcPts val="0"/>
                        </a:spcAft>
                      </a:pPr>
                      <a:r>
                        <a:rPr lang="en-US" sz="1100">
                          <a:effectLst/>
                        </a:rPr>
                        <a:t>0.1</a:t>
                      </a:r>
                      <a:endParaRPr lang="uk-U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0.2</a:t>
                      </a:r>
                      <a:endParaRPr lang="uk-U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0.3</a:t>
                      </a:r>
                      <a:endParaRPr lang="uk-U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0.4</a:t>
                      </a:r>
                      <a:endParaRPr lang="uk-U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dirty="0">
                          <a:effectLst/>
                        </a:rPr>
                        <a:t>0.5</a:t>
                      </a:r>
                      <a:endParaRPr lang="uk-U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53330754"/>
                  </a:ext>
                </a:extLst>
              </a:tr>
            </a:tbl>
          </a:graphicData>
        </a:graphic>
      </p:graphicFrame>
    </p:spTree>
    <p:extLst>
      <p:ext uri="{BB962C8B-B14F-4D97-AF65-F5344CB8AC3E}">
        <p14:creationId xmlns:p14="http://schemas.microsoft.com/office/powerpoint/2010/main" val="177058280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xfrm>
            <a:off x="239774" y="980728"/>
            <a:ext cx="8664451" cy="5744294"/>
          </a:xfrm>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ormAutofit/>
          </a:bodyPr>
          <a:lstStyle/>
          <a:p>
            <a:pPr marL="0" indent="0">
              <a:spcBef>
                <a:spcPts val="0"/>
              </a:spcBef>
              <a:buNone/>
            </a:pPr>
            <a:r>
              <a:rPr lang="ru-RU" altLang="ru-RU" sz="2800" dirty="0">
                <a:cs typeface="Courier New" panose="02070309020205020404" pitchFamily="49" charset="0"/>
              </a:rPr>
              <a:t>С классами контейнерами можно использовать два типа итераторов в стиле </a:t>
            </a:r>
            <a:r>
              <a:rPr lang="en-US" altLang="ru-RU" sz="2800" dirty="0">
                <a:cs typeface="Courier New" panose="02070309020205020404" pitchFamily="49" charset="0"/>
              </a:rPr>
              <a:t>Java:</a:t>
            </a:r>
            <a:r>
              <a:rPr lang="ru-RU" altLang="ru-RU" sz="2800" dirty="0">
                <a:cs typeface="Courier New" panose="02070309020205020404" pitchFamily="49" charset="0"/>
              </a:rPr>
              <a:t> итератор, используемый только для чтения (не может изменять список), итератор для чтения и записи (может изменять список). </a:t>
            </a:r>
          </a:p>
          <a:p>
            <a:pPr marL="0" indent="0">
              <a:spcBef>
                <a:spcPts val="0"/>
              </a:spcBef>
              <a:buNone/>
            </a:pPr>
            <a:r>
              <a:rPr lang="ru-RU" altLang="ru-RU" sz="2800" dirty="0">
                <a:cs typeface="Courier New" panose="02070309020205020404" pitchFamily="49" charset="0"/>
              </a:rPr>
              <a:t>Классы итераторов первого типа:</a:t>
            </a:r>
          </a:p>
          <a:p>
            <a:pPr marL="0" indent="0">
              <a:spcBef>
                <a:spcPts val="0"/>
              </a:spcBef>
              <a:buNone/>
            </a:pPr>
            <a:r>
              <a:rPr lang="en-US" altLang="ru-RU" sz="2800" dirty="0" err="1">
                <a:cs typeface="Courier New" panose="02070309020205020404" pitchFamily="49" charset="0"/>
              </a:rPr>
              <a:t>QVectorIterator</a:t>
            </a:r>
            <a:r>
              <a:rPr lang="en-US" altLang="ru-RU" sz="2800" dirty="0">
                <a:cs typeface="Courier New" panose="02070309020205020404" pitchFamily="49" charset="0"/>
              </a:rPr>
              <a:t>&lt;T&gt;, </a:t>
            </a:r>
            <a:r>
              <a:rPr lang="en-US" altLang="ru-RU" sz="2800" dirty="0" err="1">
                <a:cs typeface="Courier New" panose="02070309020205020404" pitchFamily="49" charset="0"/>
              </a:rPr>
              <a:t>QLinkedListIterator</a:t>
            </a:r>
            <a:r>
              <a:rPr lang="en-US" altLang="ru-RU" sz="2800" dirty="0">
                <a:cs typeface="Courier New" panose="02070309020205020404" pitchFamily="49" charset="0"/>
              </a:rPr>
              <a:t>&lt;T&gt; </a:t>
            </a:r>
            <a:r>
              <a:rPr lang="ru-RU" altLang="ru-RU" sz="2800" dirty="0">
                <a:cs typeface="Courier New" panose="02070309020205020404" pitchFamily="49" charset="0"/>
              </a:rPr>
              <a:t>и т.д. Классы итераторов второго типа в своём названии имеют </a:t>
            </a:r>
            <a:r>
              <a:rPr lang="en-US" altLang="ru-RU" sz="2800" dirty="0">
                <a:cs typeface="Courier New" panose="02070309020205020404" pitchFamily="49" charset="0"/>
              </a:rPr>
              <a:t>Mutable: </a:t>
            </a:r>
            <a:r>
              <a:rPr lang="en-US" altLang="ru-RU" sz="2800" dirty="0" err="1">
                <a:cs typeface="Courier New" panose="02070309020205020404" pitchFamily="49" charset="0"/>
              </a:rPr>
              <a:t>QMutableLinkedListIterator</a:t>
            </a:r>
            <a:r>
              <a:rPr lang="en-US" altLang="ru-RU" sz="2800" dirty="0">
                <a:cs typeface="Courier New" panose="02070309020205020404" pitchFamily="49" charset="0"/>
              </a:rPr>
              <a:t>&lt;T&gt;, </a:t>
            </a:r>
            <a:r>
              <a:rPr lang="en-US" altLang="ru-RU" sz="2800" dirty="0" err="1">
                <a:cs typeface="Courier New" panose="02070309020205020404" pitchFamily="49" charset="0"/>
              </a:rPr>
              <a:t>QMutableQVectorIterator</a:t>
            </a:r>
            <a:r>
              <a:rPr lang="en-US" altLang="ru-RU" sz="2800" dirty="0">
                <a:cs typeface="Courier New" panose="02070309020205020404" pitchFamily="49" charset="0"/>
              </a:rPr>
              <a:t>&lt;T&gt; </a:t>
            </a:r>
            <a:r>
              <a:rPr lang="ru-RU" altLang="ru-RU" sz="2800" dirty="0">
                <a:cs typeface="Courier New" panose="02070309020205020404" pitchFamily="49" charset="0"/>
              </a:rPr>
              <a:t>и т.д.</a:t>
            </a:r>
          </a:p>
        </p:txBody>
      </p:sp>
      <p:sp>
        <p:nvSpPr>
          <p:cNvPr id="5124" name="Rectangle 4"/>
          <p:cNvSpPr>
            <a:spLocks noGrp="1" noChangeArrowheads="1"/>
          </p:cNvSpPr>
          <p:nvPr>
            <p:ph type="title"/>
          </p:nvPr>
        </p:nvSpPr>
        <p:spPr>
          <a:xfrm>
            <a:off x="395536" y="0"/>
            <a:ext cx="8280920" cy="980728"/>
          </a:xfrm>
        </p:spPr>
        <p:txBody>
          <a:bodyPr>
            <a:noAutofit/>
          </a:bodyPr>
          <a:lstStyle/>
          <a:p>
            <a:r>
              <a:rPr lang="ru-RU" sz="3600" dirty="0"/>
              <a:t>Итераторы в стиле </a:t>
            </a:r>
            <a:r>
              <a:rPr lang="en-US" sz="3600" dirty="0"/>
              <a:t>Java</a:t>
            </a:r>
            <a:endParaRPr lang="uk-UA" sz="3600" dirty="0"/>
          </a:p>
        </p:txBody>
      </p:sp>
    </p:spTree>
    <p:extLst>
      <p:ext uri="{BB962C8B-B14F-4D97-AF65-F5344CB8AC3E}">
        <p14:creationId xmlns:p14="http://schemas.microsoft.com/office/powerpoint/2010/main" val="15343355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xfrm>
            <a:off x="239774" y="980728"/>
            <a:ext cx="8664451" cy="5744294"/>
          </a:xfrm>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ormAutofit/>
          </a:bodyPr>
          <a:lstStyle/>
          <a:p>
            <a:pPr marL="0" indent="0">
              <a:spcBef>
                <a:spcPts val="0"/>
              </a:spcBef>
              <a:buNone/>
            </a:pPr>
            <a:r>
              <a:rPr lang="ru-RU" altLang="ru-RU" sz="2800" dirty="0">
                <a:cs typeface="Courier New" panose="02070309020205020404" pitchFamily="49" charset="0"/>
              </a:rPr>
              <a:t>Создать итератор для работы со списком:</a:t>
            </a:r>
          </a:p>
          <a:p>
            <a:pPr marL="0" indent="0">
              <a:spcBef>
                <a:spcPts val="0"/>
              </a:spcBef>
              <a:buNone/>
            </a:pPr>
            <a:r>
              <a:rPr lang="en-US" altLang="ru-RU" sz="2800" dirty="0" err="1">
                <a:cs typeface="Courier New" panose="02070309020205020404" pitchFamily="49" charset="0"/>
              </a:rPr>
              <a:t>QLinkedListIterator</a:t>
            </a:r>
            <a:r>
              <a:rPr lang="en-US" altLang="ru-RU" sz="2800" dirty="0">
                <a:cs typeface="Courier New" panose="02070309020205020404" pitchFamily="49" charset="0"/>
              </a:rPr>
              <a:t>&lt;double&gt; </a:t>
            </a:r>
            <a:r>
              <a:rPr lang="en-US" altLang="ru-RU" sz="2800" dirty="0" err="1">
                <a:cs typeface="Courier New" panose="02070309020205020404" pitchFamily="49" charset="0"/>
              </a:rPr>
              <a:t>i</a:t>
            </a:r>
            <a:r>
              <a:rPr lang="en-US" altLang="ru-RU" sz="2800" dirty="0">
                <a:cs typeface="Courier New" panose="02070309020205020404" pitchFamily="49" charset="0"/>
              </a:rPr>
              <a:t> (list); </a:t>
            </a:r>
          </a:p>
          <a:p>
            <a:pPr marL="0" indent="0">
              <a:spcBef>
                <a:spcPts val="0"/>
              </a:spcBef>
              <a:buNone/>
            </a:pPr>
            <a:r>
              <a:rPr lang="ru-RU" altLang="ru-RU" sz="2800" dirty="0">
                <a:cs typeface="Courier New" panose="02070309020205020404" pitchFamily="49" charset="0"/>
              </a:rPr>
              <a:t>Ссылка на список нужна для инициализации итератора, в этом случае итератор будет указывать на позицию перед началом (первым элементом) списка. Итераторы в стиле </a:t>
            </a:r>
            <a:r>
              <a:rPr lang="en-US" altLang="ru-RU" sz="2800" dirty="0">
                <a:cs typeface="Courier New" panose="02070309020205020404" pitchFamily="49" charset="0"/>
              </a:rPr>
              <a:t>Java </a:t>
            </a:r>
            <a:r>
              <a:rPr lang="ru-RU" altLang="ru-RU" sz="2800" dirty="0">
                <a:cs typeface="Courier New" panose="02070309020205020404" pitchFamily="49" charset="0"/>
              </a:rPr>
              <a:t>указывают не на сами элементы, а на позиции между элементами списка.  </a:t>
            </a:r>
          </a:p>
        </p:txBody>
      </p:sp>
      <p:sp>
        <p:nvSpPr>
          <p:cNvPr id="5124" name="Rectangle 4"/>
          <p:cNvSpPr>
            <a:spLocks noGrp="1" noChangeArrowheads="1"/>
          </p:cNvSpPr>
          <p:nvPr>
            <p:ph type="title"/>
          </p:nvPr>
        </p:nvSpPr>
        <p:spPr>
          <a:xfrm>
            <a:off x="395536" y="0"/>
            <a:ext cx="8280920" cy="980728"/>
          </a:xfrm>
        </p:spPr>
        <p:txBody>
          <a:bodyPr>
            <a:noAutofit/>
          </a:bodyPr>
          <a:lstStyle/>
          <a:p>
            <a:r>
              <a:rPr lang="ru-RU" sz="3600" dirty="0"/>
              <a:t>Итераторы в стиле </a:t>
            </a:r>
            <a:r>
              <a:rPr lang="en-US" sz="3600" dirty="0"/>
              <a:t>Java</a:t>
            </a:r>
            <a:endParaRPr lang="uk-UA" sz="3600" dirty="0"/>
          </a:p>
        </p:txBody>
      </p:sp>
      <p:pic>
        <p:nvPicPr>
          <p:cNvPr id="2" name="Рисунок 1">
            <a:extLst>
              <a:ext uri="{FF2B5EF4-FFF2-40B4-BE49-F238E27FC236}">
                <a16:creationId xmlns:a16="http://schemas.microsoft.com/office/drawing/2014/main" id="{08CB0632-8D52-42B6-8E57-53FEE3136349}"/>
              </a:ext>
            </a:extLst>
          </p:cNvPr>
          <p:cNvPicPr>
            <a:picLocks noChangeAspect="1"/>
          </p:cNvPicPr>
          <p:nvPr/>
        </p:nvPicPr>
        <p:blipFill>
          <a:blip r:embed="rId3"/>
          <a:stretch>
            <a:fillRect/>
          </a:stretch>
        </p:blipFill>
        <p:spPr>
          <a:xfrm>
            <a:off x="1115616" y="4221088"/>
            <a:ext cx="2924175" cy="1162050"/>
          </a:xfrm>
          <a:prstGeom prst="rect">
            <a:avLst/>
          </a:prstGeom>
        </p:spPr>
      </p:pic>
    </p:spTree>
    <p:extLst>
      <p:ext uri="{BB962C8B-B14F-4D97-AF65-F5344CB8AC3E}">
        <p14:creationId xmlns:p14="http://schemas.microsoft.com/office/powerpoint/2010/main" val="97894559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xfrm>
            <a:off x="239774" y="980728"/>
            <a:ext cx="8664451" cy="5744294"/>
          </a:xfrm>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ormAutofit/>
          </a:bodyPr>
          <a:lstStyle/>
          <a:p>
            <a:pPr marL="0" indent="0">
              <a:spcBef>
                <a:spcPts val="0"/>
              </a:spcBef>
              <a:buNone/>
            </a:pPr>
            <a:r>
              <a:rPr lang="ru-RU" altLang="ru-RU" sz="2800" dirty="0">
                <a:cs typeface="Courier New" panose="02070309020205020404" pitchFamily="49" charset="0"/>
              </a:rPr>
              <a:t>Для прохода по списку можно воспользоваться циклом </a:t>
            </a:r>
            <a:r>
              <a:rPr lang="en-US" altLang="ru-RU" sz="2800" dirty="0">
                <a:cs typeface="Courier New" panose="02070309020205020404" pitchFamily="49" charset="0"/>
              </a:rPr>
              <a:t>while:</a:t>
            </a:r>
          </a:p>
          <a:p>
            <a:pPr marL="0" indent="0">
              <a:spcBef>
                <a:spcPts val="0"/>
              </a:spcBef>
              <a:buNone/>
            </a:pPr>
            <a:r>
              <a:rPr lang="en-US" altLang="ru-RU" sz="2800" dirty="0">
                <a:cs typeface="Courier New" panose="02070309020205020404" pitchFamily="49" charset="0"/>
              </a:rPr>
              <a:t>while (</a:t>
            </a:r>
            <a:r>
              <a:rPr lang="en-US" altLang="ru-RU" sz="2800" dirty="0" err="1">
                <a:cs typeface="Courier New" panose="02070309020205020404" pitchFamily="49" charset="0"/>
              </a:rPr>
              <a:t>i.hasNext</a:t>
            </a:r>
            <a:r>
              <a:rPr lang="en-US" altLang="ru-RU" sz="2800" dirty="0">
                <a:cs typeface="Courier New" panose="02070309020205020404" pitchFamily="49" charset="0"/>
              </a:rPr>
              <a:t>())</a:t>
            </a:r>
          </a:p>
          <a:p>
            <a:pPr marL="0" indent="0">
              <a:spcBef>
                <a:spcPts val="0"/>
              </a:spcBef>
              <a:buNone/>
            </a:pPr>
            <a:r>
              <a:rPr lang="en-US" altLang="ru-RU" sz="2800" dirty="0">
                <a:cs typeface="Courier New" panose="02070309020205020404" pitchFamily="49" charset="0"/>
              </a:rPr>
              <a:t>{</a:t>
            </a:r>
            <a:r>
              <a:rPr lang="en-US" altLang="ru-RU" sz="2800" dirty="0" err="1">
                <a:cs typeface="Courier New" panose="02070309020205020404" pitchFamily="49" charset="0"/>
              </a:rPr>
              <a:t>cout</a:t>
            </a:r>
            <a:r>
              <a:rPr lang="en-US" altLang="ru-RU" sz="2800" dirty="0">
                <a:cs typeface="Courier New" panose="02070309020205020404" pitchFamily="49" charset="0"/>
              </a:rPr>
              <a:t>&lt;&lt;</a:t>
            </a:r>
            <a:r>
              <a:rPr lang="en-US" altLang="ru-RU" sz="2800" dirty="0" err="1">
                <a:cs typeface="Courier New" panose="02070309020205020404" pitchFamily="49" charset="0"/>
              </a:rPr>
              <a:t>i.next</a:t>
            </a:r>
            <a:r>
              <a:rPr lang="en-US" altLang="ru-RU" sz="2800" dirty="0">
                <a:cs typeface="Courier New" panose="02070309020205020404" pitchFamily="49" charset="0"/>
              </a:rPr>
              <a:t>();}</a:t>
            </a:r>
          </a:p>
          <a:p>
            <a:pPr marL="0" indent="0">
              <a:spcBef>
                <a:spcPts val="0"/>
              </a:spcBef>
              <a:buNone/>
            </a:pPr>
            <a:r>
              <a:rPr lang="ru-RU" altLang="ru-RU" sz="2800" dirty="0">
                <a:cs typeface="Courier New" panose="02070309020205020404" pitchFamily="49" charset="0"/>
              </a:rPr>
              <a:t>Метод </a:t>
            </a:r>
            <a:r>
              <a:rPr lang="en-US" altLang="ru-RU" sz="2800" dirty="0">
                <a:cs typeface="Courier New" panose="02070309020205020404" pitchFamily="49" charset="0"/>
              </a:rPr>
              <a:t>bool </a:t>
            </a:r>
            <a:r>
              <a:rPr lang="en-US" altLang="ru-RU" sz="2800" dirty="0" err="1">
                <a:cs typeface="Courier New" panose="02070309020205020404" pitchFamily="49" charset="0"/>
              </a:rPr>
              <a:t>hasNext</a:t>
            </a:r>
            <a:r>
              <a:rPr lang="en-US" altLang="ru-RU" sz="2800" dirty="0">
                <a:cs typeface="Courier New" panose="02070309020205020404" pitchFamily="49" charset="0"/>
              </a:rPr>
              <a:t>() </a:t>
            </a:r>
            <a:r>
              <a:rPr lang="ru-RU" altLang="ru-RU" sz="2800" dirty="0">
                <a:cs typeface="Courier New" panose="02070309020205020404" pitchFamily="49" charset="0"/>
              </a:rPr>
              <a:t>возвращает </a:t>
            </a:r>
            <a:r>
              <a:rPr lang="en-US" altLang="ru-RU" sz="2800" dirty="0">
                <a:cs typeface="Courier New" panose="02070309020205020404" pitchFamily="49" charset="0"/>
              </a:rPr>
              <a:t>true, </a:t>
            </a:r>
            <a:r>
              <a:rPr lang="ru-RU" altLang="ru-RU" sz="2800" dirty="0">
                <a:cs typeface="Courier New" panose="02070309020205020404" pitchFamily="49" charset="0"/>
              </a:rPr>
              <a:t>если имеется следующий элемент (справа от итератора). </a:t>
            </a:r>
          </a:p>
          <a:p>
            <a:pPr marL="0" indent="0">
              <a:spcBef>
                <a:spcPts val="0"/>
              </a:spcBef>
              <a:buNone/>
            </a:pPr>
            <a:r>
              <a:rPr lang="ru-RU" altLang="ru-RU" sz="2800" dirty="0">
                <a:cs typeface="Courier New" panose="02070309020205020404" pitchFamily="49" charset="0"/>
              </a:rPr>
              <a:t>Метод </a:t>
            </a:r>
            <a:r>
              <a:rPr lang="en-US" altLang="ru-RU" sz="2800" dirty="0">
                <a:cs typeface="Courier New" panose="02070309020205020404" pitchFamily="49" charset="0"/>
              </a:rPr>
              <a:t>next() </a:t>
            </a:r>
            <a:r>
              <a:rPr lang="ru-RU" altLang="ru-RU" sz="2800" dirty="0">
                <a:cs typeface="Courier New" panose="02070309020205020404" pitchFamily="49" charset="0"/>
              </a:rPr>
              <a:t>возвращает элемент, расположенный справа от итератора и перемещает итератор в следующую позицию.</a:t>
            </a:r>
          </a:p>
          <a:p>
            <a:pPr marL="0" indent="0">
              <a:spcBef>
                <a:spcPts val="0"/>
              </a:spcBef>
              <a:buNone/>
            </a:pPr>
            <a:r>
              <a:rPr lang="en-US" altLang="ru-RU" sz="2800" dirty="0" err="1">
                <a:cs typeface="Courier New" panose="02070309020205020404" pitchFamily="49" charset="0"/>
              </a:rPr>
              <a:t>i.toBack</a:t>
            </a:r>
            <a:r>
              <a:rPr lang="en-US" altLang="ru-RU" sz="2800" dirty="0">
                <a:cs typeface="Courier New" panose="02070309020205020404" pitchFamily="49" charset="0"/>
              </a:rPr>
              <a:t>();// </a:t>
            </a:r>
            <a:r>
              <a:rPr lang="ru-RU" altLang="ru-RU" sz="2800" dirty="0">
                <a:cs typeface="Courier New" panose="02070309020205020404" pitchFamily="49" charset="0"/>
              </a:rPr>
              <a:t>устанавливает итератор на конце списка</a:t>
            </a:r>
            <a:endParaRPr lang="en-US" altLang="ru-RU" sz="2800" dirty="0">
              <a:cs typeface="Courier New" panose="02070309020205020404" pitchFamily="49" charset="0"/>
            </a:endParaRPr>
          </a:p>
          <a:p>
            <a:pPr marL="0" indent="0">
              <a:spcBef>
                <a:spcPts val="0"/>
              </a:spcBef>
              <a:buNone/>
            </a:pPr>
            <a:r>
              <a:rPr lang="en-US" altLang="ru-RU" sz="2800" dirty="0">
                <a:cs typeface="Courier New" panose="02070309020205020404" pitchFamily="49" charset="0"/>
              </a:rPr>
              <a:t>while (</a:t>
            </a:r>
            <a:r>
              <a:rPr lang="en-US" altLang="ru-RU" sz="2800" dirty="0" err="1">
                <a:cs typeface="Courier New" panose="02070309020205020404" pitchFamily="49" charset="0"/>
              </a:rPr>
              <a:t>i.hasPrevious</a:t>
            </a:r>
            <a:r>
              <a:rPr lang="en-US" altLang="ru-RU" sz="2800" dirty="0">
                <a:cs typeface="Courier New" panose="02070309020205020404" pitchFamily="49" charset="0"/>
              </a:rPr>
              <a:t>())</a:t>
            </a:r>
          </a:p>
          <a:p>
            <a:pPr marL="0" indent="0">
              <a:spcBef>
                <a:spcPts val="0"/>
              </a:spcBef>
              <a:buNone/>
            </a:pPr>
            <a:r>
              <a:rPr lang="en-US" altLang="ru-RU" sz="2800" dirty="0">
                <a:cs typeface="Courier New" panose="02070309020205020404" pitchFamily="49" charset="0"/>
              </a:rPr>
              <a:t>{</a:t>
            </a:r>
            <a:r>
              <a:rPr lang="en-US" altLang="ru-RU" sz="2800" dirty="0" err="1">
                <a:cs typeface="Courier New" panose="02070309020205020404" pitchFamily="49" charset="0"/>
              </a:rPr>
              <a:t>cout</a:t>
            </a:r>
            <a:r>
              <a:rPr lang="en-US" altLang="ru-RU" sz="2800" dirty="0">
                <a:cs typeface="Courier New" panose="02070309020205020404" pitchFamily="49" charset="0"/>
              </a:rPr>
              <a:t>&lt;&lt;</a:t>
            </a:r>
            <a:r>
              <a:rPr lang="en-US" altLang="ru-RU" sz="2800" dirty="0" err="1">
                <a:cs typeface="Courier New" panose="02070309020205020404" pitchFamily="49" charset="0"/>
              </a:rPr>
              <a:t>i.previous</a:t>
            </a:r>
            <a:r>
              <a:rPr lang="en-US" altLang="ru-RU" sz="2800" dirty="0">
                <a:cs typeface="Courier New" panose="02070309020205020404" pitchFamily="49" charset="0"/>
              </a:rPr>
              <a:t>();}</a:t>
            </a:r>
            <a:endParaRPr lang="ru-RU" altLang="ru-RU" sz="2800" dirty="0">
              <a:cs typeface="Courier New" panose="02070309020205020404" pitchFamily="49" charset="0"/>
            </a:endParaRPr>
          </a:p>
        </p:txBody>
      </p:sp>
      <p:sp>
        <p:nvSpPr>
          <p:cNvPr id="5124" name="Rectangle 4"/>
          <p:cNvSpPr>
            <a:spLocks noGrp="1" noChangeArrowheads="1"/>
          </p:cNvSpPr>
          <p:nvPr>
            <p:ph type="title"/>
          </p:nvPr>
        </p:nvSpPr>
        <p:spPr>
          <a:xfrm>
            <a:off x="395536" y="0"/>
            <a:ext cx="8280920" cy="980728"/>
          </a:xfrm>
        </p:spPr>
        <p:txBody>
          <a:bodyPr>
            <a:noAutofit/>
          </a:bodyPr>
          <a:lstStyle/>
          <a:p>
            <a:r>
              <a:rPr lang="ru-RU" sz="3600" dirty="0"/>
              <a:t>Итераторы в стиле </a:t>
            </a:r>
            <a:r>
              <a:rPr lang="en-US" sz="3600" dirty="0"/>
              <a:t>Java</a:t>
            </a:r>
            <a:endParaRPr lang="uk-UA" sz="3600" dirty="0"/>
          </a:p>
        </p:txBody>
      </p:sp>
      <p:pic>
        <p:nvPicPr>
          <p:cNvPr id="5" name="Рисунок 4">
            <a:extLst>
              <a:ext uri="{FF2B5EF4-FFF2-40B4-BE49-F238E27FC236}">
                <a16:creationId xmlns:a16="http://schemas.microsoft.com/office/drawing/2014/main" id="{575274EC-A805-4D9B-91C5-FCBBFA58055D}"/>
              </a:ext>
            </a:extLst>
          </p:cNvPr>
          <p:cNvPicPr>
            <a:picLocks noChangeAspect="1"/>
          </p:cNvPicPr>
          <p:nvPr/>
        </p:nvPicPr>
        <p:blipFill>
          <a:blip r:embed="rId3"/>
          <a:stretch>
            <a:fillRect/>
          </a:stretch>
        </p:blipFill>
        <p:spPr>
          <a:xfrm>
            <a:off x="4355976" y="1700808"/>
            <a:ext cx="2924175" cy="1162050"/>
          </a:xfrm>
          <a:prstGeom prst="rect">
            <a:avLst/>
          </a:prstGeom>
        </p:spPr>
      </p:pic>
    </p:spTree>
    <p:extLst>
      <p:ext uri="{BB962C8B-B14F-4D97-AF65-F5344CB8AC3E}">
        <p14:creationId xmlns:p14="http://schemas.microsoft.com/office/powerpoint/2010/main" val="7726512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xfrm>
            <a:off x="239774" y="980728"/>
            <a:ext cx="8664451" cy="5744294"/>
          </a:xfrm>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ormAutofit/>
          </a:bodyPr>
          <a:lstStyle/>
          <a:p>
            <a:pPr marL="0" indent="0">
              <a:spcBef>
                <a:spcPts val="0"/>
              </a:spcBef>
              <a:buNone/>
            </a:pPr>
            <a:r>
              <a:rPr lang="ru-RU" altLang="ru-RU" sz="2800" dirty="0">
                <a:cs typeface="Courier New" panose="02070309020205020404" pitchFamily="49" charset="0"/>
              </a:rPr>
              <a:t>Методы </a:t>
            </a:r>
            <a:r>
              <a:rPr lang="en-US" altLang="ru-RU" sz="2800" dirty="0">
                <a:cs typeface="Courier New" panose="02070309020205020404" pitchFamily="49" charset="0"/>
              </a:rPr>
              <a:t>T&amp; p</a:t>
            </a:r>
            <a:r>
              <a:rPr lang="ru-RU" altLang="ru-RU" sz="2800" dirty="0">
                <a:cs typeface="Courier New" panose="02070309020205020404" pitchFamily="49" charset="0"/>
              </a:rPr>
              <a:t>е</a:t>
            </a:r>
            <a:r>
              <a:rPr lang="en-US" altLang="ru-RU" sz="2800" dirty="0" err="1">
                <a:cs typeface="Courier New" panose="02070309020205020404" pitchFamily="49" charset="0"/>
              </a:rPr>
              <a:t>ekNext</a:t>
            </a:r>
            <a:r>
              <a:rPr lang="en-US" altLang="ru-RU" sz="2800" dirty="0">
                <a:cs typeface="Courier New" panose="02070309020205020404" pitchFamily="49" charset="0"/>
              </a:rPr>
              <a:t>()  </a:t>
            </a:r>
            <a:r>
              <a:rPr lang="ru-RU" altLang="ru-RU" sz="2800" dirty="0">
                <a:cs typeface="Courier New" panose="02070309020205020404" pitchFamily="49" charset="0"/>
              </a:rPr>
              <a:t>и</a:t>
            </a:r>
            <a:r>
              <a:rPr lang="uk-UA" altLang="ru-RU" sz="2800" dirty="0">
                <a:cs typeface="Courier New" panose="02070309020205020404" pitchFamily="49" charset="0"/>
              </a:rPr>
              <a:t> </a:t>
            </a:r>
            <a:r>
              <a:rPr lang="en-US" altLang="ru-RU" sz="2800" dirty="0">
                <a:cs typeface="Courier New" panose="02070309020205020404" pitchFamily="49" charset="0"/>
              </a:rPr>
              <a:t>T&amp; </a:t>
            </a:r>
            <a:r>
              <a:rPr lang="en-US" altLang="ru-RU" sz="2800" dirty="0" err="1">
                <a:cs typeface="Courier New" panose="02070309020205020404" pitchFamily="49" charset="0"/>
              </a:rPr>
              <a:t>peekPrevious</a:t>
            </a:r>
            <a:r>
              <a:rPr lang="en-US" altLang="ru-RU" sz="2800" dirty="0">
                <a:cs typeface="Courier New" panose="02070309020205020404" pitchFamily="49" charset="0"/>
              </a:rPr>
              <a:t>() </a:t>
            </a:r>
            <a:r>
              <a:rPr lang="ru-RU" altLang="ru-RU" sz="2800" dirty="0">
                <a:cs typeface="Courier New" panose="02070309020205020404" pitchFamily="49" charset="0"/>
              </a:rPr>
              <a:t>аналогичны метода </a:t>
            </a:r>
            <a:r>
              <a:rPr lang="en-US" altLang="ru-RU" sz="2800" dirty="0">
                <a:cs typeface="Courier New" panose="02070309020205020404" pitchFamily="49" charset="0"/>
              </a:rPr>
              <a:t>next() </a:t>
            </a:r>
            <a:r>
              <a:rPr lang="ru-RU" altLang="ru-RU" sz="2800" dirty="0">
                <a:cs typeface="Courier New" panose="02070309020205020404" pitchFamily="49" charset="0"/>
              </a:rPr>
              <a:t>и</a:t>
            </a:r>
            <a:r>
              <a:rPr lang="uk-UA" altLang="ru-RU" sz="2800" dirty="0">
                <a:cs typeface="Courier New" panose="02070309020205020404" pitchFamily="49" charset="0"/>
              </a:rPr>
              <a:t> </a:t>
            </a:r>
            <a:r>
              <a:rPr lang="en-US" altLang="ru-RU" sz="2800" dirty="0">
                <a:cs typeface="Courier New" panose="02070309020205020404" pitchFamily="49" charset="0"/>
              </a:rPr>
              <a:t>previous() –</a:t>
            </a:r>
            <a:r>
              <a:rPr lang="ru-RU" altLang="ru-RU" sz="2800" dirty="0">
                <a:cs typeface="Courier New" panose="02070309020205020404" pitchFamily="49" charset="0"/>
              </a:rPr>
              <a:t> возвращают следующий и предыдущий элементы списка, но не перемещают итератор на созданную позицию.</a:t>
            </a:r>
          </a:p>
          <a:p>
            <a:pPr marL="0" indent="0">
              <a:spcBef>
                <a:spcPts val="0"/>
              </a:spcBef>
              <a:buNone/>
            </a:pPr>
            <a:r>
              <a:rPr lang="ru-RU" altLang="ru-RU" sz="2800" dirty="0">
                <a:cs typeface="Courier New" panose="02070309020205020404" pitchFamily="49" charset="0"/>
              </a:rPr>
              <a:t>Для поиска элемента в списке можно использовать методы </a:t>
            </a:r>
            <a:r>
              <a:rPr lang="en-US" altLang="ru-RU" sz="2800" dirty="0">
                <a:cs typeface="Courier New" panose="02070309020205020404" pitchFamily="49" charset="0"/>
              </a:rPr>
              <a:t>bool </a:t>
            </a:r>
            <a:r>
              <a:rPr lang="en-US" altLang="ru-RU" sz="2800" dirty="0" err="1">
                <a:cs typeface="Courier New" panose="02070309020205020404" pitchFamily="49" charset="0"/>
              </a:rPr>
              <a:t>findNext</a:t>
            </a:r>
            <a:r>
              <a:rPr lang="en-US" altLang="ru-RU" sz="2800" dirty="0">
                <a:cs typeface="Courier New" panose="02070309020205020404" pitchFamily="49" charset="0"/>
              </a:rPr>
              <a:t> (const T&amp; value), bool </a:t>
            </a:r>
            <a:r>
              <a:rPr lang="en-US" altLang="ru-RU" sz="2800" dirty="0" err="1">
                <a:cs typeface="Courier New" panose="02070309020205020404" pitchFamily="49" charset="0"/>
              </a:rPr>
              <a:t>findPrevious</a:t>
            </a:r>
            <a:r>
              <a:rPr lang="en-US" altLang="ru-RU" sz="2800" dirty="0">
                <a:cs typeface="Courier New" panose="02070309020205020404" pitchFamily="49" charset="0"/>
              </a:rPr>
              <a:t> (const T&amp; value), </a:t>
            </a:r>
            <a:r>
              <a:rPr lang="ru-RU" altLang="ru-RU" sz="2800" dirty="0">
                <a:cs typeface="Courier New" panose="02070309020205020404" pitchFamily="49" charset="0"/>
              </a:rPr>
              <a:t>которые возвращают значение </a:t>
            </a:r>
            <a:r>
              <a:rPr lang="en-US" altLang="ru-RU" sz="2800" dirty="0">
                <a:cs typeface="Courier New" panose="02070309020205020404" pitchFamily="49" charset="0"/>
              </a:rPr>
              <a:t>true,</a:t>
            </a:r>
            <a:r>
              <a:rPr lang="ru-RU" altLang="ru-RU" sz="2800" dirty="0">
                <a:cs typeface="Courier New" panose="02070309020205020404" pitchFamily="49" charset="0"/>
              </a:rPr>
              <a:t> если элемент найден. </a:t>
            </a:r>
          </a:p>
          <a:p>
            <a:pPr marL="0" indent="0">
              <a:spcBef>
                <a:spcPts val="0"/>
              </a:spcBef>
              <a:buNone/>
            </a:pPr>
            <a:r>
              <a:rPr lang="ru-RU" altLang="ru-RU" sz="2800" dirty="0">
                <a:cs typeface="Courier New" panose="02070309020205020404" pitchFamily="49" charset="0"/>
              </a:rPr>
              <a:t>Метод </a:t>
            </a:r>
            <a:r>
              <a:rPr lang="en-US" altLang="ru-RU" sz="2800" dirty="0" err="1">
                <a:cs typeface="Courier New" panose="02070309020205020404" pitchFamily="49" charset="0"/>
              </a:rPr>
              <a:t>findNext</a:t>
            </a:r>
            <a:r>
              <a:rPr lang="en-US" altLang="ru-RU" sz="2800" dirty="0">
                <a:cs typeface="Courier New" panose="02070309020205020404" pitchFamily="49" charset="0"/>
              </a:rPr>
              <a:t> </a:t>
            </a:r>
            <a:r>
              <a:rPr lang="ru-RU" altLang="ru-RU" sz="2800" dirty="0">
                <a:cs typeface="Courier New" panose="02070309020205020404" pitchFamily="49" charset="0"/>
              </a:rPr>
              <a:t>() </a:t>
            </a:r>
            <a:r>
              <a:rPr lang="uk-UA" altLang="ru-RU" sz="2800" dirty="0" err="1">
                <a:cs typeface="Courier New" panose="02070309020205020404" pitchFamily="49" charset="0"/>
              </a:rPr>
              <a:t>ищет</a:t>
            </a:r>
            <a:r>
              <a:rPr lang="uk-UA" altLang="ru-RU" sz="2800" dirty="0">
                <a:cs typeface="Courier New" panose="02070309020205020404" pitchFamily="49" charset="0"/>
              </a:rPr>
              <a:t> </a:t>
            </a:r>
            <a:r>
              <a:rPr lang="uk-UA" altLang="ru-RU" sz="2800" dirty="0" err="1">
                <a:cs typeface="Courier New" panose="02070309020205020404" pitchFamily="49" charset="0"/>
              </a:rPr>
              <a:t>єлемент</a:t>
            </a:r>
            <a:r>
              <a:rPr lang="uk-UA" altLang="ru-RU" sz="2800" dirty="0">
                <a:cs typeface="Courier New" panose="02070309020205020404" pitchFamily="49" charset="0"/>
              </a:rPr>
              <a:t>, </a:t>
            </a:r>
            <a:r>
              <a:rPr lang="uk-UA" altLang="ru-RU" sz="2800" dirty="0" err="1">
                <a:cs typeface="Courier New" panose="02070309020205020404" pitchFamily="49" charset="0"/>
              </a:rPr>
              <a:t>начиная</a:t>
            </a:r>
            <a:r>
              <a:rPr lang="uk-UA" altLang="ru-RU" sz="2800" dirty="0">
                <a:cs typeface="Courier New" panose="02070309020205020404" pitchFamily="49" charset="0"/>
              </a:rPr>
              <a:t> с </a:t>
            </a:r>
            <a:r>
              <a:rPr lang="uk-UA" altLang="ru-RU" sz="2800" dirty="0" err="1">
                <a:cs typeface="Courier New" panose="02070309020205020404" pitchFamily="49" charset="0"/>
              </a:rPr>
              <a:t>текущей</a:t>
            </a:r>
            <a:r>
              <a:rPr lang="uk-UA" altLang="ru-RU" sz="2800" dirty="0">
                <a:cs typeface="Courier New" panose="02070309020205020404" pitchFamily="49" charset="0"/>
              </a:rPr>
              <a:t> </a:t>
            </a:r>
            <a:r>
              <a:rPr lang="uk-UA" altLang="ru-RU" sz="2800" dirty="0" err="1">
                <a:cs typeface="Courier New" panose="02070309020205020404" pitchFamily="49" charset="0"/>
              </a:rPr>
              <a:t>позиции</a:t>
            </a:r>
            <a:r>
              <a:rPr lang="uk-UA" altLang="ru-RU" sz="2800" dirty="0">
                <a:cs typeface="Courier New" panose="02070309020205020404" pitchFamily="49" charset="0"/>
              </a:rPr>
              <a:t> и до </a:t>
            </a:r>
            <a:r>
              <a:rPr lang="uk-UA" altLang="ru-RU" sz="2800" dirty="0" err="1">
                <a:cs typeface="Courier New" panose="02070309020205020404" pitchFamily="49" charset="0"/>
              </a:rPr>
              <a:t>конца</a:t>
            </a:r>
            <a:r>
              <a:rPr lang="uk-UA" altLang="ru-RU" sz="2800" dirty="0">
                <a:cs typeface="Courier New" panose="02070309020205020404" pitchFamily="49" charset="0"/>
              </a:rPr>
              <a:t> </a:t>
            </a:r>
            <a:r>
              <a:rPr lang="uk-UA" altLang="ru-RU" sz="2800" dirty="0" err="1">
                <a:cs typeface="Courier New" panose="02070309020205020404" pitchFamily="49" charset="0"/>
              </a:rPr>
              <a:t>списка</a:t>
            </a:r>
            <a:r>
              <a:rPr lang="uk-UA" altLang="ru-RU" sz="2800" dirty="0">
                <a:cs typeface="Courier New" panose="02070309020205020404" pitchFamily="49" charset="0"/>
              </a:rPr>
              <a:t>. </a:t>
            </a:r>
            <a:r>
              <a:rPr lang="uk-UA" altLang="ru-RU" sz="2800" dirty="0" err="1">
                <a:cs typeface="Courier New" panose="02070309020205020404" pitchFamily="49" charset="0"/>
              </a:rPr>
              <a:t>Если</a:t>
            </a:r>
            <a:r>
              <a:rPr lang="uk-UA" altLang="ru-RU" sz="2800" dirty="0">
                <a:cs typeface="Courier New" panose="02070309020205020404" pitchFamily="49" charset="0"/>
              </a:rPr>
              <a:t> </a:t>
            </a:r>
            <a:r>
              <a:rPr lang="uk-UA" altLang="ru-RU" sz="2800" dirty="0" err="1">
                <a:cs typeface="Courier New" panose="02070309020205020404" pitchFamily="49" charset="0"/>
              </a:rPr>
              <a:t>элемент</a:t>
            </a:r>
            <a:r>
              <a:rPr lang="uk-UA" altLang="ru-RU" sz="2800" dirty="0">
                <a:cs typeface="Courier New" panose="02070309020205020404" pitchFamily="49" charset="0"/>
              </a:rPr>
              <a:t> </a:t>
            </a:r>
            <a:r>
              <a:rPr lang="uk-UA" altLang="ru-RU" sz="2800" dirty="0" err="1">
                <a:cs typeface="Courier New" panose="02070309020205020404" pitchFamily="49" charset="0"/>
              </a:rPr>
              <a:t>найден</a:t>
            </a:r>
            <a:r>
              <a:rPr lang="uk-UA" altLang="ru-RU" sz="2800" dirty="0">
                <a:cs typeface="Courier New" panose="02070309020205020404" pitchFamily="49" charset="0"/>
              </a:rPr>
              <a:t>, </a:t>
            </a:r>
            <a:r>
              <a:rPr lang="uk-UA" altLang="ru-RU" sz="2800" dirty="0" err="1">
                <a:cs typeface="Courier New" panose="02070309020205020404" pitchFamily="49" charset="0"/>
              </a:rPr>
              <a:t>итератор</a:t>
            </a:r>
            <a:r>
              <a:rPr lang="uk-UA" altLang="ru-RU" sz="2800" dirty="0">
                <a:cs typeface="Courier New" panose="02070309020205020404" pitchFamily="49" charset="0"/>
              </a:rPr>
              <a:t> </a:t>
            </a:r>
            <a:r>
              <a:rPr lang="uk-UA" altLang="ru-RU" sz="2800" dirty="0" err="1">
                <a:cs typeface="Courier New" panose="02070309020205020404" pitchFamily="49" charset="0"/>
              </a:rPr>
              <a:t>будет</a:t>
            </a:r>
            <a:r>
              <a:rPr lang="uk-UA" altLang="ru-RU" sz="2800" dirty="0">
                <a:cs typeface="Courier New" panose="02070309020205020404" pitchFamily="49" charset="0"/>
              </a:rPr>
              <a:t> </a:t>
            </a:r>
            <a:r>
              <a:rPr lang="uk-UA" altLang="ru-RU" sz="2800" dirty="0" err="1">
                <a:cs typeface="Courier New" panose="02070309020205020404" pitchFamily="49" charset="0"/>
              </a:rPr>
              <a:t>указывать</a:t>
            </a:r>
            <a:r>
              <a:rPr lang="uk-UA" altLang="ru-RU" sz="2800" dirty="0">
                <a:cs typeface="Courier New" panose="02070309020205020404" pitchFamily="49" charset="0"/>
              </a:rPr>
              <a:t> на </a:t>
            </a:r>
            <a:r>
              <a:rPr lang="uk-UA" altLang="ru-RU" sz="2800" dirty="0" err="1">
                <a:cs typeface="Courier New" panose="02070309020205020404" pitchFamily="49" charset="0"/>
              </a:rPr>
              <a:t>позицию</a:t>
            </a:r>
            <a:r>
              <a:rPr lang="uk-UA" altLang="ru-RU" sz="2800" dirty="0">
                <a:cs typeface="Courier New" panose="02070309020205020404" pitchFamily="49" charset="0"/>
              </a:rPr>
              <a:t> </a:t>
            </a:r>
            <a:r>
              <a:rPr lang="uk-UA" altLang="ru-RU" sz="2800" dirty="0" err="1">
                <a:cs typeface="Courier New" panose="02070309020205020404" pitchFamily="49" charset="0"/>
              </a:rPr>
              <a:t>после</a:t>
            </a:r>
            <a:r>
              <a:rPr lang="uk-UA" altLang="ru-RU" sz="2800" dirty="0">
                <a:cs typeface="Courier New" panose="02070309020205020404" pitchFamily="49" charset="0"/>
              </a:rPr>
              <a:t> </a:t>
            </a:r>
            <a:r>
              <a:rPr lang="uk-UA" altLang="ru-RU" sz="2800" dirty="0" err="1">
                <a:cs typeface="Courier New" panose="02070309020205020404" pitchFamily="49" charset="0"/>
              </a:rPr>
              <a:t>найденного</a:t>
            </a:r>
            <a:r>
              <a:rPr lang="uk-UA" altLang="ru-RU" sz="2800" dirty="0">
                <a:cs typeface="Courier New" panose="02070309020205020404" pitchFamily="49" charset="0"/>
              </a:rPr>
              <a:t> </a:t>
            </a:r>
            <a:r>
              <a:rPr lang="ru-RU" altLang="ru-RU" sz="2800" dirty="0">
                <a:cs typeface="Courier New" panose="02070309020205020404" pitchFamily="49" charset="0"/>
              </a:rPr>
              <a:t>э</a:t>
            </a:r>
            <a:r>
              <a:rPr lang="uk-UA" altLang="ru-RU" sz="2800" dirty="0" err="1">
                <a:cs typeface="Courier New" panose="02070309020205020404" pitchFamily="49" charset="0"/>
              </a:rPr>
              <a:t>лемента</a:t>
            </a:r>
            <a:r>
              <a:rPr lang="uk-UA" altLang="ru-RU" sz="2800" dirty="0">
                <a:cs typeface="Courier New" panose="02070309020205020404" pitchFamily="49" charset="0"/>
              </a:rPr>
              <a:t>, </a:t>
            </a:r>
            <a:r>
              <a:rPr lang="uk-UA" altLang="ru-RU" sz="2800" dirty="0" err="1">
                <a:cs typeface="Courier New" panose="02070309020205020404" pitchFamily="49" charset="0"/>
              </a:rPr>
              <a:t>если</a:t>
            </a:r>
            <a:r>
              <a:rPr lang="uk-UA" altLang="ru-RU" sz="2800" dirty="0">
                <a:cs typeface="Courier New" panose="02070309020205020404" pitchFamily="49" charset="0"/>
              </a:rPr>
              <a:t> не </a:t>
            </a:r>
            <a:r>
              <a:rPr lang="uk-UA" altLang="ru-RU" sz="2800" dirty="0" err="1">
                <a:cs typeface="Courier New" panose="02070309020205020404" pitchFamily="49" charset="0"/>
              </a:rPr>
              <a:t>найден</a:t>
            </a:r>
            <a:r>
              <a:rPr lang="uk-UA" altLang="ru-RU" sz="2800" dirty="0">
                <a:cs typeface="Courier New" panose="02070309020205020404" pitchFamily="49" charset="0"/>
              </a:rPr>
              <a:t> – на </a:t>
            </a:r>
            <a:r>
              <a:rPr lang="uk-UA" altLang="ru-RU" sz="2800" dirty="0" err="1">
                <a:cs typeface="Courier New" panose="02070309020205020404" pitchFamily="49" charset="0"/>
              </a:rPr>
              <a:t>позицию</a:t>
            </a:r>
            <a:r>
              <a:rPr lang="uk-UA" altLang="ru-RU" sz="2800" dirty="0">
                <a:cs typeface="Courier New" panose="02070309020205020404" pitchFamily="49" charset="0"/>
              </a:rPr>
              <a:t> </a:t>
            </a:r>
            <a:r>
              <a:rPr lang="uk-UA" altLang="ru-RU" sz="2800" dirty="0" err="1">
                <a:cs typeface="Courier New" panose="02070309020205020404" pitchFamily="49" charset="0"/>
              </a:rPr>
              <a:t>после</a:t>
            </a:r>
            <a:r>
              <a:rPr lang="uk-UA" altLang="ru-RU" sz="2800" dirty="0">
                <a:cs typeface="Courier New" panose="02070309020205020404" pitchFamily="49" charset="0"/>
              </a:rPr>
              <a:t> </a:t>
            </a:r>
            <a:r>
              <a:rPr lang="uk-UA" altLang="ru-RU" sz="2800" dirty="0" err="1">
                <a:cs typeface="Courier New" panose="02070309020205020404" pitchFamily="49" charset="0"/>
              </a:rPr>
              <a:t>последнего</a:t>
            </a:r>
            <a:r>
              <a:rPr lang="uk-UA" altLang="ru-RU" sz="2800" dirty="0">
                <a:cs typeface="Courier New" panose="02070309020205020404" pitchFamily="49" charset="0"/>
              </a:rPr>
              <a:t> </a:t>
            </a:r>
            <a:r>
              <a:rPr lang="uk-UA" altLang="ru-RU" sz="2800" dirty="0" err="1">
                <a:cs typeface="Courier New" panose="02070309020205020404" pitchFamily="49" charset="0"/>
              </a:rPr>
              <a:t>элемента</a:t>
            </a:r>
            <a:r>
              <a:rPr lang="uk-UA" altLang="ru-RU" sz="2800" dirty="0">
                <a:cs typeface="Courier New" panose="02070309020205020404" pitchFamily="49" charset="0"/>
              </a:rPr>
              <a:t> </a:t>
            </a:r>
            <a:r>
              <a:rPr lang="uk-UA" altLang="ru-RU" sz="2800" dirty="0" err="1">
                <a:cs typeface="Courier New" panose="02070309020205020404" pitchFamily="49" charset="0"/>
              </a:rPr>
              <a:t>списка</a:t>
            </a:r>
            <a:r>
              <a:rPr lang="uk-UA" altLang="ru-RU" sz="2800" dirty="0">
                <a:cs typeface="Courier New" panose="02070309020205020404" pitchFamily="49" charset="0"/>
              </a:rPr>
              <a:t>.</a:t>
            </a:r>
            <a:endParaRPr lang="ru-RU" altLang="ru-RU" sz="2800" dirty="0">
              <a:cs typeface="Courier New" panose="02070309020205020404" pitchFamily="49" charset="0"/>
            </a:endParaRPr>
          </a:p>
        </p:txBody>
      </p:sp>
      <p:sp>
        <p:nvSpPr>
          <p:cNvPr id="5124" name="Rectangle 4"/>
          <p:cNvSpPr>
            <a:spLocks noGrp="1" noChangeArrowheads="1"/>
          </p:cNvSpPr>
          <p:nvPr>
            <p:ph type="title"/>
          </p:nvPr>
        </p:nvSpPr>
        <p:spPr>
          <a:xfrm>
            <a:off x="395536" y="0"/>
            <a:ext cx="8280920" cy="980728"/>
          </a:xfrm>
        </p:spPr>
        <p:txBody>
          <a:bodyPr>
            <a:noAutofit/>
          </a:bodyPr>
          <a:lstStyle/>
          <a:p>
            <a:r>
              <a:rPr lang="ru-RU" sz="3600" dirty="0"/>
              <a:t>Итераторы в стиле </a:t>
            </a:r>
            <a:r>
              <a:rPr lang="en-US" sz="3600" dirty="0"/>
              <a:t>Java</a:t>
            </a:r>
            <a:endParaRPr lang="uk-UA" sz="3600" dirty="0"/>
          </a:p>
        </p:txBody>
      </p:sp>
    </p:spTree>
    <p:extLst>
      <p:ext uri="{BB962C8B-B14F-4D97-AF65-F5344CB8AC3E}">
        <p14:creationId xmlns:p14="http://schemas.microsoft.com/office/powerpoint/2010/main" val="240577411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xfrm>
            <a:off x="239774" y="980728"/>
            <a:ext cx="8664451" cy="5744294"/>
          </a:xfrm>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ormAutofit/>
          </a:bodyPr>
          <a:lstStyle/>
          <a:p>
            <a:pPr marL="0" indent="0">
              <a:spcBef>
                <a:spcPts val="0"/>
              </a:spcBef>
              <a:buNone/>
            </a:pPr>
            <a:r>
              <a:rPr lang="en-US" altLang="ru-RU" sz="2800" dirty="0" err="1">
                <a:cs typeface="Courier New" panose="02070309020205020404" pitchFamily="49" charset="0"/>
              </a:rPr>
              <a:t>QLinkedList</a:t>
            </a:r>
            <a:r>
              <a:rPr lang="en-US" altLang="ru-RU" sz="2800" dirty="0">
                <a:cs typeface="Courier New" panose="02070309020205020404" pitchFamily="49" charset="0"/>
              </a:rPr>
              <a:t> &lt;int&gt; list;</a:t>
            </a:r>
          </a:p>
          <a:p>
            <a:pPr marL="0" indent="0">
              <a:spcBef>
                <a:spcPts val="0"/>
              </a:spcBef>
              <a:buNone/>
            </a:pPr>
            <a:r>
              <a:rPr lang="en-US" altLang="ru-RU" sz="2800" dirty="0">
                <a:cs typeface="Courier New" panose="02070309020205020404" pitchFamily="49" charset="0"/>
              </a:rPr>
              <a:t>List&lt;&lt;1&lt;&lt;2&lt;&lt;3&lt;&lt;4&lt;&lt;5;</a:t>
            </a:r>
          </a:p>
          <a:p>
            <a:pPr marL="0" indent="0">
              <a:spcBef>
                <a:spcPts val="0"/>
              </a:spcBef>
              <a:buNone/>
            </a:pPr>
            <a:r>
              <a:rPr lang="en-US" altLang="ru-RU" sz="2800" dirty="0" err="1">
                <a:cs typeface="Courier New" panose="02070309020205020404" pitchFamily="49" charset="0"/>
              </a:rPr>
              <a:t>QLinkedListIterator</a:t>
            </a:r>
            <a:r>
              <a:rPr lang="en-US" altLang="ru-RU" sz="2800" dirty="0">
                <a:cs typeface="Courier New" panose="02070309020205020404" pitchFamily="49" charset="0"/>
              </a:rPr>
              <a:t> &lt;int&gt; </a:t>
            </a:r>
            <a:r>
              <a:rPr lang="en-US" altLang="ru-RU" sz="2800" dirty="0" err="1">
                <a:cs typeface="Courier New" panose="02070309020205020404" pitchFamily="49" charset="0"/>
              </a:rPr>
              <a:t>i</a:t>
            </a:r>
            <a:r>
              <a:rPr lang="en-US" altLang="ru-RU" sz="2800" dirty="0">
                <a:cs typeface="Courier New" panose="02070309020205020404" pitchFamily="49" charset="0"/>
              </a:rPr>
              <a:t>(list);// </a:t>
            </a:r>
            <a:r>
              <a:rPr lang="ru-RU" altLang="ru-RU" sz="2800" dirty="0">
                <a:cs typeface="Courier New" panose="02070309020205020404" pitchFamily="49" charset="0"/>
              </a:rPr>
              <a:t>на начало списка</a:t>
            </a:r>
          </a:p>
          <a:p>
            <a:pPr marL="0" indent="0">
              <a:spcBef>
                <a:spcPts val="0"/>
              </a:spcBef>
              <a:buNone/>
            </a:pPr>
            <a:endParaRPr lang="en-US" altLang="ru-RU" sz="2800" dirty="0">
              <a:cs typeface="Courier New" panose="02070309020205020404" pitchFamily="49" charset="0"/>
            </a:endParaRPr>
          </a:p>
          <a:p>
            <a:pPr marL="0" indent="0">
              <a:spcBef>
                <a:spcPts val="0"/>
              </a:spcBef>
              <a:buNone/>
            </a:pPr>
            <a:endParaRPr lang="en-US" altLang="ru-RU" sz="2800" dirty="0">
              <a:cs typeface="Courier New" panose="02070309020205020404" pitchFamily="49" charset="0"/>
            </a:endParaRPr>
          </a:p>
          <a:p>
            <a:pPr marL="0" indent="0">
              <a:spcBef>
                <a:spcPts val="0"/>
              </a:spcBef>
              <a:buNone/>
            </a:pPr>
            <a:endParaRPr lang="en-US" altLang="ru-RU" sz="2800" dirty="0">
              <a:cs typeface="Courier New" panose="02070309020205020404" pitchFamily="49" charset="0"/>
            </a:endParaRPr>
          </a:p>
          <a:p>
            <a:pPr marL="0" indent="0">
              <a:spcBef>
                <a:spcPts val="0"/>
              </a:spcBef>
              <a:buNone/>
            </a:pPr>
            <a:r>
              <a:rPr lang="en-US" altLang="ru-RU" sz="2800" dirty="0">
                <a:cs typeface="Courier New" panose="02070309020205020404" pitchFamily="49" charset="0"/>
              </a:rPr>
              <a:t>bool find=</a:t>
            </a:r>
            <a:r>
              <a:rPr lang="en-US" altLang="ru-RU" sz="2800" dirty="0" err="1">
                <a:cs typeface="Courier New" panose="02070309020205020404" pitchFamily="49" charset="0"/>
              </a:rPr>
              <a:t>i.findNext</a:t>
            </a:r>
            <a:r>
              <a:rPr lang="en-US" altLang="ru-RU" sz="2800" dirty="0">
                <a:cs typeface="Courier New" panose="02070309020205020404" pitchFamily="49" charset="0"/>
              </a:rPr>
              <a:t>(3); //find=true</a:t>
            </a:r>
          </a:p>
          <a:p>
            <a:pPr marL="0" indent="0">
              <a:spcBef>
                <a:spcPts val="0"/>
              </a:spcBef>
              <a:buNone/>
            </a:pPr>
            <a:endParaRPr lang="en-US" altLang="ru-RU" sz="2800" dirty="0">
              <a:cs typeface="Courier New" panose="02070309020205020404" pitchFamily="49" charset="0"/>
            </a:endParaRPr>
          </a:p>
          <a:p>
            <a:pPr marL="0" indent="0">
              <a:spcBef>
                <a:spcPts val="0"/>
              </a:spcBef>
              <a:buNone/>
            </a:pPr>
            <a:endParaRPr lang="en-US" altLang="ru-RU" sz="2800" dirty="0">
              <a:cs typeface="Courier New" panose="02070309020205020404" pitchFamily="49" charset="0"/>
            </a:endParaRPr>
          </a:p>
          <a:p>
            <a:pPr marL="0" indent="0">
              <a:spcBef>
                <a:spcPts val="0"/>
              </a:spcBef>
              <a:buNone/>
            </a:pPr>
            <a:r>
              <a:rPr lang="en-US" altLang="ru-RU" sz="2800" dirty="0">
                <a:cs typeface="Courier New" panose="02070309020205020404" pitchFamily="49" charset="0"/>
              </a:rPr>
              <a:t>bool find=</a:t>
            </a:r>
            <a:r>
              <a:rPr lang="en-US" altLang="ru-RU" sz="2800" dirty="0" err="1">
                <a:cs typeface="Courier New" panose="02070309020205020404" pitchFamily="49" charset="0"/>
              </a:rPr>
              <a:t>i.findPrevious</a:t>
            </a:r>
            <a:r>
              <a:rPr lang="en-US" altLang="ru-RU" sz="2800" dirty="0">
                <a:cs typeface="Courier New" panose="02070309020205020404" pitchFamily="49" charset="0"/>
              </a:rPr>
              <a:t>(1); //find=true</a:t>
            </a:r>
          </a:p>
          <a:p>
            <a:pPr marL="0" indent="0">
              <a:spcBef>
                <a:spcPts val="0"/>
              </a:spcBef>
              <a:buNone/>
            </a:pPr>
            <a:endParaRPr lang="en-US" altLang="ru-RU" sz="2800" dirty="0">
              <a:cs typeface="Courier New" panose="02070309020205020404" pitchFamily="49" charset="0"/>
            </a:endParaRPr>
          </a:p>
          <a:p>
            <a:pPr marL="0" indent="0">
              <a:spcBef>
                <a:spcPts val="0"/>
              </a:spcBef>
              <a:buNone/>
            </a:pPr>
            <a:r>
              <a:rPr lang="en-US" altLang="ru-RU" sz="2800" dirty="0">
                <a:cs typeface="Courier New" panose="02070309020205020404" pitchFamily="49" charset="0"/>
              </a:rPr>
              <a:t>find=</a:t>
            </a:r>
            <a:r>
              <a:rPr lang="en-US" altLang="ru-RU" sz="2800" dirty="0" err="1">
                <a:cs typeface="Courier New" panose="02070309020205020404" pitchFamily="49" charset="0"/>
              </a:rPr>
              <a:t>i.findNext</a:t>
            </a:r>
            <a:r>
              <a:rPr lang="en-US" altLang="ru-RU" sz="2800" dirty="0">
                <a:cs typeface="Courier New" panose="02070309020205020404" pitchFamily="49" charset="0"/>
              </a:rPr>
              <a:t>(7); //find=false</a:t>
            </a:r>
            <a:endParaRPr lang="ru-RU" altLang="ru-RU" sz="2800" dirty="0">
              <a:cs typeface="Courier New" panose="02070309020205020404" pitchFamily="49" charset="0"/>
            </a:endParaRPr>
          </a:p>
        </p:txBody>
      </p:sp>
      <p:sp>
        <p:nvSpPr>
          <p:cNvPr id="5124" name="Rectangle 4"/>
          <p:cNvSpPr>
            <a:spLocks noGrp="1" noChangeArrowheads="1"/>
          </p:cNvSpPr>
          <p:nvPr>
            <p:ph type="title"/>
          </p:nvPr>
        </p:nvSpPr>
        <p:spPr>
          <a:xfrm>
            <a:off x="395536" y="0"/>
            <a:ext cx="8280920" cy="980728"/>
          </a:xfrm>
        </p:spPr>
        <p:txBody>
          <a:bodyPr>
            <a:noAutofit/>
          </a:bodyPr>
          <a:lstStyle/>
          <a:p>
            <a:r>
              <a:rPr lang="ru-RU" sz="3600" dirty="0"/>
              <a:t>Итераторы в стиле </a:t>
            </a:r>
            <a:r>
              <a:rPr lang="en-US" sz="3600" dirty="0"/>
              <a:t>Java</a:t>
            </a:r>
            <a:endParaRPr lang="uk-UA" sz="3600" dirty="0"/>
          </a:p>
        </p:txBody>
      </p:sp>
      <p:pic>
        <p:nvPicPr>
          <p:cNvPr id="2" name="Рисунок 1">
            <a:extLst>
              <a:ext uri="{FF2B5EF4-FFF2-40B4-BE49-F238E27FC236}">
                <a16:creationId xmlns:a16="http://schemas.microsoft.com/office/drawing/2014/main" id="{4B3EA249-C505-4C65-A2BF-145A7ADD6951}"/>
              </a:ext>
            </a:extLst>
          </p:cNvPr>
          <p:cNvPicPr>
            <a:picLocks noChangeAspect="1"/>
          </p:cNvPicPr>
          <p:nvPr/>
        </p:nvPicPr>
        <p:blipFill>
          <a:blip r:embed="rId3"/>
          <a:stretch>
            <a:fillRect/>
          </a:stretch>
        </p:blipFill>
        <p:spPr>
          <a:xfrm>
            <a:off x="5580112" y="2276872"/>
            <a:ext cx="1981200" cy="914400"/>
          </a:xfrm>
          <a:prstGeom prst="rect">
            <a:avLst/>
          </a:prstGeom>
        </p:spPr>
      </p:pic>
      <p:pic>
        <p:nvPicPr>
          <p:cNvPr id="3" name="Рисунок 2">
            <a:extLst>
              <a:ext uri="{FF2B5EF4-FFF2-40B4-BE49-F238E27FC236}">
                <a16:creationId xmlns:a16="http://schemas.microsoft.com/office/drawing/2014/main" id="{8D29A308-C7B5-4B74-ADFE-281E2ECB9209}"/>
              </a:ext>
            </a:extLst>
          </p:cNvPr>
          <p:cNvPicPr>
            <a:picLocks noChangeAspect="1"/>
          </p:cNvPicPr>
          <p:nvPr/>
        </p:nvPicPr>
        <p:blipFill>
          <a:blip r:embed="rId4"/>
          <a:stretch>
            <a:fillRect/>
          </a:stretch>
        </p:blipFill>
        <p:spPr>
          <a:xfrm>
            <a:off x="6228184" y="3589097"/>
            <a:ext cx="2000250" cy="876300"/>
          </a:xfrm>
          <a:prstGeom prst="rect">
            <a:avLst/>
          </a:prstGeom>
        </p:spPr>
      </p:pic>
      <p:pic>
        <p:nvPicPr>
          <p:cNvPr id="6" name="Рисунок 5">
            <a:extLst>
              <a:ext uri="{FF2B5EF4-FFF2-40B4-BE49-F238E27FC236}">
                <a16:creationId xmlns:a16="http://schemas.microsoft.com/office/drawing/2014/main" id="{427DF64D-A85E-4131-A30D-ABA88A4028C7}"/>
              </a:ext>
            </a:extLst>
          </p:cNvPr>
          <p:cNvPicPr>
            <a:picLocks noChangeAspect="1"/>
          </p:cNvPicPr>
          <p:nvPr/>
        </p:nvPicPr>
        <p:blipFill>
          <a:blip r:embed="rId3"/>
          <a:stretch>
            <a:fillRect/>
          </a:stretch>
        </p:blipFill>
        <p:spPr>
          <a:xfrm>
            <a:off x="6281131" y="4842797"/>
            <a:ext cx="1981200" cy="914400"/>
          </a:xfrm>
          <a:prstGeom prst="rect">
            <a:avLst/>
          </a:prstGeom>
        </p:spPr>
      </p:pic>
      <p:pic>
        <p:nvPicPr>
          <p:cNvPr id="4" name="Рисунок 3">
            <a:extLst>
              <a:ext uri="{FF2B5EF4-FFF2-40B4-BE49-F238E27FC236}">
                <a16:creationId xmlns:a16="http://schemas.microsoft.com/office/drawing/2014/main" id="{A1CFF975-D93E-49D0-94E3-A47113A1F058}"/>
              </a:ext>
            </a:extLst>
          </p:cNvPr>
          <p:cNvPicPr>
            <a:picLocks noChangeAspect="1"/>
          </p:cNvPicPr>
          <p:nvPr/>
        </p:nvPicPr>
        <p:blipFill>
          <a:blip r:embed="rId5"/>
          <a:stretch>
            <a:fillRect/>
          </a:stretch>
        </p:blipFill>
        <p:spPr>
          <a:xfrm>
            <a:off x="5346749" y="5818224"/>
            <a:ext cx="2447925" cy="933450"/>
          </a:xfrm>
          <a:prstGeom prst="rect">
            <a:avLst/>
          </a:prstGeom>
        </p:spPr>
      </p:pic>
    </p:spTree>
    <p:extLst>
      <p:ext uri="{BB962C8B-B14F-4D97-AF65-F5344CB8AC3E}">
        <p14:creationId xmlns:p14="http://schemas.microsoft.com/office/powerpoint/2010/main" val="3125020840"/>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xfrm>
            <a:off x="239774" y="980728"/>
            <a:ext cx="8664451" cy="5744294"/>
          </a:xfrm>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ormAutofit/>
          </a:bodyPr>
          <a:lstStyle/>
          <a:p>
            <a:pPr marL="0" indent="0">
              <a:spcBef>
                <a:spcPts val="0"/>
              </a:spcBef>
              <a:buNone/>
            </a:pPr>
            <a:r>
              <a:rPr lang="ru-RU" altLang="ru-RU" sz="2800" dirty="0">
                <a:cs typeface="Courier New" panose="02070309020205020404" pitchFamily="49" charset="0"/>
              </a:rPr>
              <a:t>Для вставки элементов, удаления элементов из списка, а также для изменения значений элементов списка необходимо использовать итератор класса </a:t>
            </a:r>
            <a:r>
              <a:rPr lang="en-US" altLang="ru-RU" sz="2800" dirty="0" err="1">
                <a:cs typeface="Courier New" panose="02070309020205020404" pitchFamily="49" charset="0"/>
              </a:rPr>
              <a:t>QMutableLinkedListIterator</a:t>
            </a:r>
            <a:r>
              <a:rPr lang="en-US" altLang="ru-RU" sz="2800" dirty="0">
                <a:cs typeface="Courier New" panose="02070309020205020404" pitchFamily="49" charset="0"/>
              </a:rPr>
              <a:t> (</a:t>
            </a:r>
            <a:r>
              <a:rPr lang="en-US" altLang="ru-RU" sz="2800" dirty="0" err="1">
                <a:cs typeface="Courier New" panose="02070309020205020404" pitchFamily="49" charset="0"/>
              </a:rPr>
              <a:t>QLinkedList</a:t>
            </a:r>
            <a:r>
              <a:rPr lang="en-US" altLang="ru-RU" sz="2800" dirty="0">
                <a:cs typeface="Courier New" panose="02070309020205020404" pitchFamily="49" charset="0"/>
              </a:rPr>
              <a:t> &lt;T&gt; &amp;list). </a:t>
            </a:r>
          </a:p>
          <a:p>
            <a:pPr marL="0" indent="0">
              <a:spcBef>
                <a:spcPts val="0"/>
              </a:spcBef>
              <a:buNone/>
            </a:pPr>
            <a:r>
              <a:rPr lang="ru-RU" altLang="ru-RU" sz="2800" dirty="0">
                <a:cs typeface="Courier New" panose="02070309020205020404" pitchFamily="49" charset="0"/>
              </a:rPr>
              <a:t>Для перемещения по элементам списка, а также для пои</a:t>
            </a:r>
            <a:r>
              <a:rPr lang="en-US" altLang="ru-RU" sz="2800" dirty="0">
                <a:cs typeface="Courier New" panose="02070309020205020404" pitchFamily="49" charset="0"/>
              </a:rPr>
              <a:t>c</a:t>
            </a:r>
            <a:r>
              <a:rPr lang="ru-RU" altLang="ru-RU" sz="2800" dirty="0">
                <a:cs typeface="Courier New" panose="02070309020205020404" pitchFamily="49" charset="0"/>
              </a:rPr>
              <a:t>ка элементов в списке данный класс имеет те же методы, что и класс </a:t>
            </a:r>
            <a:r>
              <a:rPr lang="en-US" altLang="ru-RU" sz="2800" dirty="0" err="1">
                <a:cs typeface="Courier New" panose="02070309020205020404" pitchFamily="49" charset="0"/>
              </a:rPr>
              <a:t>QLinkedListIterator</a:t>
            </a:r>
            <a:r>
              <a:rPr lang="en-US" altLang="ru-RU" sz="2800" dirty="0">
                <a:cs typeface="Courier New" panose="02070309020205020404" pitchFamily="49" charset="0"/>
              </a:rPr>
              <a:t>. </a:t>
            </a:r>
          </a:p>
          <a:p>
            <a:pPr marL="0" indent="0">
              <a:spcBef>
                <a:spcPts val="0"/>
              </a:spcBef>
              <a:buNone/>
            </a:pPr>
            <a:r>
              <a:rPr lang="ru-RU" altLang="ru-RU" sz="2800" dirty="0">
                <a:cs typeface="Courier New" panose="02070309020205020404" pitchFamily="49" charset="0"/>
              </a:rPr>
              <a:t>Метод </a:t>
            </a:r>
            <a:r>
              <a:rPr lang="en-US" altLang="ru-RU" sz="2800" dirty="0">
                <a:cs typeface="Courier New" panose="02070309020205020404" pitchFamily="49" charset="0"/>
              </a:rPr>
              <a:t>void insert(const T&amp; value) – </a:t>
            </a:r>
            <a:r>
              <a:rPr lang="ru-RU" altLang="ru-RU" sz="2800" dirty="0">
                <a:cs typeface="Courier New" panose="02070309020205020404" pitchFamily="49" charset="0"/>
              </a:rPr>
              <a:t>вставляет элемент после позиции, на которую указывает итератор  и перемещает итератор на позицию после вставленного элемента. </a:t>
            </a:r>
            <a:endParaRPr lang="en-US" altLang="ru-RU" sz="2800" dirty="0">
              <a:cs typeface="Courier New" panose="02070309020205020404" pitchFamily="49" charset="0"/>
            </a:endParaRPr>
          </a:p>
          <a:p>
            <a:pPr marL="0" indent="0">
              <a:spcBef>
                <a:spcPts val="0"/>
              </a:spcBef>
              <a:buNone/>
            </a:pPr>
            <a:r>
              <a:rPr lang="en-US" altLang="ru-RU" sz="2800" dirty="0" err="1">
                <a:cs typeface="Courier New" panose="02070309020205020404" pitchFamily="49" charset="0"/>
              </a:rPr>
              <a:t>QMutableLinkedListIterator</a:t>
            </a:r>
            <a:r>
              <a:rPr lang="en-US" altLang="ru-RU" sz="2800" dirty="0">
                <a:cs typeface="Courier New" panose="02070309020205020404" pitchFamily="49" charset="0"/>
              </a:rPr>
              <a:t> &lt;int&gt; </a:t>
            </a:r>
            <a:r>
              <a:rPr lang="en-US" altLang="ru-RU" sz="2800" dirty="0" err="1">
                <a:cs typeface="Courier New" panose="02070309020205020404" pitchFamily="49" charset="0"/>
              </a:rPr>
              <a:t>i</a:t>
            </a:r>
            <a:r>
              <a:rPr lang="en-US" altLang="ru-RU" sz="2800" dirty="0">
                <a:cs typeface="Courier New" panose="02070309020205020404" pitchFamily="49" charset="0"/>
              </a:rPr>
              <a:t>(list);</a:t>
            </a:r>
          </a:p>
          <a:p>
            <a:pPr marL="0" indent="0">
              <a:spcBef>
                <a:spcPts val="0"/>
              </a:spcBef>
              <a:buNone/>
            </a:pPr>
            <a:r>
              <a:rPr lang="en-US" altLang="ru-RU" sz="2800" dirty="0" err="1">
                <a:cs typeface="Courier New" panose="02070309020205020404" pitchFamily="49" charset="0"/>
              </a:rPr>
              <a:t>i.insert</a:t>
            </a:r>
            <a:r>
              <a:rPr lang="en-US" altLang="ru-RU" sz="2800" dirty="0">
                <a:cs typeface="Courier New" panose="02070309020205020404" pitchFamily="49" charset="0"/>
              </a:rPr>
              <a:t> (0);</a:t>
            </a:r>
          </a:p>
        </p:txBody>
      </p:sp>
      <p:sp>
        <p:nvSpPr>
          <p:cNvPr id="5124" name="Rectangle 4"/>
          <p:cNvSpPr>
            <a:spLocks noGrp="1" noChangeArrowheads="1"/>
          </p:cNvSpPr>
          <p:nvPr>
            <p:ph type="title"/>
          </p:nvPr>
        </p:nvSpPr>
        <p:spPr>
          <a:xfrm>
            <a:off x="395536" y="0"/>
            <a:ext cx="8280920" cy="980728"/>
          </a:xfrm>
        </p:spPr>
        <p:txBody>
          <a:bodyPr>
            <a:noAutofit/>
          </a:bodyPr>
          <a:lstStyle/>
          <a:p>
            <a:r>
              <a:rPr lang="ru-RU" sz="3600" dirty="0"/>
              <a:t>Итераторы в стиле </a:t>
            </a:r>
            <a:r>
              <a:rPr lang="en-US" sz="3600" dirty="0"/>
              <a:t>Java</a:t>
            </a:r>
            <a:endParaRPr lang="uk-UA" sz="3600" dirty="0"/>
          </a:p>
        </p:txBody>
      </p:sp>
      <p:pic>
        <p:nvPicPr>
          <p:cNvPr id="5" name="Рисунок 4">
            <a:extLst>
              <a:ext uri="{FF2B5EF4-FFF2-40B4-BE49-F238E27FC236}">
                <a16:creationId xmlns:a16="http://schemas.microsoft.com/office/drawing/2014/main" id="{BAF14904-1299-4073-A4ED-0A6736133A58}"/>
              </a:ext>
            </a:extLst>
          </p:cNvPr>
          <p:cNvPicPr>
            <a:picLocks noChangeAspect="1"/>
          </p:cNvPicPr>
          <p:nvPr/>
        </p:nvPicPr>
        <p:blipFill>
          <a:blip r:embed="rId3"/>
          <a:stretch>
            <a:fillRect/>
          </a:stretch>
        </p:blipFill>
        <p:spPr>
          <a:xfrm>
            <a:off x="6444208" y="5661248"/>
            <a:ext cx="1981200" cy="819150"/>
          </a:xfrm>
          <a:prstGeom prst="rect">
            <a:avLst/>
          </a:prstGeom>
        </p:spPr>
      </p:pic>
      <p:pic>
        <p:nvPicPr>
          <p:cNvPr id="7" name="Рисунок 6">
            <a:extLst>
              <a:ext uri="{FF2B5EF4-FFF2-40B4-BE49-F238E27FC236}">
                <a16:creationId xmlns:a16="http://schemas.microsoft.com/office/drawing/2014/main" id="{1555C4DD-6E26-405C-924F-58489B5A41AC}"/>
              </a:ext>
            </a:extLst>
          </p:cNvPr>
          <p:cNvPicPr>
            <a:picLocks noChangeAspect="1"/>
          </p:cNvPicPr>
          <p:nvPr/>
        </p:nvPicPr>
        <p:blipFill>
          <a:blip r:embed="rId4"/>
          <a:stretch>
            <a:fillRect/>
          </a:stretch>
        </p:blipFill>
        <p:spPr>
          <a:xfrm>
            <a:off x="4374452" y="6099398"/>
            <a:ext cx="2076450" cy="762000"/>
          </a:xfrm>
          <a:prstGeom prst="rect">
            <a:avLst/>
          </a:prstGeom>
        </p:spPr>
      </p:pic>
    </p:spTree>
    <p:extLst>
      <p:ext uri="{BB962C8B-B14F-4D97-AF65-F5344CB8AC3E}">
        <p14:creationId xmlns:p14="http://schemas.microsoft.com/office/powerpoint/2010/main" val="419115940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xfrm>
            <a:off x="239774" y="980728"/>
            <a:ext cx="8664451" cy="5744294"/>
          </a:xfrm>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ormAutofit/>
          </a:bodyPr>
          <a:lstStyle/>
          <a:p>
            <a:pPr marL="0" indent="0">
              <a:spcBef>
                <a:spcPts val="0"/>
              </a:spcBef>
              <a:buNone/>
            </a:pPr>
            <a:r>
              <a:rPr lang="ru-RU" altLang="ru-RU" sz="2800" dirty="0">
                <a:cs typeface="Courier New" panose="02070309020205020404" pitchFamily="49" charset="0"/>
              </a:rPr>
              <a:t>Метод </a:t>
            </a:r>
            <a:r>
              <a:rPr lang="en-US" altLang="ru-RU" sz="2800" dirty="0">
                <a:cs typeface="Courier New" panose="02070309020205020404" pitchFamily="49" charset="0"/>
              </a:rPr>
              <a:t>void remove ()</a:t>
            </a:r>
            <a:r>
              <a:rPr lang="ru-RU" altLang="ru-RU" sz="2800" dirty="0">
                <a:cs typeface="Courier New" panose="02070309020205020404" pitchFamily="49" charset="0"/>
              </a:rPr>
              <a:t> удаляет элемент, через который только что прошел итератор с помощью методов </a:t>
            </a:r>
            <a:r>
              <a:rPr lang="en-US" altLang="ru-RU" sz="2800" dirty="0">
                <a:cs typeface="Courier New" panose="02070309020205020404" pitchFamily="49" charset="0"/>
              </a:rPr>
              <a:t>next(), previous(), </a:t>
            </a:r>
            <a:r>
              <a:rPr lang="en-US" altLang="ru-RU" sz="2800" dirty="0" err="1">
                <a:cs typeface="Courier New" panose="02070309020205020404" pitchFamily="49" charset="0"/>
              </a:rPr>
              <a:t>findNext</a:t>
            </a:r>
            <a:r>
              <a:rPr lang="en-US" altLang="ru-RU" sz="2800" dirty="0">
                <a:cs typeface="Courier New" panose="02070309020205020404" pitchFamily="49" charset="0"/>
              </a:rPr>
              <a:t>(), </a:t>
            </a:r>
            <a:r>
              <a:rPr lang="en-US" altLang="ru-RU" sz="2800" dirty="0" err="1">
                <a:cs typeface="Courier New" panose="02070309020205020404" pitchFamily="49" charset="0"/>
              </a:rPr>
              <a:t>findPrevious</a:t>
            </a:r>
            <a:r>
              <a:rPr lang="en-US" altLang="ru-RU" sz="2800" dirty="0">
                <a:cs typeface="Courier New" panose="02070309020205020404" pitchFamily="49" charset="0"/>
              </a:rPr>
              <a:t>(). </a:t>
            </a:r>
          </a:p>
          <a:p>
            <a:pPr marL="0" indent="0">
              <a:spcBef>
                <a:spcPts val="0"/>
              </a:spcBef>
              <a:buNone/>
            </a:pPr>
            <a:endParaRPr lang="en-US" altLang="ru-RU" sz="2800" dirty="0">
              <a:cs typeface="Courier New" panose="02070309020205020404" pitchFamily="49" charset="0"/>
            </a:endParaRPr>
          </a:p>
          <a:p>
            <a:pPr marL="0" indent="0">
              <a:spcBef>
                <a:spcPts val="0"/>
              </a:spcBef>
              <a:buNone/>
            </a:pPr>
            <a:r>
              <a:rPr lang="en-US" altLang="ru-RU" sz="2800" dirty="0" err="1">
                <a:cs typeface="Courier New" panose="02070309020205020404" pitchFamily="49" charset="0"/>
              </a:rPr>
              <a:t>i.toBack</a:t>
            </a:r>
            <a:r>
              <a:rPr lang="en-US" altLang="ru-RU" sz="2800" dirty="0">
                <a:cs typeface="Courier New" panose="02070309020205020404" pitchFamily="49" charset="0"/>
              </a:rPr>
              <a:t>();</a:t>
            </a:r>
          </a:p>
          <a:p>
            <a:pPr marL="0" indent="0">
              <a:spcBef>
                <a:spcPts val="0"/>
              </a:spcBef>
              <a:buNone/>
            </a:pPr>
            <a:endParaRPr lang="en-US" altLang="ru-RU" sz="2800" dirty="0">
              <a:cs typeface="Courier New" panose="02070309020205020404" pitchFamily="49" charset="0"/>
            </a:endParaRPr>
          </a:p>
          <a:p>
            <a:pPr marL="0" indent="0">
              <a:spcBef>
                <a:spcPts val="0"/>
              </a:spcBef>
              <a:buNone/>
            </a:pPr>
            <a:r>
              <a:rPr lang="en-US" altLang="ru-RU" sz="2800" dirty="0" err="1">
                <a:cs typeface="Courier New" panose="02070309020205020404" pitchFamily="49" charset="0"/>
              </a:rPr>
              <a:t>i.previous</a:t>
            </a:r>
            <a:r>
              <a:rPr lang="en-US" altLang="ru-RU" sz="2800" dirty="0">
                <a:cs typeface="Courier New" panose="02070309020205020404" pitchFamily="49" charset="0"/>
              </a:rPr>
              <a:t>();</a:t>
            </a:r>
          </a:p>
          <a:p>
            <a:pPr marL="0" indent="0">
              <a:spcBef>
                <a:spcPts val="0"/>
              </a:spcBef>
              <a:buNone/>
            </a:pPr>
            <a:endParaRPr lang="en-US" altLang="ru-RU" sz="2800" dirty="0">
              <a:cs typeface="Courier New" panose="02070309020205020404" pitchFamily="49" charset="0"/>
            </a:endParaRPr>
          </a:p>
          <a:p>
            <a:pPr marL="0" indent="0">
              <a:spcBef>
                <a:spcPts val="0"/>
              </a:spcBef>
              <a:buNone/>
            </a:pPr>
            <a:r>
              <a:rPr lang="en-US" altLang="ru-RU" sz="2800" dirty="0" err="1">
                <a:cs typeface="Courier New" panose="02070309020205020404" pitchFamily="49" charset="0"/>
              </a:rPr>
              <a:t>i.remove</a:t>
            </a:r>
            <a:r>
              <a:rPr lang="en-US" altLang="ru-RU" sz="2800" dirty="0">
                <a:cs typeface="Courier New" panose="02070309020205020404" pitchFamily="49" charset="0"/>
              </a:rPr>
              <a:t>(); </a:t>
            </a:r>
          </a:p>
        </p:txBody>
      </p:sp>
      <p:sp>
        <p:nvSpPr>
          <p:cNvPr id="5124" name="Rectangle 4"/>
          <p:cNvSpPr>
            <a:spLocks noGrp="1" noChangeArrowheads="1"/>
          </p:cNvSpPr>
          <p:nvPr>
            <p:ph type="title"/>
          </p:nvPr>
        </p:nvSpPr>
        <p:spPr>
          <a:xfrm>
            <a:off x="395536" y="0"/>
            <a:ext cx="8280920" cy="980728"/>
          </a:xfrm>
        </p:spPr>
        <p:txBody>
          <a:bodyPr>
            <a:noAutofit/>
          </a:bodyPr>
          <a:lstStyle/>
          <a:p>
            <a:r>
              <a:rPr lang="ru-RU" sz="3600" dirty="0"/>
              <a:t>Итераторы в стиле </a:t>
            </a:r>
            <a:r>
              <a:rPr lang="en-US" sz="3600" dirty="0"/>
              <a:t>Java</a:t>
            </a:r>
            <a:endParaRPr lang="uk-UA" sz="3600" dirty="0"/>
          </a:p>
        </p:txBody>
      </p:sp>
      <p:pic>
        <p:nvPicPr>
          <p:cNvPr id="2" name="Рисунок 1">
            <a:extLst>
              <a:ext uri="{FF2B5EF4-FFF2-40B4-BE49-F238E27FC236}">
                <a16:creationId xmlns:a16="http://schemas.microsoft.com/office/drawing/2014/main" id="{1179F108-C320-4AA1-9942-48B06F4E2EDF}"/>
              </a:ext>
            </a:extLst>
          </p:cNvPr>
          <p:cNvPicPr>
            <a:picLocks noChangeAspect="1"/>
          </p:cNvPicPr>
          <p:nvPr/>
        </p:nvPicPr>
        <p:blipFill>
          <a:blip r:embed="rId3"/>
          <a:stretch>
            <a:fillRect/>
          </a:stretch>
        </p:blipFill>
        <p:spPr>
          <a:xfrm>
            <a:off x="2555776" y="2573097"/>
            <a:ext cx="2190750" cy="876300"/>
          </a:xfrm>
          <a:prstGeom prst="rect">
            <a:avLst/>
          </a:prstGeom>
        </p:spPr>
      </p:pic>
      <p:pic>
        <p:nvPicPr>
          <p:cNvPr id="3" name="Рисунок 2">
            <a:extLst>
              <a:ext uri="{FF2B5EF4-FFF2-40B4-BE49-F238E27FC236}">
                <a16:creationId xmlns:a16="http://schemas.microsoft.com/office/drawing/2014/main" id="{6A01062E-3602-4F96-866C-120FD92ABA1B}"/>
              </a:ext>
            </a:extLst>
          </p:cNvPr>
          <p:cNvPicPr>
            <a:picLocks noChangeAspect="1"/>
          </p:cNvPicPr>
          <p:nvPr/>
        </p:nvPicPr>
        <p:blipFill>
          <a:blip r:embed="rId4"/>
          <a:stretch>
            <a:fillRect/>
          </a:stretch>
        </p:blipFill>
        <p:spPr>
          <a:xfrm>
            <a:off x="2571749" y="3529552"/>
            <a:ext cx="2000250" cy="876300"/>
          </a:xfrm>
          <a:prstGeom prst="rect">
            <a:avLst/>
          </a:prstGeom>
        </p:spPr>
      </p:pic>
      <p:pic>
        <p:nvPicPr>
          <p:cNvPr id="4" name="Рисунок 3">
            <a:extLst>
              <a:ext uri="{FF2B5EF4-FFF2-40B4-BE49-F238E27FC236}">
                <a16:creationId xmlns:a16="http://schemas.microsoft.com/office/drawing/2014/main" id="{2611C1DE-6454-4BE5-A527-BEBE34396981}"/>
              </a:ext>
            </a:extLst>
          </p:cNvPr>
          <p:cNvPicPr>
            <a:picLocks noChangeAspect="1"/>
          </p:cNvPicPr>
          <p:nvPr/>
        </p:nvPicPr>
        <p:blipFill>
          <a:blip r:embed="rId5"/>
          <a:stretch>
            <a:fillRect/>
          </a:stretch>
        </p:blipFill>
        <p:spPr>
          <a:xfrm>
            <a:off x="2555776" y="4486007"/>
            <a:ext cx="2095500" cy="828675"/>
          </a:xfrm>
          <a:prstGeom prst="rect">
            <a:avLst/>
          </a:prstGeom>
        </p:spPr>
      </p:pic>
    </p:spTree>
    <p:extLst>
      <p:ext uri="{BB962C8B-B14F-4D97-AF65-F5344CB8AC3E}">
        <p14:creationId xmlns:p14="http://schemas.microsoft.com/office/powerpoint/2010/main" val="196042131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xfrm>
            <a:off x="239774" y="980728"/>
            <a:ext cx="8664451" cy="5744294"/>
          </a:xfrm>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ormAutofit/>
          </a:bodyPr>
          <a:lstStyle/>
          <a:p>
            <a:pPr marL="0" indent="0">
              <a:spcBef>
                <a:spcPts val="0"/>
              </a:spcBef>
              <a:buNone/>
            </a:pPr>
            <a:r>
              <a:rPr lang="ru-RU" altLang="ru-RU" sz="2800" dirty="0">
                <a:cs typeface="Courier New" panose="02070309020205020404" pitchFamily="49" charset="0"/>
              </a:rPr>
              <a:t>Классы контейнеры являются шаблонными классами и предназначены для хранения набора элементов произвольного типа.</a:t>
            </a:r>
          </a:p>
          <a:p>
            <a:pPr marL="0" indent="0">
              <a:spcBef>
                <a:spcPts val="0"/>
              </a:spcBef>
              <a:buNone/>
            </a:pPr>
            <a:endParaRPr lang="en-US" altLang="ru-RU" sz="2800" dirty="0">
              <a:latin typeface="Courier New" panose="02070309020205020404" pitchFamily="49" charset="0"/>
              <a:cs typeface="Courier New" panose="02070309020205020404" pitchFamily="49" charset="0"/>
            </a:endParaRPr>
          </a:p>
        </p:txBody>
      </p:sp>
      <p:sp>
        <p:nvSpPr>
          <p:cNvPr id="5124" name="Rectangle 4"/>
          <p:cNvSpPr>
            <a:spLocks noGrp="1" noChangeArrowheads="1"/>
          </p:cNvSpPr>
          <p:nvPr>
            <p:ph type="title"/>
          </p:nvPr>
        </p:nvSpPr>
        <p:spPr>
          <a:xfrm>
            <a:off x="395536" y="0"/>
            <a:ext cx="8280920" cy="980728"/>
          </a:xfrm>
        </p:spPr>
        <p:txBody>
          <a:bodyPr>
            <a:noAutofit/>
          </a:bodyPr>
          <a:lstStyle/>
          <a:p>
            <a:r>
              <a:rPr lang="ru-RU" sz="3600" dirty="0"/>
              <a:t>Классы контейнеры</a:t>
            </a:r>
            <a:endParaRPr lang="uk-UA" sz="3600" dirty="0"/>
          </a:p>
        </p:txBody>
      </p:sp>
    </p:spTree>
    <p:extLst>
      <p:ext uri="{BB962C8B-B14F-4D97-AF65-F5344CB8AC3E}">
        <p14:creationId xmlns:p14="http://schemas.microsoft.com/office/powerpoint/2010/main" val="124965138"/>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xfrm>
            <a:off x="239774" y="980728"/>
            <a:ext cx="8664451" cy="5744294"/>
          </a:xfrm>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ormAutofit fontScale="92500" lnSpcReduction="10000"/>
          </a:bodyPr>
          <a:lstStyle/>
          <a:p>
            <a:pPr marL="0" indent="0">
              <a:spcBef>
                <a:spcPts val="0"/>
              </a:spcBef>
              <a:buNone/>
            </a:pPr>
            <a:r>
              <a:rPr lang="ru-RU" altLang="ru-RU" sz="2800" dirty="0">
                <a:cs typeface="Courier New" panose="02070309020205020404" pitchFamily="49" charset="0"/>
              </a:rPr>
              <a:t>Метод </a:t>
            </a:r>
            <a:r>
              <a:rPr lang="en-US" altLang="ru-RU" sz="2800" dirty="0">
                <a:cs typeface="Courier New" panose="02070309020205020404" pitchFamily="49" charset="0"/>
              </a:rPr>
              <a:t>void </a:t>
            </a:r>
            <a:r>
              <a:rPr lang="en-US" altLang="ru-RU" sz="2800" dirty="0" err="1">
                <a:cs typeface="Courier New" panose="02070309020205020404" pitchFamily="49" charset="0"/>
              </a:rPr>
              <a:t>setValue</a:t>
            </a:r>
            <a:r>
              <a:rPr lang="en-US" altLang="ru-RU" sz="2800" dirty="0">
                <a:cs typeface="Courier New" panose="02070309020205020404" pitchFamily="49" charset="0"/>
              </a:rPr>
              <a:t> (const T&amp; value) </a:t>
            </a:r>
            <a:r>
              <a:rPr lang="ru-RU" altLang="ru-RU" sz="2800" dirty="0">
                <a:cs typeface="Courier New" panose="02070309020205020404" pitchFamily="49" charset="0"/>
              </a:rPr>
              <a:t>изменит значение элемента, через который только что прошел итератор. </a:t>
            </a:r>
          </a:p>
          <a:p>
            <a:pPr marL="0" indent="0">
              <a:spcBef>
                <a:spcPts val="0"/>
              </a:spcBef>
              <a:buNone/>
            </a:pPr>
            <a:endParaRPr lang="en-US" altLang="ru-RU" sz="2800" dirty="0">
              <a:cs typeface="Courier New" panose="02070309020205020404" pitchFamily="49" charset="0"/>
            </a:endParaRPr>
          </a:p>
          <a:p>
            <a:pPr marL="0" indent="0">
              <a:spcBef>
                <a:spcPts val="0"/>
              </a:spcBef>
              <a:buNone/>
            </a:pPr>
            <a:r>
              <a:rPr lang="en-US" altLang="ru-RU" sz="2800" dirty="0" err="1">
                <a:cs typeface="Courier New" panose="02070309020205020404" pitchFamily="49" charset="0"/>
              </a:rPr>
              <a:t>i.toFront</a:t>
            </a:r>
            <a:r>
              <a:rPr lang="en-US" altLang="ru-RU" sz="2800" dirty="0">
                <a:cs typeface="Courier New" panose="02070309020205020404" pitchFamily="49" charset="0"/>
              </a:rPr>
              <a:t>();</a:t>
            </a:r>
          </a:p>
          <a:p>
            <a:pPr marL="0" indent="0">
              <a:spcBef>
                <a:spcPts val="0"/>
              </a:spcBef>
              <a:buNone/>
            </a:pPr>
            <a:endParaRPr lang="en-US" altLang="ru-RU" sz="2800" dirty="0">
              <a:cs typeface="Courier New" panose="02070309020205020404" pitchFamily="49" charset="0"/>
            </a:endParaRPr>
          </a:p>
          <a:p>
            <a:pPr marL="0" indent="0">
              <a:spcBef>
                <a:spcPts val="0"/>
              </a:spcBef>
              <a:buNone/>
            </a:pPr>
            <a:r>
              <a:rPr lang="en-US" altLang="ru-RU" sz="2800" dirty="0" err="1">
                <a:cs typeface="Courier New" panose="02070309020205020404" pitchFamily="49" charset="0"/>
              </a:rPr>
              <a:t>i.next</a:t>
            </a:r>
            <a:r>
              <a:rPr lang="en-US" altLang="ru-RU" sz="2800" dirty="0">
                <a:cs typeface="Courier New" panose="02070309020205020404" pitchFamily="49" charset="0"/>
              </a:rPr>
              <a:t>();</a:t>
            </a:r>
          </a:p>
          <a:p>
            <a:pPr marL="0" indent="0">
              <a:spcBef>
                <a:spcPts val="0"/>
              </a:spcBef>
              <a:buNone/>
            </a:pPr>
            <a:endParaRPr lang="en-US" altLang="ru-RU" sz="2800" dirty="0">
              <a:cs typeface="Courier New" panose="02070309020205020404" pitchFamily="49" charset="0"/>
            </a:endParaRPr>
          </a:p>
          <a:p>
            <a:pPr marL="0" indent="0">
              <a:spcBef>
                <a:spcPts val="0"/>
              </a:spcBef>
              <a:buNone/>
            </a:pPr>
            <a:r>
              <a:rPr lang="en-US" altLang="ru-RU" sz="2800" dirty="0" err="1">
                <a:cs typeface="Courier New" panose="02070309020205020404" pitchFamily="49" charset="0"/>
              </a:rPr>
              <a:t>i.setValue</a:t>
            </a:r>
            <a:r>
              <a:rPr lang="en-US" altLang="ru-RU" sz="2800" dirty="0">
                <a:cs typeface="Courier New" panose="02070309020205020404" pitchFamily="49" charset="0"/>
              </a:rPr>
              <a:t>(5);</a:t>
            </a:r>
          </a:p>
          <a:p>
            <a:pPr marL="0" indent="0">
              <a:spcBef>
                <a:spcPts val="0"/>
              </a:spcBef>
              <a:buNone/>
            </a:pPr>
            <a:endParaRPr lang="en-US" altLang="ru-RU" sz="2800" dirty="0">
              <a:cs typeface="Courier New" panose="02070309020205020404" pitchFamily="49" charset="0"/>
            </a:endParaRPr>
          </a:p>
          <a:p>
            <a:pPr marL="0" indent="0">
              <a:spcBef>
                <a:spcPts val="0"/>
              </a:spcBef>
              <a:buNone/>
            </a:pPr>
            <a:r>
              <a:rPr lang="ru-RU" altLang="ru-RU" sz="2800" dirty="0">
                <a:cs typeface="Courier New" panose="02070309020205020404" pitchFamily="49" charset="0"/>
              </a:rPr>
              <a:t>Методы </a:t>
            </a:r>
            <a:r>
              <a:rPr lang="en-US" altLang="ru-RU" sz="2800" dirty="0">
                <a:cs typeface="Courier New" panose="02070309020205020404" pitchFamily="49" charset="0"/>
              </a:rPr>
              <a:t>const T&amp; value() const </a:t>
            </a:r>
            <a:r>
              <a:rPr lang="ru-RU" altLang="ru-RU" sz="2800" dirty="0">
                <a:cs typeface="Courier New" panose="02070309020205020404" pitchFamily="49" charset="0"/>
              </a:rPr>
              <a:t>и</a:t>
            </a:r>
            <a:r>
              <a:rPr lang="uk-UA" altLang="ru-RU" sz="2800" dirty="0">
                <a:cs typeface="Courier New" panose="02070309020205020404" pitchFamily="49" charset="0"/>
              </a:rPr>
              <a:t> </a:t>
            </a:r>
            <a:r>
              <a:rPr lang="en-US" altLang="ru-RU" sz="2800" dirty="0">
                <a:cs typeface="Courier New" panose="02070309020205020404" pitchFamily="49" charset="0"/>
              </a:rPr>
              <a:t>T&amp; value() </a:t>
            </a:r>
            <a:r>
              <a:rPr lang="ru-RU" altLang="ru-RU" sz="2800" dirty="0">
                <a:cs typeface="Courier New" panose="02070309020205020404" pitchFamily="49" charset="0"/>
              </a:rPr>
              <a:t>возвращают ссылки на элементы, через которые только что прошел итератор.</a:t>
            </a:r>
          </a:p>
          <a:p>
            <a:pPr marL="0" indent="0">
              <a:spcBef>
                <a:spcPts val="0"/>
              </a:spcBef>
              <a:buNone/>
            </a:pPr>
            <a:r>
              <a:rPr lang="en-US" altLang="ru-RU" sz="2800" dirty="0" err="1">
                <a:cs typeface="Courier New" panose="02070309020205020404" pitchFamily="49" charset="0"/>
              </a:rPr>
              <a:t>i.toFront</a:t>
            </a:r>
            <a:r>
              <a:rPr lang="en-US" altLang="ru-RU" sz="2800" dirty="0">
                <a:cs typeface="Courier New" panose="02070309020205020404" pitchFamily="49" charset="0"/>
              </a:rPr>
              <a:t>();</a:t>
            </a:r>
          </a:p>
          <a:p>
            <a:pPr marL="0" indent="0">
              <a:spcBef>
                <a:spcPts val="0"/>
              </a:spcBef>
              <a:buNone/>
            </a:pPr>
            <a:r>
              <a:rPr lang="en-US" altLang="ru-RU" sz="2800" dirty="0" err="1">
                <a:cs typeface="Courier New" panose="02070309020205020404" pitchFamily="49" charset="0"/>
              </a:rPr>
              <a:t>i.next</a:t>
            </a:r>
            <a:r>
              <a:rPr lang="en-US" altLang="ru-RU" sz="2800" dirty="0">
                <a:cs typeface="Courier New" panose="02070309020205020404" pitchFamily="49" charset="0"/>
              </a:rPr>
              <a:t>();</a:t>
            </a:r>
          </a:p>
          <a:p>
            <a:pPr marL="0" indent="0">
              <a:spcBef>
                <a:spcPts val="0"/>
              </a:spcBef>
              <a:buNone/>
            </a:pPr>
            <a:r>
              <a:rPr lang="en-US" altLang="ru-RU" sz="2800" dirty="0">
                <a:cs typeface="Courier New" panose="02070309020205020404" pitchFamily="49" charset="0"/>
              </a:rPr>
              <a:t>int v=</a:t>
            </a:r>
            <a:r>
              <a:rPr lang="en-US" altLang="ru-RU" sz="2800" dirty="0" err="1">
                <a:cs typeface="Courier New" panose="02070309020205020404" pitchFamily="49" charset="0"/>
              </a:rPr>
              <a:t>i.value</a:t>
            </a:r>
            <a:r>
              <a:rPr lang="en-US" altLang="ru-RU" sz="2800" dirty="0">
                <a:cs typeface="Courier New" panose="02070309020205020404" pitchFamily="49" charset="0"/>
              </a:rPr>
              <a:t>(); //v=5 </a:t>
            </a:r>
          </a:p>
        </p:txBody>
      </p:sp>
      <p:sp>
        <p:nvSpPr>
          <p:cNvPr id="5124" name="Rectangle 4"/>
          <p:cNvSpPr>
            <a:spLocks noGrp="1" noChangeArrowheads="1"/>
          </p:cNvSpPr>
          <p:nvPr>
            <p:ph type="title"/>
          </p:nvPr>
        </p:nvSpPr>
        <p:spPr>
          <a:xfrm>
            <a:off x="395536" y="0"/>
            <a:ext cx="8280920" cy="980728"/>
          </a:xfrm>
        </p:spPr>
        <p:txBody>
          <a:bodyPr>
            <a:noAutofit/>
          </a:bodyPr>
          <a:lstStyle/>
          <a:p>
            <a:r>
              <a:rPr lang="ru-RU" sz="3600" dirty="0"/>
              <a:t>Итераторы в стиле </a:t>
            </a:r>
            <a:r>
              <a:rPr lang="en-US" sz="3600" dirty="0"/>
              <a:t>Java</a:t>
            </a:r>
            <a:endParaRPr lang="uk-UA" sz="3600" dirty="0"/>
          </a:p>
        </p:txBody>
      </p:sp>
      <p:pic>
        <p:nvPicPr>
          <p:cNvPr id="5" name="Рисунок 4">
            <a:extLst>
              <a:ext uri="{FF2B5EF4-FFF2-40B4-BE49-F238E27FC236}">
                <a16:creationId xmlns:a16="http://schemas.microsoft.com/office/drawing/2014/main" id="{922FA42C-B7E4-4EE2-A063-EA78998A769F}"/>
              </a:ext>
            </a:extLst>
          </p:cNvPr>
          <p:cNvPicPr>
            <a:picLocks noChangeAspect="1"/>
          </p:cNvPicPr>
          <p:nvPr/>
        </p:nvPicPr>
        <p:blipFill>
          <a:blip r:embed="rId3"/>
          <a:stretch>
            <a:fillRect/>
          </a:stretch>
        </p:blipFill>
        <p:spPr>
          <a:xfrm>
            <a:off x="3203848" y="1961456"/>
            <a:ext cx="1800225" cy="876300"/>
          </a:xfrm>
          <a:prstGeom prst="rect">
            <a:avLst/>
          </a:prstGeom>
        </p:spPr>
      </p:pic>
      <p:pic>
        <p:nvPicPr>
          <p:cNvPr id="6" name="Рисунок 5">
            <a:extLst>
              <a:ext uri="{FF2B5EF4-FFF2-40B4-BE49-F238E27FC236}">
                <a16:creationId xmlns:a16="http://schemas.microsoft.com/office/drawing/2014/main" id="{E25D6D9C-625A-484C-8249-1DC6D71B0AF1}"/>
              </a:ext>
            </a:extLst>
          </p:cNvPr>
          <p:cNvPicPr>
            <a:picLocks noChangeAspect="1"/>
          </p:cNvPicPr>
          <p:nvPr/>
        </p:nvPicPr>
        <p:blipFill>
          <a:blip r:embed="rId4"/>
          <a:stretch>
            <a:fillRect/>
          </a:stretch>
        </p:blipFill>
        <p:spPr>
          <a:xfrm>
            <a:off x="3131840" y="2708920"/>
            <a:ext cx="1714500" cy="819150"/>
          </a:xfrm>
          <a:prstGeom prst="rect">
            <a:avLst/>
          </a:prstGeom>
        </p:spPr>
      </p:pic>
      <p:pic>
        <p:nvPicPr>
          <p:cNvPr id="7" name="Рисунок 6">
            <a:extLst>
              <a:ext uri="{FF2B5EF4-FFF2-40B4-BE49-F238E27FC236}">
                <a16:creationId xmlns:a16="http://schemas.microsoft.com/office/drawing/2014/main" id="{35B86ABC-130B-4B6B-B193-FD14EC080B79}"/>
              </a:ext>
            </a:extLst>
          </p:cNvPr>
          <p:cNvPicPr>
            <a:picLocks noChangeAspect="1"/>
          </p:cNvPicPr>
          <p:nvPr/>
        </p:nvPicPr>
        <p:blipFill>
          <a:blip r:embed="rId5"/>
          <a:stretch>
            <a:fillRect/>
          </a:stretch>
        </p:blipFill>
        <p:spPr>
          <a:xfrm>
            <a:off x="5029528" y="3212976"/>
            <a:ext cx="1809750" cy="819150"/>
          </a:xfrm>
          <a:prstGeom prst="rect">
            <a:avLst/>
          </a:prstGeom>
        </p:spPr>
      </p:pic>
    </p:spTree>
    <p:extLst>
      <p:ext uri="{BB962C8B-B14F-4D97-AF65-F5344CB8AC3E}">
        <p14:creationId xmlns:p14="http://schemas.microsoft.com/office/powerpoint/2010/main" val="299468064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xfrm>
            <a:off x="239774" y="980728"/>
            <a:ext cx="8664451" cy="5744294"/>
          </a:xfrm>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ormAutofit/>
          </a:bodyPr>
          <a:lstStyle/>
          <a:p>
            <a:pPr marL="0" indent="0">
              <a:spcBef>
                <a:spcPts val="0"/>
              </a:spcBef>
              <a:buNone/>
            </a:pPr>
            <a:r>
              <a:rPr lang="uk-UA" altLang="ru-RU" sz="2800" dirty="0" err="1">
                <a:latin typeface="+mj-lt"/>
                <a:cs typeface="Courier New" panose="02070309020205020404" pitchFamily="49" charset="0"/>
              </a:rPr>
              <a:t>Класс</a:t>
            </a:r>
            <a:r>
              <a:rPr lang="ru-RU" altLang="ru-RU" sz="2800" dirty="0">
                <a:latin typeface="+mj-lt"/>
                <a:cs typeface="Courier New" panose="02070309020205020404" pitchFamily="49" charset="0"/>
              </a:rPr>
              <a:t>ы-контейнеры поддерживают работу с итераторами. Итератор представляет собой обобщение указателя, что позволяет ему адресовать различные структуры данных. Классы-контейнеры поддерживают итераторы в стиле С++ и в стиле </a:t>
            </a:r>
            <a:r>
              <a:rPr lang="en-US" altLang="ru-RU" sz="2800" dirty="0">
                <a:latin typeface="+mj-lt"/>
                <a:cs typeface="Courier New" panose="02070309020205020404" pitchFamily="49" charset="0"/>
              </a:rPr>
              <a:t>Java.</a:t>
            </a:r>
          </a:p>
          <a:p>
            <a:pPr marL="0" indent="0">
              <a:spcBef>
                <a:spcPts val="0"/>
              </a:spcBef>
              <a:buNone/>
            </a:pPr>
            <a:r>
              <a:rPr lang="ru-RU" altLang="ru-RU" sz="2800" dirty="0">
                <a:latin typeface="+mj-lt"/>
                <a:cs typeface="Courier New" panose="02070309020205020404" pitchFamily="49" charset="0"/>
              </a:rPr>
              <a:t>Итераторы С++ указывают на сами элементы списка. </a:t>
            </a:r>
          </a:p>
        </p:txBody>
      </p:sp>
      <p:sp>
        <p:nvSpPr>
          <p:cNvPr id="5124" name="Rectangle 4"/>
          <p:cNvSpPr>
            <a:spLocks noGrp="1" noChangeArrowheads="1"/>
          </p:cNvSpPr>
          <p:nvPr>
            <p:ph type="title"/>
          </p:nvPr>
        </p:nvSpPr>
        <p:spPr>
          <a:xfrm>
            <a:off x="395536" y="0"/>
            <a:ext cx="8280920" cy="980728"/>
          </a:xfrm>
        </p:spPr>
        <p:txBody>
          <a:bodyPr>
            <a:noAutofit/>
          </a:bodyPr>
          <a:lstStyle/>
          <a:p>
            <a:r>
              <a:rPr lang="uk-UA" sz="3600" dirty="0" err="1"/>
              <a:t>Использование</a:t>
            </a:r>
            <a:r>
              <a:rPr lang="uk-UA" sz="3600" dirty="0"/>
              <a:t> </a:t>
            </a:r>
            <a:r>
              <a:rPr lang="uk-UA" sz="3600" dirty="0" err="1"/>
              <a:t>итераторов</a:t>
            </a:r>
            <a:r>
              <a:rPr lang="uk-UA" sz="3600" dirty="0"/>
              <a:t> в </a:t>
            </a:r>
            <a:r>
              <a:rPr lang="uk-UA" sz="3600" dirty="0" err="1"/>
              <a:t>стиле</a:t>
            </a:r>
            <a:r>
              <a:rPr lang="uk-UA" sz="3600" dirty="0"/>
              <a:t> С++</a:t>
            </a:r>
          </a:p>
        </p:txBody>
      </p:sp>
    </p:spTree>
    <p:extLst>
      <p:ext uri="{BB962C8B-B14F-4D97-AF65-F5344CB8AC3E}">
        <p14:creationId xmlns:p14="http://schemas.microsoft.com/office/powerpoint/2010/main" val="1353743380"/>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xfrm>
            <a:off x="239774" y="980728"/>
            <a:ext cx="8664451" cy="5744294"/>
          </a:xfrm>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ormAutofit/>
          </a:bodyPr>
          <a:lstStyle/>
          <a:p>
            <a:pPr marL="0" indent="0">
              <a:spcBef>
                <a:spcPts val="0"/>
              </a:spcBef>
              <a:buNone/>
            </a:pPr>
            <a:r>
              <a:rPr lang="uk-UA" sz="2800" dirty="0" err="1"/>
              <a:t>Класс</a:t>
            </a:r>
            <a:r>
              <a:rPr lang="uk-UA" sz="2800" dirty="0"/>
              <a:t> </a:t>
            </a:r>
            <a:r>
              <a:rPr lang="en-US" sz="2800" dirty="0" err="1"/>
              <a:t>QList</a:t>
            </a:r>
            <a:r>
              <a:rPr lang="en-US" sz="2800" dirty="0"/>
              <a:t> </a:t>
            </a:r>
            <a:r>
              <a:rPr lang="ru-RU" sz="2800" dirty="0"/>
              <a:t>представляет собой контейнер типа массив-список. Он поддерживает произвольный доступ к элементам как класс </a:t>
            </a:r>
            <a:r>
              <a:rPr lang="en-US" sz="2800" dirty="0" err="1"/>
              <a:t>QVector</a:t>
            </a:r>
            <a:r>
              <a:rPr lang="en-US" sz="2800" dirty="0"/>
              <a:t>, </a:t>
            </a:r>
            <a:r>
              <a:rPr lang="ru-RU" sz="2800" dirty="0"/>
              <a:t>при этом вставка и удаление элементов в середине списка осуществляется достаточно быстро, как в связанном списке (число элементов не больше 1000).</a:t>
            </a:r>
          </a:p>
          <a:p>
            <a:pPr marL="0" indent="0">
              <a:spcBef>
                <a:spcPts val="0"/>
              </a:spcBef>
              <a:buNone/>
            </a:pPr>
            <a:r>
              <a:rPr lang="ru-RU" altLang="ru-RU" sz="2800" dirty="0">
                <a:latin typeface="+mj-lt"/>
                <a:cs typeface="Courier New" panose="02070309020205020404" pitchFamily="49" charset="0"/>
              </a:rPr>
              <a:t>Для удаления элементов, добавления элементов, перемещения по элементам контейнер </a:t>
            </a:r>
            <a:r>
              <a:rPr lang="en-US" altLang="ru-RU" sz="2800" dirty="0" err="1">
                <a:latin typeface="+mj-lt"/>
                <a:cs typeface="Courier New" panose="02070309020205020404" pitchFamily="49" charset="0"/>
              </a:rPr>
              <a:t>QList</a:t>
            </a:r>
            <a:r>
              <a:rPr lang="en-US" altLang="ru-RU" sz="2800" dirty="0">
                <a:latin typeface="+mj-lt"/>
                <a:cs typeface="Courier New" panose="02070309020205020404" pitchFamily="49" charset="0"/>
              </a:rPr>
              <a:t> </a:t>
            </a:r>
            <a:r>
              <a:rPr lang="ru-RU" altLang="ru-RU" sz="2800" dirty="0">
                <a:latin typeface="+mj-lt"/>
                <a:cs typeface="Courier New" panose="02070309020205020404" pitchFamily="49" charset="0"/>
              </a:rPr>
              <a:t>поддерживает все перечисленные методы класса </a:t>
            </a:r>
            <a:r>
              <a:rPr lang="en-US" altLang="ru-RU" sz="2800" dirty="0" err="1">
                <a:latin typeface="+mj-lt"/>
                <a:cs typeface="Courier New" panose="02070309020205020404" pitchFamily="49" charset="0"/>
              </a:rPr>
              <a:t>QVector</a:t>
            </a:r>
            <a:r>
              <a:rPr lang="en-US" altLang="ru-RU" sz="2800" dirty="0">
                <a:latin typeface="+mj-lt"/>
                <a:cs typeface="Courier New" panose="02070309020205020404" pitchFamily="49" charset="0"/>
              </a:rPr>
              <a:t>.</a:t>
            </a:r>
            <a:endParaRPr lang="ru-RU" altLang="ru-RU" sz="2800" dirty="0">
              <a:latin typeface="+mj-lt"/>
              <a:cs typeface="Courier New" panose="02070309020205020404" pitchFamily="49" charset="0"/>
            </a:endParaRPr>
          </a:p>
        </p:txBody>
      </p:sp>
      <p:sp>
        <p:nvSpPr>
          <p:cNvPr id="5124" name="Rectangle 4"/>
          <p:cNvSpPr>
            <a:spLocks noGrp="1" noChangeArrowheads="1"/>
          </p:cNvSpPr>
          <p:nvPr>
            <p:ph type="title"/>
          </p:nvPr>
        </p:nvSpPr>
        <p:spPr>
          <a:xfrm>
            <a:off x="395536" y="0"/>
            <a:ext cx="8280920" cy="980728"/>
          </a:xfrm>
        </p:spPr>
        <p:txBody>
          <a:bodyPr>
            <a:noAutofit/>
          </a:bodyPr>
          <a:lstStyle/>
          <a:p>
            <a:r>
              <a:rPr lang="uk-UA" sz="3600" dirty="0" err="1"/>
              <a:t>Класс</a:t>
            </a:r>
            <a:r>
              <a:rPr lang="uk-UA" sz="3600" dirty="0"/>
              <a:t> </a:t>
            </a:r>
            <a:r>
              <a:rPr lang="en-US" sz="3600" dirty="0" err="1"/>
              <a:t>QList</a:t>
            </a:r>
            <a:endParaRPr lang="uk-UA" sz="3600" dirty="0"/>
          </a:p>
        </p:txBody>
      </p:sp>
    </p:spTree>
    <p:extLst>
      <p:ext uri="{BB962C8B-B14F-4D97-AF65-F5344CB8AC3E}">
        <p14:creationId xmlns:p14="http://schemas.microsoft.com/office/powerpoint/2010/main" val="978458331"/>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xfrm>
            <a:off x="239774" y="980728"/>
            <a:ext cx="8664451" cy="5744294"/>
          </a:xfrm>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ormAutofit/>
          </a:bodyPr>
          <a:lstStyle/>
          <a:p>
            <a:pPr marL="0" indent="0">
              <a:spcBef>
                <a:spcPts val="0"/>
              </a:spcBef>
              <a:buNone/>
            </a:pPr>
            <a:r>
              <a:rPr lang="ru-RU" altLang="ru-RU" sz="2800" dirty="0">
                <a:latin typeface="+mj-lt"/>
                <a:cs typeface="Courier New" panose="02070309020205020404" pitchFamily="49" charset="0"/>
              </a:rPr>
              <a:t>Конструкторы:</a:t>
            </a:r>
          </a:p>
          <a:p>
            <a:pPr marL="514350" indent="-514350">
              <a:spcBef>
                <a:spcPts val="0"/>
              </a:spcBef>
              <a:buAutoNum type="arabicPeriod"/>
            </a:pPr>
            <a:r>
              <a:rPr lang="en-US" altLang="ru-RU" sz="2800" dirty="0" err="1">
                <a:latin typeface="+mj-lt"/>
                <a:cs typeface="Courier New" panose="02070309020205020404" pitchFamily="49" charset="0"/>
              </a:rPr>
              <a:t>QList</a:t>
            </a:r>
            <a:r>
              <a:rPr lang="en-US" altLang="ru-RU" sz="2800" dirty="0">
                <a:latin typeface="+mj-lt"/>
                <a:cs typeface="Courier New" panose="02070309020205020404" pitchFamily="49" charset="0"/>
              </a:rPr>
              <a:t> &lt;T&gt; ();</a:t>
            </a:r>
          </a:p>
          <a:p>
            <a:pPr marL="514350" indent="-514350">
              <a:spcBef>
                <a:spcPts val="0"/>
              </a:spcBef>
              <a:buAutoNum type="arabicPeriod"/>
            </a:pPr>
            <a:r>
              <a:rPr lang="en-US" altLang="ru-RU" sz="2800" dirty="0" err="1">
                <a:latin typeface="+mj-lt"/>
                <a:cs typeface="Courier New" panose="02070309020205020404" pitchFamily="49" charset="0"/>
              </a:rPr>
              <a:t>QList</a:t>
            </a:r>
            <a:r>
              <a:rPr lang="en-US" altLang="ru-RU" sz="2800" dirty="0">
                <a:latin typeface="+mj-lt"/>
                <a:cs typeface="Courier New" panose="02070309020205020404" pitchFamily="49" charset="0"/>
              </a:rPr>
              <a:t> (const </a:t>
            </a:r>
            <a:r>
              <a:rPr lang="en-US" altLang="ru-RU" sz="2800" dirty="0" err="1">
                <a:latin typeface="+mj-lt"/>
                <a:cs typeface="Courier New" panose="02070309020205020404" pitchFamily="49" charset="0"/>
              </a:rPr>
              <a:t>QList</a:t>
            </a:r>
            <a:r>
              <a:rPr lang="en-US" altLang="ru-RU" sz="2800" dirty="0">
                <a:latin typeface="+mj-lt"/>
                <a:cs typeface="Courier New" panose="02070309020205020404" pitchFamily="49" charset="0"/>
              </a:rPr>
              <a:t> &lt;T&gt; &amp;other)</a:t>
            </a:r>
          </a:p>
          <a:p>
            <a:pPr marL="0" indent="0">
              <a:spcBef>
                <a:spcPts val="0"/>
              </a:spcBef>
              <a:buNone/>
            </a:pPr>
            <a:r>
              <a:rPr lang="ru-RU" sz="2800" dirty="0" err="1">
                <a:solidFill>
                  <a:srgbClr val="800080"/>
                </a:solidFill>
              </a:rPr>
              <a:t>QList</a:t>
            </a:r>
            <a:r>
              <a:rPr lang="ru-RU" sz="2800" dirty="0">
                <a:solidFill>
                  <a:srgbClr val="C0C0C0"/>
                </a:solidFill>
              </a:rPr>
              <a:t> </a:t>
            </a:r>
            <a:r>
              <a:rPr lang="ru-RU" sz="2800" dirty="0"/>
              <a:t>&lt;</a:t>
            </a:r>
            <a:r>
              <a:rPr lang="ru-RU" sz="2800" dirty="0" err="1">
                <a:solidFill>
                  <a:srgbClr val="808000"/>
                </a:solidFill>
              </a:rPr>
              <a:t>int</a:t>
            </a:r>
            <a:r>
              <a:rPr lang="ru-RU" sz="2800" dirty="0"/>
              <a:t>&gt;</a:t>
            </a:r>
            <a:r>
              <a:rPr lang="ru-RU" sz="2800" dirty="0">
                <a:solidFill>
                  <a:srgbClr val="C0C0C0"/>
                </a:solidFill>
              </a:rPr>
              <a:t> </a:t>
            </a:r>
            <a:r>
              <a:rPr lang="ru-RU" sz="2800" dirty="0" err="1">
                <a:solidFill>
                  <a:srgbClr val="092E64"/>
                </a:solidFill>
              </a:rPr>
              <a:t>list</a:t>
            </a:r>
            <a:r>
              <a:rPr lang="ru-RU" sz="2800" dirty="0"/>
              <a:t>;</a:t>
            </a:r>
            <a:r>
              <a:rPr lang="ru-RU" sz="2800" dirty="0">
                <a:solidFill>
                  <a:srgbClr val="008000"/>
                </a:solidFill>
              </a:rPr>
              <a:t>//</a:t>
            </a:r>
            <a:r>
              <a:rPr lang="ru-RU" sz="2800" dirty="0">
                <a:solidFill>
                  <a:srgbClr val="C0C0C0"/>
                </a:solidFill>
              </a:rPr>
              <a:t> </a:t>
            </a:r>
            <a:r>
              <a:rPr lang="ru-RU" sz="2800" dirty="0">
                <a:solidFill>
                  <a:srgbClr val="008000"/>
                </a:solidFill>
              </a:rPr>
              <a:t>пустой</a:t>
            </a:r>
            <a:r>
              <a:rPr lang="ru-RU" sz="2800" dirty="0">
                <a:solidFill>
                  <a:srgbClr val="C0C0C0"/>
                </a:solidFill>
              </a:rPr>
              <a:t> </a:t>
            </a:r>
            <a:r>
              <a:rPr lang="ru-RU" sz="2800" dirty="0">
                <a:solidFill>
                  <a:srgbClr val="008000"/>
                </a:solidFill>
              </a:rPr>
              <a:t>список</a:t>
            </a:r>
          </a:p>
          <a:p>
            <a:pPr marL="0" indent="0">
              <a:spcBef>
                <a:spcPts val="0"/>
              </a:spcBef>
              <a:buNone/>
            </a:pPr>
            <a:r>
              <a:rPr lang="da-DK" sz="2800" dirty="0">
                <a:solidFill>
                  <a:srgbClr val="092E64"/>
                </a:solidFill>
              </a:rPr>
              <a:t>list</a:t>
            </a:r>
            <a:r>
              <a:rPr lang="da-DK" sz="2800" dirty="0">
                <a:solidFill>
                  <a:srgbClr val="00677C"/>
                </a:solidFill>
              </a:rPr>
              <a:t>&lt;&lt;</a:t>
            </a:r>
            <a:r>
              <a:rPr lang="da-DK" sz="2800" dirty="0">
                <a:solidFill>
                  <a:srgbClr val="000080"/>
                </a:solidFill>
              </a:rPr>
              <a:t>1</a:t>
            </a:r>
            <a:r>
              <a:rPr lang="da-DK" sz="2800" dirty="0">
                <a:solidFill>
                  <a:srgbClr val="00677C"/>
                </a:solidFill>
              </a:rPr>
              <a:t>&lt;&lt;</a:t>
            </a:r>
            <a:r>
              <a:rPr lang="da-DK" sz="2800" dirty="0">
                <a:solidFill>
                  <a:srgbClr val="000080"/>
                </a:solidFill>
              </a:rPr>
              <a:t>2</a:t>
            </a:r>
            <a:r>
              <a:rPr lang="da-DK" sz="2800" dirty="0">
                <a:solidFill>
                  <a:srgbClr val="00677C"/>
                </a:solidFill>
              </a:rPr>
              <a:t>&lt;&lt;</a:t>
            </a:r>
            <a:r>
              <a:rPr lang="da-DK" sz="2800" dirty="0">
                <a:solidFill>
                  <a:srgbClr val="000080"/>
                </a:solidFill>
              </a:rPr>
              <a:t>3</a:t>
            </a:r>
            <a:r>
              <a:rPr lang="da-DK" sz="2800" dirty="0">
                <a:solidFill>
                  <a:srgbClr val="00677C"/>
                </a:solidFill>
              </a:rPr>
              <a:t>&lt;&lt;</a:t>
            </a:r>
            <a:r>
              <a:rPr lang="da-DK" sz="2800" dirty="0">
                <a:solidFill>
                  <a:srgbClr val="000080"/>
                </a:solidFill>
              </a:rPr>
              <a:t>4</a:t>
            </a:r>
            <a:r>
              <a:rPr lang="da-DK" sz="2800" dirty="0"/>
              <a:t>;</a:t>
            </a:r>
            <a:endParaRPr lang="uk-UA" sz="2800" dirty="0"/>
          </a:p>
          <a:p>
            <a:pPr marL="0" indent="0">
              <a:spcBef>
                <a:spcPts val="0"/>
              </a:spcBef>
              <a:buNone/>
            </a:pPr>
            <a:endParaRPr lang="uk-UA" altLang="ru-RU" sz="2800" dirty="0">
              <a:latin typeface="+mj-lt"/>
              <a:cs typeface="Courier New" panose="02070309020205020404" pitchFamily="49" charset="0"/>
            </a:endParaRPr>
          </a:p>
          <a:p>
            <a:pPr marL="514350" indent="-514350">
              <a:spcBef>
                <a:spcPts val="0"/>
              </a:spcBef>
              <a:buAutoNum type="arabicPeriod"/>
            </a:pPr>
            <a:endParaRPr lang="ru-RU" altLang="ru-RU" sz="2800" dirty="0">
              <a:latin typeface="+mj-lt"/>
              <a:cs typeface="Courier New" panose="02070309020205020404" pitchFamily="49" charset="0"/>
            </a:endParaRPr>
          </a:p>
        </p:txBody>
      </p:sp>
      <p:sp>
        <p:nvSpPr>
          <p:cNvPr id="5124" name="Rectangle 4"/>
          <p:cNvSpPr>
            <a:spLocks noGrp="1" noChangeArrowheads="1"/>
          </p:cNvSpPr>
          <p:nvPr>
            <p:ph type="title"/>
          </p:nvPr>
        </p:nvSpPr>
        <p:spPr>
          <a:xfrm>
            <a:off x="395536" y="0"/>
            <a:ext cx="8280920" cy="980728"/>
          </a:xfrm>
        </p:spPr>
        <p:txBody>
          <a:bodyPr>
            <a:noAutofit/>
          </a:bodyPr>
          <a:lstStyle/>
          <a:p>
            <a:r>
              <a:rPr lang="uk-UA" sz="3600" dirty="0" err="1"/>
              <a:t>Класс</a:t>
            </a:r>
            <a:r>
              <a:rPr lang="uk-UA" sz="3600" dirty="0"/>
              <a:t> </a:t>
            </a:r>
            <a:r>
              <a:rPr lang="en-US" sz="3600" dirty="0" err="1"/>
              <a:t>QList</a:t>
            </a:r>
            <a:endParaRPr lang="uk-UA" sz="3600" dirty="0"/>
          </a:p>
        </p:txBody>
      </p:sp>
    </p:spTree>
    <p:extLst>
      <p:ext uri="{BB962C8B-B14F-4D97-AF65-F5344CB8AC3E}">
        <p14:creationId xmlns:p14="http://schemas.microsoft.com/office/powerpoint/2010/main" val="3571954273"/>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xfrm>
            <a:off x="239774" y="980728"/>
            <a:ext cx="8664451" cy="5744294"/>
          </a:xfrm>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ormAutofit/>
          </a:bodyPr>
          <a:lstStyle/>
          <a:p>
            <a:pPr marL="0" indent="0">
              <a:spcBef>
                <a:spcPts val="0"/>
              </a:spcBef>
              <a:buNone/>
            </a:pPr>
            <a:r>
              <a:rPr lang="uk-UA" altLang="ru-RU" sz="2800" dirty="0">
                <a:cs typeface="Courier New" panose="02070309020205020404" pitchFamily="49" charset="0"/>
              </a:rPr>
              <a:t>Ти</a:t>
            </a:r>
            <a:r>
              <a:rPr lang="ru-RU" altLang="ru-RU" sz="2800" dirty="0" err="1">
                <a:cs typeface="Courier New" panose="02070309020205020404" pitchFamily="49" charset="0"/>
              </a:rPr>
              <a:t>пы</a:t>
            </a:r>
            <a:r>
              <a:rPr lang="ru-RU" altLang="ru-RU" sz="2800" dirty="0">
                <a:cs typeface="Courier New" panose="02070309020205020404" pitchFamily="49" charset="0"/>
              </a:rPr>
              <a:t> итераторов:</a:t>
            </a:r>
          </a:p>
          <a:p>
            <a:pPr marL="514350" indent="-514350">
              <a:spcBef>
                <a:spcPts val="0"/>
              </a:spcBef>
              <a:buAutoNum type="arabicPeriod"/>
            </a:pPr>
            <a:r>
              <a:rPr lang="en-US" altLang="ru-RU" sz="2800" dirty="0" err="1">
                <a:cs typeface="Courier New" panose="02070309020205020404" pitchFamily="49" charset="0"/>
              </a:rPr>
              <a:t>QList</a:t>
            </a:r>
            <a:r>
              <a:rPr lang="en-US" altLang="ru-RU" sz="2800" dirty="0">
                <a:cs typeface="Courier New" panose="02070309020205020404" pitchFamily="49" charset="0"/>
              </a:rPr>
              <a:t>&lt;T&gt;::iterator – </a:t>
            </a:r>
            <a:r>
              <a:rPr lang="ru-RU" altLang="ru-RU" sz="2800" dirty="0">
                <a:cs typeface="Courier New" panose="02070309020205020404" pitchFamily="49" charset="0"/>
              </a:rPr>
              <a:t>позволяет модифицировать данные</a:t>
            </a:r>
          </a:p>
          <a:p>
            <a:pPr marL="514350" indent="-514350">
              <a:spcBef>
                <a:spcPts val="0"/>
              </a:spcBef>
              <a:buAutoNum type="arabicPeriod"/>
            </a:pPr>
            <a:r>
              <a:rPr lang="en-US" altLang="ru-RU" sz="2800" dirty="0" err="1">
                <a:cs typeface="Courier New" panose="02070309020205020404" pitchFamily="49" charset="0"/>
              </a:rPr>
              <a:t>Qlist</a:t>
            </a:r>
            <a:r>
              <a:rPr lang="en-US" altLang="ru-RU" sz="2800" dirty="0">
                <a:cs typeface="Courier New" panose="02070309020205020404" pitchFamily="49" charset="0"/>
              </a:rPr>
              <a:t>&lt;T&gt;::</a:t>
            </a:r>
            <a:r>
              <a:rPr lang="en-US" altLang="ru-RU" sz="2800" dirty="0" err="1">
                <a:cs typeface="Courier New" panose="02070309020205020404" pitchFamily="49" charset="0"/>
              </a:rPr>
              <a:t>const_iterator</a:t>
            </a:r>
            <a:r>
              <a:rPr lang="en-US" altLang="ru-RU" sz="2800" dirty="0">
                <a:cs typeface="Courier New" panose="02070309020205020404" pitchFamily="49" charset="0"/>
              </a:rPr>
              <a:t> – </a:t>
            </a:r>
            <a:r>
              <a:rPr lang="ru-RU" altLang="ru-RU" sz="2800" dirty="0">
                <a:cs typeface="Courier New" panose="02070309020205020404" pitchFamily="49" charset="0"/>
              </a:rPr>
              <a:t>не позволяет модифицировать данные.</a:t>
            </a:r>
          </a:p>
          <a:p>
            <a:pPr marL="514350" indent="-514350">
              <a:spcBef>
                <a:spcPts val="0"/>
              </a:spcBef>
              <a:buAutoNum type="arabicPeriod"/>
            </a:pPr>
            <a:r>
              <a:rPr lang="ru-RU" altLang="ru-RU" sz="2800" dirty="0">
                <a:cs typeface="Courier New" panose="02070309020205020404" pitchFamily="49" charset="0"/>
              </a:rPr>
              <a:t>С помощью методов класса </a:t>
            </a:r>
            <a:r>
              <a:rPr lang="en-US" altLang="ru-RU" sz="2800" dirty="0" err="1">
                <a:cs typeface="Courier New" panose="02070309020205020404" pitchFamily="49" charset="0"/>
              </a:rPr>
              <a:t>QList</a:t>
            </a:r>
            <a:r>
              <a:rPr lang="en-US" altLang="ru-RU" sz="2800" dirty="0">
                <a:cs typeface="Courier New" panose="02070309020205020404" pitchFamily="49" charset="0"/>
              </a:rPr>
              <a:t> iterator begin() </a:t>
            </a:r>
            <a:r>
              <a:rPr lang="ru-RU" altLang="ru-RU" sz="2800" dirty="0">
                <a:cs typeface="Courier New" panose="02070309020205020404" pitchFamily="49" charset="0"/>
              </a:rPr>
              <a:t>и</a:t>
            </a:r>
            <a:r>
              <a:rPr lang="uk-UA" altLang="ru-RU" sz="2800" dirty="0">
                <a:cs typeface="Courier New" panose="02070309020205020404" pitchFamily="49" charset="0"/>
              </a:rPr>
              <a:t> </a:t>
            </a:r>
            <a:r>
              <a:rPr lang="en-US" altLang="ru-RU" sz="2800" dirty="0">
                <a:cs typeface="Courier New" panose="02070309020205020404" pitchFamily="49" charset="0"/>
              </a:rPr>
              <a:t>iterator end() </a:t>
            </a:r>
            <a:r>
              <a:rPr lang="ru-RU" altLang="ru-RU" sz="2800" dirty="0">
                <a:cs typeface="Courier New" panose="02070309020205020404" pitchFamily="49" charset="0"/>
              </a:rPr>
              <a:t>можно получить  итераторы на начало и на конец списка</a:t>
            </a:r>
          </a:p>
          <a:p>
            <a:pPr marL="0" indent="0">
              <a:spcBef>
                <a:spcPts val="0"/>
              </a:spcBef>
              <a:buNone/>
            </a:pPr>
            <a:r>
              <a:rPr lang="en-US" sz="2800" dirty="0" err="1">
                <a:solidFill>
                  <a:srgbClr val="800080"/>
                </a:solidFill>
              </a:rPr>
              <a:t>QList</a:t>
            </a:r>
            <a:r>
              <a:rPr lang="en-US" sz="2800" dirty="0">
                <a:solidFill>
                  <a:srgbClr val="C0C0C0"/>
                </a:solidFill>
              </a:rPr>
              <a:t> </a:t>
            </a:r>
            <a:r>
              <a:rPr lang="en-US" sz="2800" dirty="0"/>
              <a:t>&lt;</a:t>
            </a:r>
            <a:r>
              <a:rPr lang="en-US" sz="2800" dirty="0">
                <a:solidFill>
                  <a:srgbClr val="808000"/>
                </a:solidFill>
              </a:rPr>
              <a:t>int</a:t>
            </a:r>
            <a:r>
              <a:rPr lang="en-US" sz="2800" dirty="0"/>
              <a:t>&gt;::</a:t>
            </a:r>
            <a:r>
              <a:rPr lang="en-US" sz="2800" dirty="0">
                <a:solidFill>
                  <a:srgbClr val="800080"/>
                </a:solidFill>
              </a:rPr>
              <a:t>iterator</a:t>
            </a:r>
            <a:r>
              <a:rPr lang="en-US" sz="2800" dirty="0">
                <a:solidFill>
                  <a:srgbClr val="C0C0C0"/>
                </a:solidFill>
              </a:rPr>
              <a:t> </a:t>
            </a:r>
            <a:r>
              <a:rPr lang="en-US" sz="2800" dirty="0" err="1">
                <a:solidFill>
                  <a:srgbClr val="092E64"/>
                </a:solidFill>
              </a:rPr>
              <a:t>i</a:t>
            </a:r>
            <a:r>
              <a:rPr lang="en-US" sz="2800" dirty="0"/>
              <a:t>=</a:t>
            </a:r>
            <a:r>
              <a:rPr lang="en-US" sz="2800" dirty="0" err="1">
                <a:solidFill>
                  <a:srgbClr val="092E64"/>
                </a:solidFill>
              </a:rPr>
              <a:t>list</a:t>
            </a:r>
            <a:r>
              <a:rPr lang="en-US" sz="2800" dirty="0" err="1"/>
              <a:t>.</a:t>
            </a:r>
            <a:r>
              <a:rPr lang="en-US" sz="2800" dirty="0" err="1">
                <a:solidFill>
                  <a:srgbClr val="00677C"/>
                </a:solidFill>
              </a:rPr>
              <a:t>begin</a:t>
            </a:r>
            <a:r>
              <a:rPr lang="en-US" sz="2800" dirty="0"/>
              <a:t>();</a:t>
            </a:r>
            <a:r>
              <a:rPr lang="en-US" sz="2800" dirty="0">
                <a:solidFill>
                  <a:srgbClr val="092E64"/>
                </a:solidFill>
              </a:rPr>
              <a:t> </a:t>
            </a:r>
            <a:r>
              <a:rPr lang="en-US" sz="2800" dirty="0" err="1">
                <a:solidFill>
                  <a:srgbClr val="092E64"/>
                </a:solidFill>
              </a:rPr>
              <a:t>i</a:t>
            </a:r>
            <a:r>
              <a:rPr lang="en-US" sz="2800" dirty="0">
                <a:solidFill>
                  <a:srgbClr val="00677C"/>
                </a:solidFill>
              </a:rPr>
              <a:t>=</a:t>
            </a:r>
            <a:r>
              <a:rPr lang="en-US" sz="2800" dirty="0" err="1">
                <a:solidFill>
                  <a:srgbClr val="092E64"/>
                </a:solidFill>
              </a:rPr>
              <a:t>list</a:t>
            </a:r>
            <a:r>
              <a:rPr lang="en-US" sz="2800" dirty="0" err="1"/>
              <a:t>.</a:t>
            </a:r>
            <a:r>
              <a:rPr lang="en-US" sz="2800" dirty="0" err="1">
                <a:solidFill>
                  <a:srgbClr val="00677C"/>
                </a:solidFill>
              </a:rPr>
              <a:t>end</a:t>
            </a:r>
            <a:r>
              <a:rPr lang="en-US" sz="2800" dirty="0"/>
              <a:t>();</a:t>
            </a:r>
            <a:endParaRPr lang="en-US" altLang="ru-RU" sz="2800" dirty="0">
              <a:cs typeface="Courier New" panose="02070309020205020404" pitchFamily="49" charset="0"/>
            </a:endParaRPr>
          </a:p>
          <a:p>
            <a:pPr marL="0" indent="0">
              <a:spcBef>
                <a:spcPts val="0"/>
              </a:spcBef>
              <a:buNone/>
            </a:pPr>
            <a:r>
              <a:rPr lang="uk-UA" altLang="ru-RU" sz="2800" dirty="0">
                <a:latin typeface="+mj-lt"/>
                <a:cs typeface="Courier New" panose="02070309020205020404" pitchFamily="49" charset="0"/>
              </a:rPr>
              <a:t>4.   Для </a:t>
            </a:r>
            <a:r>
              <a:rPr lang="uk-UA" altLang="ru-RU" sz="2800" dirty="0" err="1">
                <a:latin typeface="+mj-lt"/>
                <a:cs typeface="Courier New" panose="02070309020205020404" pitchFamily="49" charset="0"/>
              </a:rPr>
              <a:t>перехода</a:t>
            </a:r>
            <a:r>
              <a:rPr lang="uk-UA" altLang="ru-RU" sz="2800" dirty="0">
                <a:latin typeface="+mj-lt"/>
                <a:cs typeface="Courier New" panose="02070309020205020404" pitchFamily="49" charset="0"/>
              </a:rPr>
              <a:t> </a:t>
            </a:r>
            <a:r>
              <a:rPr lang="uk-UA" altLang="ru-RU" sz="2800" dirty="0" err="1">
                <a:latin typeface="+mj-lt"/>
                <a:cs typeface="Courier New" panose="02070309020205020404" pitchFamily="49" charset="0"/>
              </a:rPr>
              <a:t>между</a:t>
            </a:r>
            <a:r>
              <a:rPr lang="uk-UA" altLang="ru-RU" sz="2800" dirty="0">
                <a:latin typeface="+mj-lt"/>
                <a:cs typeface="Courier New" panose="02070309020205020404" pitchFamily="49" charset="0"/>
              </a:rPr>
              <a:t> </a:t>
            </a:r>
            <a:r>
              <a:rPr lang="uk-UA" altLang="ru-RU" sz="2800" dirty="0" err="1">
                <a:latin typeface="+mj-lt"/>
                <a:cs typeface="Courier New" panose="02070309020205020404" pitchFamily="49" charset="0"/>
              </a:rPr>
              <a:t>элементами</a:t>
            </a:r>
            <a:r>
              <a:rPr lang="uk-UA" altLang="ru-RU" sz="2800" dirty="0">
                <a:latin typeface="+mj-lt"/>
                <a:cs typeface="Courier New" panose="02070309020205020404" pitchFamily="49" charset="0"/>
              </a:rPr>
              <a:t> </a:t>
            </a:r>
            <a:r>
              <a:rPr lang="uk-UA" altLang="ru-RU" sz="2800" dirty="0" err="1">
                <a:latin typeface="+mj-lt"/>
                <a:cs typeface="Courier New" panose="02070309020205020404" pitchFamily="49" charset="0"/>
              </a:rPr>
              <a:t>списка</a:t>
            </a:r>
            <a:r>
              <a:rPr lang="uk-UA" altLang="ru-RU" sz="2800" dirty="0">
                <a:latin typeface="+mj-lt"/>
                <a:cs typeface="Courier New" panose="02070309020205020404" pitchFamily="49" charset="0"/>
              </a:rPr>
              <a:t> </a:t>
            </a:r>
            <a:r>
              <a:rPr lang="uk-UA" altLang="ru-RU" sz="2800" dirty="0" err="1">
                <a:latin typeface="+mj-lt"/>
                <a:cs typeface="Courier New" panose="02070309020205020404" pitchFamily="49" charset="0"/>
              </a:rPr>
              <a:t>можно</a:t>
            </a:r>
            <a:r>
              <a:rPr lang="uk-UA" altLang="ru-RU" sz="2800" dirty="0">
                <a:latin typeface="+mj-lt"/>
                <a:cs typeface="Courier New" panose="02070309020205020404" pitchFamily="49" charset="0"/>
              </a:rPr>
              <a:t> </a:t>
            </a:r>
            <a:r>
              <a:rPr lang="uk-UA" altLang="ru-RU" sz="2800" dirty="0" err="1">
                <a:latin typeface="+mj-lt"/>
                <a:cs typeface="Courier New" panose="02070309020205020404" pitchFamily="49" charset="0"/>
              </a:rPr>
              <a:t>использовать</a:t>
            </a:r>
            <a:r>
              <a:rPr lang="uk-UA" altLang="ru-RU" sz="2800" dirty="0">
                <a:latin typeface="+mj-lt"/>
                <a:cs typeface="Courier New" panose="02070309020205020404" pitchFamily="49" charset="0"/>
              </a:rPr>
              <a:t> </a:t>
            </a:r>
            <a:r>
              <a:rPr lang="uk-UA" altLang="ru-RU" sz="2800" dirty="0" err="1">
                <a:latin typeface="+mj-lt"/>
                <a:cs typeface="Courier New" panose="02070309020205020404" pitchFamily="49" charset="0"/>
              </a:rPr>
              <a:t>операторы</a:t>
            </a:r>
            <a:r>
              <a:rPr lang="uk-UA" altLang="ru-RU" sz="2800" dirty="0">
                <a:latin typeface="+mj-lt"/>
                <a:cs typeface="Courier New" panose="02070309020205020404" pitchFamily="49" charset="0"/>
              </a:rPr>
              <a:t> ++ и --. Для </a:t>
            </a:r>
            <a:r>
              <a:rPr lang="uk-UA" altLang="ru-RU" sz="2800" dirty="0" err="1">
                <a:latin typeface="+mj-lt"/>
                <a:cs typeface="Courier New" panose="02070309020205020404" pitchFamily="49" charset="0"/>
              </a:rPr>
              <a:t>извлечения</a:t>
            </a:r>
            <a:r>
              <a:rPr lang="uk-UA" altLang="ru-RU" sz="2800" dirty="0">
                <a:latin typeface="+mj-lt"/>
                <a:cs typeface="Courier New" panose="02070309020205020404" pitchFamily="49" charset="0"/>
              </a:rPr>
              <a:t> </a:t>
            </a:r>
            <a:r>
              <a:rPr lang="uk-UA" altLang="ru-RU" sz="2800" dirty="0" err="1">
                <a:latin typeface="+mj-lt"/>
                <a:cs typeface="Courier New" panose="02070309020205020404" pitchFamily="49" charset="0"/>
              </a:rPr>
              <a:t>элемента</a:t>
            </a:r>
            <a:r>
              <a:rPr lang="uk-UA" altLang="ru-RU" sz="2800" dirty="0">
                <a:latin typeface="+mj-lt"/>
                <a:cs typeface="Courier New" panose="02070309020205020404" pitchFamily="49" charset="0"/>
              </a:rPr>
              <a:t> </a:t>
            </a:r>
            <a:r>
              <a:rPr lang="uk-UA" altLang="ru-RU" sz="2800" dirty="0" err="1">
                <a:latin typeface="+mj-lt"/>
                <a:cs typeface="Courier New" panose="02070309020205020404" pitchFamily="49" charset="0"/>
              </a:rPr>
              <a:t>списка</a:t>
            </a:r>
            <a:r>
              <a:rPr lang="uk-UA" altLang="ru-RU" sz="2800" dirty="0">
                <a:latin typeface="+mj-lt"/>
                <a:cs typeface="Courier New" panose="02070309020205020404" pitchFamily="49" charset="0"/>
              </a:rPr>
              <a:t> </a:t>
            </a:r>
            <a:r>
              <a:rPr lang="uk-UA" altLang="ru-RU" sz="2800" dirty="0" err="1">
                <a:latin typeface="+mj-lt"/>
                <a:cs typeface="Courier New" panose="02070309020205020404" pitchFamily="49" charset="0"/>
              </a:rPr>
              <a:t>из</a:t>
            </a:r>
            <a:r>
              <a:rPr lang="uk-UA" altLang="ru-RU" sz="2800" dirty="0">
                <a:latin typeface="+mj-lt"/>
                <a:cs typeface="Courier New" panose="02070309020205020404" pitchFamily="49" charset="0"/>
              </a:rPr>
              <a:t> </a:t>
            </a:r>
            <a:r>
              <a:rPr lang="uk-UA" altLang="ru-RU" sz="2800" dirty="0" err="1">
                <a:latin typeface="+mj-lt"/>
                <a:cs typeface="Courier New" panose="02070309020205020404" pitchFamily="49" charset="0"/>
              </a:rPr>
              <a:t>позиции</a:t>
            </a:r>
            <a:r>
              <a:rPr lang="uk-UA" altLang="ru-RU" sz="2800" dirty="0">
                <a:latin typeface="+mj-lt"/>
                <a:cs typeface="Courier New" panose="02070309020205020404" pitchFamily="49" charset="0"/>
              </a:rPr>
              <a:t> </a:t>
            </a:r>
            <a:r>
              <a:rPr lang="uk-UA" altLang="ru-RU" sz="2800" dirty="0" err="1">
                <a:latin typeface="+mj-lt"/>
                <a:cs typeface="Courier New" panose="02070309020205020404" pitchFamily="49" charset="0"/>
              </a:rPr>
              <a:t>текущего</a:t>
            </a:r>
            <a:r>
              <a:rPr lang="uk-UA" altLang="ru-RU" sz="2800" dirty="0">
                <a:latin typeface="+mj-lt"/>
                <a:cs typeface="Courier New" panose="02070309020205020404" pitchFamily="49" charset="0"/>
              </a:rPr>
              <a:t> </a:t>
            </a:r>
            <a:r>
              <a:rPr lang="uk-UA" altLang="ru-RU" sz="2800" dirty="0" err="1">
                <a:latin typeface="+mj-lt"/>
                <a:cs typeface="Courier New" panose="02070309020205020404" pitchFamily="49" charset="0"/>
              </a:rPr>
              <a:t>итератора</a:t>
            </a:r>
            <a:r>
              <a:rPr lang="uk-UA" altLang="ru-RU" sz="2800" dirty="0">
                <a:latin typeface="+mj-lt"/>
                <a:cs typeface="Courier New" panose="02070309020205020404" pitchFamily="49" charset="0"/>
              </a:rPr>
              <a:t> </a:t>
            </a:r>
            <a:r>
              <a:rPr lang="uk-UA" altLang="ru-RU" sz="2800" dirty="0" err="1">
                <a:latin typeface="+mj-lt"/>
                <a:cs typeface="Courier New" panose="02070309020205020404" pitchFamily="49" charset="0"/>
              </a:rPr>
              <a:t>нужно</a:t>
            </a:r>
            <a:r>
              <a:rPr lang="uk-UA" altLang="ru-RU" sz="2800" dirty="0">
                <a:latin typeface="+mj-lt"/>
                <a:cs typeface="Courier New" panose="02070309020205020404" pitchFamily="49" charset="0"/>
              </a:rPr>
              <a:t> </a:t>
            </a:r>
            <a:r>
              <a:rPr lang="uk-UA" altLang="ru-RU" sz="2800" dirty="0" err="1">
                <a:latin typeface="+mj-lt"/>
                <a:cs typeface="Courier New" panose="02070309020205020404" pitchFamily="49" charset="0"/>
              </a:rPr>
              <a:t>использовать</a:t>
            </a:r>
            <a:r>
              <a:rPr lang="uk-UA" altLang="ru-RU" sz="2800" dirty="0">
                <a:latin typeface="+mj-lt"/>
                <a:cs typeface="Courier New" panose="02070309020205020404" pitchFamily="49" charset="0"/>
              </a:rPr>
              <a:t> оператор *.</a:t>
            </a:r>
          </a:p>
          <a:p>
            <a:pPr marL="514350" indent="-514350">
              <a:spcBef>
                <a:spcPts val="0"/>
              </a:spcBef>
              <a:buAutoNum type="arabicPeriod"/>
            </a:pPr>
            <a:endParaRPr lang="ru-RU" altLang="ru-RU" sz="2800" dirty="0">
              <a:latin typeface="+mj-lt"/>
              <a:cs typeface="Courier New" panose="02070309020205020404" pitchFamily="49" charset="0"/>
            </a:endParaRPr>
          </a:p>
        </p:txBody>
      </p:sp>
      <p:sp>
        <p:nvSpPr>
          <p:cNvPr id="5124" name="Rectangle 4"/>
          <p:cNvSpPr>
            <a:spLocks noGrp="1" noChangeArrowheads="1"/>
          </p:cNvSpPr>
          <p:nvPr>
            <p:ph type="title"/>
          </p:nvPr>
        </p:nvSpPr>
        <p:spPr>
          <a:xfrm>
            <a:off x="395536" y="0"/>
            <a:ext cx="8280920" cy="980728"/>
          </a:xfrm>
        </p:spPr>
        <p:txBody>
          <a:bodyPr>
            <a:noAutofit/>
          </a:bodyPr>
          <a:lstStyle/>
          <a:p>
            <a:r>
              <a:rPr lang="uk-UA" sz="3600" dirty="0" err="1"/>
              <a:t>Класс</a:t>
            </a:r>
            <a:r>
              <a:rPr lang="uk-UA" sz="3600" dirty="0"/>
              <a:t> </a:t>
            </a:r>
            <a:r>
              <a:rPr lang="en-US" sz="3600" dirty="0" err="1"/>
              <a:t>QList</a:t>
            </a:r>
            <a:endParaRPr lang="uk-UA" sz="3600" dirty="0"/>
          </a:p>
        </p:txBody>
      </p:sp>
    </p:spTree>
    <p:extLst>
      <p:ext uri="{BB962C8B-B14F-4D97-AF65-F5344CB8AC3E}">
        <p14:creationId xmlns:p14="http://schemas.microsoft.com/office/powerpoint/2010/main" val="388516202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xfrm>
            <a:off x="239774" y="980728"/>
            <a:ext cx="8664451" cy="5744294"/>
          </a:xfrm>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ormAutofit fontScale="92500" lnSpcReduction="10000"/>
          </a:bodyPr>
          <a:lstStyle/>
          <a:p>
            <a:pPr marL="0" indent="0">
              <a:spcBef>
                <a:spcPts val="0"/>
              </a:spcBef>
              <a:buNone/>
            </a:pPr>
            <a:r>
              <a:rPr lang="en-US" altLang="ru-RU" sz="2800" dirty="0" err="1">
                <a:latin typeface="+mj-lt"/>
                <a:cs typeface="Courier New" panose="02070309020205020404" pitchFamily="49" charset="0"/>
              </a:rPr>
              <a:t>i</a:t>
            </a:r>
            <a:r>
              <a:rPr lang="en-US" altLang="ru-RU" sz="2800" dirty="0">
                <a:latin typeface="+mj-lt"/>
                <a:cs typeface="Courier New" panose="02070309020205020404" pitchFamily="49" charset="0"/>
              </a:rPr>
              <a:t>=</a:t>
            </a:r>
            <a:r>
              <a:rPr lang="en-US" altLang="ru-RU" sz="2800" dirty="0" err="1">
                <a:latin typeface="+mj-lt"/>
                <a:cs typeface="Courier New" panose="02070309020205020404" pitchFamily="49" charset="0"/>
              </a:rPr>
              <a:t>list.begin</a:t>
            </a:r>
            <a:r>
              <a:rPr lang="en-US" altLang="ru-RU" sz="2800" dirty="0">
                <a:latin typeface="+mj-lt"/>
                <a:cs typeface="Courier New" panose="02070309020205020404" pitchFamily="49" charset="0"/>
              </a:rPr>
              <a:t>();</a:t>
            </a:r>
          </a:p>
          <a:p>
            <a:pPr marL="0" indent="0">
              <a:spcBef>
                <a:spcPts val="0"/>
              </a:spcBef>
              <a:buNone/>
            </a:pPr>
            <a:r>
              <a:rPr lang="en-US" altLang="ru-RU" sz="2800" dirty="0">
                <a:latin typeface="+mj-lt"/>
                <a:cs typeface="Courier New" panose="02070309020205020404" pitchFamily="49" charset="0"/>
              </a:rPr>
              <a:t>while (</a:t>
            </a:r>
            <a:r>
              <a:rPr lang="en-US" altLang="ru-RU" sz="2800" dirty="0" err="1">
                <a:latin typeface="+mj-lt"/>
                <a:cs typeface="Courier New" panose="02070309020205020404" pitchFamily="49" charset="0"/>
              </a:rPr>
              <a:t>i</a:t>
            </a:r>
            <a:r>
              <a:rPr lang="en-US" altLang="ru-RU" sz="2800" dirty="0">
                <a:latin typeface="+mj-lt"/>
                <a:cs typeface="Courier New" panose="02070309020205020404" pitchFamily="49" charset="0"/>
              </a:rPr>
              <a:t>!=</a:t>
            </a:r>
            <a:r>
              <a:rPr lang="en-US" altLang="ru-RU" sz="2800" dirty="0" err="1">
                <a:latin typeface="+mj-lt"/>
                <a:cs typeface="Courier New" panose="02070309020205020404" pitchFamily="49" charset="0"/>
              </a:rPr>
              <a:t>list.end</a:t>
            </a:r>
            <a:r>
              <a:rPr lang="en-US" altLang="ru-RU" sz="2800" dirty="0">
                <a:latin typeface="+mj-lt"/>
                <a:cs typeface="Courier New" panose="02070309020205020404" pitchFamily="49" charset="0"/>
              </a:rPr>
              <a:t>())</a:t>
            </a:r>
          </a:p>
          <a:p>
            <a:pPr marL="0" indent="0">
              <a:spcBef>
                <a:spcPts val="0"/>
              </a:spcBef>
              <a:buNone/>
            </a:pPr>
            <a:r>
              <a:rPr lang="en-US" altLang="ru-RU" sz="2800" dirty="0">
                <a:latin typeface="+mj-lt"/>
                <a:cs typeface="Courier New" panose="02070309020205020404" pitchFamily="49" charset="0"/>
              </a:rPr>
              <a:t>{</a:t>
            </a:r>
            <a:r>
              <a:rPr lang="en-US" altLang="ru-RU" sz="2800" dirty="0" err="1">
                <a:latin typeface="+mj-lt"/>
                <a:cs typeface="Courier New" panose="02070309020205020404" pitchFamily="49" charset="0"/>
              </a:rPr>
              <a:t>cout</a:t>
            </a:r>
            <a:r>
              <a:rPr lang="en-US" altLang="ru-RU" sz="2800" dirty="0">
                <a:latin typeface="+mj-lt"/>
                <a:cs typeface="Courier New" panose="02070309020205020404" pitchFamily="49" charset="0"/>
              </a:rPr>
              <a:t>&lt;&lt;*</a:t>
            </a:r>
            <a:r>
              <a:rPr lang="en-US" altLang="ru-RU" sz="2800" dirty="0" err="1">
                <a:latin typeface="+mj-lt"/>
                <a:cs typeface="Courier New" panose="02070309020205020404" pitchFamily="49" charset="0"/>
              </a:rPr>
              <a:t>i</a:t>
            </a:r>
            <a:r>
              <a:rPr lang="en-US" altLang="ru-RU" sz="2800" dirty="0">
                <a:latin typeface="+mj-lt"/>
                <a:cs typeface="Courier New" panose="02070309020205020404" pitchFamily="49" charset="0"/>
              </a:rPr>
              <a:t>&lt;&lt;</a:t>
            </a:r>
            <a:r>
              <a:rPr lang="en-US" altLang="ru-RU" sz="2800" dirty="0" err="1">
                <a:latin typeface="+mj-lt"/>
                <a:cs typeface="Courier New" panose="02070309020205020404" pitchFamily="49" charset="0"/>
              </a:rPr>
              <a:t>endl</a:t>
            </a:r>
            <a:r>
              <a:rPr lang="en-US" altLang="ru-RU" sz="2800" dirty="0">
                <a:latin typeface="+mj-lt"/>
                <a:cs typeface="Courier New" panose="02070309020205020404" pitchFamily="49" charset="0"/>
              </a:rPr>
              <a:t>; //</a:t>
            </a:r>
            <a:r>
              <a:rPr lang="en-US" altLang="ru-RU" sz="2800" dirty="0" err="1">
                <a:latin typeface="+mj-lt"/>
                <a:cs typeface="Courier New" panose="02070309020205020404" pitchFamily="49" charset="0"/>
              </a:rPr>
              <a:t>cout</a:t>
            </a:r>
            <a:r>
              <a:rPr lang="en-US" altLang="ru-RU" sz="2800" dirty="0">
                <a:latin typeface="+mj-lt"/>
                <a:cs typeface="Courier New" panose="02070309020205020404" pitchFamily="49" charset="0"/>
              </a:rPr>
              <a:t>&lt;&lt;*</a:t>
            </a:r>
            <a:r>
              <a:rPr lang="en-US" altLang="ru-RU" sz="2800" dirty="0" err="1">
                <a:latin typeface="+mj-lt"/>
                <a:cs typeface="Courier New" panose="02070309020205020404" pitchFamily="49" charset="0"/>
              </a:rPr>
              <a:t>i</a:t>
            </a:r>
            <a:r>
              <a:rPr lang="en-US" altLang="ru-RU" sz="2800" dirty="0">
                <a:latin typeface="+mj-lt"/>
                <a:cs typeface="Courier New" panose="02070309020205020404" pitchFamily="49" charset="0"/>
              </a:rPr>
              <a:t>++;</a:t>
            </a:r>
          </a:p>
          <a:p>
            <a:pPr marL="0" indent="0">
              <a:spcBef>
                <a:spcPts val="0"/>
              </a:spcBef>
              <a:buNone/>
            </a:pPr>
            <a:r>
              <a:rPr lang="en-US" altLang="ru-RU" sz="2800" dirty="0" err="1">
                <a:latin typeface="+mj-lt"/>
                <a:cs typeface="Courier New" panose="02070309020205020404" pitchFamily="49" charset="0"/>
              </a:rPr>
              <a:t>i</a:t>
            </a:r>
            <a:r>
              <a:rPr lang="en-US" altLang="ru-RU" sz="2800" dirty="0">
                <a:latin typeface="+mj-lt"/>
                <a:cs typeface="Courier New" panose="02070309020205020404" pitchFamily="49" charset="0"/>
              </a:rPr>
              <a:t>++;</a:t>
            </a:r>
          </a:p>
          <a:p>
            <a:pPr marL="0" indent="0">
              <a:spcBef>
                <a:spcPts val="0"/>
              </a:spcBef>
              <a:buNone/>
            </a:pPr>
            <a:r>
              <a:rPr lang="en-US" altLang="ru-RU" sz="2800" dirty="0">
                <a:latin typeface="+mj-lt"/>
                <a:cs typeface="Courier New" panose="02070309020205020404" pitchFamily="49" charset="0"/>
              </a:rPr>
              <a:t>}</a:t>
            </a:r>
            <a:endParaRPr lang="uk-UA" altLang="ru-RU" sz="2800" dirty="0">
              <a:latin typeface="+mj-lt"/>
              <a:cs typeface="Courier New" panose="02070309020205020404" pitchFamily="49" charset="0"/>
            </a:endParaRPr>
          </a:p>
          <a:p>
            <a:pPr marL="0" indent="0">
              <a:spcBef>
                <a:spcPts val="0"/>
              </a:spcBef>
              <a:buNone/>
            </a:pPr>
            <a:r>
              <a:rPr lang="ru-RU" altLang="ru-RU" sz="2800" dirty="0">
                <a:latin typeface="+mj-lt"/>
                <a:cs typeface="Courier New" panose="02070309020205020404" pitchFamily="49" charset="0"/>
              </a:rPr>
              <a:t>В обратном порядке:</a:t>
            </a:r>
          </a:p>
          <a:p>
            <a:pPr marL="0" indent="0">
              <a:spcBef>
                <a:spcPts val="0"/>
              </a:spcBef>
              <a:buNone/>
            </a:pPr>
            <a:r>
              <a:rPr lang="en-US" altLang="ru-RU" sz="2800" dirty="0" err="1">
                <a:latin typeface="+mj-lt"/>
                <a:cs typeface="Courier New" panose="02070309020205020404" pitchFamily="49" charset="0"/>
              </a:rPr>
              <a:t>i</a:t>
            </a:r>
            <a:r>
              <a:rPr lang="en-US" altLang="ru-RU" sz="2800" dirty="0">
                <a:latin typeface="+mj-lt"/>
                <a:cs typeface="Courier New" panose="02070309020205020404" pitchFamily="49" charset="0"/>
              </a:rPr>
              <a:t>=</a:t>
            </a:r>
            <a:r>
              <a:rPr lang="en-US" altLang="ru-RU" sz="2800" dirty="0" err="1">
                <a:latin typeface="+mj-lt"/>
                <a:cs typeface="Courier New" panose="02070309020205020404" pitchFamily="49" charset="0"/>
              </a:rPr>
              <a:t>list.end</a:t>
            </a:r>
            <a:r>
              <a:rPr lang="en-US" altLang="ru-RU" sz="2800" dirty="0">
                <a:latin typeface="+mj-lt"/>
                <a:cs typeface="Courier New" panose="02070309020205020404" pitchFamily="49" charset="0"/>
              </a:rPr>
              <a:t>();</a:t>
            </a:r>
          </a:p>
          <a:p>
            <a:pPr marL="0" indent="0">
              <a:spcBef>
                <a:spcPts val="0"/>
              </a:spcBef>
              <a:buNone/>
            </a:pPr>
            <a:r>
              <a:rPr lang="en-US" altLang="ru-RU" sz="2800" dirty="0">
                <a:latin typeface="+mj-lt"/>
                <a:cs typeface="Courier New" panose="02070309020205020404" pitchFamily="49" charset="0"/>
              </a:rPr>
              <a:t>while (</a:t>
            </a:r>
            <a:r>
              <a:rPr lang="en-US" altLang="ru-RU" sz="2800" dirty="0" err="1">
                <a:latin typeface="+mj-lt"/>
                <a:cs typeface="Courier New" panose="02070309020205020404" pitchFamily="49" charset="0"/>
              </a:rPr>
              <a:t>i</a:t>
            </a:r>
            <a:r>
              <a:rPr lang="en-US" altLang="ru-RU" sz="2800" dirty="0">
                <a:latin typeface="+mj-lt"/>
                <a:cs typeface="Courier New" panose="02070309020205020404" pitchFamily="49" charset="0"/>
              </a:rPr>
              <a:t>!=</a:t>
            </a:r>
            <a:r>
              <a:rPr lang="en-US" altLang="ru-RU" sz="2800" dirty="0" err="1">
                <a:latin typeface="+mj-lt"/>
                <a:cs typeface="Courier New" panose="02070309020205020404" pitchFamily="49" charset="0"/>
              </a:rPr>
              <a:t>list.begin</a:t>
            </a:r>
            <a:r>
              <a:rPr lang="en-US" altLang="ru-RU" sz="2800" dirty="0">
                <a:latin typeface="+mj-lt"/>
                <a:cs typeface="Courier New" panose="02070309020205020404" pitchFamily="49" charset="0"/>
              </a:rPr>
              <a:t>())</a:t>
            </a:r>
          </a:p>
          <a:p>
            <a:pPr marL="0" indent="0">
              <a:spcBef>
                <a:spcPts val="0"/>
              </a:spcBef>
              <a:buNone/>
            </a:pPr>
            <a:r>
              <a:rPr lang="en-US" altLang="ru-RU" sz="2800" dirty="0">
                <a:latin typeface="+mj-lt"/>
                <a:cs typeface="Courier New" panose="02070309020205020404" pitchFamily="49" charset="0"/>
              </a:rPr>
              <a:t>{</a:t>
            </a:r>
            <a:r>
              <a:rPr lang="en-US" altLang="ru-RU" sz="2800" dirty="0" err="1">
                <a:latin typeface="+mj-lt"/>
                <a:cs typeface="Courier New" panose="02070309020205020404" pitchFamily="49" charset="0"/>
              </a:rPr>
              <a:t>cout</a:t>
            </a:r>
            <a:r>
              <a:rPr lang="en-US" altLang="ru-RU" sz="2800" dirty="0">
                <a:latin typeface="+mj-lt"/>
                <a:cs typeface="Courier New" panose="02070309020205020404" pitchFamily="49" charset="0"/>
              </a:rPr>
              <a:t>&lt;&lt;--</a:t>
            </a:r>
            <a:r>
              <a:rPr lang="en-US" altLang="ru-RU" sz="2800" dirty="0">
                <a:latin typeface="+mj-lt"/>
                <a:cs typeface="Courier New" panose="02070309020205020404" pitchFamily="49" charset="0"/>
                <a:sym typeface="Wingdings" panose="05000000000000000000" pitchFamily="2" charset="2"/>
              </a:rPr>
              <a:t>*</a:t>
            </a:r>
            <a:r>
              <a:rPr lang="en-US" altLang="ru-RU" sz="2800" dirty="0" err="1">
                <a:latin typeface="+mj-lt"/>
                <a:cs typeface="Courier New" panose="02070309020205020404" pitchFamily="49" charset="0"/>
                <a:sym typeface="Wingdings" panose="05000000000000000000" pitchFamily="2" charset="2"/>
              </a:rPr>
              <a:t>i</a:t>
            </a:r>
            <a:r>
              <a:rPr lang="en-US" altLang="ru-RU" sz="2800" dirty="0">
                <a:latin typeface="+mj-lt"/>
                <a:cs typeface="Courier New" panose="02070309020205020404" pitchFamily="49" charset="0"/>
                <a:sym typeface="Wingdings" panose="05000000000000000000" pitchFamily="2" charset="2"/>
              </a:rPr>
              <a:t>&lt;&lt;</a:t>
            </a:r>
            <a:r>
              <a:rPr lang="en-US" altLang="ru-RU" sz="2800" dirty="0" err="1">
                <a:latin typeface="+mj-lt"/>
                <a:cs typeface="Courier New" panose="02070309020205020404" pitchFamily="49" charset="0"/>
                <a:sym typeface="Wingdings" panose="05000000000000000000" pitchFamily="2" charset="2"/>
              </a:rPr>
              <a:t>endl</a:t>
            </a:r>
            <a:r>
              <a:rPr lang="en-US" altLang="ru-RU" sz="2800" dirty="0">
                <a:latin typeface="+mj-lt"/>
                <a:cs typeface="Courier New" panose="02070309020205020404" pitchFamily="49" charset="0"/>
                <a:sym typeface="Wingdings" panose="05000000000000000000" pitchFamily="2" charset="2"/>
              </a:rPr>
              <a:t>;</a:t>
            </a:r>
          </a:p>
          <a:p>
            <a:pPr marL="0" indent="0">
              <a:spcBef>
                <a:spcPts val="0"/>
              </a:spcBef>
              <a:buNone/>
            </a:pPr>
            <a:r>
              <a:rPr lang="en-US" altLang="ru-RU" sz="2800" dirty="0">
                <a:latin typeface="+mj-lt"/>
                <a:cs typeface="Courier New" panose="02070309020205020404" pitchFamily="49" charset="0"/>
                <a:sym typeface="Wingdings" panose="05000000000000000000" pitchFamily="2" charset="2"/>
              </a:rPr>
              <a:t>}</a:t>
            </a:r>
          </a:p>
          <a:p>
            <a:pPr marL="0" indent="0">
              <a:spcBef>
                <a:spcPts val="0"/>
              </a:spcBef>
              <a:buNone/>
            </a:pPr>
            <a:r>
              <a:rPr lang="en-US" altLang="ru-RU" sz="2800" dirty="0" err="1">
                <a:latin typeface="+mj-lt"/>
                <a:cs typeface="Courier New" panose="02070309020205020404" pitchFamily="49" charset="0"/>
                <a:sym typeface="Wingdings" panose="05000000000000000000" pitchFamily="2" charset="2"/>
              </a:rPr>
              <a:t>Qlist</a:t>
            </a:r>
            <a:r>
              <a:rPr lang="en-US" altLang="ru-RU" sz="2800" dirty="0">
                <a:latin typeface="+mj-lt"/>
                <a:cs typeface="Courier New" panose="02070309020205020404" pitchFamily="49" charset="0"/>
                <a:sym typeface="Wingdings" panose="05000000000000000000" pitchFamily="2" charset="2"/>
              </a:rPr>
              <a:t> &lt;int&gt;::iterator </a:t>
            </a:r>
            <a:r>
              <a:rPr lang="en-US" altLang="ru-RU" sz="2800" dirty="0" err="1">
                <a:latin typeface="+mj-lt"/>
                <a:cs typeface="Courier New" panose="02070309020205020404" pitchFamily="49" charset="0"/>
                <a:sym typeface="Wingdings" panose="05000000000000000000" pitchFamily="2" charset="2"/>
              </a:rPr>
              <a:t>i</a:t>
            </a:r>
            <a:r>
              <a:rPr lang="en-US" altLang="ru-RU" sz="2800" dirty="0">
                <a:latin typeface="+mj-lt"/>
                <a:cs typeface="Courier New" panose="02070309020205020404" pitchFamily="49" charset="0"/>
                <a:sym typeface="Wingdings" panose="05000000000000000000" pitchFamily="2" charset="2"/>
              </a:rPr>
              <a:t>=</a:t>
            </a:r>
            <a:r>
              <a:rPr lang="en-US" altLang="ru-RU" sz="2800" dirty="0" err="1">
                <a:latin typeface="+mj-lt"/>
                <a:cs typeface="Courier New" panose="02070309020205020404" pitchFamily="49" charset="0"/>
                <a:sym typeface="Wingdings" panose="05000000000000000000" pitchFamily="2" charset="2"/>
              </a:rPr>
              <a:t>list.begin</a:t>
            </a:r>
            <a:r>
              <a:rPr lang="en-US" altLang="ru-RU" sz="2800" dirty="0">
                <a:latin typeface="+mj-lt"/>
                <a:cs typeface="Courier New" panose="02070309020205020404" pitchFamily="49" charset="0"/>
                <a:sym typeface="Wingdings" panose="05000000000000000000" pitchFamily="2" charset="2"/>
              </a:rPr>
              <a:t>();</a:t>
            </a:r>
          </a:p>
          <a:p>
            <a:pPr marL="0" indent="0">
              <a:spcBef>
                <a:spcPts val="0"/>
              </a:spcBef>
              <a:buNone/>
            </a:pPr>
            <a:r>
              <a:rPr lang="en-US" altLang="ru-RU" sz="2800" dirty="0">
                <a:latin typeface="+mj-lt"/>
                <a:cs typeface="Courier New" panose="02070309020205020404" pitchFamily="49" charset="0"/>
                <a:sym typeface="Wingdings" panose="05000000000000000000" pitchFamily="2" charset="2"/>
              </a:rPr>
              <a:t>while (</a:t>
            </a:r>
            <a:r>
              <a:rPr lang="en-US" altLang="ru-RU" sz="2800" dirty="0" err="1">
                <a:latin typeface="+mj-lt"/>
                <a:cs typeface="Courier New" panose="02070309020205020404" pitchFamily="49" charset="0"/>
                <a:sym typeface="Wingdings" panose="05000000000000000000" pitchFamily="2" charset="2"/>
              </a:rPr>
              <a:t>i</a:t>
            </a:r>
            <a:r>
              <a:rPr lang="en-US" altLang="ru-RU" sz="2800" dirty="0">
                <a:latin typeface="+mj-lt"/>
                <a:cs typeface="Courier New" panose="02070309020205020404" pitchFamily="49" charset="0"/>
                <a:sym typeface="Wingdings" panose="05000000000000000000" pitchFamily="2" charset="2"/>
              </a:rPr>
              <a:t>!=</a:t>
            </a:r>
            <a:r>
              <a:rPr lang="en-US" altLang="ru-RU" sz="2800" dirty="0" err="1">
                <a:latin typeface="+mj-lt"/>
                <a:cs typeface="Courier New" panose="02070309020205020404" pitchFamily="49" charset="0"/>
                <a:sym typeface="Wingdings" panose="05000000000000000000" pitchFamily="2" charset="2"/>
              </a:rPr>
              <a:t>list.end</a:t>
            </a:r>
            <a:r>
              <a:rPr lang="en-US" altLang="ru-RU" sz="2800" dirty="0">
                <a:latin typeface="+mj-lt"/>
                <a:cs typeface="Courier New" panose="02070309020205020404" pitchFamily="49" charset="0"/>
                <a:sym typeface="Wingdings" panose="05000000000000000000" pitchFamily="2" charset="2"/>
              </a:rPr>
              <a:t>()){</a:t>
            </a:r>
          </a:p>
          <a:p>
            <a:pPr marL="0" indent="0">
              <a:spcBef>
                <a:spcPts val="0"/>
              </a:spcBef>
              <a:buNone/>
            </a:pPr>
            <a:r>
              <a:rPr lang="en-US" altLang="ru-RU" sz="2800" dirty="0">
                <a:latin typeface="+mj-lt"/>
                <a:cs typeface="Courier New" panose="02070309020205020404" pitchFamily="49" charset="0"/>
                <a:sym typeface="Wingdings" panose="05000000000000000000" pitchFamily="2" charset="2"/>
              </a:rPr>
              <a:t>*</a:t>
            </a:r>
            <a:r>
              <a:rPr lang="en-US" altLang="ru-RU" sz="2800" dirty="0" err="1">
                <a:latin typeface="+mj-lt"/>
                <a:cs typeface="Courier New" panose="02070309020205020404" pitchFamily="49" charset="0"/>
                <a:sym typeface="Wingdings" panose="05000000000000000000" pitchFamily="2" charset="2"/>
              </a:rPr>
              <a:t>i</a:t>
            </a:r>
            <a:r>
              <a:rPr lang="en-US" altLang="ru-RU" sz="2800" dirty="0">
                <a:latin typeface="+mj-lt"/>
                <a:cs typeface="Courier New" panose="02070309020205020404" pitchFamily="49" charset="0"/>
                <a:sym typeface="Wingdings" panose="05000000000000000000" pitchFamily="2" charset="2"/>
              </a:rPr>
              <a:t>+=10;//</a:t>
            </a:r>
            <a:r>
              <a:rPr lang="ru-RU" altLang="ru-RU" sz="2800" dirty="0">
                <a:latin typeface="+mj-lt"/>
                <a:cs typeface="Courier New" panose="02070309020205020404" pitchFamily="49" charset="0"/>
                <a:sym typeface="Wingdings" panose="05000000000000000000" pitchFamily="2" charset="2"/>
              </a:rPr>
              <a:t>увеличиваем значение элемента на 10</a:t>
            </a:r>
          </a:p>
          <a:p>
            <a:pPr marL="0" indent="0">
              <a:spcBef>
                <a:spcPts val="0"/>
              </a:spcBef>
              <a:buNone/>
            </a:pPr>
            <a:r>
              <a:rPr lang="en-US" altLang="ru-RU" sz="2800" dirty="0" err="1">
                <a:latin typeface="+mj-lt"/>
                <a:cs typeface="Courier New" panose="02070309020205020404" pitchFamily="49" charset="0"/>
                <a:sym typeface="Wingdings" panose="05000000000000000000" pitchFamily="2" charset="2"/>
              </a:rPr>
              <a:t>cout</a:t>
            </a:r>
            <a:r>
              <a:rPr lang="en-US" altLang="ru-RU" sz="2800" dirty="0">
                <a:latin typeface="+mj-lt"/>
                <a:cs typeface="Courier New" panose="02070309020205020404" pitchFamily="49" charset="0"/>
                <a:sym typeface="Wingdings" panose="05000000000000000000" pitchFamily="2" charset="2"/>
              </a:rPr>
              <a:t>&lt;&lt;*</a:t>
            </a:r>
            <a:r>
              <a:rPr lang="en-US" altLang="ru-RU" sz="2800" dirty="0" err="1">
                <a:latin typeface="+mj-lt"/>
                <a:cs typeface="Courier New" panose="02070309020205020404" pitchFamily="49" charset="0"/>
                <a:sym typeface="Wingdings" panose="05000000000000000000" pitchFamily="2" charset="2"/>
              </a:rPr>
              <a:t>i</a:t>
            </a:r>
            <a:r>
              <a:rPr lang="en-US" altLang="ru-RU" sz="2800" dirty="0">
                <a:latin typeface="+mj-lt"/>
                <a:cs typeface="Courier New" panose="02070309020205020404" pitchFamily="49" charset="0"/>
                <a:sym typeface="Wingdings" panose="05000000000000000000" pitchFamily="2" charset="2"/>
              </a:rPr>
              <a:t>++&lt;&lt;</a:t>
            </a:r>
            <a:r>
              <a:rPr lang="en-US" altLang="ru-RU" sz="2800" dirty="0" err="1">
                <a:latin typeface="+mj-lt"/>
                <a:cs typeface="Courier New" panose="02070309020205020404" pitchFamily="49" charset="0"/>
                <a:sym typeface="Wingdings" panose="05000000000000000000" pitchFamily="2" charset="2"/>
              </a:rPr>
              <a:t>endl</a:t>
            </a:r>
            <a:r>
              <a:rPr lang="en-US" altLang="ru-RU" sz="2800" dirty="0">
                <a:latin typeface="+mj-lt"/>
                <a:cs typeface="Courier New" panose="02070309020205020404" pitchFamily="49" charset="0"/>
                <a:sym typeface="Wingdings" panose="05000000000000000000" pitchFamily="2" charset="2"/>
              </a:rPr>
              <a:t>;</a:t>
            </a:r>
          </a:p>
          <a:p>
            <a:pPr marL="0" indent="0">
              <a:spcBef>
                <a:spcPts val="0"/>
              </a:spcBef>
              <a:buNone/>
            </a:pPr>
            <a:r>
              <a:rPr lang="en-US" altLang="ru-RU" sz="2800" dirty="0">
                <a:latin typeface="+mj-lt"/>
                <a:cs typeface="Courier New" panose="02070309020205020404" pitchFamily="49" charset="0"/>
                <a:sym typeface="Wingdings" panose="05000000000000000000" pitchFamily="2" charset="2"/>
              </a:rPr>
              <a:t>}</a:t>
            </a:r>
            <a:endParaRPr lang="ru-RU" altLang="ru-RU" sz="2800" dirty="0">
              <a:latin typeface="+mj-lt"/>
              <a:cs typeface="Courier New" panose="02070309020205020404" pitchFamily="49" charset="0"/>
            </a:endParaRPr>
          </a:p>
        </p:txBody>
      </p:sp>
      <p:sp>
        <p:nvSpPr>
          <p:cNvPr id="5124" name="Rectangle 4"/>
          <p:cNvSpPr>
            <a:spLocks noGrp="1" noChangeArrowheads="1"/>
          </p:cNvSpPr>
          <p:nvPr>
            <p:ph type="title"/>
          </p:nvPr>
        </p:nvSpPr>
        <p:spPr>
          <a:xfrm>
            <a:off x="395536" y="0"/>
            <a:ext cx="8280920" cy="980728"/>
          </a:xfrm>
        </p:spPr>
        <p:txBody>
          <a:bodyPr>
            <a:noAutofit/>
          </a:bodyPr>
          <a:lstStyle/>
          <a:p>
            <a:r>
              <a:rPr lang="uk-UA" sz="3600" dirty="0" err="1"/>
              <a:t>Класс</a:t>
            </a:r>
            <a:r>
              <a:rPr lang="uk-UA" sz="3600" dirty="0"/>
              <a:t> </a:t>
            </a:r>
            <a:r>
              <a:rPr lang="en-US" sz="3600" dirty="0" err="1"/>
              <a:t>QList</a:t>
            </a:r>
            <a:endParaRPr lang="uk-UA" sz="3600" dirty="0"/>
          </a:p>
        </p:txBody>
      </p:sp>
    </p:spTree>
    <p:extLst>
      <p:ext uri="{BB962C8B-B14F-4D97-AF65-F5344CB8AC3E}">
        <p14:creationId xmlns:p14="http://schemas.microsoft.com/office/powerpoint/2010/main" val="3512971910"/>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xfrm>
            <a:off x="239774" y="980728"/>
            <a:ext cx="8664451" cy="5744294"/>
          </a:xfrm>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ormAutofit/>
          </a:bodyPr>
          <a:lstStyle/>
          <a:p>
            <a:pPr marL="0" indent="0">
              <a:spcBef>
                <a:spcPts val="0"/>
              </a:spcBef>
              <a:buNone/>
            </a:pPr>
            <a:r>
              <a:rPr lang="ru-RU" altLang="ru-RU" sz="2800" dirty="0">
                <a:latin typeface="+mj-lt"/>
                <a:cs typeface="Courier New" panose="02070309020205020404" pitchFamily="49" charset="0"/>
              </a:rPr>
              <a:t>Вставить новый элемент в список можно  помощью метода </a:t>
            </a:r>
            <a:r>
              <a:rPr lang="en-US" altLang="ru-RU" sz="2800" dirty="0">
                <a:latin typeface="+mj-lt"/>
                <a:cs typeface="Courier New" panose="02070309020205020404" pitchFamily="49" charset="0"/>
              </a:rPr>
              <a:t>iterator insert (iterator before, const </a:t>
            </a:r>
            <a:r>
              <a:rPr lang="en-US" altLang="ru-RU" sz="2800" dirty="0" err="1">
                <a:latin typeface="+mj-lt"/>
                <a:cs typeface="Courier New" panose="02070309020205020404" pitchFamily="49" charset="0"/>
              </a:rPr>
              <a:t>T&amp;value</a:t>
            </a:r>
            <a:r>
              <a:rPr lang="en-US" altLang="ru-RU" sz="2800" dirty="0">
                <a:latin typeface="+mj-lt"/>
                <a:cs typeface="Courier New" panose="02070309020205020404" pitchFamily="49" charset="0"/>
              </a:rPr>
              <a:t>),</a:t>
            </a:r>
          </a:p>
          <a:p>
            <a:pPr marL="0" indent="0">
              <a:spcBef>
                <a:spcPts val="0"/>
              </a:spcBef>
              <a:buNone/>
            </a:pPr>
            <a:r>
              <a:rPr lang="ru-RU" altLang="ru-RU" sz="2800" dirty="0">
                <a:latin typeface="+mj-lt"/>
                <a:cs typeface="Courier New" panose="02070309020205020404" pitchFamily="49" charset="0"/>
              </a:rPr>
              <a:t>где </a:t>
            </a:r>
            <a:r>
              <a:rPr lang="en-US" altLang="ru-RU" sz="2800" dirty="0">
                <a:latin typeface="+mj-lt"/>
                <a:cs typeface="Courier New" panose="02070309020205020404" pitchFamily="49" charset="0"/>
              </a:rPr>
              <a:t>before – </a:t>
            </a:r>
            <a:r>
              <a:rPr lang="ru-RU" altLang="ru-RU" sz="2800" dirty="0">
                <a:latin typeface="+mj-lt"/>
                <a:cs typeface="Courier New" panose="02070309020205020404" pitchFamily="49" charset="0"/>
              </a:rPr>
              <a:t>итератор, указывающий на элемент списка, перед которым будет вставлен элемент </a:t>
            </a:r>
            <a:r>
              <a:rPr lang="en-US" altLang="ru-RU" sz="2800" dirty="0">
                <a:latin typeface="+mj-lt"/>
                <a:cs typeface="Courier New" panose="02070309020205020404" pitchFamily="49" charset="0"/>
              </a:rPr>
              <a:t>value. </a:t>
            </a:r>
          </a:p>
          <a:p>
            <a:pPr marL="0" indent="0">
              <a:spcBef>
                <a:spcPts val="0"/>
              </a:spcBef>
              <a:buNone/>
            </a:pPr>
            <a:r>
              <a:rPr lang="ru-RU" altLang="ru-RU" sz="2800" dirty="0">
                <a:latin typeface="+mj-lt"/>
                <a:cs typeface="Courier New" panose="02070309020205020404" pitchFamily="49" charset="0"/>
              </a:rPr>
              <a:t>Хотя итератор </a:t>
            </a:r>
            <a:r>
              <a:rPr lang="en-US" altLang="ru-RU" sz="2800" dirty="0">
                <a:latin typeface="+mj-lt"/>
                <a:cs typeface="Courier New" panose="02070309020205020404" pitchFamily="49" charset="0"/>
              </a:rPr>
              <a:t>before </a:t>
            </a:r>
            <a:r>
              <a:rPr lang="ru-RU" altLang="ru-RU" sz="2800" dirty="0">
                <a:latin typeface="+mj-lt"/>
                <a:cs typeface="Courier New" panose="02070309020205020404" pitchFamily="49" charset="0"/>
              </a:rPr>
              <a:t>передается по значению, а не по ссылке, после вызова функции он будет изменен, и в дальнейшем его использовать нельзя. Вместо этого необходимо использовать итератор на вставленный элемент, который возвращает функция. </a:t>
            </a:r>
          </a:p>
        </p:txBody>
      </p:sp>
      <p:sp>
        <p:nvSpPr>
          <p:cNvPr id="5124" name="Rectangle 4"/>
          <p:cNvSpPr>
            <a:spLocks noGrp="1" noChangeArrowheads="1"/>
          </p:cNvSpPr>
          <p:nvPr>
            <p:ph type="title"/>
          </p:nvPr>
        </p:nvSpPr>
        <p:spPr>
          <a:xfrm>
            <a:off x="395536" y="0"/>
            <a:ext cx="8280920" cy="980728"/>
          </a:xfrm>
        </p:spPr>
        <p:txBody>
          <a:bodyPr>
            <a:noAutofit/>
          </a:bodyPr>
          <a:lstStyle/>
          <a:p>
            <a:r>
              <a:rPr lang="uk-UA" sz="3600" dirty="0" err="1"/>
              <a:t>Класс</a:t>
            </a:r>
            <a:r>
              <a:rPr lang="uk-UA" sz="3600" dirty="0"/>
              <a:t> </a:t>
            </a:r>
            <a:r>
              <a:rPr lang="en-US" sz="3600" dirty="0" err="1"/>
              <a:t>QList</a:t>
            </a:r>
            <a:endParaRPr lang="uk-UA" sz="3600" dirty="0"/>
          </a:p>
        </p:txBody>
      </p:sp>
    </p:spTree>
    <p:extLst>
      <p:ext uri="{BB962C8B-B14F-4D97-AF65-F5344CB8AC3E}">
        <p14:creationId xmlns:p14="http://schemas.microsoft.com/office/powerpoint/2010/main" val="3607063983"/>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xfrm>
            <a:off x="239774" y="980728"/>
            <a:ext cx="8664451" cy="5744294"/>
          </a:xfrm>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ormAutofit/>
          </a:bodyPr>
          <a:lstStyle/>
          <a:p>
            <a:pPr marL="0" indent="0">
              <a:spcBef>
                <a:spcPts val="0"/>
              </a:spcBef>
              <a:buNone/>
            </a:pPr>
            <a:r>
              <a:rPr lang="en-US" altLang="ru-RU" sz="2800" dirty="0" err="1">
                <a:latin typeface="+mj-lt"/>
                <a:cs typeface="Courier New" panose="02070309020205020404" pitchFamily="49" charset="0"/>
              </a:rPr>
              <a:t>QList</a:t>
            </a:r>
            <a:r>
              <a:rPr lang="en-US" altLang="ru-RU" sz="2800" dirty="0">
                <a:latin typeface="+mj-lt"/>
                <a:cs typeface="Courier New" panose="02070309020205020404" pitchFamily="49" charset="0"/>
              </a:rPr>
              <a:t> &lt;double&gt; list;</a:t>
            </a:r>
          </a:p>
          <a:p>
            <a:pPr marL="0" indent="0">
              <a:spcBef>
                <a:spcPts val="0"/>
              </a:spcBef>
              <a:buNone/>
            </a:pPr>
            <a:r>
              <a:rPr lang="en-US" altLang="ru-RU" sz="2800" dirty="0">
                <a:latin typeface="+mj-lt"/>
                <a:cs typeface="Courier New" panose="02070309020205020404" pitchFamily="49" charset="0"/>
              </a:rPr>
              <a:t>list&lt;&lt;0.1&lt;&lt;0.2&lt;&lt;0.3;</a:t>
            </a:r>
          </a:p>
          <a:p>
            <a:pPr marL="0" indent="0">
              <a:spcBef>
                <a:spcPts val="0"/>
              </a:spcBef>
              <a:buNone/>
            </a:pPr>
            <a:r>
              <a:rPr lang="en-US" altLang="ru-RU" sz="2800" dirty="0" err="1">
                <a:latin typeface="+mj-lt"/>
                <a:cs typeface="Courier New" panose="02070309020205020404" pitchFamily="49" charset="0"/>
              </a:rPr>
              <a:t>QList</a:t>
            </a:r>
            <a:r>
              <a:rPr lang="en-US" altLang="ru-RU" sz="2800" dirty="0">
                <a:latin typeface="+mj-lt"/>
                <a:cs typeface="Courier New" panose="02070309020205020404" pitchFamily="49" charset="0"/>
              </a:rPr>
              <a:t> &lt;double&gt;::iterator </a:t>
            </a:r>
            <a:r>
              <a:rPr lang="en-US" altLang="ru-RU" sz="2800" dirty="0" err="1">
                <a:latin typeface="+mj-lt"/>
                <a:cs typeface="Courier New" panose="02070309020205020404" pitchFamily="49" charset="0"/>
              </a:rPr>
              <a:t>i</a:t>
            </a:r>
            <a:r>
              <a:rPr lang="en-US" altLang="ru-RU" sz="2800" dirty="0">
                <a:latin typeface="+mj-lt"/>
                <a:cs typeface="Courier New" panose="02070309020205020404" pitchFamily="49" charset="0"/>
              </a:rPr>
              <a:t>=</a:t>
            </a:r>
            <a:r>
              <a:rPr lang="en-US" altLang="ru-RU" sz="2800" dirty="0" err="1">
                <a:latin typeface="+mj-lt"/>
                <a:cs typeface="Courier New" panose="02070309020205020404" pitchFamily="49" charset="0"/>
              </a:rPr>
              <a:t>list.begin</a:t>
            </a:r>
            <a:r>
              <a:rPr lang="en-US" altLang="ru-RU" sz="2800" dirty="0">
                <a:latin typeface="+mj-lt"/>
                <a:cs typeface="Courier New" panose="02070309020205020404" pitchFamily="49" charset="0"/>
              </a:rPr>
              <a:t>();</a:t>
            </a:r>
          </a:p>
          <a:p>
            <a:pPr marL="0" indent="0">
              <a:spcBef>
                <a:spcPts val="0"/>
              </a:spcBef>
              <a:buNone/>
            </a:pPr>
            <a:r>
              <a:rPr lang="en-US" altLang="ru-RU" sz="2800" dirty="0" err="1">
                <a:latin typeface="+mj-lt"/>
                <a:cs typeface="Courier New" panose="02070309020205020404" pitchFamily="49" charset="0"/>
              </a:rPr>
              <a:t>i</a:t>
            </a:r>
            <a:r>
              <a:rPr lang="en-US" altLang="ru-RU" sz="2800" dirty="0">
                <a:latin typeface="+mj-lt"/>
                <a:cs typeface="Courier New" panose="02070309020205020404" pitchFamily="49" charset="0"/>
              </a:rPr>
              <a:t>++;</a:t>
            </a:r>
          </a:p>
          <a:p>
            <a:pPr marL="0" indent="0">
              <a:spcBef>
                <a:spcPts val="0"/>
              </a:spcBef>
              <a:buNone/>
            </a:pPr>
            <a:r>
              <a:rPr lang="en-US" altLang="ru-RU" sz="2800" dirty="0" err="1">
                <a:latin typeface="+mj-lt"/>
                <a:cs typeface="Courier New" panose="02070309020205020404" pitchFamily="49" charset="0"/>
              </a:rPr>
              <a:t>i</a:t>
            </a:r>
            <a:r>
              <a:rPr lang="en-US" altLang="ru-RU" sz="2800" dirty="0">
                <a:latin typeface="+mj-lt"/>
                <a:cs typeface="Courier New" panose="02070309020205020404" pitchFamily="49" charset="0"/>
              </a:rPr>
              <a:t>=</a:t>
            </a:r>
            <a:r>
              <a:rPr lang="en-US" altLang="ru-RU" sz="2800" dirty="0" err="1">
                <a:latin typeface="+mj-lt"/>
                <a:cs typeface="Courier New" panose="02070309020205020404" pitchFamily="49" charset="0"/>
              </a:rPr>
              <a:t>list.insert</a:t>
            </a:r>
            <a:r>
              <a:rPr lang="en-US" altLang="ru-RU" sz="2800" dirty="0">
                <a:latin typeface="+mj-lt"/>
                <a:cs typeface="Courier New" panose="02070309020205020404" pitchFamily="49" charset="0"/>
              </a:rPr>
              <a:t> (i,0.15); //0.1 0.15 0.2 0.3</a:t>
            </a:r>
          </a:p>
          <a:p>
            <a:pPr marL="0" indent="0">
              <a:spcBef>
                <a:spcPts val="0"/>
              </a:spcBef>
              <a:buNone/>
            </a:pPr>
            <a:endParaRPr lang="en-US" altLang="ru-RU" sz="2800" dirty="0">
              <a:latin typeface="+mj-lt"/>
              <a:cs typeface="Courier New" panose="02070309020205020404" pitchFamily="49" charset="0"/>
            </a:endParaRPr>
          </a:p>
          <a:p>
            <a:pPr marL="0" indent="0">
              <a:spcBef>
                <a:spcPts val="0"/>
              </a:spcBef>
              <a:buNone/>
            </a:pPr>
            <a:r>
              <a:rPr lang="ru-RU" altLang="ru-RU" sz="2800" dirty="0">
                <a:latin typeface="+mj-lt"/>
                <a:cs typeface="Courier New" panose="02070309020205020404" pitchFamily="49" charset="0"/>
              </a:rPr>
              <a:t>Удалить элемент из списка можно с помощью метода </a:t>
            </a:r>
            <a:r>
              <a:rPr lang="en-US" altLang="ru-RU" sz="2800" dirty="0">
                <a:latin typeface="+mj-lt"/>
                <a:cs typeface="Courier New" panose="02070309020205020404" pitchFamily="49" charset="0"/>
              </a:rPr>
              <a:t>iterator erase (iterator pos), </a:t>
            </a:r>
            <a:r>
              <a:rPr lang="ru-RU" altLang="ru-RU" sz="2800" dirty="0">
                <a:latin typeface="+mj-lt"/>
                <a:cs typeface="Courier New" panose="02070309020205020404" pitchFamily="49" charset="0"/>
              </a:rPr>
              <a:t>где </a:t>
            </a:r>
            <a:r>
              <a:rPr lang="en-US" altLang="ru-RU" sz="2800" dirty="0">
                <a:latin typeface="+mj-lt"/>
                <a:cs typeface="Courier New" panose="02070309020205020404" pitchFamily="49" charset="0"/>
              </a:rPr>
              <a:t>pos – </a:t>
            </a:r>
            <a:r>
              <a:rPr lang="ru-RU" altLang="ru-RU" sz="2800" dirty="0">
                <a:latin typeface="+mj-lt"/>
                <a:cs typeface="Courier New" panose="02070309020205020404" pitchFamily="49" charset="0"/>
              </a:rPr>
              <a:t>итератор, указывающий на удаляемый элемент. Функция возвращает итератор на следующий элемент в списке или на позицию после последнего элемента, если удаленный элемент единственный.</a:t>
            </a:r>
          </a:p>
          <a:p>
            <a:pPr marL="0" indent="0">
              <a:spcBef>
                <a:spcPts val="0"/>
              </a:spcBef>
              <a:buNone/>
            </a:pPr>
            <a:r>
              <a:rPr lang="en-US" altLang="ru-RU" sz="2800" dirty="0" err="1">
                <a:latin typeface="+mj-lt"/>
                <a:cs typeface="Courier New" panose="02070309020205020404" pitchFamily="49" charset="0"/>
              </a:rPr>
              <a:t>i</a:t>
            </a:r>
            <a:r>
              <a:rPr lang="en-US" altLang="ru-RU" sz="2800" dirty="0">
                <a:latin typeface="+mj-lt"/>
                <a:cs typeface="Courier New" panose="02070309020205020404" pitchFamily="49" charset="0"/>
              </a:rPr>
              <a:t>=</a:t>
            </a:r>
            <a:r>
              <a:rPr lang="en-US" altLang="ru-RU" sz="2800" dirty="0" err="1">
                <a:latin typeface="+mj-lt"/>
                <a:cs typeface="Courier New" panose="02070309020205020404" pitchFamily="49" charset="0"/>
              </a:rPr>
              <a:t>list.erase</a:t>
            </a:r>
            <a:r>
              <a:rPr lang="en-US" altLang="ru-RU" sz="2800" dirty="0">
                <a:latin typeface="+mj-lt"/>
                <a:cs typeface="Courier New" panose="02070309020205020404" pitchFamily="49" charset="0"/>
              </a:rPr>
              <a:t>(</a:t>
            </a:r>
            <a:r>
              <a:rPr lang="en-US" altLang="ru-RU" sz="2800" dirty="0" err="1">
                <a:latin typeface="+mj-lt"/>
                <a:cs typeface="Courier New" panose="02070309020205020404" pitchFamily="49" charset="0"/>
              </a:rPr>
              <a:t>i</a:t>
            </a:r>
            <a:r>
              <a:rPr lang="en-US" altLang="ru-RU" sz="2800" dirty="0">
                <a:latin typeface="+mj-lt"/>
                <a:cs typeface="Courier New" panose="02070309020205020404" pitchFamily="49" charset="0"/>
              </a:rPr>
              <a:t>); //0.1 0.2 0.3</a:t>
            </a:r>
            <a:endParaRPr lang="ru-RU" altLang="ru-RU" sz="2800" dirty="0">
              <a:latin typeface="+mj-lt"/>
              <a:cs typeface="Courier New" panose="02070309020205020404" pitchFamily="49" charset="0"/>
            </a:endParaRPr>
          </a:p>
        </p:txBody>
      </p:sp>
      <p:sp>
        <p:nvSpPr>
          <p:cNvPr id="5124" name="Rectangle 4"/>
          <p:cNvSpPr>
            <a:spLocks noGrp="1" noChangeArrowheads="1"/>
          </p:cNvSpPr>
          <p:nvPr>
            <p:ph type="title"/>
          </p:nvPr>
        </p:nvSpPr>
        <p:spPr>
          <a:xfrm>
            <a:off x="395536" y="0"/>
            <a:ext cx="8280920" cy="980728"/>
          </a:xfrm>
        </p:spPr>
        <p:txBody>
          <a:bodyPr>
            <a:noAutofit/>
          </a:bodyPr>
          <a:lstStyle/>
          <a:p>
            <a:r>
              <a:rPr lang="uk-UA" sz="3600" dirty="0" err="1"/>
              <a:t>Класс</a:t>
            </a:r>
            <a:r>
              <a:rPr lang="uk-UA" sz="3600" dirty="0"/>
              <a:t> </a:t>
            </a:r>
            <a:r>
              <a:rPr lang="en-US" sz="3600" dirty="0" err="1"/>
              <a:t>QList</a:t>
            </a:r>
            <a:endParaRPr lang="uk-UA" sz="3600" dirty="0"/>
          </a:p>
        </p:txBody>
      </p:sp>
    </p:spTree>
    <p:extLst>
      <p:ext uri="{BB962C8B-B14F-4D97-AF65-F5344CB8AC3E}">
        <p14:creationId xmlns:p14="http://schemas.microsoft.com/office/powerpoint/2010/main" val="230703413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xfrm>
            <a:off x="239774" y="980728"/>
            <a:ext cx="8664451" cy="5744294"/>
          </a:xfrm>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ormAutofit lnSpcReduction="10000"/>
          </a:bodyPr>
          <a:lstStyle/>
          <a:p>
            <a:pPr marL="0" indent="0">
              <a:spcBef>
                <a:spcPts val="0"/>
              </a:spcBef>
              <a:buNone/>
            </a:pPr>
            <a:r>
              <a:rPr lang="ru-RU" altLang="ru-RU" sz="2800" dirty="0">
                <a:latin typeface="+mj-lt"/>
                <a:cs typeface="Courier New" panose="02070309020205020404" pitchFamily="49" charset="0"/>
              </a:rPr>
              <a:t>Класс </a:t>
            </a:r>
            <a:r>
              <a:rPr lang="en-US" altLang="ru-RU" sz="2800" dirty="0" err="1">
                <a:latin typeface="+mj-lt"/>
                <a:cs typeface="Courier New" panose="02070309020205020404" pitchFamily="49" charset="0"/>
              </a:rPr>
              <a:t>QList</a:t>
            </a:r>
            <a:r>
              <a:rPr lang="en-US" altLang="ru-RU" sz="2800" dirty="0">
                <a:latin typeface="+mj-lt"/>
                <a:cs typeface="Courier New" panose="02070309020205020404" pitchFamily="49" charset="0"/>
              </a:rPr>
              <a:t> &lt;T&gt; </a:t>
            </a:r>
            <a:r>
              <a:rPr lang="ru-RU" altLang="ru-RU" sz="2800" dirty="0">
                <a:latin typeface="+mj-lt"/>
                <a:cs typeface="Courier New" panose="02070309020205020404" pitchFamily="49" charset="0"/>
              </a:rPr>
              <a:t>является базовым для класса </a:t>
            </a:r>
            <a:r>
              <a:rPr lang="en-US" altLang="ru-RU" sz="2800" dirty="0" err="1">
                <a:latin typeface="+mj-lt"/>
                <a:cs typeface="Courier New" panose="02070309020205020404" pitchFamily="49" charset="0"/>
              </a:rPr>
              <a:t>QQueue</a:t>
            </a:r>
            <a:r>
              <a:rPr lang="en-US" altLang="ru-RU" sz="2800" dirty="0">
                <a:latin typeface="+mj-lt"/>
                <a:cs typeface="Courier New" panose="02070309020205020404" pitchFamily="49" charset="0"/>
              </a:rPr>
              <a:t> &lt;T&gt;. </a:t>
            </a:r>
            <a:r>
              <a:rPr lang="ru-RU" altLang="ru-RU" sz="2800" dirty="0">
                <a:latin typeface="+mj-lt"/>
                <a:cs typeface="Courier New" panose="02070309020205020404" pitchFamily="49" charset="0"/>
              </a:rPr>
              <a:t>Также на его основе создан класс </a:t>
            </a:r>
            <a:r>
              <a:rPr lang="en-US" altLang="ru-RU" sz="2800" dirty="0" err="1">
                <a:latin typeface="+mj-lt"/>
                <a:cs typeface="Courier New" panose="02070309020205020404" pitchFamily="49" charset="0"/>
              </a:rPr>
              <a:t>QStringList</a:t>
            </a:r>
            <a:r>
              <a:rPr lang="en-US" altLang="ru-RU" sz="2800" dirty="0">
                <a:latin typeface="+mj-lt"/>
                <a:cs typeface="Courier New" panose="02070309020205020404" pitchFamily="49" charset="0"/>
              </a:rPr>
              <a:t>.</a:t>
            </a:r>
          </a:p>
          <a:p>
            <a:pPr marL="0" indent="0">
              <a:spcBef>
                <a:spcPts val="0"/>
              </a:spcBef>
              <a:buNone/>
            </a:pPr>
            <a:endParaRPr lang="en-US" altLang="ru-RU" sz="2800" dirty="0">
              <a:latin typeface="+mj-lt"/>
              <a:cs typeface="Courier New" panose="02070309020205020404" pitchFamily="49" charset="0"/>
            </a:endParaRPr>
          </a:p>
          <a:p>
            <a:pPr marL="0" indent="0">
              <a:spcBef>
                <a:spcPts val="0"/>
              </a:spcBef>
              <a:buNone/>
            </a:pPr>
            <a:r>
              <a:rPr lang="ru-RU" altLang="ru-RU" sz="2800" dirty="0">
                <a:latin typeface="+mj-lt"/>
                <a:cs typeface="Courier New" panose="02070309020205020404" pitchFamily="49" charset="0"/>
              </a:rPr>
              <a:t>Класс </a:t>
            </a:r>
            <a:r>
              <a:rPr lang="en-US" altLang="ru-RU" sz="2800" dirty="0" err="1">
                <a:latin typeface="+mj-lt"/>
                <a:cs typeface="Courier New" panose="02070309020205020404" pitchFamily="49" charset="0"/>
              </a:rPr>
              <a:t>QQueue</a:t>
            </a:r>
            <a:r>
              <a:rPr lang="en-US" altLang="ru-RU" sz="2800" dirty="0">
                <a:latin typeface="+mj-lt"/>
                <a:cs typeface="Courier New" panose="02070309020205020404" pitchFamily="49" charset="0"/>
              </a:rPr>
              <a:t> </a:t>
            </a:r>
            <a:r>
              <a:rPr lang="ru-RU" altLang="ru-RU" sz="2800" dirty="0">
                <a:latin typeface="+mj-lt"/>
                <a:cs typeface="Courier New" panose="02070309020205020404" pitchFamily="49" charset="0"/>
              </a:rPr>
              <a:t>предназначен для создания объектов, моделирующих работу очереди, т.е. структуры данных типа </a:t>
            </a:r>
            <a:r>
              <a:rPr lang="en-US" altLang="ru-RU" sz="2800" dirty="0">
                <a:latin typeface="+mj-lt"/>
                <a:cs typeface="Courier New" panose="02070309020205020404" pitchFamily="49" charset="0"/>
              </a:rPr>
              <a:t>FIFO (first-in-first-out). </a:t>
            </a:r>
            <a:r>
              <a:rPr lang="ru-RU" altLang="ru-RU" sz="2800" dirty="0">
                <a:latin typeface="+mj-lt"/>
                <a:cs typeface="Courier New" panose="02070309020205020404" pitchFamily="49" charset="0"/>
              </a:rPr>
              <a:t>Данные в очередь заносятся с конца, а извлекаются с начала очереди.</a:t>
            </a:r>
          </a:p>
          <a:p>
            <a:pPr marL="0" indent="0">
              <a:spcBef>
                <a:spcPts val="0"/>
              </a:spcBef>
              <a:buNone/>
            </a:pPr>
            <a:r>
              <a:rPr lang="ru-RU" altLang="ru-RU" sz="2800" dirty="0">
                <a:latin typeface="+mj-lt"/>
                <a:cs typeface="Courier New" panose="02070309020205020404" pitchFamily="49" charset="0"/>
              </a:rPr>
              <a:t>Методы класса </a:t>
            </a:r>
            <a:r>
              <a:rPr lang="en-US" altLang="ru-RU" sz="2800" dirty="0" err="1">
                <a:latin typeface="+mj-lt"/>
                <a:cs typeface="Courier New" panose="02070309020205020404" pitchFamily="49" charset="0"/>
              </a:rPr>
              <a:t>QQueue</a:t>
            </a:r>
            <a:r>
              <a:rPr lang="en-US" altLang="ru-RU" sz="2800" dirty="0">
                <a:latin typeface="+mj-lt"/>
                <a:cs typeface="Courier New" panose="02070309020205020404" pitchFamily="49" charset="0"/>
              </a:rPr>
              <a:t>:</a:t>
            </a:r>
          </a:p>
          <a:p>
            <a:pPr marL="514350" indent="-514350">
              <a:spcBef>
                <a:spcPts val="0"/>
              </a:spcBef>
              <a:buAutoNum type="arabicPeriod"/>
            </a:pPr>
            <a:r>
              <a:rPr lang="en-US" altLang="ru-RU" sz="2800" dirty="0">
                <a:latin typeface="+mj-lt"/>
                <a:cs typeface="Courier New" panose="02070309020205020404" pitchFamily="49" charset="0"/>
              </a:rPr>
              <a:t>T dequeue() – </a:t>
            </a:r>
            <a:r>
              <a:rPr lang="ru-RU" altLang="ru-RU" sz="2800" dirty="0">
                <a:latin typeface="+mj-lt"/>
                <a:cs typeface="Courier New" panose="02070309020205020404" pitchFamily="49" charset="0"/>
              </a:rPr>
              <a:t>извлекает первый</a:t>
            </a:r>
            <a:r>
              <a:rPr lang="en-US" altLang="ru-RU" sz="2800" dirty="0">
                <a:latin typeface="+mj-lt"/>
                <a:cs typeface="Courier New" panose="02070309020205020404" pitchFamily="49" charset="0"/>
              </a:rPr>
              <a:t> (head)</a:t>
            </a:r>
            <a:r>
              <a:rPr lang="ru-RU" altLang="ru-RU" sz="2800" dirty="0">
                <a:latin typeface="+mj-lt"/>
                <a:cs typeface="Courier New" panose="02070309020205020404" pitchFamily="49" charset="0"/>
              </a:rPr>
              <a:t> элемент из очереди и возвращает его.</a:t>
            </a:r>
            <a:endParaRPr lang="en-US" altLang="ru-RU" sz="2800" dirty="0">
              <a:latin typeface="+mj-lt"/>
              <a:cs typeface="Courier New" panose="02070309020205020404" pitchFamily="49" charset="0"/>
            </a:endParaRPr>
          </a:p>
          <a:p>
            <a:pPr marL="514350" indent="-514350">
              <a:spcBef>
                <a:spcPts val="0"/>
              </a:spcBef>
              <a:buAutoNum type="arabicPeriod"/>
            </a:pPr>
            <a:r>
              <a:rPr lang="en-US" altLang="ru-RU" sz="2800" dirty="0">
                <a:latin typeface="+mj-lt"/>
                <a:cs typeface="Courier New" panose="02070309020205020404" pitchFamily="49" charset="0"/>
              </a:rPr>
              <a:t>void enqueue(const T &amp;t)</a:t>
            </a:r>
            <a:r>
              <a:rPr lang="ru-RU" altLang="ru-RU" sz="2800" dirty="0">
                <a:latin typeface="+mj-lt"/>
                <a:cs typeface="Courier New" panose="02070309020205020404" pitchFamily="49" charset="0"/>
              </a:rPr>
              <a:t> – добавляет значение </a:t>
            </a:r>
            <a:r>
              <a:rPr lang="en-US" altLang="ru-RU" sz="2800" dirty="0">
                <a:latin typeface="+mj-lt"/>
                <a:cs typeface="Courier New" panose="02070309020205020404" pitchFamily="49" charset="0"/>
              </a:rPr>
              <a:t>t </a:t>
            </a:r>
            <a:r>
              <a:rPr lang="ru-RU" altLang="ru-RU" sz="2800" dirty="0">
                <a:latin typeface="+mj-lt"/>
                <a:cs typeface="Courier New" panose="02070309020205020404" pitchFamily="49" charset="0"/>
              </a:rPr>
              <a:t> в конец очереди (</a:t>
            </a:r>
            <a:r>
              <a:rPr lang="en-US" altLang="ru-RU" sz="2800" dirty="0">
                <a:latin typeface="+mj-lt"/>
                <a:cs typeface="Courier New" panose="02070309020205020404" pitchFamily="49" charset="0"/>
              </a:rPr>
              <a:t>tail</a:t>
            </a:r>
            <a:r>
              <a:rPr lang="ru-RU" altLang="ru-RU" sz="2800" dirty="0">
                <a:latin typeface="+mj-lt"/>
                <a:cs typeface="Courier New" panose="02070309020205020404" pitchFamily="49" charset="0"/>
              </a:rPr>
              <a:t>)</a:t>
            </a:r>
            <a:r>
              <a:rPr lang="en-US" altLang="ru-RU" sz="2800" dirty="0">
                <a:latin typeface="+mj-lt"/>
                <a:cs typeface="Courier New" panose="02070309020205020404" pitchFamily="49" charset="0"/>
              </a:rPr>
              <a:t>.</a:t>
            </a:r>
          </a:p>
          <a:p>
            <a:pPr marL="514350" indent="-514350">
              <a:spcBef>
                <a:spcPts val="0"/>
              </a:spcBef>
              <a:buAutoNum type="arabicPeriod"/>
            </a:pPr>
            <a:r>
              <a:rPr lang="en-US" altLang="ru-RU" sz="2800" dirty="0">
                <a:latin typeface="+mj-lt"/>
                <a:cs typeface="Courier New" panose="02070309020205020404" pitchFamily="49" charset="0"/>
              </a:rPr>
              <a:t>T&amp; head() – </a:t>
            </a:r>
            <a:r>
              <a:rPr lang="ru-RU" altLang="ru-RU" sz="2800" dirty="0">
                <a:latin typeface="+mj-lt"/>
                <a:cs typeface="Courier New" panose="02070309020205020404" pitchFamily="49" charset="0"/>
              </a:rPr>
              <a:t>возвращает ссылку  на первый элемент очереди</a:t>
            </a:r>
          </a:p>
          <a:p>
            <a:pPr marL="0" indent="0">
              <a:spcBef>
                <a:spcPts val="0"/>
              </a:spcBef>
              <a:buNone/>
            </a:pPr>
            <a:endParaRPr lang="ru-RU" altLang="ru-RU" sz="2800" dirty="0">
              <a:latin typeface="+mj-lt"/>
              <a:cs typeface="Courier New" panose="02070309020205020404" pitchFamily="49" charset="0"/>
            </a:endParaRPr>
          </a:p>
        </p:txBody>
      </p:sp>
      <p:sp>
        <p:nvSpPr>
          <p:cNvPr id="5124" name="Rectangle 4"/>
          <p:cNvSpPr>
            <a:spLocks noGrp="1" noChangeArrowheads="1"/>
          </p:cNvSpPr>
          <p:nvPr>
            <p:ph type="title"/>
          </p:nvPr>
        </p:nvSpPr>
        <p:spPr>
          <a:xfrm>
            <a:off x="395536" y="0"/>
            <a:ext cx="8280920" cy="980728"/>
          </a:xfrm>
        </p:spPr>
        <p:txBody>
          <a:bodyPr>
            <a:noAutofit/>
          </a:bodyPr>
          <a:lstStyle/>
          <a:p>
            <a:r>
              <a:rPr lang="uk-UA" sz="3600" dirty="0" err="1"/>
              <a:t>Класс</a:t>
            </a:r>
            <a:r>
              <a:rPr lang="uk-UA" sz="3600" dirty="0"/>
              <a:t> </a:t>
            </a:r>
            <a:r>
              <a:rPr lang="en-US" sz="3600" dirty="0" err="1"/>
              <a:t>QQueue</a:t>
            </a:r>
            <a:endParaRPr lang="uk-UA" sz="3600" dirty="0"/>
          </a:p>
        </p:txBody>
      </p:sp>
    </p:spTree>
    <p:extLst>
      <p:ext uri="{BB962C8B-B14F-4D97-AF65-F5344CB8AC3E}">
        <p14:creationId xmlns:p14="http://schemas.microsoft.com/office/powerpoint/2010/main" val="3495687114"/>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xfrm>
            <a:off x="239774" y="980728"/>
            <a:ext cx="8664451" cy="5744294"/>
          </a:xfrm>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ormAutofit/>
          </a:bodyPr>
          <a:lstStyle/>
          <a:p>
            <a:pPr marL="0" indent="0">
              <a:spcBef>
                <a:spcPts val="0"/>
              </a:spcBef>
              <a:buNone/>
            </a:pPr>
            <a:r>
              <a:rPr lang="en-US" altLang="ru-RU" sz="2800" dirty="0" err="1">
                <a:cs typeface="Courier New" panose="02070309020205020404" pitchFamily="49" charset="0"/>
              </a:rPr>
              <a:t>QQueue</a:t>
            </a:r>
            <a:r>
              <a:rPr lang="en-US" altLang="ru-RU" sz="2800" dirty="0">
                <a:cs typeface="Courier New" panose="02070309020205020404" pitchFamily="49" charset="0"/>
              </a:rPr>
              <a:t> &lt;int&gt; q;</a:t>
            </a:r>
          </a:p>
          <a:p>
            <a:pPr marL="0" indent="0">
              <a:spcBef>
                <a:spcPts val="0"/>
              </a:spcBef>
              <a:buNone/>
            </a:pPr>
            <a:r>
              <a:rPr lang="en-US" altLang="ru-RU" sz="2800" dirty="0" err="1">
                <a:cs typeface="Courier New" panose="02070309020205020404" pitchFamily="49" charset="0"/>
              </a:rPr>
              <a:t>q.enqueue</a:t>
            </a:r>
            <a:r>
              <a:rPr lang="en-US" altLang="ru-RU" sz="2800" dirty="0">
                <a:cs typeface="Courier New" panose="02070309020205020404" pitchFamily="49" charset="0"/>
              </a:rPr>
              <a:t>(1);</a:t>
            </a:r>
          </a:p>
          <a:p>
            <a:pPr marL="0" indent="0">
              <a:spcBef>
                <a:spcPts val="0"/>
              </a:spcBef>
              <a:buNone/>
            </a:pPr>
            <a:r>
              <a:rPr lang="en-US" altLang="ru-RU" sz="2800" dirty="0" err="1">
                <a:cs typeface="Courier New" panose="02070309020205020404" pitchFamily="49" charset="0"/>
              </a:rPr>
              <a:t>q.enqueue</a:t>
            </a:r>
            <a:r>
              <a:rPr lang="en-US" altLang="ru-RU" sz="2800" dirty="0">
                <a:cs typeface="Courier New" panose="02070309020205020404" pitchFamily="49" charset="0"/>
              </a:rPr>
              <a:t>(2);</a:t>
            </a:r>
          </a:p>
          <a:p>
            <a:pPr marL="0" indent="0">
              <a:spcBef>
                <a:spcPts val="0"/>
              </a:spcBef>
              <a:buNone/>
            </a:pPr>
            <a:r>
              <a:rPr lang="en-US" altLang="ru-RU" sz="2800" dirty="0" err="1">
                <a:cs typeface="Courier New" panose="02070309020205020404" pitchFamily="49" charset="0"/>
              </a:rPr>
              <a:t>q.enqueue</a:t>
            </a:r>
            <a:r>
              <a:rPr lang="en-US" altLang="ru-RU" sz="2800" dirty="0">
                <a:cs typeface="Courier New" panose="02070309020205020404" pitchFamily="49" charset="0"/>
              </a:rPr>
              <a:t>(3);</a:t>
            </a:r>
          </a:p>
          <a:p>
            <a:pPr marL="0" indent="0">
              <a:spcBef>
                <a:spcPts val="0"/>
              </a:spcBef>
              <a:buNone/>
            </a:pPr>
            <a:r>
              <a:rPr lang="en-US" altLang="ru-RU" sz="2800" dirty="0">
                <a:cs typeface="Courier New" panose="02070309020205020404" pitchFamily="49" charset="0"/>
              </a:rPr>
              <a:t>int </a:t>
            </a:r>
            <a:r>
              <a:rPr lang="en-US" altLang="ru-RU" sz="2800" dirty="0" err="1">
                <a:cs typeface="Courier New" panose="02070309020205020404" pitchFamily="49" charset="0"/>
              </a:rPr>
              <a:t>i</a:t>
            </a:r>
            <a:r>
              <a:rPr lang="en-US" altLang="ru-RU" sz="2800" dirty="0">
                <a:cs typeface="Courier New" panose="02070309020205020404" pitchFamily="49" charset="0"/>
              </a:rPr>
              <a:t>=</a:t>
            </a:r>
            <a:r>
              <a:rPr lang="en-US" altLang="ru-RU" sz="2800" dirty="0" err="1">
                <a:cs typeface="Courier New" panose="02070309020205020404" pitchFamily="49" charset="0"/>
              </a:rPr>
              <a:t>q.dequeue</a:t>
            </a:r>
            <a:r>
              <a:rPr lang="en-US" altLang="ru-RU" sz="2800" dirty="0">
                <a:cs typeface="Courier New" panose="02070309020205020404" pitchFamily="49" charset="0"/>
              </a:rPr>
              <a:t>(); //</a:t>
            </a:r>
            <a:r>
              <a:rPr lang="en-US" altLang="ru-RU" sz="2800" dirty="0" err="1">
                <a:cs typeface="Courier New" panose="02070309020205020404" pitchFamily="49" charset="0"/>
              </a:rPr>
              <a:t>i</a:t>
            </a:r>
            <a:r>
              <a:rPr lang="en-US" altLang="ru-RU" sz="2800" dirty="0">
                <a:cs typeface="Courier New" panose="02070309020205020404" pitchFamily="49" charset="0"/>
              </a:rPr>
              <a:t>=1;</a:t>
            </a:r>
          </a:p>
          <a:p>
            <a:pPr marL="0" indent="0">
              <a:spcBef>
                <a:spcPts val="0"/>
              </a:spcBef>
              <a:buNone/>
            </a:pPr>
            <a:r>
              <a:rPr lang="en-US" altLang="ru-RU" sz="2800" dirty="0">
                <a:cs typeface="Courier New" panose="02070309020205020404" pitchFamily="49" charset="0"/>
              </a:rPr>
              <a:t>int head=</a:t>
            </a:r>
            <a:r>
              <a:rPr lang="en-US" altLang="ru-RU" sz="2800" dirty="0" err="1">
                <a:cs typeface="Courier New" panose="02070309020205020404" pitchFamily="49" charset="0"/>
              </a:rPr>
              <a:t>q.head</a:t>
            </a:r>
            <a:r>
              <a:rPr lang="en-US" altLang="ru-RU" sz="2800" dirty="0">
                <a:cs typeface="Courier New" panose="02070309020205020404" pitchFamily="49" charset="0"/>
              </a:rPr>
              <a:t>(); //head=2;</a:t>
            </a:r>
          </a:p>
          <a:p>
            <a:pPr marL="0" indent="0">
              <a:spcBef>
                <a:spcPts val="0"/>
              </a:spcBef>
              <a:buNone/>
            </a:pPr>
            <a:endParaRPr lang="en-US" altLang="ru-RU" sz="2800" dirty="0">
              <a:cs typeface="Courier New" panose="02070309020205020404" pitchFamily="49" charset="0"/>
            </a:endParaRPr>
          </a:p>
          <a:p>
            <a:pPr marL="0" indent="0">
              <a:spcBef>
                <a:spcPts val="0"/>
              </a:spcBef>
              <a:buNone/>
            </a:pPr>
            <a:r>
              <a:rPr lang="en-US" altLang="ru-RU" sz="2800" dirty="0" err="1">
                <a:cs typeface="Courier New" panose="02070309020205020404" pitchFamily="49" charset="0"/>
              </a:rPr>
              <a:t>QQueue</a:t>
            </a:r>
            <a:r>
              <a:rPr lang="en-US" altLang="ru-RU" sz="2800" dirty="0">
                <a:cs typeface="Courier New" panose="02070309020205020404" pitchFamily="49" charset="0"/>
              </a:rPr>
              <a:t> &lt;int&gt; q;</a:t>
            </a:r>
          </a:p>
          <a:p>
            <a:pPr marL="0" indent="0">
              <a:spcBef>
                <a:spcPts val="0"/>
              </a:spcBef>
              <a:buNone/>
            </a:pPr>
            <a:r>
              <a:rPr lang="en-US" altLang="ru-RU" sz="2800" dirty="0" err="1">
                <a:cs typeface="Courier New" panose="02070309020205020404" pitchFamily="49" charset="0"/>
              </a:rPr>
              <a:t>q.enqueue</a:t>
            </a:r>
            <a:r>
              <a:rPr lang="en-US" altLang="ru-RU" sz="2800" dirty="0">
                <a:cs typeface="Courier New" panose="02070309020205020404" pitchFamily="49" charset="0"/>
              </a:rPr>
              <a:t>(1);</a:t>
            </a:r>
          </a:p>
          <a:p>
            <a:pPr marL="0" indent="0">
              <a:spcBef>
                <a:spcPts val="0"/>
              </a:spcBef>
              <a:buNone/>
            </a:pPr>
            <a:r>
              <a:rPr lang="en-US" altLang="ru-RU" sz="2800" dirty="0" err="1">
                <a:cs typeface="Courier New" panose="02070309020205020404" pitchFamily="49" charset="0"/>
              </a:rPr>
              <a:t>q.enqueue</a:t>
            </a:r>
            <a:r>
              <a:rPr lang="en-US" altLang="ru-RU" sz="2800" dirty="0">
                <a:cs typeface="Courier New" panose="02070309020205020404" pitchFamily="49" charset="0"/>
              </a:rPr>
              <a:t>(2);</a:t>
            </a:r>
          </a:p>
          <a:p>
            <a:pPr marL="0" indent="0">
              <a:spcBef>
                <a:spcPts val="0"/>
              </a:spcBef>
              <a:buNone/>
            </a:pPr>
            <a:r>
              <a:rPr lang="en-US" altLang="ru-RU" sz="2800" dirty="0" err="1">
                <a:cs typeface="Courier New" panose="02070309020205020404" pitchFamily="49" charset="0"/>
              </a:rPr>
              <a:t>q.enqueue</a:t>
            </a:r>
            <a:r>
              <a:rPr lang="en-US" altLang="ru-RU" sz="2800" dirty="0">
                <a:cs typeface="Courier New" panose="02070309020205020404" pitchFamily="49" charset="0"/>
              </a:rPr>
              <a:t>(3);</a:t>
            </a:r>
          </a:p>
          <a:p>
            <a:pPr marL="0" indent="0">
              <a:spcBef>
                <a:spcPts val="0"/>
              </a:spcBef>
              <a:buNone/>
            </a:pPr>
            <a:r>
              <a:rPr lang="en-US" altLang="ru-RU" sz="2800" dirty="0">
                <a:cs typeface="Courier New" panose="02070309020205020404" pitchFamily="49" charset="0"/>
              </a:rPr>
              <a:t>while (!</a:t>
            </a:r>
            <a:r>
              <a:rPr lang="en-US" altLang="ru-RU" sz="2800" dirty="0" err="1">
                <a:cs typeface="Courier New" panose="02070309020205020404" pitchFamily="49" charset="0"/>
              </a:rPr>
              <a:t>q.isEmpty</a:t>
            </a:r>
            <a:r>
              <a:rPr lang="en-US" altLang="ru-RU" sz="2800" dirty="0">
                <a:cs typeface="Courier New" panose="02070309020205020404" pitchFamily="49" charset="0"/>
              </a:rPr>
              <a:t>())</a:t>
            </a:r>
          </a:p>
          <a:p>
            <a:pPr marL="0" indent="0">
              <a:spcBef>
                <a:spcPts val="0"/>
              </a:spcBef>
              <a:buNone/>
            </a:pPr>
            <a:r>
              <a:rPr lang="en-US" altLang="ru-RU" sz="2800" dirty="0" err="1">
                <a:cs typeface="Courier New" panose="02070309020205020404" pitchFamily="49" charset="0"/>
              </a:rPr>
              <a:t>cout</a:t>
            </a:r>
            <a:r>
              <a:rPr lang="en-US" altLang="ru-RU" sz="2800" dirty="0">
                <a:cs typeface="Courier New" panose="02070309020205020404" pitchFamily="49" charset="0"/>
              </a:rPr>
              <a:t>&lt;&lt;</a:t>
            </a:r>
            <a:r>
              <a:rPr lang="en-US" altLang="ru-RU" sz="2800" dirty="0" err="1">
                <a:cs typeface="Courier New" panose="02070309020205020404" pitchFamily="49" charset="0"/>
              </a:rPr>
              <a:t>q.dequeue</a:t>
            </a:r>
            <a:r>
              <a:rPr lang="en-US" altLang="ru-RU" sz="2800" dirty="0">
                <a:cs typeface="Courier New" panose="02070309020205020404" pitchFamily="49" charset="0"/>
              </a:rPr>
              <a:t>();</a:t>
            </a:r>
            <a:endParaRPr lang="ru-RU" altLang="ru-RU" sz="2800" dirty="0">
              <a:latin typeface="+mj-lt"/>
              <a:cs typeface="Courier New" panose="02070309020205020404" pitchFamily="49" charset="0"/>
            </a:endParaRPr>
          </a:p>
        </p:txBody>
      </p:sp>
      <p:sp>
        <p:nvSpPr>
          <p:cNvPr id="5124" name="Rectangle 4"/>
          <p:cNvSpPr>
            <a:spLocks noGrp="1" noChangeArrowheads="1"/>
          </p:cNvSpPr>
          <p:nvPr>
            <p:ph type="title"/>
          </p:nvPr>
        </p:nvSpPr>
        <p:spPr>
          <a:xfrm>
            <a:off x="395536" y="0"/>
            <a:ext cx="8280920" cy="980728"/>
          </a:xfrm>
        </p:spPr>
        <p:txBody>
          <a:bodyPr>
            <a:noAutofit/>
          </a:bodyPr>
          <a:lstStyle/>
          <a:p>
            <a:r>
              <a:rPr lang="uk-UA" sz="3600" dirty="0" err="1"/>
              <a:t>Класс</a:t>
            </a:r>
            <a:r>
              <a:rPr lang="uk-UA" sz="3600" dirty="0"/>
              <a:t> </a:t>
            </a:r>
            <a:r>
              <a:rPr lang="en-US" sz="3600" dirty="0" err="1"/>
              <a:t>QList</a:t>
            </a:r>
            <a:endParaRPr lang="uk-UA" sz="3600" dirty="0"/>
          </a:p>
        </p:txBody>
      </p:sp>
    </p:spTree>
    <p:extLst>
      <p:ext uri="{BB962C8B-B14F-4D97-AF65-F5344CB8AC3E}">
        <p14:creationId xmlns:p14="http://schemas.microsoft.com/office/powerpoint/2010/main" val="277764032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xfrm>
            <a:off x="239774" y="980728"/>
            <a:ext cx="8664451" cy="5744294"/>
          </a:xfrm>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ormAutofit/>
          </a:bodyPr>
          <a:lstStyle/>
          <a:p>
            <a:pPr marL="0" indent="0">
              <a:spcBef>
                <a:spcPts val="0"/>
              </a:spcBef>
              <a:buNone/>
            </a:pPr>
            <a:r>
              <a:rPr lang="ru-RU" altLang="ru-RU" sz="2800" dirty="0">
                <a:cs typeface="Courier New" panose="02070309020205020404" pitchFamily="49" charset="0"/>
              </a:rPr>
              <a:t>Представляет собой структуру данных, в которой элементы содержатся в соседних участках оперативной памяти. Поддерживает произвольный доступ </a:t>
            </a:r>
            <a:r>
              <a:rPr lang="en-US" altLang="ru-RU" sz="2800" dirty="0">
                <a:cs typeface="Courier New" panose="02070309020205020404" pitchFamily="49" charset="0"/>
              </a:rPr>
              <a:t>r</a:t>
            </a:r>
            <a:r>
              <a:rPr lang="ru-RU" altLang="ru-RU" sz="2800" dirty="0">
                <a:cs typeface="Courier New" panose="02070309020205020404" pitchFamily="49" charset="0"/>
              </a:rPr>
              <a:t> элементам, который осуществляется достаточно эффективно. Добавление элементов в конец вектора и удаление элементов с конца вектора также осуществляется достаточно эффективно. Вставка элементов в начало или в середину вектора, а также удаление элементов с этих позиций осуществляется значительно медленнее. Поэтому класс </a:t>
            </a:r>
            <a:r>
              <a:rPr lang="en-US" altLang="ru-RU" sz="2800" dirty="0" err="1">
                <a:cs typeface="Courier New" panose="02070309020205020404" pitchFamily="49" charset="0"/>
              </a:rPr>
              <a:t>QVector</a:t>
            </a:r>
            <a:r>
              <a:rPr lang="en-US" altLang="ru-RU" sz="2800" dirty="0">
                <a:cs typeface="Courier New" panose="02070309020205020404" pitchFamily="49" charset="0"/>
              </a:rPr>
              <a:t> </a:t>
            </a:r>
            <a:r>
              <a:rPr lang="ru-RU" altLang="ru-RU" sz="2800" dirty="0">
                <a:cs typeface="Courier New" panose="02070309020205020404" pitchFamily="49" charset="0"/>
              </a:rPr>
              <a:t>следует использовать как альтернативу динамическому массиву.</a:t>
            </a:r>
          </a:p>
          <a:p>
            <a:pPr marL="0" indent="0">
              <a:spcBef>
                <a:spcPts val="0"/>
              </a:spcBef>
              <a:buNone/>
            </a:pPr>
            <a:endParaRPr lang="en-US" altLang="ru-RU" sz="2800" dirty="0">
              <a:latin typeface="Courier New" panose="02070309020205020404" pitchFamily="49" charset="0"/>
              <a:cs typeface="Courier New" panose="02070309020205020404" pitchFamily="49" charset="0"/>
            </a:endParaRPr>
          </a:p>
        </p:txBody>
      </p:sp>
      <p:sp>
        <p:nvSpPr>
          <p:cNvPr id="5124" name="Rectangle 4"/>
          <p:cNvSpPr>
            <a:spLocks noGrp="1" noChangeArrowheads="1"/>
          </p:cNvSpPr>
          <p:nvPr>
            <p:ph type="title"/>
          </p:nvPr>
        </p:nvSpPr>
        <p:spPr>
          <a:xfrm>
            <a:off x="395536" y="0"/>
            <a:ext cx="8280920" cy="980728"/>
          </a:xfrm>
        </p:spPr>
        <p:txBody>
          <a:bodyPr>
            <a:noAutofit/>
          </a:bodyPr>
          <a:lstStyle/>
          <a:p>
            <a:r>
              <a:rPr lang="ru-RU" sz="3600" dirty="0"/>
              <a:t>Класс </a:t>
            </a:r>
            <a:r>
              <a:rPr lang="en-US" sz="3600" dirty="0" err="1"/>
              <a:t>QVector</a:t>
            </a:r>
            <a:endParaRPr lang="uk-UA" sz="3600" dirty="0"/>
          </a:p>
        </p:txBody>
      </p:sp>
    </p:spTree>
    <p:extLst>
      <p:ext uri="{BB962C8B-B14F-4D97-AF65-F5344CB8AC3E}">
        <p14:creationId xmlns:p14="http://schemas.microsoft.com/office/powerpoint/2010/main" val="1028634241"/>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xfrm>
            <a:off x="239774" y="980728"/>
            <a:ext cx="8664451" cy="5744294"/>
          </a:xfrm>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ormAutofit fontScale="85000" lnSpcReduction="20000"/>
          </a:bodyPr>
          <a:lstStyle/>
          <a:p>
            <a:pPr marL="0" indent="0">
              <a:spcBef>
                <a:spcPts val="0"/>
              </a:spcBef>
              <a:buNone/>
            </a:pPr>
            <a:r>
              <a:rPr lang="ru-RU" altLang="ru-RU" sz="2800" dirty="0">
                <a:cs typeface="Courier New" panose="02070309020205020404" pitchFamily="49" charset="0"/>
              </a:rPr>
              <a:t>Предназначен для создания объектов типа список, элемента которого являются строки. Унаследован от класса  </a:t>
            </a:r>
            <a:r>
              <a:rPr lang="en-US" altLang="ru-RU" sz="2800" dirty="0" err="1">
                <a:cs typeface="Courier New" panose="02070309020205020404" pitchFamily="49" charset="0"/>
              </a:rPr>
              <a:t>QList</a:t>
            </a:r>
            <a:r>
              <a:rPr lang="en-US" altLang="ru-RU" sz="2800" dirty="0">
                <a:cs typeface="Courier New" panose="02070309020205020404" pitchFamily="49" charset="0"/>
              </a:rPr>
              <a:t>&lt;</a:t>
            </a:r>
            <a:r>
              <a:rPr lang="en-US" altLang="ru-RU" sz="2800" dirty="0" err="1">
                <a:cs typeface="Courier New" panose="02070309020205020404" pitchFamily="49" charset="0"/>
              </a:rPr>
              <a:t>QString</a:t>
            </a:r>
            <a:r>
              <a:rPr lang="en-US" altLang="ru-RU" sz="2800" dirty="0">
                <a:cs typeface="Courier New" panose="02070309020205020404" pitchFamily="49" charset="0"/>
              </a:rPr>
              <a:t>&gt;.</a:t>
            </a:r>
          </a:p>
          <a:p>
            <a:pPr marL="0" indent="0">
              <a:spcBef>
                <a:spcPts val="0"/>
              </a:spcBef>
              <a:buNone/>
            </a:pPr>
            <a:r>
              <a:rPr lang="en-US" altLang="ru-RU" sz="2800" dirty="0" err="1">
                <a:cs typeface="Courier New" panose="02070309020205020404" pitchFamily="49" charset="0"/>
              </a:rPr>
              <a:t>QStringList</a:t>
            </a:r>
            <a:r>
              <a:rPr lang="en-US" altLang="ru-RU" sz="2800" dirty="0">
                <a:cs typeface="Courier New" panose="02070309020205020404" pitchFamily="49" charset="0"/>
              </a:rPr>
              <a:t> list;</a:t>
            </a:r>
          </a:p>
          <a:p>
            <a:pPr marL="0" indent="0">
              <a:spcBef>
                <a:spcPts val="0"/>
              </a:spcBef>
              <a:buNone/>
            </a:pPr>
            <a:r>
              <a:rPr lang="en-US" altLang="ru-RU" sz="2800" dirty="0">
                <a:cs typeface="Courier New" panose="02070309020205020404" pitchFamily="49" charset="0"/>
              </a:rPr>
              <a:t>list&lt;&lt;“ABC”&lt;&lt;“</a:t>
            </a:r>
            <a:r>
              <a:rPr lang="en-US" altLang="ru-RU" sz="2800" dirty="0" err="1">
                <a:cs typeface="Courier New" panose="02070309020205020404" pitchFamily="49" charset="0"/>
              </a:rPr>
              <a:t>abc</a:t>
            </a:r>
            <a:r>
              <a:rPr lang="en-US" altLang="ru-RU" sz="2800" dirty="0">
                <a:cs typeface="Courier New" panose="02070309020205020404" pitchFamily="49" charset="0"/>
              </a:rPr>
              <a:t>”&lt;&lt;“432”&lt;&lt;“1ab”;</a:t>
            </a:r>
          </a:p>
          <a:p>
            <a:pPr marL="0" indent="0">
              <a:spcBef>
                <a:spcPts val="0"/>
              </a:spcBef>
              <a:buNone/>
            </a:pPr>
            <a:r>
              <a:rPr lang="en-US" altLang="ru-RU" sz="2800" dirty="0" err="1">
                <a:cs typeface="Courier New" panose="02070309020205020404" pitchFamily="49" charset="0"/>
              </a:rPr>
              <a:t>list.sort</a:t>
            </a:r>
            <a:r>
              <a:rPr lang="en-US" altLang="ru-RU" sz="2800" dirty="0">
                <a:cs typeface="Courier New" panose="02070309020205020404" pitchFamily="49" charset="0"/>
              </a:rPr>
              <a:t>();// “1ab” “432” “ABC” “</a:t>
            </a:r>
            <a:r>
              <a:rPr lang="en-US" altLang="ru-RU" sz="2800" dirty="0" err="1">
                <a:cs typeface="Courier New" panose="02070309020205020404" pitchFamily="49" charset="0"/>
              </a:rPr>
              <a:t>abc</a:t>
            </a:r>
            <a:r>
              <a:rPr lang="en-US" altLang="ru-RU" sz="2800" dirty="0">
                <a:cs typeface="Courier New" panose="02070309020205020404" pitchFamily="49" charset="0"/>
              </a:rPr>
              <a:t>” </a:t>
            </a:r>
            <a:r>
              <a:rPr lang="ru-RU" altLang="ru-RU" sz="2800" dirty="0">
                <a:cs typeface="Courier New" panose="02070309020205020404" pitchFamily="49" charset="0"/>
              </a:rPr>
              <a:t>сортировка элементов списка</a:t>
            </a:r>
          </a:p>
          <a:p>
            <a:pPr marL="0" indent="0">
              <a:spcBef>
                <a:spcPts val="0"/>
              </a:spcBef>
              <a:buNone/>
            </a:pPr>
            <a:r>
              <a:rPr lang="en-US" altLang="ru-RU" sz="2800" dirty="0" err="1">
                <a:cs typeface="Courier New" panose="02070309020205020404" pitchFamily="49" charset="0"/>
              </a:rPr>
              <a:t>QComboBox</a:t>
            </a:r>
            <a:r>
              <a:rPr lang="en-US" altLang="ru-RU" sz="2800" dirty="0">
                <a:cs typeface="Courier New" panose="02070309020205020404" pitchFamily="49" charset="0"/>
              </a:rPr>
              <a:t> *box=new </a:t>
            </a:r>
            <a:r>
              <a:rPr lang="en-US" altLang="ru-RU" sz="2800" dirty="0" err="1">
                <a:cs typeface="Courier New" panose="02070309020205020404" pitchFamily="49" charset="0"/>
              </a:rPr>
              <a:t>QComboBox</a:t>
            </a:r>
            <a:r>
              <a:rPr lang="en-US" altLang="ru-RU" sz="2800" dirty="0">
                <a:cs typeface="Courier New" panose="02070309020205020404" pitchFamily="49" charset="0"/>
              </a:rPr>
              <a:t> (this);</a:t>
            </a:r>
          </a:p>
          <a:p>
            <a:pPr marL="0" indent="0">
              <a:spcBef>
                <a:spcPts val="0"/>
              </a:spcBef>
              <a:buNone/>
            </a:pPr>
            <a:r>
              <a:rPr lang="en-US" altLang="ru-RU" sz="2800" dirty="0">
                <a:cs typeface="Courier New" panose="02070309020205020404" pitchFamily="49" charset="0"/>
              </a:rPr>
              <a:t>box-&gt;</a:t>
            </a:r>
            <a:r>
              <a:rPr lang="en-US" altLang="ru-RU" sz="2800" dirty="0" err="1">
                <a:cs typeface="Courier New" panose="02070309020205020404" pitchFamily="49" charset="0"/>
              </a:rPr>
              <a:t>addItems</a:t>
            </a:r>
            <a:r>
              <a:rPr lang="en-US" altLang="ru-RU" sz="2800" dirty="0">
                <a:cs typeface="Courier New" panose="02070309020205020404" pitchFamily="49" charset="0"/>
              </a:rPr>
              <a:t>(list); //</a:t>
            </a:r>
            <a:r>
              <a:rPr lang="ru-RU" altLang="ru-RU" sz="2800" dirty="0">
                <a:cs typeface="Courier New" panose="02070309020205020404" pitchFamily="49" charset="0"/>
              </a:rPr>
              <a:t>добавление элементов в комбинированный список</a:t>
            </a:r>
            <a:r>
              <a:rPr lang="en-US" altLang="ru-RU" sz="2800" dirty="0">
                <a:cs typeface="Courier New" panose="02070309020205020404" pitchFamily="49" charset="0"/>
              </a:rPr>
              <a:t> </a:t>
            </a:r>
          </a:p>
          <a:p>
            <a:pPr marL="0" indent="0">
              <a:spcBef>
                <a:spcPts val="0"/>
              </a:spcBef>
              <a:buNone/>
            </a:pPr>
            <a:r>
              <a:rPr lang="ru-RU" altLang="ru-RU" sz="2800" dirty="0">
                <a:latin typeface="+mj-lt"/>
                <a:cs typeface="Courier New" panose="02070309020205020404" pitchFamily="49" charset="0"/>
              </a:rPr>
              <a:t>С помощью метода </a:t>
            </a:r>
            <a:r>
              <a:rPr lang="en-US" altLang="ru-RU" sz="2800" dirty="0" err="1">
                <a:latin typeface="+mj-lt"/>
                <a:cs typeface="Courier New" panose="02070309020205020404" pitchFamily="49" charset="0"/>
              </a:rPr>
              <a:t>QString</a:t>
            </a:r>
            <a:r>
              <a:rPr lang="en-US" altLang="ru-RU" sz="2800" dirty="0">
                <a:latin typeface="+mj-lt"/>
                <a:cs typeface="Courier New" panose="02070309020205020404" pitchFamily="49" charset="0"/>
              </a:rPr>
              <a:t> join (const </a:t>
            </a:r>
            <a:r>
              <a:rPr lang="en-US" altLang="ru-RU" sz="2800" dirty="0" err="1">
                <a:latin typeface="+mj-lt"/>
                <a:cs typeface="Courier New" panose="02070309020205020404" pitchFamily="49" charset="0"/>
              </a:rPr>
              <a:t>QString</a:t>
            </a:r>
            <a:r>
              <a:rPr lang="en-US" altLang="ru-RU" sz="2800" dirty="0">
                <a:latin typeface="+mj-lt"/>
                <a:cs typeface="Courier New" panose="02070309020205020404" pitchFamily="49" charset="0"/>
              </a:rPr>
              <a:t> &amp;separator) </a:t>
            </a:r>
            <a:r>
              <a:rPr lang="ru-RU" altLang="ru-RU" sz="2800" dirty="0">
                <a:latin typeface="+mj-lt"/>
                <a:cs typeface="Courier New" panose="02070309020205020404" pitchFamily="49" charset="0"/>
              </a:rPr>
              <a:t>можно получить строку, состоящую из подстрок, каждая из которых является элементов списка, разделенных сепаратором, ссылка на который является параметром метода.</a:t>
            </a:r>
          </a:p>
          <a:p>
            <a:pPr marL="0" indent="0">
              <a:spcBef>
                <a:spcPts val="0"/>
              </a:spcBef>
              <a:buNone/>
            </a:pPr>
            <a:r>
              <a:rPr lang="en-US" altLang="ru-RU" sz="2800" dirty="0" err="1">
                <a:latin typeface="+mj-lt"/>
                <a:cs typeface="Courier New" panose="02070309020205020404" pitchFamily="49" charset="0"/>
              </a:rPr>
              <a:t>Qstring</a:t>
            </a:r>
            <a:r>
              <a:rPr lang="en-US" altLang="ru-RU" sz="2800" dirty="0">
                <a:latin typeface="+mj-lt"/>
                <a:cs typeface="Courier New" panose="02070309020205020404" pitchFamily="49" charset="0"/>
              </a:rPr>
              <a:t> str=</a:t>
            </a:r>
            <a:r>
              <a:rPr lang="en-US" altLang="ru-RU" sz="2800" dirty="0" err="1">
                <a:latin typeface="+mj-lt"/>
                <a:cs typeface="Courier New" panose="02070309020205020404" pitchFamily="49" charset="0"/>
              </a:rPr>
              <a:t>list.join</a:t>
            </a:r>
            <a:r>
              <a:rPr lang="en-US" altLang="ru-RU" sz="2800" dirty="0">
                <a:latin typeface="+mj-lt"/>
                <a:cs typeface="Courier New" panose="02070309020205020404" pitchFamily="49" charset="0"/>
              </a:rPr>
              <a:t>(“_”); //str=1ab_432_ABC_abc</a:t>
            </a:r>
          </a:p>
          <a:p>
            <a:pPr marL="0" indent="0">
              <a:spcBef>
                <a:spcPts val="0"/>
              </a:spcBef>
              <a:buNone/>
            </a:pPr>
            <a:r>
              <a:rPr lang="ru-RU" altLang="ru-RU" sz="2800" dirty="0">
                <a:latin typeface="+mj-lt"/>
                <a:cs typeface="Courier New" panose="02070309020205020404" pitchFamily="49" charset="0"/>
              </a:rPr>
              <a:t>С помощью оператора + можно объединять списки. </a:t>
            </a:r>
          </a:p>
          <a:p>
            <a:pPr marL="0" indent="0">
              <a:spcBef>
                <a:spcPts val="0"/>
              </a:spcBef>
              <a:buNone/>
            </a:pPr>
            <a:r>
              <a:rPr lang="en-US" altLang="ru-RU" sz="2800" dirty="0" err="1">
                <a:latin typeface="+mj-lt"/>
                <a:cs typeface="Courier New" panose="02070309020205020404" pitchFamily="49" charset="0"/>
              </a:rPr>
              <a:t>QStringList</a:t>
            </a:r>
            <a:r>
              <a:rPr lang="en-US" altLang="ru-RU" sz="2800" dirty="0">
                <a:latin typeface="+mj-lt"/>
                <a:cs typeface="Courier New" panose="02070309020205020404" pitchFamily="49" charset="0"/>
              </a:rPr>
              <a:t> list1; list1&lt;&lt;“1”&lt;&lt;“2”&lt;&lt;“3”;</a:t>
            </a:r>
          </a:p>
          <a:p>
            <a:pPr marL="0" indent="0">
              <a:spcBef>
                <a:spcPts val="0"/>
              </a:spcBef>
              <a:buNone/>
            </a:pPr>
            <a:r>
              <a:rPr lang="en-US" altLang="ru-RU" sz="2800" dirty="0" err="1">
                <a:cs typeface="Courier New" panose="02070309020205020404" pitchFamily="49" charset="0"/>
              </a:rPr>
              <a:t>QStringList</a:t>
            </a:r>
            <a:r>
              <a:rPr lang="en-US" altLang="ru-RU" sz="2800" dirty="0">
                <a:cs typeface="Courier New" panose="02070309020205020404" pitchFamily="49" charset="0"/>
              </a:rPr>
              <a:t> list2; list2&lt;&lt;“4”&lt;&lt;“5”&lt;&lt;“6”;</a:t>
            </a:r>
          </a:p>
          <a:p>
            <a:pPr marL="0" indent="0">
              <a:spcBef>
                <a:spcPts val="0"/>
              </a:spcBef>
              <a:buNone/>
            </a:pPr>
            <a:r>
              <a:rPr lang="en-US" altLang="ru-RU" sz="2800" dirty="0">
                <a:latin typeface="+mj-lt"/>
                <a:cs typeface="Courier New" panose="02070309020205020404" pitchFamily="49" charset="0"/>
              </a:rPr>
              <a:t>list1=list1+list2; //list1=“1” ”2” ”3” ”4” ”5” ”6” </a:t>
            </a:r>
            <a:endParaRPr lang="ru-RU" altLang="ru-RU" sz="2800" dirty="0">
              <a:latin typeface="+mj-lt"/>
              <a:cs typeface="Courier New" panose="02070309020205020404" pitchFamily="49" charset="0"/>
            </a:endParaRPr>
          </a:p>
        </p:txBody>
      </p:sp>
      <p:sp>
        <p:nvSpPr>
          <p:cNvPr id="5124" name="Rectangle 4"/>
          <p:cNvSpPr>
            <a:spLocks noGrp="1" noChangeArrowheads="1"/>
          </p:cNvSpPr>
          <p:nvPr>
            <p:ph type="title"/>
          </p:nvPr>
        </p:nvSpPr>
        <p:spPr>
          <a:xfrm>
            <a:off x="395536" y="0"/>
            <a:ext cx="8280920" cy="980728"/>
          </a:xfrm>
        </p:spPr>
        <p:txBody>
          <a:bodyPr>
            <a:noAutofit/>
          </a:bodyPr>
          <a:lstStyle/>
          <a:p>
            <a:r>
              <a:rPr lang="uk-UA" sz="3600" dirty="0" err="1"/>
              <a:t>Класс</a:t>
            </a:r>
            <a:r>
              <a:rPr lang="uk-UA" sz="3600" dirty="0"/>
              <a:t> </a:t>
            </a:r>
            <a:r>
              <a:rPr lang="en-US" sz="3600" dirty="0" err="1"/>
              <a:t>QStringList</a:t>
            </a:r>
            <a:endParaRPr lang="uk-UA" sz="3600" dirty="0"/>
          </a:p>
        </p:txBody>
      </p:sp>
    </p:spTree>
    <p:extLst>
      <p:ext uri="{BB962C8B-B14F-4D97-AF65-F5344CB8AC3E}">
        <p14:creationId xmlns:p14="http://schemas.microsoft.com/office/powerpoint/2010/main" val="3990938636"/>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xfrm>
            <a:off x="239774" y="980728"/>
            <a:ext cx="8664451" cy="5744294"/>
          </a:xfrm>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ormAutofit/>
          </a:bodyPr>
          <a:lstStyle/>
          <a:p>
            <a:pPr marL="0" indent="0">
              <a:spcBef>
                <a:spcPts val="0"/>
              </a:spcBef>
              <a:buNone/>
            </a:pPr>
            <a:r>
              <a:rPr lang="ru-RU" altLang="ru-RU" sz="2800" dirty="0">
                <a:latin typeface="+mj-lt"/>
                <a:cs typeface="Courier New" panose="02070309020205020404" pitchFamily="49" charset="0"/>
              </a:rPr>
              <a:t>Предназначен для создания объектов типа стек. Класс </a:t>
            </a:r>
            <a:r>
              <a:rPr lang="en-US" altLang="ru-RU" sz="2800" dirty="0" err="1">
                <a:latin typeface="+mj-lt"/>
                <a:cs typeface="Courier New" panose="02070309020205020404" pitchFamily="49" charset="0"/>
              </a:rPr>
              <a:t>QStack</a:t>
            </a:r>
            <a:r>
              <a:rPr lang="en-US" altLang="ru-RU" sz="2800" dirty="0">
                <a:latin typeface="+mj-lt"/>
                <a:cs typeface="Courier New" panose="02070309020205020404" pitchFamily="49" charset="0"/>
              </a:rPr>
              <a:t>&lt;T&gt; </a:t>
            </a:r>
            <a:r>
              <a:rPr lang="ru-RU" altLang="ru-RU" sz="2800" dirty="0">
                <a:latin typeface="+mj-lt"/>
                <a:cs typeface="Courier New" panose="02070309020205020404" pitchFamily="49" charset="0"/>
              </a:rPr>
              <a:t>унаследован от класса </a:t>
            </a:r>
            <a:r>
              <a:rPr lang="en-US" altLang="ru-RU" sz="2800" dirty="0" err="1">
                <a:latin typeface="+mj-lt"/>
                <a:cs typeface="Courier New" panose="02070309020205020404" pitchFamily="49" charset="0"/>
              </a:rPr>
              <a:t>QVector</a:t>
            </a:r>
            <a:r>
              <a:rPr lang="en-US" altLang="ru-RU" sz="2800" dirty="0">
                <a:latin typeface="+mj-lt"/>
                <a:cs typeface="Courier New" panose="02070309020205020404" pitchFamily="49" charset="0"/>
              </a:rPr>
              <a:t>&lt;T&gt;. </a:t>
            </a:r>
            <a:r>
              <a:rPr lang="ru-RU" altLang="ru-RU" sz="2800" dirty="0">
                <a:latin typeface="+mj-lt"/>
                <a:cs typeface="Courier New" panose="02070309020205020404" pitchFamily="49" charset="0"/>
              </a:rPr>
              <a:t>Вставка и извлечение элементов из стека производится </a:t>
            </a:r>
            <a:r>
              <a:rPr lang="ru-RU" altLang="ru-RU" sz="2800">
                <a:latin typeface="+mj-lt"/>
                <a:cs typeface="Courier New" panose="02070309020205020404" pitchFamily="49" charset="0"/>
              </a:rPr>
              <a:t>с вершны </a:t>
            </a:r>
            <a:r>
              <a:rPr lang="ru-RU" altLang="ru-RU" sz="2800" dirty="0">
                <a:latin typeface="+mj-lt"/>
                <a:cs typeface="Courier New" panose="02070309020205020404" pitchFamily="49" charset="0"/>
              </a:rPr>
              <a:t>стека (</a:t>
            </a:r>
            <a:r>
              <a:rPr lang="en-US" altLang="ru-RU" sz="2800" dirty="0">
                <a:latin typeface="+mj-lt"/>
                <a:cs typeface="Courier New" panose="02070309020205020404" pitchFamily="49" charset="0"/>
              </a:rPr>
              <a:t>top</a:t>
            </a:r>
            <a:r>
              <a:rPr lang="ru-RU" altLang="ru-RU" sz="2800" dirty="0">
                <a:latin typeface="+mj-lt"/>
                <a:cs typeface="Courier New" panose="02070309020205020404" pitchFamily="49" charset="0"/>
              </a:rPr>
              <a:t>)</a:t>
            </a:r>
            <a:r>
              <a:rPr lang="en-US" altLang="ru-RU" sz="2800" dirty="0">
                <a:latin typeface="+mj-lt"/>
                <a:cs typeface="Courier New" panose="02070309020205020404" pitchFamily="49" charset="0"/>
              </a:rPr>
              <a:t>. </a:t>
            </a:r>
            <a:r>
              <a:rPr lang="ru-RU" altLang="ru-RU" sz="2800" dirty="0">
                <a:latin typeface="+mj-lt"/>
                <a:cs typeface="Courier New" panose="02070309020205020404" pitchFamily="49" charset="0"/>
              </a:rPr>
              <a:t>Стек работает по принципу </a:t>
            </a:r>
            <a:r>
              <a:rPr lang="en-US" altLang="ru-RU" sz="2800" dirty="0">
                <a:latin typeface="+mj-lt"/>
                <a:cs typeface="Courier New" panose="02070309020205020404" pitchFamily="49" charset="0"/>
              </a:rPr>
              <a:t>LIFO (last-in-first-out). </a:t>
            </a:r>
          </a:p>
          <a:p>
            <a:pPr marL="0" indent="0">
              <a:spcBef>
                <a:spcPts val="0"/>
              </a:spcBef>
              <a:buNone/>
            </a:pPr>
            <a:r>
              <a:rPr lang="en-US" altLang="ru-RU" sz="2800" dirty="0" err="1">
                <a:latin typeface="+mj-lt"/>
                <a:cs typeface="Courier New" panose="02070309020205020404" pitchFamily="49" charset="0"/>
              </a:rPr>
              <a:t>QStack</a:t>
            </a:r>
            <a:r>
              <a:rPr lang="en-US" altLang="ru-RU" sz="2800" dirty="0">
                <a:latin typeface="+mj-lt"/>
                <a:cs typeface="Courier New" panose="02070309020205020404" pitchFamily="49" charset="0"/>
              </a:rPr>
              <a:t> &lt;double&gt; s;</a:t>
            </a:r>
          </a:p>
          <a:p>
            <a:pPr marL="0" indent="0">
              <a:spcBef>
                <a:spcPts val="0"/>
              </a:spcBef>
              <a:buNone/>
            </a:pPr>
            <a:r>
              <a:rPr lang="en-US" altLang="ru-RU" sz="2800" dirty="0" err="1">
                <a:latin typeface="+mj-lt"/>
                <a:cs typeface="Courier New" panose="02070309020205020404" pitchFamily="49" charset="0"/>
              </a:rPr>
              <a:t>s.push</a:t>
            </a:r>
            <a:r>
              <a:rPr lang="en-US" altLang="ru-RU" sz="2800" dirty="0">
                <a:latin typeface="+mj-lt"/>
                <a:cs typeface="Courier New" panose="02070309020205020404" pitchFamily="49" charset="0"/>
              </a:rPr>
              <a:t>(0.1);</a:t>
            </a:r>
          </a:p>
          <a:p>
            <a:pPr marL="0" indent="0">
              <a:spcBef>
                <a:spcPts val="0"/>
              </a:spcBef>
              <a:buNone/>
            </a:pPr>
            <a:r>
              <a:rPr lang="en-US" altLang="ru-RU" sz="2800" dirty="0" err="1">
                <a:latin typeface="+mj-lt"/>
                <a:cs typeface="Courier New" panose="02070309020205020404" pitchFamily="49" charset="0"/>
              </a:rPr>
              <a:t>s.push</a:t>
            </a:r>
            <a:r>
              <a:rPr lang="en-US" altLang="ru-RU" sz="2800" dirty="0">
                <a:latin typeface="+mj-lt"/>
                <a:cs typeface="Courier New" panose="02070309020205020404" pitchFamily="49" charset="0"/>
              </a:rPr>
              <a:t>(0.2);</a:t>
            </a:r>
          </a:p>
          <a:p>
            <a:pPr marL="0" indent="0">
              <a:spcBef>
                <a:spcPts val="0"/>
              </a:spcBef>
              <a:buNone/>
            </a:pPr>
            <a:r>
              <a:rPr lang="en-US" altLang="ru-RU" sz="2800" dirty="0" err="1">
                <a:latin typeface="+mj-lt"/>
                <a:cs typeface="Courier New" panose="02070309020205020404" pitchFamily="49" charset="0"/>
              </a:rPr>
              <a:t>s.push</a:t>
            </a:r>
            <a:r>
              <a:rPr lang="en-US" altLang="ru-RU" sz="2800" dirty="0">
                <a:latin typeface="+mj-lt"/>
                <a:cs typeface="Courier New" panose="02070309020205020404" pitchFamily="49" charset="0"/>
              </a:rPr>
              <a:t>(0.3);</a:t>
            </a:r>
          </a:p>
          <a:p>
            <a:pPr marL="0" indent="0">
              <a:spcBef>
                <a:spcPts val="0"/>
              </a:spcBef>
              <a:buNone/>
            </a:pPr>
            <a:r>
              <a:rPr lang="en-US" altLang="ru-RU" sz="2800" dirty="0">
                <a:latin typeface="+mj-lt"/>
                <a:cs typeface="Courier New" panose="02070309020205020404" pitchFamily="49" charset="0"/>
              </a:rPr>
              <a:t>double v=</a:t>
            </a:r>
            <a:r>
              <a:rPr lang="en-US" altLang="ru-RU" sz="2800" dirty="0" err="1">
                <a:latin typeface="+mj-lt"/>
                <a:cs typeface="Courier New" panose="02070309020205020404" pitchFamily="49" charset="0"/>
              </a:rPr>
              <a:t>s.pop</a:t>
            </a:r>
            <a:r>
              <a:rPr lang="en-US" altLang="ru-RU" sz="2800" dirty="0">
                <a:latin typeface="+mj-lt"/>
                <a:cs typeface="Courier New" panose="02070309020205020404" pitchFamily="49" charset="0"/>
              </a:rPr>
              <a:t>(); //v=0.3 </a:t>
            </a:r>
            <a:endParaRPr lang="ru-RU" altLang="ru-RU" sz="2800" dirty="0">
              <a:latin typeface="+mj-lt"/>
              <a:cs typeface="Courier New" panose="02070309020205020404" pitchFamily="49" charset="0"/>
            </a:endParaRPr>
          </a:p>
        </p:txBody>
      </p:sp>
      <p:sp>
        <p:nvSpPr>
          <p:cNvPr id="5124" name="Rectangle 4"/>
          <p:cNvSpPr>
            <a:spLocks noGrp="1" noChangeArrowheads="1"/>
          </p:cNvSpPr>
          <p:nvPr>
            <p:ph type="title"/>
          </p:nvPr>
        </p:nvSpPr>
        <p:spPr>
          <a:xfrm>
            <a:off x="395536" y="0"/>
            <a:ext cx="8280920" cy="980728"/>
          </a:xfrm>
        </p:spPr>
        <p:txBody>
          <a:bodyPr>
            <a:noAutofit/>
          </a:bodyPr>
          <a:lstStyle/>
          <a:p>
            <a:r>
              <a:rPr lang="uk-UA" sz="3600" dirty="0" err="1"/>
              <a:t>Класс</a:t>
            </a:r>
            <a:r>
              <a:rPr lang="uk-UA" sz="3600" dirty="0"/>
              <a:t> </a:t>
            </a:r>
            <a:r>
              <a:rPr lang="en-US" sz="3600" dirty="0" err="1"/>
              <a:t>Qstack</a:t>
            </a:r>
            <a:r>
              <a:rPr lang="en-US" sz="3600" dirty="0"/>
              <a:t>&lt;T&gt;</a:t>
            </a:r>
            <a:endParaRPr lang="uk-UA" sz="3600" dirty="0"/>
          </a:p>
        </p:txBody>
      </p:sp>
      <p:graphicFrame>
        <p:nvGraphicFramePr>
          <p:cNvPr id="3" name="Таблица 2">
            <a:extLst>
              <a:ext uri="{FF2B5EF4-FFF2-40B4-BE49-F238E27FC236}">
                <a16:creationId xmlns:a16="http://schemas.microsoft.com/office/drawing/2014/main" id="{F76FF1B5-88AA-4141-AD49-EE42442C3FC2}"/>
              </a:ext>
            </a:extLst>
          </p:cNvPr>
          <p:cNvGraphicFramePr>
            <a:graphicFrameLocks noGrp="1"/>
          </p:cNvGraphicFramePr>
          <p:nvPr>
            <p:extLst>
              <p:ext uri="{D42A27DB-BD31-4B8C-83A1-F6EECF244321}">
                <p14:modId xmlns:p14="http://schemas.microsoft.com/office/powerpoint/2010/main" val="1546389924"/>
              </p:ext>
            </p:extLst>
          </p:nvPr>
        </p:nvGraphicFramePr>
        <p:xfrm>
          <a:off x="4124960" y="3516312"/>
          <a:ext cx="1023104" cy="665062"/>
        </p:xfrm>
        <a:graphic>
          <a:graphicData uri="http://schemas.openxmlformats.org/drawingml/2006/table">
            <a:tbl>
              <a:tblPr firstRow="1" firstCol="1" bandRow="1">
                <a:tableStyleId>{5C22544A-7EE6-4342-B048-85BDC9FD1C3A}</a:tableStyleId>
              </a:tblPr>
              <a:tblGrid>
                <a:gridCol w="511552">
                  <a:extLst>
                    <a:ext uri="{9D8B030D-6E8A-4147-A177-3AD203B41FA5}">
                      <a16:colId xmlns:a16="http://schemas.microsoft.com/office/drawing/2014/main" val="2041986829"/>
                    </a:ext>
                  </a:extLst>
                </a:gridCol>
                <a:gridCol w="511552">
                  <a:extLst>
                    <a:ext uri="{9D8B030D-6E8A-4147-A177-3AD203B41FA5}">
                      <a16:colId xmlns:a16="http://schemas.microsoft.com/office/drawing/2014/main" val="1917460010"/>
                    </a:ext>
                  </a:extLst>
                </a:gridCol>
              </a:tblGrid>
              <a:tr h="322162">
                <a:tc>
                  <a:txBody>
                    <a:bodyPr/>
                    <a:lstStyle/>
                    <a:p>
                      <a:pPr>
                        <a:lnSpc>
                          <a:spcPct val="107000"/>
                        </a:lnSpc>
                        <a:spcAft>
                          <a:spcPts val="0"/>
                        </a:spcAft>
                      </a:pPr>
                      <a:r>
                        <a:rPr lang="uk-UA" sz="1100">
                          <a:effectLst/>
                        </a:rPr>
                        <a:t>0.3</a:t>
                      </a:r>
                      <a:endParaRPr lang="uk-U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uk-UA" sz="1100">
                          <a:effectLst/>
                        </a:rPr>
                        <a:t>←</a:t>
                      </a:r>
                      <a:r>
                        <a:rPr lang="en-US" sz="1100">
                          <a:effectLst/>
                        </a:rPr>
                        <a:t>top</a:t>
                      </a:r>
                      <a:endParaRPr lang="uk-U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09418330"/>
                  </a:ext>
                </a:extLst>
              </a:tr>
              <a:tr h="157436">
                <a:tc>
                  <a:txBody>
                    <a:bodyPr/>
                    <a:lstStyle/>
                    <a:p>
                      <a:pPr>
                        <a:lnSpc>
                          <a:spcPct val="107000"/>
                        </a:lnSpc>
                        <a:spcAft>
                          <a:spcPts val="0"/>
                        </a:spcAft>
                      </a:pPr>
                      <a:r>
                        <a:rPr lang="uk-UA" sz="1100">
                          <a:effectLst/>
                        </a:rPr>
                        <a:t>0.2</a:t>
                      </a:r>
                      <a:endParaRPr lang="uk-U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uk-UA" sz="1100">
                          <a:effectLst/>
                        </a:rPr>
                        <a:t> </a:t>
                      </a:r>
                      <a:endParaRPr lang="uk-U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97237344"/>
                  </a:ext>
                </a:extLst>
              </a:tr>
              <a:tr h="157436">
                <a:tc>
                  <a:txBody>
                    <a:bodyPr/>
                    <a:lstStyle/>
                    <a:p>
                      <a:pPr>
                        <a:lnSpc>
                          <a:spcPct val="107000"/>
                        </a:lnSpc>
                        <a:spcAft>
                          <a:spcPts val="0"/>
                        </a:spcAft>
                      </a:pPr>
                      <a:r>
                        <a:rPr lang="uk-UA" sz="1100">
                          <a:effectLst/>
                        </a:rPr>
                        <a:t>0.1</a:t>
                      </a:r>
                      <a:endParaRPr lang="uk-U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uk-UA" sz="1100" dirty="0">
                          <a:effectLst/>
                        </a:rPr>
                        <a:t> </a:t>
                      </a:r>
                      <a:endParaRPr lang="uk-U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51415339"/>
                  </a:ext>
                </a:extLst>
              </a:tr>
            </a:tbl>
          </a:graphicData>
        </a:graphic>
      </p:graphicFrame>
      <p:graphicFrame>
        <p:nvGraphicFramePr>
          <p:cNvPr id="4" name="Таблица 3">
            <a:extLst>
              <a:ext uri="{FF2B5EF4-FFF2-40B4-BE49-F238E27FC236}">
                <a16:creationId xmlns:a16="http://schemas.microsoft.com/office/drawing/2014/main" id="{3E116695-8F6A-48A1-BED2-B090E49F749B}"/>
              </a:ext>
            </a:extLst>
          </p:cNvPr>
          <p:cNvGraphicFramePr>
            <a:graphicFrameLocks noGrp="1"/>
          </p:cNvGraphicFramePr>
          <p:nvPr>
            <p:extLst>
              <p:ext uri="{D42A27DB-BD31-4B8C-83A1-F6EECF244321}">
                <p14:modId xmlns:p14="http://schemas.microsoft.com/office/powerpoint/2010/main" val="2812273385"/>
              </p:ext>
            </p:extLst>
          </p:nvPr>
        </p:nvGraphicFramePr>
        <p:xfrm>
          <a:off x="4266087" y="4930910"/>
          <a:ext cx="1023104" cy="342900"/>
        </p:xfrm>
        <a:graphic>
          <a:graphicData uri="http://schemas.openxmlformats.org/drawingml/2006/table">
            <a:tbl>
              <a:tblPr firstRow="1" firstCol="1" bandRow="1">
                <a:tableStyleId>{5C22544A-7EE6-4342-B048-85BDC9FD1C3A}</a:tableStyleId>
              </a:tblPr>
              <a:tblGrid>
                <a:gridCol w="505449">
                  <a:extLst>
                    <a:ext uri="{9D8B030D-6E8A-4147-A177-3AD203B41FA5}">
                      <a16:colId xmlns:a16="http://schemas.microsoft.com/office/drawing/2014/main" val="330822694"/>
                    </a:ext>
                  </a:extLst>
                </a:gridCol>
                <a:gridCol w="517655">
                  <a:extLst>
                    <a:ext uri="{9D8B030D-6E8A-4147-A177-3AD203B41FA5}">
                      <a16:colId xmlns:a16="http://schemas.microsoft.com/office/drawing/2014/main" val="892319973"/>
                    </a:ext>
                  </a:extLst>
                </a:gridCol>
              </a:tblGrid>
              <a:tr h="0">
                <a:tc>
                  <a:txBody>
                    <a:bodyPr/>
                    <a:lstStyle/>
                    <a:p>
                      <a:pPr>
                        <a:lnSpc>
                          <a:spcPct val="107000"/>
                        </a:lnSpc>
                        <a:spcAft>
                          <a:spcPts val="0"/>
                        </a:spcAft>
                      </a:pPr>
                      <a:r>
                        <a:rPr lang="uk-UA" sz="1100">
                          <a:effectLst/>
                        </a:rPr>
                        <a:t>0.</a:t>
                      </a:r>
                      <a:r>
                        <a:rPr lang="en-US" sz="1100">
                          <a:effectLst/>
                        </a:rPr>
                        <a:t>2</a:t>
                      </a:r>
                      <a:endParaRPr lang="uk-U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uk-UA" sz="1100">
                          <a:effectLst/>
                        </a:rPr>
                        <a:t>←</a:t>
                      </a:r>
                      <a:r>
                        <a:rPr lang="en-US" sz="1100">
                          <a:effectLst/>
                        </a:rPr>
                        <a:t>top</a:t>
                      </a:r>
                      <a:endParaRPr lang="uk-U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50312576"/>
                  </a:ext>
                </a:extLst>
              </a:tr>
              <a:tr h="0">
                <a:tc>
                  <a:txBody>
                    <a:bodyPr/>
                    <a:lstStyle/>
                    <a:p>
                      <a:pPr>
                        <a:lnSpc>
                          <a:spcPct val="107000"/>
                        </a:lnSpc>
                        <a:spcAft>
                          <a:spcPts val="0"/>
                        </a:spcAft>
                      </a:pPr>
                      <a:r>
                        <a:rPr lang="uk-UA" sz="1100">
                          <a:effectLst/>
                        </a:rPr>
                        <a:t>0.</a:t>
                      </a:r>
                      <a:r>
                        <a:rPr lang="en-US" sz="1100">
                          <a:effectLst/>
                        </a:rPr>
                        <a:t>1</a:t>
                      </a:r>
                      <a:endParaRPr lang="uk-U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uk-UA" sz="1100" dirty="0">
                          <a:effectLst/>
                        </a:rPr>
                        <a:t> </a:t>
                      </a:r>
                      <a:endParaRPr lang="uk-U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82754293"/>
                  </a:ext>
                </a:extLst>
              </a:tr>
            </a:tbl>
          </a:graphicData>
        </a:graphic>
      </p:graphicFrame>
    </p:spTree>
    <p:extLst>
      <p:ext uri="{BB962C8B-B14F-4D97-AF65-F5344CB8AC3E}">
        <p14:creationId xmlns:p14="http://schemas.microsoft.com/office/powerpoint/2010/main" val="4110023759"/>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xfrm>
            <a:off x="239774" y="980728"/>
            <a:ext cx="8664451" cy="5744294"/>
          </a:xfrm>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ormAutofit fontScale="92500"/>
          </a:bodyPr>
          <a:lstStyle/>
          <a:p>
            <a:pPr marL="0" indent="0">
              <a:spcBef>
                <a:spcPts val="0"/>
              </a:spcBef>
              <a:buNone/>
            </a:pPr>
            <a:r>
              <a:rPr lang="ru-RU" altLang="ru-RU" sz="2800" dirty="0">
                <a:latin typeface="+mj-lt"/>
                <a:cs typeface="Courier New" panose="02070309020205020404" pitchFamily="49" charset="0"/>
              </a:rPr>
              <a:t>В </a:t>
            </a:r>
            <a:r>
              <a:rPr lang="en-US" altLang="ru-RU" sz="2800" dirty="0">
                <a:latin typeface="+mj-lt"/>
                <a:cs typeface="Courier New" panose="02070309020205020404" pitchFamily="49" charset="0"/>
              </a:rPr>
              <a:t>Qt </a:t>
            </a:r>
            <a:r>
              <a:rPr lang="ru-RU" altLang="ru-RU" sz="2800" dirty="0">
                <a:latin typeface="+mj-lt"/>
                <a:cs typeface="Courier New" panose="02070309020205020404" pitchFamily="49" charset="0"/>
              </a:rPr>
              <a:t>во всех контейнерах, а также для хранения объектов классов типа </a:t>
            </a:r>
            <a:r>
              <a:rPr lang="en-US" altLang="ru-RU" sz="2800" dirty="0" err="1">
                <a:latin typeface="+mj-lt"/>
                <a:cs typeface="Courier New" panose="02070309020205020404" pitchFamily="49" charset="0"/>
              </a:rPr>
              <a:t>QString</a:t>
            </a:r>
            <a:r>
              <a:rPr lang="en-US" altLang="ru-RU" sz="2800" dirty="0">
                <a:latin typeface="+mj-lt"/>
                <a:cs typeface="Courier New" panose="02070309020205020404" pitchFamily="49" charset="0"/>
              </a:rPr>
              <a:t>, </a:t>
            </a:r>
            <a:r>
              <a:rPr lang="en-US" altLang="ru-RU" sz="2800" dirty="0" err="1">
                <a:latin typeface="+mj-lt"/>
                <a:cs typeface="Courier New" panose="02070309020205020404" pitchFamily="49" charset="0"/>
              </a:rPr>
              <a:t>QImage</a:t>
            </a:r>
            <a:r>
              <a:rPr lang="en-US" altLang="ru-RU" sz="2800" dirty="0">
                <a:latin typeface="+mj-lt"/>
                <a:cs typeface="Courier New" panose="02070309020205020404" pitchFamily="49" charset="0"/>
              </a:rPr>
              <a:t> </a:t>
            </a:r>
            <a:r>
              <a:rPr lang="ru-RU" altLang="ru-RU" sz="2800" dirty="0">
                <a:latin typeface="+mj-lt"/>
                <a:cs typeface="Courier New" panose="02070309020205020404" pitchFamily="49" charset="0"/>
              </a:rPr>
              <a:t>и т.д. применяется неявное совместное использование данных. Это делает очень эффективным передачу  (возвращение) объектов данных классов в функцию по значению. </a:t>
            </a:r>
          </a:p>
          <a:p>
            <a:pPr marL="0" indent="0">
              <a:spcBef>
                <a:spcPts val="0"/>
              </a:spcBef>
              <a:buNone/>
            </a:pPr>
            <a:r>
              <a:rPr lang="ru-RU" altLang="ru-RU" sz="2800" dirty="0">
                <a:latin typeface="+mj-lt"/>
                <a:cs typeface="Courier New" panose="02070309020205020404" pitchFamily="49" charset="0"/>
              </a:rPr>
              <a:t>Неявное совместное использование данных означает, что для двух и более идентичных объектов одного класса, в памяти будет храниться только один экземпляр данных, и все объекты будут ссылаться на эти данные. Т.е. при копировании данных из первого объекта во второй, физического копирования данных не будет, второй объект после выполнения операции копирования будет ссылаться на данные первого объекта.</a:t>
            </a:r>
            <a:r>
              <a:rPr lang="en-US" altLang="ru-RU" sz="2800" dirty="0">
                <a:latin typeface="+mj-lt"/>
                <a:cs typeface="Courier New" panose="02070309020205020404" pitchFamily="49" charset="0"/>
              </a:rPr>
              <a:t> </a:t>
            </a:r>
            <a:r>
              <a:rPr lang="ru-RU" altLang="ru-RU" sz="2800" dirty="0">
                <a:latin typeface="+mj-lt"/>
                <a:cs typeface="Courier New" panose="02070309020205020404" pitchFamily="49" charset="0"/>
              </a:rPr>
              <a:t> </a:t>
            </a:r>
          </a:p>
        </p:txBody>
      </p:sp>
      <p:sp>
        <p:nvSpPr>
          <p:cNvPr id="5124" name="Rectangle 4"/>
          <p:cNvSpPr>
            <a:spLocks noGrp="1" noChangeArrowheads="1"/>
          </p:cNvSpPr>
          <p:nvPr>
            <p:ph type="title"/>
          </p:nvPr>
        </p:nvSpPr>
        <p:spPr>
          <a:xfrm>
            <a:off x="395536" y="0"/>
            <a:ext cx="8280920" cy="980728"/>
          </a:xfrm>
        </p:spPr>
        <p:txBody>
          <a:bodyPr>
            <a:noAutofit/>
          </a:bodyPr>
          <a:lstStyle/>
          <a:p>
            <a:r>
              <a:rPr lang="ru-RU" sz="3600" dirty="0"/>
              <a:t>Неявное совместное использование</a:t>
            </a:r>
            <a:endParaRPr lang="uk-UA" sz="3600" dirty="0"/>
          </a:p>
        </p:txBody>
      </p:sp>
    </p:spTree>
    <p:extLst>
      <p:ext uri="{BB962C8B-B14F-4D97-AF65-F5344CB8AC3E}">
        <p14:creationId xmlns:p14="http://schemas.microsoft.com/office/powerpoint/2010/main" val="316554066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xfrm>
            <a:off x="239774" y="980728"/>
            <a:ext cx="8664451" cy="5744294"/>
          </a:xfrm>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ormAutofit lnSpcReduction="10000"/>
          </a:bodyPr>
          <a:lstStyle/>
          <a:p>
            <a:pPr marL="0" indent="0">
              <a:spcBef>
                <a:spcPts val="0"/>
              </a:spcBef>
              <a:buNone/>
            </a:pPr>
            <a:r>
              <a:rPr lang="ru-RU" altLang="ru-RU" sz="2800" dirty="0">
                <a:cs typeface="Courier New" panose="02070309020205020404" pitchFamily="49" charset="0"/>
              </a:rPr>
              <a:t>Конструкторы:</a:t>
            </a:r>
          </a:p>
          <a:p>
            <a:pPr marL="514350" indent="-514350">
              <a:spcBef>
                <a:spcPts val="0"/>
              </a:spcBef>
              <a:buAutoNum type="arabicPeriod"/>
            </a:pPr>
            <a:r>
              <a:rPr lang="en-US" altLang="ru-RU" sz="2800" dirty="0" err="1">
                <a:cs typeface="Courier New" panose="02070309020205020404" pitchFamily="49" charset="0"/>
              </a:rPr>
              <a:t>QVector</a:t>
            </a:r>
            <a:r>
              <a:rPr lang="en-US" altLang="ru-RU" sz="2800" dirty="0">
                <a:cs typeface="Courier New" panose="02070309020205020404" pitchFamily="49" charset="0"/>
              </a:rPr>
              <a:t> () – </a:t>
            </a:r>
            <a:r>
              <a:rPr lang="ru-RU" altLang="ru-RU" sz="2800" dirty="0">
                <a:cs typeface="Courier New" panose="02070309020205020404" pitchFamily="49" charset="0"/>
              </a:rPr>
              <a:t>создает пустой контейнер (не содержит элементов)</a:t>
            </a:r>
          </a:p>
          <a:p>
            <a:pPr marL="0" indent="0">
              <a:spcBef>
                <a:spcPts val="0"/>
              </a:spcBef>
              <a:buNone/>
            </a:pPr>
            <a:r>
              <a:rPr lang="en-US" altLang="ru-RU" sz="2800" dirty="0" err="1">
                <a:cs typeface="Courier New" panose="02070309020205020404" pitchFamily="49" charset="0"/>
              </a:rPr>
              <a:t>QVector</a:t>
            </a:r>
            <a:r>
              <a:rPr lang="en-US" altLang="ru-RU" sz="2800" dirty="0">
                <a:cs typeface="Courier New" panose="02070309020205020404" pitchFamily="49" charset="0"/>
              </a:rPr>
              <a:t> &lt;int&gt; vect1; //</a:t>
            </a:r>
            <a:r>
              <a:rPr lang="ru-RU" altLang="ru-RU" sz="2800" dirty="0">
                <a:cs typeface="Courier New" panose="02070309020205020404" pitchFamily="49" charset="0"/>
              </a:rPr>
              <a:t>пустой контейнер для хранения элементов типа </a:t>
            </a:r>
            <a:r>
              <a:rPr lang="en-US" altLang="ru-RU" sz="2800" dirty="0">
                <a:cs typeface="Courier New" panose="02070309020205020404" pitchFamily="49" charset="0"/>
              </a:rPr>
              <a:t>int</a:t>
            </a:r>
          </a:p>
          <a:p>
            <a:pPr marL="0" indent="0">
              <a:spcBef>
                <a:spcPts val="0"/>
              </a:spcBef>
              <a:buNone/>
            </a:pPr>
            <a:r>
              <a:rPr lang="en-US" altLang="ru-RU" sz="2800" dirty="0">
                <a:cs typeface="Courier New" panose="02070309020205020404" pitchFamily="49" charset="0"/>
              </a:rPr>
              <a:t>2. </a:t>
            </a:r>
            <a:r>
              <a:rPr lang="en-US" altLang="ru-RU" sz="2800" dirty="0" err="1">
                <a:cs typeface="Courier New" panose="02070309020205020404" pitchFamily="49" charset="0"/>
              </a:rPr>
              <a:t>QVector</a:t>
            </a:r>
            <a:r>
              <a:rPr lang="en-US" altLang="ru-RU" sz="2800" dirty="0">
                <a:cs typeface="Courier New" panose="02070309020205020404" pitchFamily="49" charset="0"/>
              </a:rPr>
              <a:t> (int size) – </a:t>
            </a:r>
            <a:r>
              <a:rPr lang="ru-RU" altLang="ru-RU" sz="2800" dirty="0">
                <a:cs typeface="Courier New" panose="02070309020205020404" pitchFamily="49" charset="0"/>
              </a:rPr>
              <a:t>создает контейнер, и резервирует место для хранения </a:t>
            </a:r>
            <a:r>
              <a:rPr lang="en-US" altLang="ru-RU" sz="2800" dirty="0">
                <a:cs typeface="Courier New" panose="02070309020205020404" pitchFamily="49" charset="0"/>
              </a:rPr>
              <a:t>size </a:t>
            </a:r>
            <a:r>
              <a:rPr lang="ru-RU" altLang="ru-RU" sz="2800" dirty="0">
                <a:cs typeface="Courier New" panose="02070309020205020404" pitchFamily="49" charset="0"/>
              </a:rPr>
              <a:t>элементов.</a:t>
            </a:r>
          </a:p>
          <a:p>
            <a:pPr marL="0" indent="0">
              <a:spcBef>
                <a:spcPts val="0"/>
              </a:spcBef>
              <a:buNone/>
            </a:pPr>
            <a:r>
              <a:rPr lang="en-US" altLang="ru-RU" sz="2800" dirty="0" err="1">
                <a:cs typeface="Courier New" panose="02070309020205020404" pitchFamily="49" charset="0"/>
              </a:rPr>
              <a:t>QVector</a:t>
            </a:r>
            <a:r>
              <a:rPr lang="en-US" altLang="ru-RU" sz="2800" dirty="0">
                <a:cs typeface="Courier New" panose="02070309020205020404" pitchFamily="49" charset="0"/>
              </a:rPr>
              <a:t> &lt;double&gt; vect2(10); //10 </a:t>
            </a:r>
            <a:r>
              <a:rPr lang="ru-RU" altLang="ru-RU" sz="2800" dirty="0">
                <a:cs typeface="Courier New" panose="02070309020205020404" pitchFamily="49" charset="0"/>
              </a:rPr>
              <a:t>элементов типа </a:t>
            </a:r>
            <a:r>
              <a:rPr lang="en-US" altLang="ru-RU" sz="2800" dirty="0">
                <a:cs typeface="Courier New" panose="02070309020205020404" pitchFamily="49" charset="0"/>
              </a:rPr>
              <a:t>double</a:t>
            </a:r>
          </a:p>
          <a:p>
            <a:pPr marL="0" indent="0">
              <a:spcBef>
                <a:spcPts val="0"/>
              </a:spcBef>
              <a:buNone/>
            </a:pPr>
            <a:r>
              <a:rPr lang="en-US" altLang="ru-RU" sz="2800" dirty="0">
                <a:latin typeface="+mj-lt"/>
                <a:cs typeface="Courier New" panose="02070309020205020404" pitchFamily="49" charset="0"/>
              </a:rPr>
              <a:t>3. </a:t>
            </a:r>
            <a:r>
              <a:rPr lang="en-US" altLang="ru-RU" sz="2800" dirty="0" err="1">
                <a:latin typeface="+mj-lt"/>
                <a:cs typeface="Courier New" panose="02070309020205020404" pitchFamily="49" charset="0"/>
              </a:rPr>
              <a:t>QVector</a:t>
            </a:r>
            <a:r>
              <a:rPr lang="en-US" altLang="ru-RU" sz="2800" dirty="0">
                <a:latin typeface="+mj-lt"/>
                <a:cs typeface="Courier New" panose="02070309020205020404" pitchFamily="49" charset="0"/>
              </a:rPr>
              <a:t> &lt;T&gt; (int size, T&amp; value) – </a:t>
            </a:r>
            <a:r>
              <a:rPr lang="ru-RU" altLang="ru-RU" sz="2800" dirty="0">
                <a:latin typeface="+mj-lt"/>
                <a:cs typeface="Courier New" panose="02070309020205020404" pitchFamily="49" charset="0"/>
              </a:rPr>
              <a:t>создает контейнер с </a:t>
            </a:r>
            <a:r>
              <a:rPr lang="en-US" altLang="ru-RU" sz="2800" dirty="0">
                <a:latin typeface="+mj-lt"/>
                <a:cs typeface="Courier New" panose="02070309020205020404" pitchFamily="49" charset="0"/>
              </a:rPr>
              <a:t>size </a:t>
            </a:r>
            <a:r>
              <a:rPr lang="ru-RU" altLang="ru-RU" sz="2800" dirty="0">
                <a:latin typeface="+mj-lt"/>
                <a:cs typeface="Courier New" panose="02070309020205020404" pitchFamily="49" charset="0"/>
              </a:rPr>
              <a:t>элементами, значения которых равны </a:t>
            </a:r>
            <a:r>
              <a:rPr lang="en-US" altLang="ru-RU" sz="2800" dirty="0">
                <a:latin typeface="+mj-lt"/>
                <a:cs typeface="Courier New" panose="02070309020205020404" pitchFamily="49" charset="0"/>
              </a:rPr>
              <a:t>value</a:t>
            </a:r>
          </a:p>
          <a:p>
            <a:pPr marL="0" indent="0">
              <a:spcBef>
                <a:spcPts val="0"/>
              </a:spcBef>
              <a:buNone/>
            </a:pPr>
            <a:r>
              <a:rPr lang="en-US" altLang="ru-RU" sz="2800" dirty="0" err="1">
                <a:latin typeface="+mj-lt"/>
                <a:cs typeface="Courier New" panose="02070309020205020404" pitchFamily="49" charset="0"/>
              </a:rPr>
              <a:t>QVector</a:t>
            </a:r>
            <a:r>
              <a:rPr lang="en-US" altLang="ru-RU" sz="2800" dirty="0">
                <a:latin typeface="+mj-lt"/>
                <a:cs typeface="Courier New" panose="02070309020205020404" pitchFamily="49" charset="0"/>
              </a:rPr>
              <a:t>  &lt;</a:t>
            </a:r>
            <a:r>
              <a:rPr lang="en-US" altLang="ru-RU" sz="2800" dirty="0" err="1">
                <a:latin typeface="+mj-lt"/>
                <a:cs typeface="Courier New" panose="02070309020205020404" pitchFamily="49" charset="0"/>
              </a:rPr>
              <a:t>QString</a:t>
            </a:r>
            <a:r>
              <a:rPr lang="en-US" altLang="ru-RU" sz="2800" dirty="0">
                <a:latin typeface="+mj-lt"/>
                <a:cs typeface="Courier New" panose="02070309020205020404" pitchFamily="49" charset="0"/>
              </a:rPr>
              <a:t>&gt; vect3 (10, “Hello\n”);</a:t>
            </a:r>
          </a:p>
          <a:p>
            <a:pPr marL="0" indent="0">
              <a:spcBef>
                <a:spcPts val="0"/>
              </a:spcBef>
              <a:buNone/>
            </a:pPr>
            <a:r>
              <a:rPr lang="en-US" altLang="ru-RU" sz="2800" dirty="0">
                <a:latin typeface="+mj-lt"/>
                <a:cs typeface="Courier New" panose="02070309020205020404" pitchFamily="49" charset="0"/>
              </a:rPr>
              <a:t>4. </a:t>
            </a:r>
            <a:r>
              <a:rPr lang="en-US" altLang="ru-RU" sz="2800" dirty="0" err="1">
                <a:latin typeface="+mj-lt"/>
                <a:cs typeface="Courier New" panose="02070309020205020404" pitchFamily="49" charset="0"/>
              </a:rPr>
              <a:t>QVector</a:t>
            </a:r>
            <a:r>
              <a:rPr lang="en-US" altLang="ru-RU" sz="2800" dirty="0">
                <a:latin typeface="+mj-lt"/>
                <a:cs typeface="Courier New" panose="02070309020205020404" pitchFamily="49" charset="0"/>
              </a:rPr>
              <a:t> (const </a:t>
            </a:r>
            <a:r>
              <a:rPr lang="en-US" altLang="ru-RU" sz="2800" dirty="0" err="1">
                <a:latin typeface="+mj-lt"/>
                <a:cs typeface="Courier New" panose="02070309020205020404" pitchFamily="49" charset="0"/>
              </a:rPr>
              <a:t>QVector</a:t>
            </a:r>
            <a:r>
              <a:rPr lang="en-US" altLang="ru-RU" sz="2800" dirty="0">
                <a:latin typeface="+mj-lt"/>
                <a:cs typeface="Courier New" panose="02070309020205020404" pitchFamily="49" charset="0"/>
              </a:rPr>
              <a:t> &lt;T&gt; &amp;other)  -</a:t>
            </a:r>
            <a:r>
              <a:rPr lang="ru-RU" altLang="ru-RU" sz="2800" dirty="0">
                <a:latin typeface="+mj-lt"/>
                <a:cs typeface="Courier New" panose="02070309020205020404" pitchFamily="49" charset="0"/>
              </a:rPr>
              <a:t> создает контейнер на базе другого контейнера</a:t>
            </a:r>
          </a:p>
          <a:p>
            <a:pPr marL="0" indent="0">
              <a:spcBef>
                <a:spcPts val="0"/>
              </a:spcBef>
              <a:buNone/>
            </a:pPr>
            <a:r>
              <a:rPr lang="en-US" altLang="ru-RU" sz="2800" dirty="0" err="1">
                <a:latin typeface="+mj-lt"/>
                <a:cs typeface="Courier New" panose="02070309020205020404" pitchFamily="49" charset="0"/>
              </a:rPr>
              <a:t>QVector</a:t>
            </a:r>
            <a:r>
              <a:rPr lang="en-US" altLang="ru-RU" sz="2800" dirty="0">
                <a:latin typeface="+mj-lt"/>
                <a:cs typeface="Courier New" panose="02070309020205020404" pitchFamily="49" charset="0"/>
              </a:rPr>
              <a:t>  &lt;</a:t>
            </a:r>
            <a:r>
              <a:rPr lang="en-US" altLang="ru-RU" sz="2800" dirty="0" err="1">
                <a:latin typeface="+mj-lt"/>
                <a:cs typeface="Courier New" panose="02070309020205020404" pitchFamily="49" charset="0"/>
              </a:rPr>
              <a:t>QString</a:t>
            </a:r>
            <a:r>
              <a:rPr lang="en-US" altLang="ru-RU" sz="2800" dirty="0">
                <a:latin typeface="+mj-lt"/>
                <a:cs typeface="Courier New" panose="02070309020205020404" pitchFamily="49" charset="0"/>
              </a:rPr>
              <a:t>&gt; vect4(vect3);</a:t>
            </a:r>
          </a:p>
        </p:txBody>
      </p:sp>
      <p:sp>
        <p:nvSpPr>
          <p:cNvPr id="5124" name="Rectangle 4"/>
          <p:cNvSpPr>
            <a:spLocks noGrp="1" noChangeArrowheads="1"/>
          </p:cNvSpPr>
          <p:nvPr>
            <p:ph type="title"/>
          </p:nvPr>
        </p:nvSpPr>
        <p:spPr>
          <a:xfrm>
            <a:off x="395536" y="0"/>
            <a:ext cx="8280920" cy="980728"/>
          </a:xfrm>
        </p:spPr>
        <p:txBody>
          <a:bodyPr>
            <a:noAutofit/>
          </a:bodyPr>
          <a:lstStyle/>
          <a:p>
            <a:r>
              <a:rPr lang="ru-RU" sz="3600" dirty="0"/>
              <a:t>Класс </a:t>
            </a:r>
            <a:r>
              <a:rPr lang="en-US" sz="3600" dirty="0" err="1"/>
              <a:t>QVector</a:t>
            </a:r>
            <a:endParaRPr lang="uk-UA" sz="3600" dirty="0"/>
          </a:p>
        </p:txBody>
      </p:sp>
    </p:spTree>
    <p:extLst>
      <p:ext uri="{BB962C8B-B14F-4D97-AF65-F5344CB8AC3E}">
        <p14:creationId xmlns:p14="http://schemas.microsoft.com/office/powerpoint/2010/main" val="274484163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xfrm>
            <a:off x="239774" y="980728"/>
            <a:ext cx="8664451" cy="5744294"/>
          </a:xfrm>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ormAutofit/>
          </a:bodyPr>
          <a:lstStyle/>
          <a:p>
            <a:pPr marL="0" indent="0">
              <a:spcBef>
                <a:spcPts val="0"/>
              </a:spcBef>
              <a:buNone/>
            </a:pPr>
            <a:r>
              <a:rPr lang="ru-RU" altLang="ru-RU" sz="2800" dirty="0">
                <a:latin typeface="+mj-lt"/>
                <a:cs typeface="Courier New" panose="02070309020205020404" pitchFamily="49" charset="0"/>
              </a:rPr>
              <a:t>Узнать размер вектора можно при помощи метода </a:t>
            </a:r>
            <a:r>
              <a:rPr lang="en-US" altLang="ru-RU" sz="2800" dirty="0">
                <a:latin typeface="+mj-lt"/>
                <a:cs typeface="Courier New" panose="02070309020205020404" pitchFamily="49" charset="0"/>
              </a:rPr>
              <a:t>int size()</a:t>
            </a:r>
          </a:p>
          <a:p>
            <a:pPr marL="0" indent="0">
              <a:spcBef>
                <a:spcPts val="0"/>
              </a:spcBef>
              <a:buNone/>
            </a:pPr>
            <a:r>
              <a:rPr lang="en-US" altLang="ru-RU" sz="2800" dirty="0">
                <a:latin typeface="+mj-lt"/>
                <a:cs typeface="Courier New" panose="02070309020205020404" pitchFamily="49" charset="0"/>
              </a:rPr>
              <a:t>int n=vect3.size(); // n=10</a:t>
            </a:r>
          </a:p>
          <a:p>
            <a:pPr marL="0" indent="0">
              <a:spcBef>
                <a:spcPts val="0"/>
              </a:spcBef>
              <a:buNone/>
            </a:pPr>
            <a:r>
              <a:rPr lang="ru-RU" altLang="ru-RU" sz="2800" dirty="0">
                <a:latin typeface="+mj-lt"/>
                <a:cs typeface="Courier New" panose="02070309020205020404" pitchFamily="49" charset="0"/>
              </a:rPr>
              <a:t>Изменить размер вектора можно с помощью метода </a:t>
            </a:r>
            <a:r>
              <a:rPr lang="en-US" altLang="ru-RU" sz="2800" dirty="0">
                <a:latin typeface="+mj-lt"/>
                <a:cs typeface="Courier New" panose="02070309020205020404" pitchFamily="49" charset="0"/>
              </a:rPr>
              <a:t>void resize( int size)</a:t>
            </a:r>
          </a:p>
          <a:p>
            <a:pPr marL="0" indent="0">
              <a:spcBef>
                <a:spcPts val="0"/>
              </a:spcBef>
              <a:buNone/>
            </a:pPr>
            <a:r>
              <a:rPr lang="en-US" altLang="ru-RU" sz="2800" dirty="0">
                <a:latin typeface="+mj-lt"/>
                <a:cs typeface="Courier New" panose="02070309020205020404" pitchFamily="49" charset="0"/>
              </a:rPr>
              <a:t>Vect1.resize(5);</a:t>
            </a:r>
          </a:p>
          <a:p>
            <a:pPr marL="0" indent="0">
              <a:spcBef>
                <a:spcPts val="0"/>
              </a:spcBef>
              <a:buNone/>
            </a:pPr>
            <a:endParaRPr lang="en-US" altLang="ru-RU" sz="2800" dirty="0">
              <a:latin typeface="+mj-lt"/>
              <a:cs typeface="Courier New" panose="02070309020205020404" pitchFamily="49" charset="0"/>
            </a:endParaRPr>
          </a:p>
          <a:p>
            <a:pPr marL="0" indent="0">
              <a:spcBef>
                <a:spcPts val="0"/>
              </a:spcBef>
              <a:buNone/>
            </a:pPr>
            <a:r>
              <a:rPr lang="ru-RU" altLang="ru-RU" sz="2800" dirty="0">
                <a:latin typeface="+mj-lt"/>
                <a:cs typeface="Courier New" panose="02070309020205020404" pitchFamily="49" charset="0"/>
              </a:rPr>
              <a:t>Для хранения в объектах классов-контейнеров объектов пользовательских классов, эти классы обязательно должны обладать конструктором без аргументов (по умолчанию), конструктором копирования и оператором присваивания.  </a:t>
            </a:r>
          </a:p>
        </p:txBody>
      </p:sp>
      <p:sp>
        <p:nvSpPr>
          <p:cNvPr id="5124" name="Rectangle 4"/>
          <p:cNvSpPr>
            <a:spLocks noGrp="1" noChangeArrowheads="1"/>
          </p:cNvSpPr>
          <p:nvPr>
            <p:ph type="title"/>
          </p:nvPr>
        </p:nvSpPr>
        <p:spPr>
          <a:xfrm>
            <a:off x="395536" y="0"/>
            <a:ext cx="8280920" cy="980728"/>
          </a:xfrm>
        </p:spPr>
        <p:txBody>
          <a:bodyPr>
            <a:noAutofit/>
          </a:bodyPr>
          <a:lstStyle/>
          <a:p>
            <a:r>
              <a:rPr lang="ru-RU" sz="3600" dirty="0"/>
              <a:t>Класс </a:t>
            </a:r>
            <a:r>
              <a:rPr lang="en-US" sz="3600" dirty="0" err="1"/>
              <a:t>QVector</a:t>
            </a:r>
            <a:endParaRPr lang="uk-UA" sz="3600" dirty="0"/>
          </a:p>
        </p:txBody>
      </p:sp>
    </p:spTree>
    <p:extLst>
      <p:ext uri="{BB962C8B-B14F-4D97-AF65-F5344CB8AC3E}">
        <p14:creationId xmlns:p14="http://schemas.microsoft.com/office/powerpoint/2010/main" val="190260730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a:xfrm>
            <a:off x="395536" y="0"/>
            <a:ext cx="8280920" cy="980728"/>
          </a:xfrm>
        </p:spPr>
        <p:txBody>
          <a:bodyPr>
            <a:noAutofit/>
          </a:bodyPr>
          <a:lstStyle/>
          <a:p>
            <a:r>
              <a:rPr lang="ru-RU" sz="3600" dirty="0"/>
              <a:t>Класс </a:t>
            </a:r>
            <a:r>
              <a:rPr lang="en-US" sz="3600" dirty="0" err="1"/>
              <a:t>QVector</a:t>
            </a:r>
            <a:endParaRPr lang="uk-UA" sz="3600" dirty="0"/>
          </a:p>
        </p:txBody>
      </p:sp>
      <p:sp>
        <p:nvSpPr>
          <p:cNvPr id="2" name="Rectangle 1">
            <a:extLst>
              <a:ext uri="{FF2B5EF4-FFF2-40B4-BE49-F238E27FC236}">
                <a16:creationId xmlns:a16="http://schemas.microsoft.com/office/drawing/2014/main" id="{C2660C06-DC39-48CA-8916-15DA6B75FF67}"/>
              </a:ext>
            </a:extLst>
          </p:cNvPr>
          <p:cNvSpPr>
            <a:spLocks noGrp="1" noChangeArrowheads="1"/>
          </p:cNvSpPr>
          <p:nvPr>
            <p:ph type="body" idx="1"/>
          </p:nvPr>
        </p:nvSpPr>
        <p:spPr bwMode="auto">
          <a:xfrm>
            <a:off x="827584" y="1664221"/>
            <a:ext cx="4176464" cy="3385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err="1">
                <a:ln>
                  <a:noFill/>
                </a:ln>
                <a:solidFill>
                  <a:srgbClr val="808000"/>
                </a:solidFill>
                <a:effectLst/>
                <a:latin typeface="Arial" panose="020B0604020202020204" pitchFamily="34" charset="0"/>
              </a:rPr>
              <a:t>class</a:t>
            </a:r>
            <a:r>
              <a:rPr kumimoji="0" lang="uk-UA" altLang="uk-UA" sz="2000" b="0" i="0" u="none" strike="noStrike" cap="none" normalizeH="0" baseline="0" dirty="0">
                <a:ln>
                  <a:noFill/>
                </a:ln>
                <a:solidFill>
                  <a:srgbClr val="C0C0C0"/>
                </a:solidFill>
                <a:effectLst/>
                <a:latin typeface="Arial" panose="020B0604020202020204" pitchFamily="34" charset="0"/>
              </a:rPr>
              <a:t> </a:t>
            </a:r>
            <a:r>
              <a:rPr kumimoji="0" lang="uk-UA" altLang="uk-UA" sz="2000" b="1" i="0" u="none" strike="noStrike" cap="none" normalizeH="0" baseline="0" dirty="0" err="1">
                <a:ln>
                  <a:noFill/>
                </a:ln>
                <a:solidFill>
                  <a:srgbClr val="800080"/>
                </a:solidFill>
                <a:effectLst/>
                <a:latin typeface="Arial" panose="020B0604020202020204" pitchFamily="34" charset="0"/>
              </a:rPr>
              <a:t>MyValue</a:t>
            </a:r>
            <a:r>
              <a:rPr kumimoji="0" lang="uk-UA" altLang="uk-UA" sz="2000" b="0" i="0" u="none" strike="noStrike" cap="none" normalizeH="0" baseline="0" dirty="0">
                <a:ln>
                  <a:noFill/>
                </a:ln>
                <a:solidFill>
                  <a:srgbClr val="C0C0C0"/>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a:ln>
                  <a:noFill/>
                </a:ln>
                <a:solidFill>
                  <a:schemeClr val="tx1"/>
                </a:solidFill>
                <a:effectLst/>
                <a:latin typeface="Arial Unicode MS"/>
              </a:rPr>
              <a:t>{</a:t>
            </a:r>
            <a:r>
              <a:rPr kumimoji="0" lang="uk-UA" altLang="uk-UA" sz="2000" b="0" i="0" u="none" strike="noStrike" cap="none" normalizeH="0" baseline="0" dirty="0">
                <a:ln>
                  <a:noFill/>
                </a:ln>
                <a:solidFill>
                  <a:schemeClr val="tx1"/>
                </a:solidFill>
                <a:effectLst/>
              </a:rPr>
              <a:t> </a:t>
            </a:r>
            <a:r>
              <a:rPr kumimoji="0" lang="uk-UA" altLang="uk-UA" sz="2000" b="0" i="0" u="none" strike="noStrike" cap="none" normalizeH="0" baseline="0" dirty="0" err="1">
                <a:ln>
                  <a:noFill/>
                </a:ln>
                <a:solidFill>
                  <a:srgbClr val="808000"/>
                </a:solidFill>
                <a:effectLst/>
                <a:latin typeface="Arial Unicode MS"/>
              </a:rPr>
              <a:t>int</a:t>
            </a:r>
            <a:r>
              <a:rPr kumimoji="0" lang="uk-UA" altLang="uk-UA" sz="2000" b="0" i="0" u="none" strike="noStrike" cap="none" normalizeH="0" baseline="0" dirty="0">
                <a:ln>
                  <a:noFill/>
                </a:ln>
                <a:solidFill>
                  <a:srgbClr val="C0C0C0"/>
                </a:solidFill>
                <a:effectLst/>
                <a:latin typeface="Arial Unicode MS"/>
              </a:rPr>
              <a:t> </a:t>
            </a:r>
            <a:r>
              <a:rPr kumimoji="0" lang="uk-UA" altLang="uk-UA" sz="2000" b="0" i="0" u="none" strike="noStrike" cap="none" normalizeH="0" baseline="0" dirty="0" err="1">
                <a:ln>
                  <a:noFill/>
                </a:ln>
                <a:solidFill>
                  <a:srgbClr val="800000"/>
                </a:solidFill>
                <a:effectLst/>
                <a:latin typeface="Arial Unicode MS"/>
              </a:rPr>
              <a:t>value</a:t>
            </a:r>
            <a:r>
              <a:rPr kumimoji="0" lang="uk-UA" altLang="uk-UA" sz="2000" b="0" i="0" u="none" strike="noStrike" cap="none" normalizeH="0" baseline="0" dirty="0">
                <a:ln>
                  <a:noFill/>
                </a:ln>
                <a:solidFill>
                  <a:schemeClr val="tx1"/>
                </a:solidFill>
                <a:effectLst/>
                <a:latin typeface="Arial Unicode MS"/>
              </a:rPr>
              <a:t>;</a:t>
            </a:r>
            <a:r>
              <a:rPr kumimoji="0" lang="uk-UA" altLang="uk-UA" sz="20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err="1">
                <a:ln>
                  <a:noFill/>
                </a:ln>
                <a:solidFill>
                  <a:srgbClr val="808000"/>
                </a:solidFill>
                <a:effectLst/>
                <a:latin typeface="Arial Unicode MS"/>
              </a:rPr>
              <a:t>public</a:t>
            </a:r>
            <a:r>
              <a:rPr kumimoji="0" lang="uk-UA" altLang="uk-UA" sz="2000" b="0" i="0" u="none" strike="noStrike" cap="none" normalizeH="0" baseline="0" dirty="0">
                <a:ln>
                  <a:noFill/>
                </a:ln>
                <a:solidFill>
                  <a:schemeClr val="tx1"/>
                </a:solidFill>
                <a:effectLst/>
                <a:latin typeface="Arial Unicode MS"/>
              </a:rPr>
              <a:t>:</a:t>
            </a:r>
            <a:r>
              <a:rPr kumimoji="0" lang="uk-UA" altLang="uk-UA" sz="20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000" b="1" i="0" u="none" strike="noStrike" cap="none" normalizeH="0" baseline="0" dirty="0" err="1">
                <a:ln>
                  <a:noFill/>
                </a:ln>
                <a:solidFill>
                  <a:srgbClr val="00677C"/>
                </a:solidFill>
                <a:effectLst/>
                <a:latin typeface="Arial Unicode MS"/>
              </a:rPr>
              <a:t>MyValue</a:t>
            </a:r>
            <a:r>
              <a:rPr kumimoji="0" lang="uk-UA" altLang="uk-UA" sz="2000" b="0" i="0" u="none" strike="noStrike" cap="none" normalizeH="0" baseline="0" dirty="0">
                <a:ln>
                  <a:noFill/>
                </a:ln>
                <a:solidFill>
                  <a:srgbClr val="C0C0C0"/>
                </a:solidFill>
                <a:effectLst/>
                <a:latin typeface="Arial Unicode MS"/>
              </a:rPr>
              <a:t> </a:t>
            </a:r>
            <a:r>
              <a:rPr kumimoji="0" lang="uk-UA" altLang="uk-UA" sz="2000" b="0" i="0" u="none" strike="noStrike" cap="none" normalizeH="0" baseline="0" dirty="0">
                <a:ln>
                  <a:noFill/>
                </a:ln>
                <a:solidFill>
                  <a:schemeClr val="tx1"/>
                </a:solidFill>
                <a:effectLst/>
                <a:latin typeface="Arial Unicode MS"/>
              </a:rPr>
              <a:t>():</a:t>
            </a:r>
            <a:r>
              <a:rPr kumimoji="0" lang="uk-UA" altLang="uk-UA" sz="2000" b="0" i="0" u="none" strike="noStrike" cap="none" normalizeH="0" baseline="0" dirty="0" err="1">
                <a:ln>
                  <a:noFill/>
                </a:ln>
                <a:solidFill>
                  <a:srgbClr val="800000"/>
                </a:solidFill>
                <a:effectLst/>
                <a:latin typeface="Arial Unicode MS"/>
              </a:rPr>
              <a:t>value</a:t>
            </a:r>
            <a:r>
              <a:rPr kumimoji="0" lang="uk-UA" altLang="uk-UA" sz="2000" b="0" i="0" u="none" strike="noStrike" cap="none" normalizeH="0" baseline="0" dirty="0">
                <a:ln>
                  <a:noFill/>
                </a:ln>
                <a:solidFill>
                  <a:schemeClr val="tx1"/>
                </a:solidFill>
                <a:effectLst/>
                <a:latin typeface="Arial Unicode MS"/>
              </a:rPr>
              <a:t>(</a:t>
            </a:r>
            <a:r>
              <a:rPr kumimoji="0" lang="uk-UA" altLang="uk-UA" sz="2000" b="0" i="0" u="none" strike="noStrike" cap="none" normalizeH="0" baseline="0" dirty="0">
                <a:ln>
                  <a:noFill/>
                </a:ln>
                <a:solidFill>
                  <a:srgbClr val="000080"/>
                </a:solidFill>
                <a:effectLst/>
                <a:latin typeface="Arial Unicode MS"/>
              </a:rPr>
              <a:t>0</a:t>
            </a:r>
            <a:r>
              <a:rPr kumimoji="0" lang="uk-UA" altLang="uk-UA" sz="2000" b="0" i="0" u="none" strike="noStrike" cap="none" normalizeH="0" baseline="0" dirty="0">
                <a:ln>
                  <a:noFill/>
                </a:ln>
                <a:solidFill>
                  <a:schemeClr val="tx1"/>
                </a:solidFill>
                <a:effectLst/>
                <a:latin typeface="Arial Unicode MS"/>
              </a:rPr>
              <a:t>){}</a:t>
            </a:r>
            <a:r>
              <a:rPr kumimoji="0" lang="uk-UA" altLang="uk-UA" sz="20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000" b="1" i="0" u="none" strike="noStrike" cap="none" normalizeH="0" baseline="0" dirty="0" err="1">
                <a:ln>
                  <a:noFill/>
                </a:ln>
                <a:solidFill>
                  <a:srgbClr val="00677C"/>
                </a:solidFill>
                <a:effectLst/>
                <a:latin typeface="Arial Unicode MS"/>
              </a:rPr>
              <a:t>MyValue</a:t>
            </a:r>
            <a:r>
              <a:rPr kumimoji="0" lang="uk-UA" altLang="uk-UA" sz="2000" b="0" i="0" u="none" strike="noStrike" cap="none" normalizeH="0" baseline="0" dirty="0">
                <a:ln>
                  <a:noFill/>
                </a:ln>
                <a:solidFill>
                  <a:srgbClr val="C0C0C0"/>
                </a:solidFill>
                <a:effectLst/>
                <a:latin typeface="Arial Unicode MS"/>
              </a:rPr>
              <a:t> </a:t>
            </a:r>
            <a:r>
              <a:rPr kumimoji="0" lang="uk-UA" altLang="uk-UA" sz="2000" b="0" i="0" u="none" strike="noStrike" cap="none" normalizeH="0" baseline="0" dirty="0">
                <a:ln>
                  <a:noFill/>
                </a:ln>
                <a:solidFill>
                  <a:schemeClr val="tx1"/>
                </a:solidFill>
                <a:effectLst/>
                <a:latin typeface="Arial Unicode MS"/>
              </a:rPr>
              <a:t>(</a:t>
            </a:r>
            <a:r>
              <a:rPr kumimoji="0" lang="uk-UA" altLang="uk-UA" sz="2000" b="0" i="0" u="none" strike="noStrike" cap="none" normalizeH="0" baseline="0" dirty="0" err="1">
                <a:ln>
                  <a:noFill/>
                </a:ln>
                <a:solidFill>
                  <a:srgbClr val="808000"/>
                </a:solidFill>
                <a:effectLst/>
                <a:latin typeface="Arial Unicode MS"/>
              </a:rPr>
              <a:t>int</a:t>
            </a:r>
            <a:r>
              <a:rPr kumimoji="0" lang="uk-UA" altLang="uk-UA" sz="2000" b="0" i="0" u="none" strike="noStrike" cap="none" normalizeH="0" baseline="0" dirty="0">
                <a:ln>
                  <a:noFill/>
                </a:ln>
                <a:solidFill>
                  <a:srgbClr val="C0C0C0"/>
                </a:solidFill>
                <a:effectLst/>
                <a:latin typeface="Arial Unicode MS"/>
              </a:rPr>
              <a:t> </a:t>
            </a:r>
            <a:r>
              <a:rPr kumimoji="0" lang="uk-UA" altLang="uk-UA" sz="2000" b="0" i="0" u="none" strike="noStrike" cap="none" normalizeH="0" baseline="0" dirty="0">
                <a:ln>
                  <a:noFill/>
                </a:ln>
                <a:solidFill>
                  <a:srgbClr val="092E64"/>
                </a:solidFill>
                <a:effectLst/>
                <a:latin typeface="Arial Unicode MS"/>
              </a:rPr>
              <a:t>v</a:t>
            </a:r>
            <a:r>
              <a:rPr kumimoji="0" lang="uk-UA" altLang="uk-UA" sz="2000" b="0" i="0" u="none" strike="noStrike" cap="none" normalizeH="0" baseline="0" dirty="0">
                <a:ln>
                  <a:noFill/>
                </a:ln>
                <a:solidFill>
                  <a:schemeClr val="tx1"/>
                </a:solidFill>
                <a:effectLst/>
                <a:latin typeface="Arial Unicode MS"/>
              </a:rPr>
              <a:t>):</a:t>
            </a:r>
            <a:r>
              <a:rPr kumimoji="0" lang="uk-UA" altLang="uk-UA" sz="2000" b="0" i="0" u="none" strike="noStrike" cap="none" normalizeH="0" baseline="0" dirty="0" err="1">
                <a:ln>
                  <a:noFill/>
                </a:ln>
                <a:solidFill>
                  <a:srgbClr val="800000"/>
                </a:solidFill>
                <a:effectLst/>
                <a:latin typeface="Arial Unicode MS"/>
              </a:rPr>
              <a:t>value</a:t>
            </a:r>
            <a:r>
              <a:rPr kumimoji="0" lang="uk-UA" altLang="uk-UA" sz="2000" b="0" i="0" u="none" strike="noStrike" cap="none" normalizeH="0" baseline="0" dirty="0">
                <a:ln>
                  <a:noFill/>
                </a:ln>
                <a:solidFill>
                  <a:schemeClr val="tx1"/>
                </a:solidFill>
                <a:effectLst/>
                <a:latin typeface="Arial Unicode MS"/>
              </a:rPr>
              <a:t>(</a:t>
            </a:r>
            <a:r>
              <a:rPr kumimoji="0" lang="uk-UA" altLang="uk-UA" sz="2000" b="0" i="0" u="none" strike="noStrike" cap="none" normalizeH="0" baseline="0" dirty="0">
                <a:ln>
                  <a:noFill/>
                </a:ln>
                <a:solidFill>
                  <a:srgbClr val="092E64"/>
                </a:solidFill>
                <a:effectLst/>
                <a:latin typeface="Arial Unicode MS"/>
              </a:rPr>
              <a:t>v</a:t>
            </a:r>
            <a:r>
              <a:rPr kumimoji="0" lang="uk-UA" altLang="uk-UA" sz="2000" b="0" i="0" u="none" strike="noStrike" cap="none" normalizeH="0" baseline="0" dirty="0">
                <a:ln>
                  <a:noFill/>
                </a:ln>
                <a:solidFill>
                  <a:schemeClr val="tx1"/>
                </a:solidFill>
                <a:effectLst/>
                <a:latin typeface="Arial Unicode MS"/>
              </a:rPr>
              <a:t>){}</a:t>
            </a:r>
            <a:r>
              <a:rPr kumimoji="0" lang="uk-UA" altLang="uk-UA" sz="20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err="1">
                <a:ln>
                  <a:noFill/>
                </a:ln>
                <a:solidFill>
                  <a:srgbClr val="808000"/>
                </a:solidFill>
                <a:effectLst/>
                <a:latin typeface="Arial Unicode MS"/>
              </a:rPr>
              <a:t>void</a:t>
            </a:r>
            <a:r>
              <a:rPr kumimoji="0" lang="uk-UA" altLang="uk-UA" sz="2000" b="0" i="0" u="none" strike="noStrike" cap="none" normalizeH="0" baseline="0" dirty="0">
                <a:ln>
                  <a:noFill/>
                </a:ln>
                <a:solidFill>
                  <a:srgbClr val="C0C0C0"/>
                </a:solidFill>
                <a:effectLst/>
                <a:latin typeface="Arial Unicode MS"/>
              </a:rPr>
              <a:t> </a:t>
            </a:r>
            <a:r>
              <a:rPr kumimoji="0" lang="uk-UA" altLang="uk-UA" sz="2000" b="1" i="0" u="none" strike="noStrike" cap="none" normalizeH="0" baseline="0" dirty="0" err="1">
                <a:ln>
                  <a:noFill/>
                </a:ln>
                <a:solidFill>
                  <a:srgbClr val="00677C"/>
                </a:solidFill>
                <a:effectLst/>
                <a:latin typeface="Arial Unicode MS"/>
              </a:rPr>
              <a:t>setValue</a:t>
            </a:r>
            <a:r>
              <a:rPr kumimoji="0" lang="uk-UA" altLang="uk-UA" sz="2000" b="0" i="0" u="none" strike="noStrike" cap="none" normalizeH="0" baseline="0" dirty="0">
                <a:ln>
                  <a:noFill/>
                </a:ln>
                <a:solidFill>
                  <a:srgbClr val="C0C0C0"/>
                </a:solidFill>
                <a:effectLst/>
                <a:latin typeface="Arial Unicode MS"/>
              </a:rPr>
              <a:t> </a:t>
            </a:r>
            <a:r>
              <a:rPr kumimoji="0" lang="uk-UA" altLang="uk-UA" sz="2000" b="0" i="0" u="none" strike="noStrike" cap="none" normalizeH="0" baseline="0" dirty="0">
                <a:ln>
                  <a:noFill/>
                </a:ln>
                <a:solidFill>
                  <a:schemeClr val="tx1"/>
                </a:solidFill>
                <a:effectLst/>
                <a:latin typeface="Arial Unicode MS"/>
              </a:rPr>
              <a:t>(</a:t>
            </a:r>
            <a:r>
              <a:rPr kumimoji="0" lang="uk-UA" altLang="uk-UA" sz="2000" b="0" i="0" u="none" strike="noStrike" cap="none" normalizeH="0" baseline="0" dirty="0" err="1">
                <a:ln>
                  <a:noFill/>
                </a:ln>
                <a:solidFill>
                  <a:srgbClr val="808000"/>
                </a:solidFill>
                <a:effectLst/>
                <a:latin typeface="Arial Unicode MS"/>
              </a:rPr>
              <a:t>int</a:t>
            </a:r>
            <a:r>
              <a:rPr kumimoji="0" lang="uk-UA" altLang="uk-UA" sz="2000" b="0" i="0" u="none" strike="noStrike" cap="none" normalizeH="0" baseline="0" dirty="0">
                <a:ln>
                  <a:noFill/>
                </a:ln>
                <a:solidFill>
                  <a:srgbClr val="C0C0C0"/>
                </a:solidFill>
                <a:effectLst/>
                <a:latin typeface="Arial Unicode MS"/>
              </a:rPr>
              <a:t> </a:t>
            </a:r>
            <a:r>
              <a:rPr kumimoji="0" lang="uk-UA" altLang="uk-UA" sz="2000" b="0" i="0" u="none" strike="noStrike" cap="none" normalizeH="0" baseline="0" dirty="0">
                <a:ln>
                  <a:noFill/>
                </a:ln>
                <a:solidFill>
                  <a:srgbClr val="092E64"/>
                </a:solidFill>
                <a:effectLst/>
                <a:latin typeface="Arial Unicode MS"/>
              </a:rPr>
              <a:t>v</a:t>
            </a:r>
            <a:r>
              <a:rPr kumimoji="0" lang="uk-UA" altLang="uk-UA" sz="20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a:ln>
                  <a:noFill/>
                </a:ln>
                <a:solidFill>
                  <a:schemeClr val="tx1"/>
                </a:solidFill>
                <a:effectLst/>
                <a:latin typeface="Arial Unicode MS"/>
              </a:rPr>
              <a:t>{</a:t>
            </a:r>
            <a:r>
              <a:rPr kumimoji="0" lang="uk-UA" altLang="uk-UA" sz="2000" b="0" i="0" u="none" strike="noStrike" cap="none" normalizeH="0" baseline="0" dirty="0" err="1">
                <a:ln>
                  <a:noFill/>
                </a:ln>
                <a:solidFill>
                  <a:srgbClr val="800000"/>
                </a:solidFill>
                <a:effectLst/>
                <a:latin typeface="Arial Unicode MS"/>
              </a:rPr>
              <a:t>value</a:t>
            </a:r>
            <a:r>
              <a:rPr kumimoji="0" lang="uk-UA" altLang="uk-UA" sz="2000" b="0" i="0" u="none" strike="noStrike" cap="none" normalizeH="0" baseline="0" dirty="0">
                <a:ln>
                  <a:noFill/>
                </a:ln>
                <a:solidFill>
                  <a:schemeClr val="tx1"/>
                </a:solidFill>
                <a:effectLst/>
                <a:latin typeface="Arial Unicode MS"/>
              </a:rPr>
              <a:t>=</a:t>
            </a:r>
            <a:r>
              <a:rPr kumimoji="0" lang="uk-UA" altLang="uk-UA" sz="2000" b="0" i="0" u="none" strike="noStrike" cap="none" normalizeH="0" baseline="0" dirty="0">
                <a:ln>
                  <a:noFill/>
                </a:ln>
                <a:solidFill>
                  <a:srgbClr val="092E64"/>
                </a:solidFill>
                <a:effectLst/>
                <a:latin typeface="Arial Unicode MS"/>
              </a:rPr>
              <a:t>v</a:t>
            </a:r>
            <a:r>
              <a:rPr kumimoji="0" lang="uk-UA" altLang="uk-UA" sz="2000" b="0" i="0" u="none" strike="noStrike" cap="none" normalizeH="0" baseline="0" dirty="0">
                <a:ln>
                  <a:noFill/>
                </a:ln>
                <a:solidFill>
                  <a:schemeClr val="tx1"/>
                </a:solidFill>
                <a:effectLst/>
                <a:latin typeface="Arial Unicode MS"/>
              </a:rPr>
              <a:t>;}</a:t>
            </a:r>
            <a:r>
              <a:rPr kumimoji="0" lang="uk-UA" altLang="uk-UA" sz="20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err="1">
                <a:ln>
                  <a:noFill/>
                </a:ln>
                <a:solidFill>
                  <a:srgbClr val="808000"/>
                </a:solidFill>
                <a:effectLst/>
                <a:latin typeface="Arial Unicode MS"/>
              </a:rPr>
              <a:t>int</a:t>
            </a:r>
            <a:r>
              <a:rPr kumimoji="0" lang="uk-UA" altLang="uk-UA" sz="2000" b="0" i="0" u="none" strike="noStrike" cap="none" normalizeH="0" baseline="0" dirty="0">
                <a:ln>
                  <a:noFill/>
                </a:ln>
                <a:solidFill>
                  <a:srgbClr val="C0C0C0"/>
                </a:solidFill>
                <a:effectLst/>
                <a:latin typeface="Arial Unicode MS"/>
              </a:rPr>
              <a:t> </a:t>
            </a:r>
            <a:r>
              <a:rPr kumimoji="0" lang="uk-UA" altLang="uk-UA" sz="2000" b="1" i="0" u="none" strike="noStrike" cap="none" normalizeH="0" baseline="0" dirty="0" err="1">
                <a:ln>
                  <a:noFill/>
                </a:ln>
                <a:solidFill>
                  <a:srgbClr val="00677C"/>
                </a:solidFill>
                <a:effectLst/>
                <a:latin typeface="Arial Unicode MS"/>
              </a:rPr>
              <a:t>getValue</a:t>
            </a:r>
            <a:r>
              <a:rPr kumimoji="0" lang="uk-UA" altLang="uk-UA" sz="2000" b="0" i="0" u="none" strike="noStrike" cap="none" normalizeH="0" baseline="0" dirty="0">
                <a:ln>
                  <a:noFill/>
                </a:ln>
                <a:solidFill>
                  <a:srgbClr val="C0C0C0"/>
                </a:solidFill>
                <a:effectLst/>
                <a:latin typeface="Arial Unicode MS"/>
              </a:rPr>
              <a:t> </a:t>
            </a:r>
            <a:r>
              <a:rPr kumimoji="0" lang="uk-UA" altLang="uk-UA" sz="2000" b="0" i="0" u="none" strike="noStrike" cap="none" normalizeH="0" baseline="0" dirty="0">
                <a:ln>
                  <a:noFill/>
                </a:ln>
                <a:solidFill>
                  <a:schemeClr val="tx1"/>
                </a:solidFill>
                <a:effectLst/>
                <a:latin typeface="Arial Unicode MS"/>
              </a:rPr>
              <a:t>()</a:t>
            </a:r>
            <a:r>
              <a:rPr kumimoji="0" lang="uk-UA" altLang="uk-UA" sz="2000" b="0" i="0" u="none" strike="noStrike" cap="none" normalizeH="0" baseline="0" dirty="0">
                <a:ln>
                  <a:noFill/>
                </a:ln>
                <a:solidFill>
                  <a:srgbClr val="C0C0C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a:ln>
                  <a:noFill/>
                </a:ln>
                <a:solidFill>
                  <a:schemeClr val="tx1"/>
                </a:solidFill>
                <a:effectLst/>
                <a:latin typeface="Arial Unicode MS"/>
              </a:rPr>
              <a:t>{</a:t>
            </a:r>
            <a:r>
              <a:rPr kumimoji="0" lang="uk-UA" altLang="uk-UA" sz="2000" b="0" i="0" u="none" strike="noStrike" cap="none" normalizeH="0" baseline="0" dirty="0" err="1">
                <a:ln>
                  <a:noFill/>
                </a:ln>
                <a:solidFill>
                  <a:srgbClr val="808000"/>
                </a:solidFill>
                <a:effectLst/>
                <a:latin typeface="Arial Unicode MS"/>
              </a:rPr>
              <a:t>return</a:t>
            </a:r>
            <a:r>
              <a:rPr kumimoji="0" lang="uk-UA" altLang="uk-UA" sz="2000" b="0" i="0" u="none" strike="noStrike" cap="none" normalizeH="0" baseline="0" dirty="0">
                <a:ln>
                  <a:noFill/>
                </a:ln>
                <a:solidFill>
                  <a:srgbClr val="C0C0C0"/>
                </a:solidFill>
                <a:effectLst/>
                <a:latin typeface="Arial Unicode MS"/>
              </a:rPr>
              <a:t> </a:t>
            </a:r>
            <a:r>
              <a:rPr kumimoji="0" lang="uk-UA" altLang="uk-UA" sz="2000" b="0" i="0" u="none" strike="noStrike" cap="none" normalizeH="0" baseline="0" dirty="0" err="1">
                <a:ln>
                  <a:noFill/>
                </a:ln>
                <a:solidFill>
                  <a:srgbClr val="800000"/>
                </a:solidFill>
                <a:effectLst/>
                <a:latin typeface="Arial Unicode MS"/>
              </a:rPr>
              <a:t>value</a:t>
            </a:r>
            <a:r>
              <a:rPr kumimoji="0" lang="uk-UA" altLang="uk-UA" sz="2000" b="0" i="0" u="none" strike="noStrike" cap="none" normalizeH="0" baseline="0" dirty="0">
                <a:ln>
                  <a:noFill/>
                </a:ln>
                <a:solidFill>
                  <a:schemeClr val="tx1"/>
                </a:solidFill>
                <a:effectLst/>
                <a:latin typeface="Arial Unicode MS"/>
              </a:rPr>
              <a:t>;}</a:t>
            </a:r>
            <a:r>
              <a:rPr kumimoji="0" lang="uk-UA" altLang="uk-UA" sz="2000" b="0" i="0" u="none" strike="noStrike" cap="none" normalizeH="0" baseline="0" dirty="0">
                <a:ln>
                  <a:noFill/>
                </a:ln>
                <a:solidFill>
                  <a:srgbClr val="C0C0C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a:ln>
                  <a:noFill/>
                </a:ln>
                <a:solidFill>
                  <a:schemeClr val="tx1"/>
                </a:solidFill>
                <a:effectLst/>
                <a:latin typeface="Arial Unicode MS"/>
              </a:rPr>
              <a:t>};</a:t>
            </a:r>
          </a:p>
          <a:p>
            <a:pPr marL="0" lvl="0" indent="0" eaLnBrk="0" fontAlgn="base" hangingPunct="0">
              <a:spcBef>
                <a:spcPct val="0"/>
              </a:spcBef>
              <a:spcAft>
                <a:spcPct val="0"/>
              </a:spcAft>
              <a:buNone/>
            </a:pPr>
            <a:r>
              <a:rPr lang="en-US" sz="2000" dirty="0" err="1">
                <a:solidFill>
                  <a:srgbClr val="800080"/>
                </a:solidFill>
              </a:rPr>
              <a:t>QVector</a:t>
            </a:r>
            <a:r>
              <a:rPr lang="en-US" sz="2000" dirty="0">
                <a:solidFill>
                  <a:srgbClr val="C0C0C0"/>
                </a:solidFill>
              </a:rPr>
              <a:t> </a:t>
            </a:r>
            <a:r>
              <a:rPr lang="en-US" sz="2000" dirty="0"/>
              <a:t>&lt;</a:t>
            </a:r>
            <a:r>
              <a:rPr lang="en-US" sz="2000" dirty="0" err="1">
                <a:solidFill>
                  <a:srgbClr val="800080"/>
                </a:solidFill>
              </a:rPr>
              <a:t>MyValue</a:t>
            </a:r>
            <a:r>
              <a:rPr lang="en-US" sz="2000" dirty="0"/>
              <a:t>&gt;</a:t>
            </a:r>
            <a:r>
              <a:rPr lang="en-US" sz="2000" dirty="0">
                <a:solidFill>
                  <a:srgbClr val="C0C0C0"/>
                </a:solidFill>
              </a:rPr>
              <a:t> </a:t>
            </a:r>
            <a:r>
              <a:rPr lang="en-US" sz="2000" dirty="0" err="1">
                <a:solidFill>
                  <a:srgbClr val="092E64"/>
                </a:solidFill>
              </a:rPr>
              <a:t>vv</a:t>
            </a:r>
            <a:r>
              <a:rPr lang="en-US" sz="2000" dirty="0"/>
              <a:t>(</a:t>
            </a:r>
            <a:r>
              <a:rPr lang="en-US" sz="2000" dirty="0">
                <a:solidFill>
                  <a:srgbClr val="000080"/>
                </a:solidFill>
              </a:rPr>
              <a:t>10</a:t>
            </a:r>
            <a:r>
              <a:rPr lang="en-US" sz="2000" dirty="0"/>
              <a:t>,</a:t>
            </a:r>
            <a:r>
              <a:rPr lang="en-US" sz="2000" dirty="0">
                <a:solidFill>
                  <a:srgbClr val="C0C0C0"/>
                </a:solidFill>
              </a:rPr>
              <a:t> </a:t>
            </a:r>
            <a:r>
              <a:rPr lang="en-US" sz="2000" dirty="0" err="1">
                <a:solidFill>
                  <a:srgbClr val="800080"/>
                </a:solidFill>
              </a:rPr>
              <a:t>MyValue</a:t>
            </a:r>
            <a:r>
              <a:rPr lang="en-US" sz="2000" dirty="0"/>
              <a:t>(</a:t>
            </a:r>
            <a:r>
              <a:rPr lang="en-US" sz="2000" dirty="0">
                <a:solidFill>
                  <a:srgbClr val="000080"/>
                </a:solidFill>
              </a:rPr>
              <a:t>5</a:t>
            </a:r>
            <a:r>
              <a:rPr lang="en-US" sz="2000" dirty="0"/>
              <a:t>));</a:t>
            </a:r>
            <a:endParaRPr kumimoji="0" lang="uk-UA" altLang="uk-UA"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3551910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a:xfrm>
            <a:off x="395536" y="0"/>
            <a:ext cx="8280920" cy="980728"/>
          </a:xfrm>
        </p:spPr>
        <p:txBody>
          <a:bodyPr>
            <a:noAutofit/>
          </a:bodyPr>
          <a:lstStyle/>
          <a:p>
            <a:r>
              <a:rPr lang="ru-RU" sz="3600" dirty="0"/>
              <a:t>Класс </a:t>
            </a:r>
            <a:r>
              <a:rPr lang="en-US" sz="3600" dirty="0" err="1"/>
              <a:t>QVector</a:t>
            </a:r>
            <a:endParaRPr lang="uk-UA" sz="3600" dirty="0"/>
          </a:p>
        </p:txBody>
      </p:sp>
      <p:sp>
        <p:nvSpPr>
          <p:cNvPr id="4" name="Rectangle 1">
            <a:extLst>
              <a:ext uri="{FF2B5EF4-FFF2-40B4-BE49-F238E27FC236}">
                <a16:creationId xmlns:a16="http://schemas.microsoft.com/office/drawing/2014/main" id="{0FB0F719-7AC5-4259-ABAD-C93FB074CF54}"/>
              </a:ext>
            </a:extLst>
          </p:cNvPr>
          <p:cNvSpPr>
            <a:spLocks noChangeArrowheads="1"/>
          </p:cNvSpPr>
          <p:nvPr/>
        </p:nvSpPr>
        <p:spPr bwMode="auto">
          <a:xfrm>
            <a:off x="1043608" y="857618"/>
            <a:ext cx="4441793" cy="5663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err="1">
                <a:ln>
                  <a:noFill/>
                </a:ln>
                <a:solidFill>
                  <a:srgbClr val="808000"/>
                </a:solidFill>
                <a:effectLst/>
                <a:latin typeface="Arial Unicode MS"/>
              </a:rPr>
              <a:t>class</a:t>
            </a:r>
            <a:r>
              <a:rPr kumimoji="0" lang="uk-UA" altLang="uk-UA" sz="1600" b="0" i="0" u="none" strike="noStrike" cap="none" normalizeH="0" baseline="0" dirty="0">
                <a:ln>
                  <a:noFill/>
                </a:ln>
                <a:solidFill>
                  <a:srgbClr val="C0C0C0"/>
                </a:solidFill>
                <a:effectLst/>
                <a:latin typeface="Arial Unicode MS"/>
              </a:rPr>
              <a:t> </a:t>
            </a:r>
            <a:r>
              <a:rPr kumimoji="0" lang="uk-UA" altLang="uk-UA" sz="1600" b="1" i="0" u="none" strike="noStrike" cap="none" normalizeH="0" baseline="0" dirty="0" err="1">
                <a:ln>
                  <a:noFill/>
                </a:ln>
                <a:solidFill>
                  <a:srgbClr val="800080"/>
                </a:solidFill>
                <a:effectLst/>
                <a:latin typeface="Arial Unicode MS"/>
              </a:rPr>
              <a:t>MyValues</a:t>
            </a:r>
            <a:r>
              <a:rPr kumimoji="0" lang="uk-UA" altLang="uk-UA" sz="1600" b="0" i="0" u="none" strike="noStrike" cap="none" normalizeH="0" baseline="0" dirty="0">
                <a:ln>
                  <a:noFill/>
                </a:ln>
                <a:solidFill>
                  <a:srgbClr val="C0C0C0"/>
                </a:solidFill>
                <a:effectLst/>
                <a:latin typeface="Arial Unicode MS"/>
              </a:rPr>
              <a:t> </a:t>
            </a:r>
            <a:r>
              <a:rPr kumimoji="0" lang="uk-UA" altLang="uk-UA" sz="1600" b="0" i="0" u="none" strike="noStrike" cap="none" normalizeH="0" baseline="0" dirty="0">
                <a:ln>
                  <a:noFill/>
                </a:ln>
                <a:solidFill>
                  <a:schemeClr val="tx1"/>
                </a:solidFill>
                <a:effectLst/>
                <a:latin typeface="Arial Unicode MS"/>
              </a:rPr>
              <a:t>{</a:t>
            </a:r>
            <a:r>
              <a:rPr kumimoji="0" lang="uk-UA" altLang="uk-UA" sz="16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err="1">
                <a:ln>
                  <a:noFill/>
                </a:ln>
                <a:solidFill>
                  <a:srgbClr val="808000"/>
                </a:solidFill>
                <a:effectLst/>
                <a:latin typeface="Arial Unicode MS"/>
              </a:rPr>
              <a:t>int</a:t>
            </a:r>
            <a:r>
              <a:rPr kumimoji="0" lang="uk-UA" altLang="uk-UA" sz="1600" b="0" i="0" u="none" strike="noStrike" cap="none" normalizeH="0" baseline="0" dirty="0">
                <a:ln>
                  <a:noFill/>
                </a:ln>
                <a:solidFill>
                  <a:srgbClr val="C0C0C0"/>
                </a:solidFill>
                <a:effectLst/>
                <a:latin typeface="Arial Unicode MS"/>
              </a:rPr>
              <a:t> </a:t>
            </a:r>
            <a:r>
              <a:rPr kumimoji="0" lang="uk-UA" altLang="uk-UA" sz="1600" b="0" i="0" u="none" strike="noStrike" cap="none" normalizeH="0" baseline="0" dirty="0">
                <a:ln>
                  <a:noFill/>
                </a:ln>
                <a:solidFill>
                  <a:schemeClr val="tx1"/>
                </a:solidFill>
                <a:effectLst/>
                <a:latin typeface="Arial Unicode MS"/>
              </a:rPr>
              <a:t>*</a:t>
            </a:r>
            <a:r>
              <a:rPr kumimoji="0" lang="uk-UA" altLang="uk-UA" sz="1600" b="0" i="0" u="none" strike="noStrike" cap="none" normalizeH="0" baseline="0" dirty="0" err="1">
                <a:ln>
                  <a:noFill/>
                </a:ln>
                <a:solidFill>
                  <a:srgbClr val="800000"/>
                </a:solidFill>
                <a:effectLst/>
                <a:latin typeface="Arial Unicode MS"/>
              </a:rPr>
              <a:t>values</a:t>
            </a:r>
            <a:r>
              <a:rPr kumimoji="0" lang="uk-UA" altLang="uk-UA" sz="1600" b="0" i="0" u="none" strike="noStrike" cap="none" normalizeH="0" baseline="0" dirty="0">
                <a:ln>
                  <a:noFill/>
                </a:ln>
                <a:solidFill>
                  <a:schemeClr val="tx1"/>
                </a:solidFill>
                <a:effectLst/>
                <a:latin typeface="Arial Unicode MS"/>
              </a:rPr>
              <a:t>;</a:t>
            </a:r>
            <a:r>
              <a:rPr kumimoji="0" lang="uk-UA" altLang="uk-UA" sz="16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err="1">
                <a:ln>
                  <a:noFill/>
                </a:ln>
                <a:solidFill>
                  <a:srgbClr val="808000"/>
                </a:solidFill>
                <a:effectLst/>
                <a:latin typeface="Arial Unicode MS"/>
              </a:rPr>
              <a:t>int</a:t>
            </a:r>
            <a:r>
              <a:rPr kumimoji="0" lang="uk-UA" altLang="uk-UA" sz="1600" b="0" i="0" u="none" strike="noStrike" cap="none" normalizeH="0" baseline="0" dirty="0">
                <a:ln>
                  <a:noFill/>
                </a:ln>
                <a:solidFill>
                  <a:srgbClr val="C0C0C0"/>
                </a:solidFill>
                <a:effectLst/>
                <a:latin typeface="Arial Unicode MS"/>
              </a:rPr>
              <a:t> </a:t>
            </a:r>
            <a:r>
              <a:rPr kumimoji="0" lang="uk-UA" altLang="uk-UA" sz="1600" b="0" i="0" u="none" strike="noStrike" cap="none" normalizeH="0" baseline="0" dirty="0" err="1">
                <a:ln>
                  <a:noFill/>
                </a:ln>
                <a:solidFill>
                  <a:srgbClr val="800000"/>
                </a:solidFill>
                <a:effectLst/>
                <a:latin typeface="Arial Unicode MS"/>
              </a:rPr>
              <a:t>size</a:t>
            </a:r>
            <a:r>
              <a:rPr kumimoji="0" lang="uk-UA" altLang="uk-UA" sz="1600" b="0" i="0" u="none" strike="noStrike" cap="none" normalizeH="0" baseline="0" dirty="0">
                <a:ln>
                  <a:noFill/>
                </a:ln>
                <a:solidFill>
                  <a:schemeClr val="tx1"/>
                </a:solidFill>
                <a:effectLst/>
                <a:latin typeface="Arial Unicode MS"/>
              </a:rPr>
              <a:t>;</a:t>
            </a:r>
            <a:r>
              <a:rPr kumimoji="0" lang="uk-UA" altLang="uk-UA" sz="1600" b="0" i="0" u="none" strike="noStrike" cap="none" normalizeH="0" baseline="0" dirty="0">
                <a:ln>
                  <a:noFill/>
                </a:ln>
                <a:solidFill>
                  <a:schemeClr val="tx1"/>
                </a:solidFill>
                <a:effectLst/>
              </a:rPr>
              <a:t> </a:t>
            </a:r>
            <a:endParaRPr kumimoji="0" lang="en-US"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err="1">
                <a:ln>
                  <a:noFill/>
                </a:ln>
                <a:solidFill>
                  <a:srgbClr val="808000"/>
                </a:solidFill>
                <a:effectLst/>
                <a:latin typeface="Arial Unicode MS"/>
              </a:rPr>
              <a:t>public</a:t>
            </a:r>
            <a:r>
              <a:rPr kumimoji="0" lang="uk-UA" altLang="uk-UA" sz="1600" b="0" i="0" u="none" strike="noStrike" cap="none" normalizeH="0" baseline="0" dirty="0">
                <a:ln>
                  <a:noFill/>
                </a:ln>
                <a:solidFill>
                  <a:schemeClr val="tx1"/>
                </a:solidFill>
                <a:effectLst/>
                <a:latin typeface="Arial Unicode MS"/>
              </a:rPr>
              <a:t>:</a:t>
            </a:r>
            <a:r>
              <a:rPr kumimoji="0" lang="uk-UA" altLang="uk-UA" sz="16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1" i="0" u="none" strike="noStrike" cap="none" normalizeH="0" baseline="0" dirty="0" err="1">
                <a:ln>
                  <a:noFill/>
                </a:ln>
                <a:solidFill>
                  <a:srgbClr val="00677C"/>
                </a:solidFill>
                <a:effectLst/>
                <a:latin typeface="Arial Unicode MS"/>
              </a:rPr>
              <a:t>MyValues</a:t>
            </a:r>
            <a:r>
              <a:rPr kumimoji="0" lang="uk-UA" altLang="uk-UA" sz="1600" b="0" i="0" u="none" strike="noStrike" cap="none" normalizeH="0" baseline="0" dirty="0">
                <a:ln>
                  <a:noFill/>
                </a:ln>
                <a:solidFill>
                  <a:srgbClr val="C0C0C0"/>
                </a:solidFill>
                <a:effectLst/>
                <a:latin typeface="Arial Unicode MS"/>
              </a:rPr>
              <a:t> </a:t>
            </a:r>
            <a:r>
              <a:rPr kumimoji="0" lang="uk-UA" altLang="uk-UA" sz="1600" b="0" i="0" u="none" strike="noStrike" cap="none" normalizeH="0" baseline="0" dirty="0">
                <a:ln>
                  <a:noFill/>
                </a:ln>
                <a:solidFill>
                  <a:schemeClr val="tx1"/>
                </a:solidFill>
                <a:effectLst/>
                <a:latin typeface="Arial Unicode MS"/>
              </a:rPr>
              <a:t>() {</a:t>
            </a:r>
            <a:r>
              <a:rPr kumimoji="0" lang="uk-UA" altLang="uk-UA" sz="1600" b="0" i="0" u="none" strike="noStrike" cap="none" normalizeH="0" baseline="0" dirty="0" err="1">
                <a:ln>
                  <a:noFill/>
                </a:ln>
                <a:solidFill>
                  <a:srgbClr val="800000"/>
                </a:solidFill>
                <a:effectLst/>
                <a:latin typeface="Arial Unicode MS"/>
              </a:rPr>
              <a:t>size</a:t>
            </a:r>
            <a:r>
              <a:rPr kumimoji="0" lang="uk-UA" altLang="uk-UA" sz="1600" b="0" i="0" u="none" strike="noStrike" cap="none" normalizeH="0" baseline="0" dirty="0">
                <a:ln>
                  <a:noFill/>
                </a:ln>
                <a:solidFill>
                  <a:schemeClr val="tx1"/>
                </a:solidFill>
                <a:effectLst/>
                <a:latin typeface="Arial Unicode MS"/>
              </a:rPr>
              <a:t>=</a:t>
            </a:r>
            <a:r>
              <a:rPr kumimoji="0" lang="uk-UA" altLang="uk-UA" sz="1600" b="0" i="0" u="none" strike="noStrike" cap="none" normalizeH="0" baseline="0" dirty="0">
                <a:ln>
                  <a:noFill/>
                </a:ln>
                <a:solidFill>
                  <a:srgbClr val="000080"/>
                </a:solidFill>
                <a:effectLst/>
                <a:latin typeface="Arial Unicode MS"/>
              </a:rPr>
              <a:t>1</a:t>
            </a:r>
            <a:r>
              <a:rPr kumimoji="0" lang="uk-UA" altLang="uk-UA" sz="1600" b="0" i="0" u="none" strike="noStrike" cap="none" normalizeH="0" baseline="0" dirty="0">
                <a:ln>
                  <a:noFill/>
                </a:ln>
                <a:solidFill>
                  <a:schemeClr val="tx1"/>
                </a:solidFill>
                <a:effectLst/>
                <a:latin typeface="Arial Unicode MS"/>
              </a:rPr>
              <a:t>;</a:t>
            </a:r>
            <a:r>
              <a:rPr kumimoji="0" lang="uk-UA" altLang="uk-UA" sz="16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err="1">
                <a:ln>
                  <a:noFill/>
                </a:ln>
                <a:solidFill>
                  <a:srgbClr val="800000"/>
                </a:solidFill>
                <a:effectLst/>
                <a:latin typeface="Arial Unicode MS"/>
              </a:rPr>
              <a:t>values</a:t>
            </a:r>
            <a:r>
              <a:rPr kumimoji="0" lang="uk-UA" altLang="uk-UA" sz="1600" b="0" i="0" u="none" strike="noStrike" cap="none" normalizeH="0" baseline="0" dirty="0">
                <a:ln>
                  <a:noFill/>
                </a:ln>
                <a:solidFill>
                  <a:schemeClr val="tx1"/>
                </a:solidFill>
                <a:effectLst/>
                <a:latin typeface="Arial Unicode MS"/>
              </a:rPr>
              <a:t>=</a:t>
            </a:r>
            <a:r>
              <a:rPr kumimoji="0" lang="uk-UA" altLang="uk-UA" sz="1600" b="0" i="0" u="none" strike="noStrike" cap="none" normalizeH="0" baseline="0" dirty="0" err="1">
                <a:ln>
                  <a:noFill/>
                </a:ln>
                <a:solidFill>
                  <a:srgbClr val="808000"/>
                </a:solidFill>
                <a:effectLst/>
                <a:latin typeface="Arial Unicode MS"/>
              </a:rPr>
              <a:t>new</a:t>
            </a:r>
            <a:r>
              <a:rPr kumimoji="0" lang="uk-UA" altLang="uk-UA" sz="1600" b="0" i="0" u="none" strike="noStrike" cap="none" normalizeH="0" baseline="0" dirty="0">
                <a:ln>
                  <a:noFill/>
                </a:ln>
                <a:solidFill>
                  <a:srgbClr val="C0C0C0"/>
                </a:solidFill>
                <a:effectLst/>
                <a:latin typeface="Arial Unicode MS"/>
              </a:rPr>
              <a:t> </a:t>
            </a:r>
            <a:r>
              <a:rPr kumimoji="0" lang="uk-UA" altLang="uk-UA" sz="1600" b="0" i="0" u="none" strike="noStrike" cap="none" normalizeH="0" baseline="0" dirty="0" err="1">
                <a:ln>
                  <a:noFill/>
                </a:ln>
                <a:solidFill>
                  <a:srgbClr val="808000"/>
                </a:solidFill>
                <a:effectLst/>
                <a:latin typeface="Arial Unicode MS"/>
              </a:rPr>
              <a:t>int</a:t>
            </a:r>
            <a:r>
              <a:rPr kumimoji="0" lang="uk-UA" altLang="uk-UA" sz="1600" b="0" i="0" u="none" strike="noStrike" cap="none" normalizeH="0" baseline="0" dirty="0">
                <a:ln>
                  <a:noFill/>
                </a:ln>
                <a:solidFill>
                  <a:srgbClr val="C0C0C0"/>
                </a:solidFill>
                <a:effectLst/>
                <a:latin typeface="Arial Unicode MS"/>
              </a:rPr>
              <a:t> </a:t>
            </a:r>
            <a:r>
              <a:rPr kumimoji="0" lang="uk-UA" altLang="uk-UA" sz="1600" b="0" i="0" u="none" strike="noStrike" cap="none" normalizeH="0" baseline="0" dirty="0">
                <a:ln>
                  <a:noFill/>
                </a:ln>
                <a:solidFill>
                  <a:schemeClr val="tx1"/>
                </a:solidFill>
                <a:effectLst/>
                <a:latin typeface="Arial Unicode MS"/>
              </a:rPr>
              <a:t>[</a:t>
            </a:r>
            <a:r>
              <a:rPr kumimoji="0" lang="uk-UA" altLang="uk-UA" sz="1600" b="0" i="0" u="none" strike="noStrike" cap="none" normalizeH="0" baseline="0" dirty="0" err="1">
                <a:ln>
                  <a:noFill/>
                </a:ln>
                <a:solidFill>
                  <a:srgbClr val="800000"/>
                </a:solidFill>
                <a:effectLst/>
                <a:latin typeface="Arial Unicode MS"/>
              </a:rPr>
              <a:t>size</a:t>
            </a:r>
            <a:r>
              <a:rPr kumimoji="0" lang="uk-UA" altLang="uk-UA" sz="1600" b="0" i="0" u="none" strike="noStrike" cap="none" normalizeH="0" baseline="0" dirty="0">
                <a:ln>
                  <a:noFill/>
                </a:ln>
                <a:solidFill>
                  <a:schemeClr val="tx1"/>
                </a:solidFill>
                <a:effectLst/>
                <a:latin typeface="Arial Unicode MS"/>
              </a:rPr>
              <a:t>];}</a:t>
            </a:r>
            <a:r>
              <a:rPr kumimoji="0" lang="uk-UA" altLang="uk-UA" sz="16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1" i="0" u="none" strike="noStrike" cap="none" normalizeH="0" baseline="0" dirty="0" err="1">
                <a:ln>
                  <a:noFill/>
                </a:ln>
                <a:solidFill>
                  <a:srgbClr val="00677C"/>
                </a:solidFill>
                <a:effectLst/>
                <a:latin typeface="Arial Unicode MS"/>
              </a:rPr>
              <a:t>MyValues</a:t>
            </a:r>
            <a:r>
              <a:rPr kumimoji="0" lang="uk-UA" altLang="uk-UA" sz="1600" b="0" i="0" u="none" strike="noStrike" cap="none" normalizeH="0" baseline="0" dirty="0">
                <a:ln>
                  <a:noFill/>
                </a:ln>
                <a:solidFill>
                  <a:srgbClr val="C0C0C0"/>
                </a:solidFill>
                <a:effectLst/>
                <a:latin typeface="Arial Unicode MS"/>
              </a:rPr>
              <a:t> </a:t>
            </a:r>
            <a:r>
              <a:rPr kumimoji="0" lang="uk-UA" altLang="uk-UA" sz="1600" b="0" i="0" u="none" strike="noStrike" cap="none" normalizeH="0" baseline="0" dirty="0">
                <a:ln>
                  <a:noFill/>
                </a:ln>
                <a:solidFill>
                  <a:schemeClr val="tx1"/>
                </a:solidFill>
                <a:effectLst/>
                <a:latin typeface="Arial Unicode MS"/>
              </a:rPr>
              <a:t>(</a:t>
            </a:r>
            <a:r>
              <a:rPr kumimoji="0" lang="uk-UA" altLang="uk-UA" sz="1600" b="0" i="0" u="none" strike="noStrike" cap="none" normalizeH="0" baseline="0" dirty="0" err="1">
                <a:ln>
                  <a:noFill/>
                </a:ln>
                <a:solidFill>
                  <a:srgbClr val="808000"/>
                </a:solidFill>
                <a:effectLst/>
                <a:latin typeface="Arial Unicode MS"/>
              </a:rPr>
              <a:t>int</a:t>
            </a:r>
            <a:r>
              <a:rPr kumimoji="0" lang="uk-UA" altLang="uk-UA" sz="1600" b="0" i="0" u="none" strike="noStrike" cap="none" normalizeH="0" baseline="0" dirty="0">
                <a:ln>
                  <a:noFill/>
                </a:ln>
                <a:solidFill>
                  <a:srgbClr val="C0C0C0"/>
                </a:solidFill>
                <a:effectLst/>
                <a:latin typeface="Arial Unicode MS"/>
              </a:rPr>
              <a:t> </a:t>
            </a:r>
            <a:r>
              <a:rPr kumimoji="0" lang="uk-UA" altLang="uk-UA" sz="1600" b="0" i="0" u="none" strike="noStrike" cap="none" normalizeH="0" baseline="0" dirty="0">
                <a:ln>
                  <a:noFill/>
                </a:ln>
                <a:solidFill>
                  <a:srgbClr val="092E64"/>
                </a:solidFill>
                <a:effectLst/>
                <a:latin typeface="Arial Unicode MS"/>
              </a:rPr>
              <a:t>s</a:t>
            </a:r>
            <a:r>
              <a:rPr kumimoji="0" lang="uk-UA" altLang="uk-UA" sz="1600" b="0" i="0" u="none" strike="noStrike" cap="none" normalizeH="0" baseline="0" dirty="0">
                <a:ln>
                  <a:noFill/>
                </a:ln>
                <a:solidFill>
                  <a:schemeClr val="tx1"/>
                </a:solidFill>
                <a:effectLst/>
                <a:latin typeface="Arial Unicode MS"/>
              </a:rPr>
              <a:t>)</a:t>
            </a:r>
            <a:r>
              <a:rPr kumimoji="0" lang="uk-UA" altLang="uk-UA" sz="1600" b="0" i="0" u="none" strike="noStrike" cap="none" normalizeH="0" baseline="0" dirty="0">
                <a:ln>
                  <a:noFill/>
                </a:ln>
                <a:solidFill>
                  <a:srgbClr val="C0C0C0"/>
                </a:solidFill>
                <a:effectLst/>
                <a:latin typeface="Arial Unicode MS"/>
              </a:rPr>
              <a:t> </a:t>
            </a:r>
            <a:r>
              <a:rPr kumimoji="0" lang="uk-UA" altLang="uk-UA" sz="1600" b="0" i="0" u="none" strike="noStrike" cap="none" normalizeH="0" baseline="0" dirty="0">
                <a:ln>
                  <a:noFill/>
                </a:ln>
                <a:solidFill>
                  <a:schemeClr val="tx1"/>
                </a:solidFill>
                <a:effectLst/>
                <a:latin typeface="Arial Unicode MS"/>
              </a:rPr>
              <a:t>{</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rgbClr val="800000"/>
                </a:solidFill>
                <a:effectLst/>
                <a:latin typeface="Arial Unicode MS"/>
              </a:rPr>
              <a:t>size</a:t>
            </a:r>
            <a:r>
              <a:rPr kumimoji="0" lang="uk-UA" altLang="uk-UA" sz="1600" b="0" i="0" u="none" strike="noStrike" cap="none" normalizeH="0" baseline="0" dirty="0">
                <a:ln>
                  <a:noFill/>
                </a:ln>
                <a:solidFill>
                  <a:schemeClr val="tx1"/>
                </a:solidFill>
                <a:effectLst/>
                <a:latin typeface="Arial Unicode MS"/>
              </a:rPr>
              <a:t>=</a:t>
            </a:r>
            <a:r>
              <a:rPr kumimoji="0" lang="uk-UA" altLang="uk-UA" sz="1600" b="0" i="0" u="none" strike="noStrike" cap="none" normalizeH="0" baseline="0" dirty="0">
                <a:ln>
                  <a:noFill/>
                </a:ln>
                <a:solidFill>
                  <a:srgbClr val="092E64"/>
                </a:solidFill>
                <a:effectLst/>
                <a:latin typeface="Arial Unicode MS"/>
              </a:rPr>
              <a:t>s</a:t>
            </a:r>
            <a:r>
              <a:rPr kumimoji="0" lang="uk-UA" altLang="uk-UA" sz="1600" b="0" i="0" u="none" strike="noStrike" cap="none" normalizeH="0" baseline="0" dirty="0">
                <a:ln>
                  <a:noFill/>
                </a:ln>
                <a:solidFill>
                  <a:schemeClr val="tx1"/>
                </a:solidFill>
                <a:effectLst/>
                <a:latin typeface="Arial Unicode MS"/>
              </a:rPr>
              <a:t>;</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rgbClr val="800000"/>
                </a:solidFill>
                <a:effectLst/>
                <a:latin typeface="Arial Unicode MS"/>
              </a:rPr>
              <a:t>values</a:t>
            </a:r>
            <a:r>
              <a:rPr kumimoji="0" lang="uk-UA" altLang="uk-UA" sz="1600" b="0" i="0" u="none" strike="noStrike" cap="none" normalizeH="0" baseline="0" dirty="0">
                <a:ln>
                  <a:noFill/>
                </a:ln>
                <a:solidFill>
                  <a:schemeClr val="tx1"/>
                </a:solidFill>
                <a:effectLst/>
                <a:latin typeface="Arial Unicode MS"/>
              </a:rPr>
              <a:t>=</a:t>
            </a:r>
            <a:r>
              <a:rPr kumimoji="0" lang="uk-UA" altLang="uk-UA" sz="1600" b="0" i="0" u="none" strike="noStrike" cap="none" normalizeH="0" baseline="0" dirty="0" err="1">
                <a:ln>
                  <a:noFill/>
                </a:ln>
                <a:solidFill>
                  <a:srgbClr val="808000"/>
                </a:solidFill>
                <a:effectLst/>
                <a:latin typeface="Arial Unicode MS"/>
              </a:rPr>
              <a:t>new</a:t>
            </a:r>
            <a:r>
              <a:rPr kumimoji="0" lang="uk-UA" altLang="uk-UA" sz="1600" b="0" i="0" u="none" strike="noStrike" cap="none" normalizeH="0" baseline="0" dirty="0">
                <a:ln>
                  <a:noFill/>
                </a:ln>
                <a:solidFill>
                  <a:srgbClr val="C0C0C0"/>
                </a:solidFill>
                <a:effectLst/>
                <a:latin typeface="Arial Unicode MS"/>
              </a:rPr>
              <a:t> </a:t>
            </a:r>
            <a:r>
              <a:rPr kumimoji="0" lang="uk-UA" altLang="uk-UA" sz="1600" b="0" i="0" u="none" strike="noStrike" cap="none" normalizeH="0" baseline="0" dirty="0" err="1">
                <a:ln>
                  <a:noFill/>
                </a:ln>
                <a:solidFill>
                  <a:srgbClr val="808000"/>
                </a:solidFill>
                <a:effectLst/>
                <a:latin typeface="Arial Unicode MS"/>
              </a:rPr>
              <a:t>int</a:t>
            </a:r>
            <a:r>
              <a:rPr kumimoji="0" lang="uk-UA" altLang="uk-UA" sz="1600" b="0" i="0" u="none" strike="noStrike" cap="none" normalizeH="0" baseline="0" dirty="0">
                <a:ln>
                  <a:noFill/>
                </a:ln>
                <a:solidFill>
                  <a:srgbClr val="C0C0C0"/>
                </a:solidFill>
                <a:effectLst/>
                <a:latin typeface="Arial Unicode MS"/>
              </a:rPr>
              <a:t> </a:t>
            </a:r>
            <a:r>
              <a:rPr kumimoji="0" lang="uk-UA" altLang="uk-UA" sz="1600" b="0" i="0" u="none" strike="noStrike" cap="none" normalizeH="0" baseline="0" dirty="0">
                <a:ln>
                  <a:noFill/>
                </a:ln>
                <a:solidFill>
                  <a:schemeClr val="tx1"/>
                </a:solidFill>
                <a:effectLst/>
                <a:latin typeface="Arial Unicode MS"/>
              </a:rPr>
              <a:t>[</a:t>
            </a:r>
            <a:r>
              <a:rPr kumimoji="0" lang="uk-UA" altLang="uk-UA" sz="1600" b="0" i="0" u="none" strike="noStrike" cap="none" normalizeH="0" baseline="0" dirty="0" err="1">
                <a:ln>
                  <a:noFill/>
                </a:ln>
                <a:solidFill>
                  <a:srgbClr val="800000"/>
                </a:solidFill>
                <a:effectLst/>
                <a:latin typeface="Arial Unicode MS"/>
              </a:rPr>
              <a:t>size</a:t>
            </a:r>
            <a:r>
              <a:rPr kumimoji="0" lang="uk-UA" altLang="uk-UA" sz="1600" b="0" i="0" u="none" strike="noStrike" cap="none" normalizeH="0" baseline="0" dirty="0">
                <a:ln>
                  <a:noFill/>
                </a:ln>
                <a:solidFill>
                  <a:schemeClr val="tx1"/>
                </a:solidFill>
                <a:effectLst/>
                <a:latin typeface="Arial Unicode MS"/>
              </a:rPr>
              <a:t>];</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a:ln>
                  <a:noFill/>
                </a:ln>
                <a:solidFill>
                  <a:schemeClr val="tx1"/>
                </a:solidFill>
                <a:effectLst/>
                <a:latin typeface="Arial Unicode MS"/>
              </a:rPr>
              <a:t>~</a:t>
            </a:r>
            <a:r>
              <a:rPr kumimoji="0" lang="uk-UA" altLang="uk-UA" sz="1600" b="1" i="0" u="none" strike="noStrike" cap="none" normalizeH="0" baseline="0" dirty="0" err="1">
                <a:ln>
                  <a:noFill/>
                </a:ln>
                <a:solidFill>
                  <a:srgbClr val="00677C"/>
                </a:solidFill>
                <a:effectLst/>
                <a:latin typeface="Arial Unicode MS"/>
              </a:rPr>
              <a:t>MyValues</a:t>
            </a:r>
            <a:r>
              <a:rPr kumimoji="0" lang="uk-UA" altLang="uk-UA" sz="1600" b="0" i="0" u="none" strike="noStrike" cap="none" normalizeH="0" baseline="0" dirty="0">
                <a:ln>
                  <a:noFill/>
                </a:ln>
                <a:solidFill>
                  <a:schemeClr val="tx1"/>
                </a:solidFill>
                <a:effectLst/>
                <a:latin typeface="Arial Unicode MS"/>
              </a:rPr>
              <a:t>()</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a:ln>
                  <a:noFill/>
                </a:ln>
                <a:solidFill>
                  <a:schemeClr val="tx1"/>
                </a:solidFill>
                <a:effectLst/>
                <a:latin typeface="Arial Unicode MS"/>
              </a:rPr>
              <a:t>{</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rgbClr val="808000"/>
                </a:solidFill>
                <a:effectLst/>
                <a:latin typeface="Arial Unicode MS"/>
              </a:rPr>
              <a:t>delete</a:t>
            </a:r>
            <a:r>
              <a:rPr kumimoji="0" lang="uk-UA" altLang="uk-UA" sz="1600" b="0" i="0" u="none" strike="noStrike" cap="none" normalizeH="0" baseline="0" dirty="0">
                <a:ln>
                  <a:noFill/>
                </a:ln>
                <a:solidFill>
                  <a:srgbClr val="C0C0C0"/>
                </a:solidFill>
                <a:effectLst/>
                <a:latin typeface="Arial Unicode MS"/>
              </a:rPr>
              <a:t> </a:t>
            </a:r>
            <a:r>
              <a:rPr kumimoji="0" lang="uk-UA" altLang="uk-UA" sz="1600" b="0" i="0" u="none" strike="noStrike" cap="none" normalizeH="0" baseline="0" dirty="0">
                <a:ln>
                  <a:noFill/>
                </a:ln>
                <a:solidFill>
                  <a:schemeClr val="tx1"/>
                </a:solidFill>
                <a:effectLst/>
                <a:latin typeface="Arial Unicode MS"/>
              </a:rPr>
              <a:t>[]</a:t>
            </a:r>
            <a:r>
              <a:rPr kumimoji="0" lang="uk-UA" altLang="uk-UA" sz="1600" b="0" i="0" u="none" strike="noStrike" cap="none" normalizeH="0" baseline="0" dirty="0">
                <a:ln>
                  <a:noFill/>
                </a:ln>
                <a:solidFill>
                  <a:srgbClr val="C0C0C0"/>
                </a:solidFill>
                <a:effectLst/>
                <a:latin typeface="Arial Unicode MS"/>
              </a:rPr>
              <a:t> </a:t>
            </a:r>
            <a:r>
              <a:rPr kumimoji="0" lang="uk-UA" altLang="uk-UA" sz="1600" b="0" i="0" u="none" strike="noStrike" cap="none" normalizeH="0" baseline="0" dirty="0" err="1">
                <a:ln>
                  <a:noFill/>
                </a:ln>
                <a:solidFill>
                  <a:srgbClr val="800000"/>
                </a:solidFill>
                <a:effectLst/>
                <a:latin typeface="Arial Unicode MS"/>
              </a:rPr>
              <a:t>values</a:t>
            </a:r>
            <a:r>
              <a:rPr kumimoji="0" lang="uk-UA" altLang="uk-UA" sz="1600" b="0" i="0" u="none" strike="noStrike" cap="none" normalizeH="0" baseline="0" dirty="0">
                <a:ln>
                  <a:noFill/>
                </a:ln>
                <a:solidFill>
                  <a:schemeClr val="tx1"/>
                </a:solidFill>
                <a:effectLst/>
                <a:latin typeface="Arial Unicode MS"/>
              </a:rPr>
              <a:t>;</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a:ln>
                  <a:noFill/>
                </a:ln>
                <a:solidFill>
                  <a:schemeClr val="tx1"/>
                </a:solidFill>
                <a:effectLst/>
                <a:latin typeface="Arial Unicode MS"/>
              </a:rPr>
              <a:t>}</a:t>
            </a:r>
            <a:r>
              <a:rPr kumimoji="0" lang="uk-UA" altLang="uk-UA" sz="16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1" i="0" u="none" strike="noStrike" cap="none" normalizeH="0" baseline="0" dirty="0" err="1">
                <a:ln>
                  <a:noFill/>
                </a:ln>
                <a:solidFill>
                  <a:srgbClr val="00677C"/>
                </a:solidFill>
                <a:effectLst/>
                <a:latin typeface="Arial Unicode MS"/>
              </a:rPr>
              <a:t>MyValues</a:t>
            </a:r>
            <a:r>
              <a:rPr kumimoji="0" lang="uk-UA" altLang="uk-UA" sz="1600" b="0" i="0" u="none" strike="noStrike" cap="none" normalizeH="0" baseline="0" dirty="0">
                <a:ln>
                  <a:noFill/>
                </a:ln>
                <a:solidFill>
                  <a:schemeClr val="tx1"/>
                </a:solidFill>
                <a:effectLst/>
                <a:latin typeface="Arial Unicode MS"/>
              </a:rPr>
              <a:t>(</a:t>
            </a:r>
            <a:r>
              <a:rPr kumimoji="0" lang="uk-UA" altLang="uk-UA" sz="1600" b="0" i="0" u="none" strike="noStrike" cap="none" normalizeH="0" baseline="0" dirty="0" err="1">
                <a:ln>
                  <a:noFill/>
                </a:ln>
                <a:solidFill>
                  <a:srgbClr val="808000"/>
                </a:solidFill>
                <a:effectLst/>
                <a:latin typeface="Arial Unicode MS"/>
              </a:rPr>
              <a:t>const</a:t>
            </a:r>
            <a:r>
              <a:rPr kumimoji="0" lang="uk-UA" altLang="uk-UA" sz="1600" b="0" i="0" u="none" strike="noStrike" cap="none" normalizeH="0" baseline="0" dirty="0">
                <a:ln>
                  <a:noFill/>
                </a:ln>
                <a:solidFill>
                  <a:srgbClr val="C0C0C0"/>
                </a:solidFill>
                <a:effectLst/>
                <a:latin typeface="Arial Unicode MS"/>
              </a:rPr>
              <a:t> </a:t>
            </a:r>
            <a:r>
              <a:rPr kumimoji="0" lang="uk-UA" altLang="uk-UA" sz="1600" b="0" i="0" u="none" strike="noStrike" cap="none" normalizeH="0" baseline="0" dirty="0" err="1">
                <a:ln>
                  <a:noFill/>
                </a:ln>
                <a:solidFill>
                  <a:srgbClr val="800080"/>
                </a:solidFill>
                <a:effectLst/>
                <a:latin typeface="Arial Unicode MS"/>
              </a:rPr>
              <a:t>MyValues</a:t>
            </a:r>
            <a:r>
              <a:rPr kumimoji="0" lang="uk-UA" altLang="uk-UA" sz="1600" b="0" i="0" u="none" strike="noStrike" cap="none" normalizeH="0" baseline="0" dirty="0">
                <a:ln>
                  <a:noFill/>
                </a:ln>
                <a:solidFill>
                  <a:srgbClr val="C0C0C0"/>
                </a:solidFill>
                <a:effectLst/>
                <a:latin typeface="Arial Unicode MS"/>
              </a:rPr>
              <a:t> </a:t>
            </a:r>
            <a:r>
              <a:rPr kumimoji="0" lang="uk-UA" altLang="uk-UA" sz="1600" b="0" i="0" u="none" strike="noStrike" cap="none" normalizeH="0" baseline="0" dirty="0">
                <a:ln>
                  <a:noFill/>
                </a:ln>
                <a:solidFill>
                  <a:schemeClr val="tx1"/>
                </a:solidFill>
                <a:effectLst/>
                <a:latin typeface="Arial Unicode MS"/>
              </a:rPr>
              <a:t>&amp;</a:t>
            </a:r>
            <a:r>
              <a:rPr kumimoji="0" lang="uk-UA" altLang="uk-UA" sz="1600" b="0" i="0" u="none" strike="noStrike" cap="none" normalizeH="0" baseline="0" dirty="0">
                <a:ln>
                  <a:noFill/>
                </a:ln>
                <a:solidFill>
                  <a:srgbClr val="092E64"/>
                </a:solidFill>
                <a:effectLst/>
                <a:latin typeface="Arial Unicode MS"/>
              </a:rPr>
              <a:t>v</a:t>
            </a:r>
            <a:r>
              <a:rPr kumimoji="0" lang="uk-UA" altLang="uk-UA" sz="1600" b="0" i="0" u="none" strike="noStrike" cap="none" normalizeH="0" baseline="0" dirty="0">
                <a:ln>
                  <a:noFill/>
                </a:ln>
                <a:solidFill>
                  <a:schemeClr val="tx1"/>
                </a:solidFill>
                <a:effectLst/>
                <a:latin typeface="Arial Unicode MS"/>
              </a:rPr>
              <a:t>)</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rgbClr val="800000"/>
                </a:solidFill>
                <a:effectLst/>
                <a:latin typeface="Arial Unicode MS"/>
              </a:rPr>
              <a:t>size</a:t>
            </a:r>
            <a:r>
              <a:rPr kumimoji="0" lang="uk-UA" altLang="uk-UA" sz="1600" b="0" i="0" u="none" strike="noStrike" cap="none" normalizeH="0" baseline="0" dirty="0">
                <a:ln>
                  <a:noFill/>
                </a:ln>
                <a:solidFill>
                  <a:schemeClr val="tx1"/>
                </a:solidFill>
                <a:effectLst/>
                <a:latin typeface="Arial Unicode MS"/>
              </a:rPr>
              <a:t>=</a:t>
            </a:r>
            <a:r>
              <a:rPr kumimoji="0" lang="uk-UA" altLang="uk-UA" sz="1600" b="0" i="0" u="none" strike="noStrike" cap="none" normalizeH="0" baseline="0" dirty="0" err="1">
                <a:ln>
                  <a:noFill/>
                </a:ln>
                <a:solidFill>
                  <a:srgbClr val="092E64"/>
                </a:solidFill>
                <a:effectLst/>
                <a:latin typeface="Arial Unicode MS"/>
              </a:rPr>
              <a:t>v</a:t>
            </a:r>
            <a:r>
              <a:rPr kumimoji="0" lang="uk-UA" altLang="uk-UA" sz="1600" b="0" i="0" u="none" strike="noStrike" cap="none" normalizeH="0" baseline="0" dirty="0" err="1">
                <a:ln>
                  <a:noFill/>
                </a:ln>
                <a:solidFill>
                  <a:schemeClr val="tx1"/>
                </a:solidFill>
                <a:effectLst/>
                <a:latin typeface="Arial Unicode MS"/>
              </a:rPr>
              <a:t>.</a:t>
            </a:r>
            <a:r>
              <a:rPr kumimoji="0" lang="uk-UA" altLang="uk-UA" sz="1600" b="0" i="0" u="none" strike="noStrike" cap="none" normalizeH="0" baseline="0" dirty="0" err="1">
                <a:ln>
                  <a:noFill/>
                </a:ln>
                <a:solidFill>
                  <a:srgbClr val="800000"/>
                </a:solidFill>
                <a:effectLst/>
                <a:latin typeface="Arial Unicode MS"/>
              </a:rPr>
              <a:t>size</a:t>
            </a:r>
            <a:r>
              <a:rPr kumimoji="0" lang="uk-UA" altLang="uk-UA" sz="1600" b="0" i="0" u="none" strike="noStrike" cap="none" normalizeH="0" baseline="0" dirty="0">
                <a:ln>
                  <a:noFill/>
                </a:ln>
                <a:solidFill>
                  <a:schemeClr val="tx1"/>
                </a:solidFill>
                <a:effectLst/>
                <a:latin typeface="Arial Unicode MS"/>
              </a:rPr>
              <a:t>;</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rgbClr val="800000"/>
                </a:solidFill>
                <a:effectLst/>
                <a:latin typeface="Arial Unicode MS"/>
              </a:rPr>
              <a:t>values</a:t>
            </a:r>
            <a:r>
              <a:rPr kumimoji="0" lang="uk-UA" altLang="uk-UA" sz="1600" b="0" i="0" u="none" strike="noStrike" cap="none" normalizeH="0" baseline="0" dirty="0">
                <a:ln>
                  <a:noFill/>
                </a:ln>
                <a:solidFill>
                  <a:schemeClr val="tx1"/>
                </a:solidFill>
                <a:effectLst/>
                <a:latin typeface="Arial Unicode MS"/>
              </a:rPr>
              <a:t>=</a:t>
            </a:r>
            <a:r>
              <a:rPr kumimoji="0" lang="uk-UA" altLang="uk-UA" sz="1600" b="0" i="0" u="none" strike="noStrike" cap="none" normalizeH="0" baseline="0" dirty="0" err="1">
                <a:ln>
                  <a:noFill/>
                </a:ln>
                <a:solidFill>
                  <a:srgbClr val="808000"/>
                </a:solidFill>
                <a:effectLst/>
                <a:latin typeface="Arial Unicode MS"/>
              </a:rPr>
              <a:t>new</a:t>
            </a:r>
            <a:r>
              <a:rPr kumimoji="0" lang="uk-UA" altLang="uk-UA" sz="1600" b="0" i="0" u="none" strike="noStrike" cap="none" normalizeH="0" baseline="0" dirty="0">
                <a:ln>
                  <a:noFill/>
                </a:ln>
                <a:solidFill>
                  <a:srgbClr val="C0C0C0"/>
                </a:solidFill>
                <a:effectLst/>
                <a:latin typeface="Arial Unicode MS"/>
              </a:rPr>
              <a:t> </a:t>
            </a:r>
            <a:r>
              <a:rPr kumimoji="0" lang="uk-UA" altLang="uk-UA" sz="1600" b="0" i="0" u="none" strike="noStrike" cap="none" normalizeH="0" baseline="0" dirty="0" err="1">
                <a:ln>
                  <a:noFill/>
                </a:ln>
                <a:solidFill>
                  <a:srgbClr val="808000"/>
                </a:solidFill>
                <a:effectLst/>
                <a:latin typeface="Arial Unicode MS"/>
              </a:rPr>
              <a:t>int</a:t>
            </a:r>
            <a:r>
              <a:rPr kumimoji="0" lang="uk-UA" altLang="uk-UA" sz="1600" b="0" i="0" u="none" strike="noStrike" cap="none" normalizeH="0" baseline="0" dirty="0">
                <a:ln>
                  <a:noFill/>
                </a:ln>
                <a:solidFill>
                  <a:srgbClr val="C0C0C0"/>
                </a:solidFill>
                <a:effectLst/>
                <a:latin typeface="Arial Unicode MS"/>
              </a:rPr>
              <a:t> </a:t>
            </a:r>
            <a:r>
              <a:rPr kumimoji="0" lang="uk-UA" altLang="uk-UA" sz="1600" b="0" i="0" u="none" strike="noStrike" cap="none" normalizeH="0" baseline="0" dirty="0">
                <a:ln>
                  <a:noFill/>
                </a:ln>
                <a:solidFill>
                  <a:schemeClr val="tx1"/>
                </a:solidFill>
                <a:effectLst/>
                <a:latin typeface="Arial Unicode MS"/>
              </a:rPr>
              <a:t>[</a:t>
            </a:r>
            <a:r>
              <a:rPr kumimoji="0" lang="uk-UA" altLang="uk-UA" sz="1600" b="0" i="0" u="none" strike="noStrike" cap="none" normalizeH="0" baseline="0" dirty="0" err="1">
                <a:ln>
                  <a:noFill/>
                </a:ln>
                <a:solidFill>
                  <a:srgbClr val="800000"/>
                </a:solidFill>
                <a:effectLst/>
                <a:latin typeface="Arial Unicode MS"/>
              </a:rPr>
              <a:t>size</a:t>
            </a:r>
            <a:r>
              <a:rPr kumimoji="0" lang="uk-UA" altLang="uk-UA" sz="1600" b="0" i="0" u="none" strike="noStrike" cap="none" normalizeH="0" baseline="0" dirty="0">
                <a:ln>
                  <a:noFill/>
                </a:ln>
                <a:solidFill>
                  <a:schemeClr val="tx1"/>
                </a:solidFill>
                <a:effectLst/>
                <a:latin typeface="Arial Unicode MS"/>
              </a:rPr>
              <a:t>];</a:t>
            </a:r>
            <a:r>
              <a:rPr kumimoji="0" lang="uk-UA" altLang="uk-UA" sz="16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err="1">
                <a:ln>
                  <a:noFill/>
                </a:ln>
                <a:solidFill>
                  <a:srgbClr val="808000"/>
                </a:solidFill>
                <a:effectLst/>
                <a:latin typeface="Arial Unicode MS"/>
              </a:rPr>
              <a:t>for</a:t>
            </a:r>
            <a:r>
              <a:rPr kumimoji="0" lang="uk-UA" altLang="uk-UA" sz="1600" b="0" i="0" u="none" strike="noStrike" cap="none" normalizeH="0" baseline="0" dirty="0">
                <a:ln>
                  <a:noFill/>
                </a:ln>
                <a:solidFill>
                  <a:srgbClr val="C0C0C0"/>
                </a:solidFill>
                <a:effectLst/>
                <a:latin typeface="Arial Unicode MS"/>
              </a:rPr>
              <a:t> </a:t>
            </a:r>
            <a:r>
              <a:rPr kumimoji="0" lang="uk-UA" altLang="uk-UA" sz="1600" b="0" i="0" u="none" strike="noStrike" cap="none" normalizeH="0" baseline="0" dirty="0">
                <a:ln>
                  <a:noFill/>
                </a:ln>
                <a:solidFill>
                  <a:schemeClr val="tx1"/>
                </a:solidFill>
                <a:effectLst/>
                <a:latin typeface="Arial Unicode MS"/>
              </a:rPr>
              <a:t>(</a:t>
            </a:r>
            <a:r>
              <a:rPr kumimoji="0" lang="uk-UA" altLang="uk-UA" sz="1600" b="0" i="0" u="none" strike="noStrike" cap="none" normalizeH="0" baseline="0" dirty="0" err="1">
                <a:ln>
                  <a:noFill/>
                </a:ln>
                <a:solidFill>
                  <a:srgbClr val="808000"/>
                </a:solidFill>
                <a:effectLst/>
                <a:latin typeface="Arial Unicode MS"/>
              </a:rPr>
              <a:t>int</a:t>
            </a:r>
            <a:r>
              <a:rPr kumimoji="0" lang="uk-UA" altLang="uk-UA" sz="1600" b="0" i="0" u="none" strike="noStrike" cap="none" normalizeH="0" baseline="0" dirty="0">
                <a:ln>
                  <a:noFill/>
                </a:ln>
                <a:solidFill>
                  <a:srgbClr val="C0C0C0"/>
                </a:solidFill>
                <a:effectLst/>
                <a:latin typeface="Arial Unicode MS"/>
              </a:rPr>
              <a:t> </a:t>
            </a:r>
            <a:r>
              <a:rPr kumimoji="0" lang="uk-UA" altLang="uk-UA" sz="1600" b="0" i="0" u="none" strike="noStrike" cap="none" normalizeH="0" baseline="0" dirty="0">
                <a:ln>
                  <a:noFill/>
                </a:ln>
                <a:solidFill>
                  <a:srgbClr val="092E64"/>
                </a:solidFill>
                <a:effectLst/>
                <a:latin typeface="Arial Unicode MS"/>
              </a:rPr>
              <a:t>i</a:t>
            </a:r>
            <a:r>
              <a:rPr kumimoji="0" lang="uk-UA" altLang="uk-UA" sz="1600" b="0" i="0" u="none" strike="noStrike" cap="none" normalizeH="0" baseline="0" dirty="0">
                <a:ln>
                  <a:noFill/>
                </a:ln>
                <a:solidFill>
                  <a:schemeClr val="tx1"/>
                </a:solidFill>
                <a:effectLst/>
                <a:latin typeface="Arial Unicode MS"/>
              </a:rPr>
              <a:t>=</a:t>
            </a:r>
            <a:r>
              <a:rPr kumimoji="0" lang="uk-UA" altLang="uk-UA" sz="1600" b="0" i="0" u="none" strike="noStrike" cap="none" normalizeH="0" baseline="0" dirty="0">
                <a:ln>
                  <a:noFill/>
                </a:ln>
                <a:solidFill>
                  <a:srgbClr val="000080"/>
                </a:solidFill>
                <a:effectLst/>
                <a:latin typeface="Arial Unicode MS"/>
              </a:rPr>
              <a:t>0</a:t>
            </a:r>
            <a:r>
              <a:rPr kumimoji="0" lang="uk-UA" altLang="uk-UA" sz="1600" b="0" i="0" u="none" strike="noStrike" cap="none" normalizeH="0" baseline="0" dirty="0">
                <a:ln>
                  <a:noFill/>
                </a:ln>
                <a:solidFill>
                  <a:schemeClr val="tx1"/>
                </a:solidFill>
                <a:effectLst/>
                <a:latin typeface="Arial Unicode MS"/>
              </a:rPr>
              <a:t>;</a:t>
            </a:r>
            <a:r>
              <a:rPr kumimoji="0" lang="uk-UA" altLang="uk-UA" sz="1600" b="0" i="0" u="none" strike="noStrike" cap="none" normalizeH="0" baseline="0" dirty="0">
                <a:ln>
                  <a:noFill/>
                </a:ln>
                <a:solidFill>
                  <a:srgbClr val="092E64"/>
                </a:solidFill>
                <a:effectLst/>
                <a:latin typeface="Arial Unicode MS"/>
              </a:rPr>
              <a:t>i</a:t>
            </a:r>
            <a:r>
              <a:rPr kumimoji="0" lang="uk-UA" altLang="uk-UA" sz="1600" b="0" i="0" u="none" strike="noStrike" cap="none" normalizeH="0" baseline="0" dirty="0">
                <a:ln>
                  <a:noFill/>
                </a:ln>
                <a:solidFill>
                  <a:schemeClr val="tx1"/>
                </a:solidFill>
                <a:effectLst/>
                <a:latin typeface="Arial Unicode MS"/>
              </a:rPr>
              <a:t>&lt;</a:t>
            </a:r>
            <a:r>
              <a:rPr kumimoji="0" lang="uk-UA" altLang="uk-UA" sz="1600" b="0" i="0" u="none" strike="noStrike" cap="none" normalizeH="0" baseline="0" dirty="0" err="1">
                <a:ln>
                  <a:noFill/>
                </a:ln>
                <a:solidFill>
                  <a:srgbClr val="800000"/>
                </a:solidFill>
                <a:effectLst/>
                <a:latin typeface="Arial Unicode MS"/>
              </a:rPr>
              <a:t>size</a:t>
            </a:r>
            <a:r>
              <a:rPr kumimoji="0" lang="uk-UA" altLang="uk-UA" sz="1600" b="0" i="0" u="none" strike="noStrike" cap="none" normalizeH="0" baseline="0" dirty="0">
                <a:ln>
                  <a:noFill/>
                </a:ln>
                <a:solidFill>
                  <a:schemeClr val="tx1"/>
                </a:solidFill>
                <a:effectLst/>
                <a:latin typeface="Arial Unicode MS"/>
              </a:rPr>
              <a:t>;</a:t>
            </a:r>
            <a:r>
              <a:rPr kumimoji="0" lang="uk-UA" altLang="uk-UA" sz="1600" b="0" i="0" u="none" strike="noStrike" cap="none" normalizeH="0" baseline="0" dirty="0">
                <a:ln>
                  <a:noFill/>
                </a:ln>
                <a:solidFill>
                  <a:srgbClr val="C0C0C0"/>
                </a:solidFill>
                <a:effectLst/>
                <a:latin typeface="Arial Unicode MS"/>
              </a:rPr>
              <a:t> </a:t>
            </a:r>
            <a:r>
              <a:rPr kumimoji="0" lang="uk-UA" altLang="uk-UA" sz="1600" b="0" i="0" u="none" strike="noStrike" cap="none" normalizeH="0" baseline="0" dirty="0">
                <a:ln>
                  <a:noFill/>
                </a:ln>
                <a:solidFill>
                  <a:srgbClr val="092E64"/>
                </a:solidFill>
                <a:effectLst/>
                <a:latin typeface="Arial Unicode MS"/>
              </a:rPr>
              <a:t>i</a:t>
            </a:r>
            <a:r>
              <a:rPr kumimoji="0" lang="uk-UA" altLang="uk-UA" sz="1600" b="0" i="0" u="none" strike="noStrike" cap="none" normalizeH="0" baseline="0" dirty="0">
                <a:ln>
                  <a:noFill/>
                </a:ln>
                <a:solidFill>
                  <a:schemeClr val="tx1"/>
                </a:solidFill>
                <a:effectLst/>
                <a:latin typeface="Arial Unicode MS"/>
              </a:rPr>
              <a:t>++)</a:t>
            </a:r>
            <a:r>
              <a:rPr kumimoji="0" lang="uk-UA" altLang="uk-UA" sz="16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chemeClr val="tx1"/>
                </a:solidFill>
                <a:effectLst/>
                <a:latin typeface="Arial Unicode MS"/>
              </a:rPr>
              <a:t>{</a:t>
            </a:r>
            <a:r>
              <a:rPr kumimoji="0" lang="uk-UA" altLang="uk-UA" sz="1600" b="0" i="0" u="none" strike="noStrike" cap="none" normalizeH="0" baseline="0" dirty="0" err="1">
                <a:ln>
                  <a:noFill/>
                </a:ln>
                <a:solidFill>
                  <a:srgbClr val="800000"/>
                </a:solidFill>
                <a:effectLst/>
                <a:latin typeface="Arial Unicode MS"/>
              </a:rPr>
              <a:t>values</a:t>
            </a:r>
            <a:r>
              <a:rPr kumimoji="0" lang="uk-UA" altLang="uk-UA" sz="1600" b="0" i="0" u="none" strike="noStrike" cap="none" normalizeH="0" baseline="0" dirty="0">
                <a:ln>
                  <a:noFill/>
                </a:ln>
                <a:solidFill>
                  <a:schemeClr val="tx1"/>
                </a:solidFill>
                <a:effectLst/>
                <a:latin typeface="Arial Unicode MS"/>
              </a:rPr>
              <a:t>[</a:t>
            </a:r>
            <a:r>
              <a:rPr kumimoji="0" lang="uk-UA" altLang="uk-UA" sz="1600" b="0" i="0" u="none" strike="noStrike" cap="none" normalizeH="0" baseline="0" dirty="0">
                <a:ln>
                  <a:noFill/>
                </a:ln>
                <a:solidFill>
                  <a:srgbClr val="092E64"/>
                </a:solidFill>
                <a:effectLst/>
                <a:latin typeface="Arial Unicode MS"/>
              </a:rPr>
              <a:t>i</a:t>
            </a:r>
            <a:r>
              <a:rPr kumimoji="0" lang="uk-UA" altLang="uk-UA" sz="1600" b="0" i="0" u="none" strike="noStrike" cap="none" normalizeH="0" baseline="0" dirty="0">
                <a:ln>
                  <a:noFill/>
                </a:ln>
                <a:solidFill>
                  <a:schemeClr val="tx1"/>
                </a:solidFill>
                <a:effectLst/>
                <a:latin typeface="Arial Unicode MS"/>
              </a:rPr>
              <a:t>]=</a:t>
            </a:r>
            <a:r>
              <a:rPr kumimoji="0" lang="uk-UA" altLang="uk-UA" sz="1600" b="0" i="0" u="none" strike="noStrike" cap="none" normalizeH="0" baseline="0" dirty="0" err="1">
                <a:ln>
                  <a:noFill/>
                </a:ln>
                <a:solidFill>
                  <a:srgbClr val="092E64"/>
                </a:solidFill>
                <a:effectLst/>
                <a:latin typeface="Arial Unicode MS"/>
              </a:rPr>
              <a:t>v</a:t>
            </a:r>
            <a:r>
              <a:rPr kumimoji="0" lang="uk-UA" altLang="uk-UA" sz="1600" b="0" i="0" u="none" strike="noStrike" cap="none" normalizeH="0" baseline="0" dirty="0" err="1">
                <a:ln>
                  <a:noFill/>
                </a:ln>
                <a:solidFill>
                  <a:schemeClr val="tx1"/>
                </a:solidFill>
                <a:effectLst/>
                <a:latin typeface="Arial Unicode MS"/>
              </a:rPr>
              <a:t>.</a:t>
            </a:r>
            <a:r>
              <a:rPr kumimoji="0" lang="uk-UA" altLang="uk-UA" sz="1600" b="0" i="0" u="none" strike="noStrike" cap="none" normalizeH="0" baseline="0" dirty="0" err="1">
                <a:ln>
                  <a:noFill/>
                </a:ln>
                <a:solidFill>
                  <a:srgbClr val="800000"/>
                </a:solidFill>
                <a:effectLst/>
                <a:latin typeface="Arial Unicode MS"/>
              </a:rPr>
              <a:t>values</a:t>
            </a:r>
            <a:r>
              <a:rPr kumimoji="0" lang="uk-UA" altLang="uk-UA" sz="1600" b="0" i="0" u="none" strike="noStrike" cap="none" normalizeH="0" baseline="0" dirty="0">
                <a:ln>
                  <a:noFill/>
                </a:ln>
                <a:solidFill>
                  <a:schemeClr val="tx1"/>
                </a:solidFill>
                <a:effectLst/>
                <a:latin typeface="Arial Unicode MS"/>
              </a:rPr>
              <a:t>[</a:t>
            </a:r>
            <a:r>
              <a:rPr kumimoji="0" lang="uk-UA" altLang="uk-UA" sz="1600" b="0" i="0" u="none" strike="noStrike" cap="none" normalizeH="0" baseline="0" dirty="0">
                <a:ln>
                  <a:noFill/>
                </a:ln>
                <a:solidFill>
                  <a:srgbClr val="092E64"/>
                </a:solidFill>
                <a:effectLst/>
                <a:latin typeface="Arial Unicode MS"/>
              </a:rPr>
              <a:t>i</a:t>
            </a:r>
            <a:r>
              <a:rPr kumimoji="0" lang="uk-UA" altLang="uk-UA" sz="1600" b="0" i="0" u="none" strike="noStrike" cap="none" normalizeH="0" baseline="0" dirty="0">
                <a:ln>
                  <a:noFill/>
                </a:ln>
                <a:solidFill>
                  <a:schemeClr val="tx1"/>
                </a:solidFill>
                <a:effectLst/>
                <a:latin typeface="Arial Unicode MS"/>
              </a:rPr>
              <a:t>];</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a:ln>
                  <a:noFill/>
                </a:ln>
                <a:solidFill>
                  <a:schemeClr val="tx1"/>
                </a:solidFill>
                <a:effectLst/>
                <a:latin typeface="Arial Unicode MS"/>
              </a:rPr>
              <a:t>}</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a:ln>
                  <a:noFill/>
                </a:ln>
                <a:solidFill>
                  <a:schemeClr val="tx1"/>
                </a:solidFill>
                <a:effectLst/>
                <a:latin typeface="Arial Unicode MS"/>
              </a:rPr>
              <a:t>}</a:t>
            </a:r>
            <a:r>
              <a:rPr kumimoji="0" lang="uk-UA" altLang="uk-UA" sz="16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err="1">
                <a:ln>
                  <a:noFill/>
                </a:ln>
                <a:solidFill>
                  <a:srgbClr val="800080"/>
                </a:solidFill>
                <a:effectLst/>
                <a:latin typeface="Arial Unicode MS"/>
              </a:rPr>
              <a:t>MyValues</a:t>
            </a:r>
            <a:r>
              <a:rPr kumimoji="0" lang="uk-UA" altLang="uk-UA" sz="1600" b="0" i="0" u="none" strike="noStrike" cap="none" normalizeH="0" baseline="0" dirty="0">
                <a:ln>
                  <a:noFill/>
                </a:ln>
                <a:solidFill>
                  <a:srgbClr val="C0C0C0"/>
                </a:solidFill>
                <a:effectLst/>
                <a:latin typeface="Arial Unicode MS"/>
              </a:rPr>
              <a:t> </a:t>
            </a:r>
            <a:r>
              <a:rPr kumimoji="0" lang="uk-UA" altLang="uk-UA" sz="1600" b="0" i="0" u="none" strike="noStrike" cap="none" normalizeH="0" baseline="0" dirty="0">
                <a:ln>
                  <a:noFill/>
                </a:ln>
                <a:solidFill>
                  <a:schemeClr val="tx1"/>
                </a:solidFill>
                <a:effectLst/>
                <a:latin typeface="Arial Unicode MS"/>
              </a:rPr>
              <a:t>&amp;</a:t>
            </a:r>
            <a:r>
              <a:rPr kumimoji="0" lang="uk-UA" altLang="uk-UA" sz="1600" b="0" i="0" u="none" strike="noStrike" cap="none" normalizeH="0" baseline="0" dirty="0" err="1">
                <a:ln>
                  <a:noFill/>
                </a:ln>
                <a:solidFill>
                  <a:srgbClr val="808000"/>
                </a:solidFill>
                <a:effectLst/>
                <a:latin typeface="Arial Unicode MS"/>
              </a:rPr>
              <a:t>operator</a:t>
            </a:r>
            <a:r>
              <a:rPr kumimoji="0" lang="uk-UA" altLang="uk-UA" sz="1600" b="0" i="0" u="none" strike="noStrike" cap="none" normalizeH="0" baseline="0" dirty="0">
                <a:ln>
                  <a:noFill/>
                </a:ln>
                <a:solidFill>
                  <a:schemeClr val="tx1"/>
                </a:solidFill>
                <a:effectLst/>
                <a:latin typeface="Arial Unicode MS"/>
              </a:rPr>
              <a:t>=(</a:t>
            </a:r>
            <a:r>
              <a:rPr kumimoji="0" lang="uk-UA" altLang="uk-UA" sz="1600" b="0" i="0" u="none" strike="noStrike" cap="none" normalizeH="0" baseline="0" dirty="0" err="1">
                <a:ln>
                  <a:noFill/>
                </a:ln>
                <a:solidFill>
                  <a:srgbClr val="808000"/>
                </a:solidFill>
                <a:effectLst/>
                <a:latin typeface="Arial Unicode MS"/>
              </a:rPr>
              <a:t>const</a:t>
            </a:r>
            <a:r>
              <a:rPr kumimoji="0" lang="uk-UA" altLang="uk-UA" sz="1600" b="0" i="0" u="none" strike="noStrike" cap="none" normalizeH="0" baseline="0" dirty="0">
                <a:ln>
                  <a:noFill/>
                </a:ln>
                <a:solidFill>
                  <a:srgbClr val="C0C0C0"/>
                </a:solidFill>
                <a:effectLst/>
                <a:latin typeface="Arial Unicode MS"/>
              </a:rPr>
              <a:t> </a:t>
            </a:r>
            <a:r>
              <a:rPr kumimoji="0" lang="uk-UA" altLang="uk-UA" sz="1600" b="0" i="0" u="none" strike="noStrike" cap="none" normalizeH="0" baseline="0" dirty="0" err="1">
                <a:ln>
                  <a:noFill/>
                </a:ln>
                <a:solidFill>
                  <a:srgbClr val="800080"/>
                </a:solidFill>
                <a:effectLst/>
                <a:latin typeface="Arial Unicode MS"/>
              </a:rPr>
              <a:t>MyValues</a:t>
            </a:r>
            <a:r>
              <a:rPr kumimoji="0" lang="uk-UA" altLang="uk-UA" sz="1600" b="0" i="0" u="none" strike="noStrike" cap="none" normalizeH="0" baseline="0" dirty="0" err="1">
                <a:ln>
                  <a:noFill/>
                </a:ln>
                <a:solidFill>
                  <a:schemeClr val="tx1"/>
                </a:solidFill>
                <a:effectLst/>
                <a:latin typeface="Arial Unicode MS"/>
              </a:rPr>
              <a:t>&amp;</a:t>
            </a:r>
            <a:r>
              <a:rPr kumimoji="0" lang="uk-UA" altLang="uk-UA" sz="1600" b="0" i="0" u="none" strike="noStrike" cap="none" normalizeH="0" baseline="0" dirty="0" err="1">
                <a:ln>
                  <a:noFill/>
                </a:ln>
                <a:solidFill>
                  <a:srgbClr val="092E64"/>
                </a:solidFill>
                <a:effectLst/>
                <a:latin typeface="Arial Unicode MS"/>
              </a:rPr>
              <a:t>v</a:t>
            </a:r>
            <a:r>
              <a:rPr kumimoji="0" lang="uk-UA" altLang="uk-UA" sz="1600" b="0" i="0" u="none" strike="noStrike" cap="none" normalizeH="0" baseline="0" dirty="0">
                <a:ln>
                  <a:noFill/>
                </a:ln>
                <a:solidFill>
                  <a:schemeClr val="tx1"/>
                </a:solidFill>
                <a:effectLst/>
                <a:latin typeface="Arial Unicode MS"/>
              </a:rPr>
              <a:t>)</a:t>
            </a:r>
            <a:r>
              <a:rPr kumimoji="0" lang="uk-UA" altLang="uk-UA" sz="16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chemeClr val="tx1"/>
                </a:solidFill>
                <a:effectLst/>
                <a:latin typeface="Arial Unicode MS"/>
              </a:rPr>
              <a:t>{</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rgbClr val="808000"/>
                </a:solidFill>
                <a:effectLst/>
                <a:latin typeface="Arial Unicode MS"/>
              </a:rPr>
              <a:t>if</a:t>
            </a:r>
            <a:r>
              <a:rPr kumimoji="0" lang="uk-UA" altLang="uk-UA" sz="1600" b="0" i="0" u="none" strike="noStrike" cap="none" normalizeH="0" baseline="0" dirty="0">
                <a:ln>
                  <a:noFill/>
                </a:ln>
                <a:solidFill>
                  <a:srgbClr val="C0C0C0"/>
                </a:solidFill>
                <a:effectLst/>
                <a:latin typeface="Arial Unicode MS"/>
              </a:rPr>
              <a:t> </a:t>
            </a:r>
            <a:r>
              <a:rPr kumimoji="0" lang="uk-UA" altLang="uk-UA" sz="1600" b="0" i="0" u="none" strike="noStrike" cap="none" normalizeH="0" baseline="0" dirty="0">
                <a:ln>
                  <a:noFill/>
                </a:ln>
                <a:solidFill>
                  <a:schemeClr val="tx1"/>
                </a:solidFill>
                <a:effectLst/>
                <a:latin typeface="Arial Unicode MS"/>
              </a:rPr>
              <a:t>(</a:t>
            </a:r>
            <a:r>
              <a:rPr kumimoji="0" lang="uk-UA" altLang="uk-UA" sz="1600" b="0" i="0" u="none" strike="noStrike" cap="none" normalizeH="0" baseline="0" dirty="0" err="1">
                <a:ln>
                  <a:noFill/>
                </a:ln>
                <a:solidFill>
                  <a:srgbClr val="808000"/>
                </a:solidFill>
                <a:effectLst/>
                <a:latin typeface="Arial Unicode MS"/>
              </a:rPr>
              <a:t>this</a:t>
            </a:r>
            <a:r>
              <a:rPr kumimoji="0" lang="uk-UA" altLang="uk-UA" sz="1600" b="0" i="0" u="none" strike="noStrike" cap="none" normalizeH="0" baseline="0" dirty="0">
                <a:ln>
                  <a:noFill/>
                </a:ln>
                <a:solidFill>
                  <a:schemeClr val="tx1"/>
                </a:solidFill>
                <a:effectLst/>
                <a:latin typeface="Arial Unicode MS"/>
              </a:rPr>
              <a:t>==&amp;</a:t>
            </a:r>
            <a:r>
              <a:rPr kumimoji="0" lang="uk-UA" altLang="uk-UA" sz="1600" b="0" i="0" u="none" strike="noStrike" cap="none" normalizeH="0" baseline="0" dirty="0">
                <a:ln>
                  <a:noFill/>
                </a:ln>
                <a:solidFill>
                  <a:srgbClr val="092E64"/>
                </a:solidFill>
                <a:effectLst/>
                <a:latin typeface="Arial Unicode MS"/>
              </a:rPr>
              <a:t>v</a:t>
            </a:r>
            <a:r>
              <a:rPr kumimoji="0" lang="uk-UA" altLang="uk-UA" sz="1600" b="0" i="0" u="none" strike="noStrike" cap="none" normalizeH="0" baseline="0" dirty="0">
                <a:ln>
                  <a:noFill/>
                </a:ln>
                <a:solidFill>
                  <a:schemeClr val="tx1"/>
                </a:solidFill>
                <a:effectLst/>
                <a:latin typeface="Arial Unicode MS"/>
              </a:rPr>
              <a:t>)</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rgbClr val="808000"/>
                </a:solidFill>
                <a:effectLst/>
                <a:latin typeface="Arial Unicode MS"/>
              </a:rPr>
              <a:t>return</a:t>
            </a:r>
            <a:r>
              <a:rPr kumimoji="0" lang="uk-UA" altLang="uk-UA" sz="1600" b="0" i="0" u="none" strike="noStrike" cap="none" normalizeH="0" baseline="0" dirty="0">
                <a:ln>
                  <a:noFill/>
                </a:ln>
                <a:solidFill>
                  <a:srgbClr val="C0C0C0"/>
                </a:solidFill>
                <a:effectLst/>
                <a:latin typeface="Arial Unicode MS"/>
              </a:rPr>
              <a:t> </a:t>
            </a:r>
            <a:r>
              <a:rPr kumimoji="0" lang="uk-UA" altLang="uk-UA" sz="1600" b="0" i="0" u="none" strike="noStrike" cap="none" normalizeH="0" baseline="0" dirty="0">
                <a:ln>
                  <a:noFill/>
                </a:ln>
                <a:solidFill>
                  <a:schemeClr val="tx1"/>
                </a:solidFill>
                <a:effectLst/>
                <a:latin typeface="Arial Unicode MS"/>
              </a:rPr>
              <a:t>*</a:t>
            </a:r>
            <a:r>
              <a:rPr kumimoji="0" lang="uk-UA" altLang="uk-UA" sz="1600" b="0" i="0" u="none" strike="noStrike" cap="none" normalizeH="0" baseline="0" dirty="0" err="1">
                <a:ln>
                  <a:noFill/>
                </a:ln>
                <a:solidFill>
                  <a:srgbClr val="808000"/>
                </a:solidFill>
                <a:effectLst/>
                <a:latin typeface="Arial Unicode MS"/>
              </a:rPr>
              <a:t>this</a:t>
            </a:r>
            <a:r>
              <a:rPr kumimoji="0" lang="uk-UA" altLang="uk-UA" sz="1600" b="0" i="0" u="none" strike="noStrike" cap="none" normalizeH="0" baseline="0" dirty="0">
                <a:ln>
                  <a:noFill/>
                </a:ln>
                <a:solidFill>
                  <a:schemeClr val="tx1"/>
                </a:solidFill>
                <a:effectLst/>
                <a:latin typeface="Arial Unicode MS"/>
              </a:rPr>
              <a:t>;</a:t>
            </a:r>
            <a:r>
              <a:rPr kumimoji="0" lang="uk-UA" altLang="uk-UA" sz="16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err="1">
                <a:ln>
                  <a:noFill/>
                </a:ln>
                <a:solidFill>
                  <a:srgbClr val="808000"/>
                </a:solidFill>
                <a:effectLst/>
                <a:latin typeface="Arial Unicode MS"/>
              </a:rPr>
              <a:t>delete</a:t>
            </a:r>
            <a:r>
              <a:rPr kumimoji="0" lang="uk-UA" altLang="uk-UA" sz="1600" b="0" i="0" u="none" strike="noStrike" cap="none" normalizeH="0" baseline="0" dirty="0">
                <a:ln>
                  <a:noFill/>
                </a:ln>
                <a:solidFill>
                  <a:srgbClr val="C0C0C0"/>
                </a:solidFill>
                <a:effectLst/>
                <a:latin typeface="Arial Unicode MS"/>
              </a:rPr>
              <a:t> </a:t>
            </a:r>
            <a:r>
              <a:rPr kumimoji="0" lang="uk-UA" altLang="uk-UA" sz="1600" b="0" i="0" u="none" strike="noStrike" cap="none" normalizeH="0" baseline="0" dirty="0">
                <a:ln>
                  <a:noFill/>
                </a:ln>
                <a:solidFill>
                  <a:schemeClr val="tx1"/>
                </a:solidFill>
                <a:effectLst/>
                <a:latin typeface="Arial Unicode MS"/>
              </a:rPr>
              <a:t>[]</a:t>
            </a:r>
            <a:r>
              <a:rPr kumimoji="0" lang="uk-UA" altLang="uk-UA" sz="1600" b="0" i="0" u="none" strike="noStrike" cap="none" normalizeH="0" baseline="0" dirty="0" err="1">
                <a:ln>
                  <a:noFill/>
                </a:ln>
                <a:solidFill>
                  <a:srgbClr val="800000"/>
                </a:solidFill>
                <a:effectLst/>
                <a:latin typeface="Arial Unicode MS"/>
              </a:rPr>
              <a:t>values</a:t>
            </a:r>
            <a:r>
              <a:rPr kumimoji="0" lang="uk-UA" altLang="uk-UA" sz="1600" b="0" i="0" u="none" strike="noStrike" cap="none" normalizeH="0" baseline="0" dirty="0">
                <a:ln>
                  <a:noFill/>
                </a:ln>
                <a:solidFill>
                  <a:schemeClr val="tx1"/>
                </a:solidFill>
                <a:effectLst/>
                <a:latin typeface="Arial Unicode MS"/>
              </a:rPr>
              <a:t>;</a:t>
            </a:r>
            <a:r>
              <a:rPr kumimoji="0" lang="uk-UA" altLang="uk-UA" sz="16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err="1">
                <a:ln>
                  <a:noFill/>
                </a:ln>
                <a:solidFill>
                  <a:srgbClr val="800000"/>
                </a:solidFill>
                <a:effectLst/>
                <a:latin typeface="Arial Unicode MS"/>
              </a:rPr>
              <a:t>size</a:t>
            </a:r>
            <a:r>
              <a:rPr kumimoji="0" lang="uk-UA" altLang="uk-UA" sz="1600" b="0" i="0" u="none" strike="noStrike" cap="none" normalizeH="0" baseline="0" dirty="0">
                <a:ln>
                  <a:noFill/>
                </a:ln>
                <a:solidFill>
                  <a:schemeClr val="tx1"/>
                </a:solidFill>
                <a:effectLst/>
                <a:latin typeface="Arial Unicode MS"/>
              </a:rPr>
              <a:t>=</a:t>
            </a:r>
            <a:r>
              <a:rPr kumimoji="0" lang="uk-UA" altLang="uk-UA" sz="1600" b="0" i="0" u="none" strike="noStrike" cap="none" normalizeH="0" baseline="0" dirty="0" err="1">
                <a:ln>
                  <a:noFill/>
                </a:ln>
                <a:solidFill>
                  <a:srgbClr val="092E64"/>
                </a:solidFill>
                <a:effectLst/>
                <a:latin typeface="Arial Unicode MS"/>
              </a:rPr>
              <a:t>v</a:t>
            </a:r>
            <a:r>
              <a:rPr kumimoji="0" lang="uk-UA" altLang="uk-UA" sz="1600" b="0" i="0" u="none" strike="noStrike" cap="none" normalizeH="0" baseline="0" dirty="0" err="1">
                <a:ln>
                  <a:noFill/>
                </a:ln>
                <a:solidFill>
                  <a:schemeClr val="tx1"/>
                </a:solidFill>
                <a:effectLst/>
                <a:latin typeface="Arial Unicode MS"/>
              </a:rPr>
              <a:t>.</a:t>
            </a:r>
            <a:r>
              <a:rPr kumimoji="0" lang="uk-UA" altLang="uk-UA" sz="1600" b="0" i="0" u="none" strike="noStrike" cap="none" normalizeH="0" baseline="0" dirty="0" err="1">
                <a:ln>
                  <a:noFill/>
                </a:ln>
                <a:solidFill>
                  <a:srgbClr val="800000"/>
                </a:solidFill>
                <a:effectLst/>
                <a:latin typeface="Arial Unicode MS"/>
              </a:rPr>
              <a:t>size</a:t>
            </a:r>
            <a:r>
              <a:rPr kumimoji="0" lang="uk-UA" altLang="uk-UA" sz="1600" b="0" i="0" u="none" strike="noStrike" cap="none" normalizeH="0" baseline="0" dirty="0">
                <a:ln>
                  <a:noFill/>
                </a:ln>
                <a:solidFill>
                  <a:schemeClr val="tx1"/>
                </a:solidFill>
                <a:effectLst/>
                <a:latin typeface="Arial Unicode MS"/>
              </a:rPr>
              <a:t>;</a:t>
            </a:r>
            <a:r>
              <a:rPr kumimoji="0" lang="uk-UA" altLang="uk-UA" sz="16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err="1">
                <a:ln>
                  <a:noFill/>
                </a:ln>
                <a:solidFill>
                  <a:srgbClr val="800000"/>
                </a:solidFill>
                <a:effectLst/>
                <a:latin typeface="Arial Unicode MS"/>
              </a:rPr>
              <a:t>values</a:t>
            </a:r>
            <a:r>
              <a:rPr kumimoji="0" lang="uk-UA" altLang="uk-UA" sz="1600" b="0" i="0" u="none" strike="noStrike" cap="none" normalizeH="0" baseline="0" dirty="0">
                <a:ln>
                  <a:noFill/>
                </a:ln>
                <a:solidFill>
                  <a:schemeClr val="tx1"/>
                </a:solidFill>
                <a:effectLst/>
                <a:latin typeface="Arial Unicode MS"/>
              </a:rPr>
              <a:t>=</a:t>
            </a:r>
            <a:r>
              <a:rPr kumimoji="0" lang="uk-UA" altLang="uk-UA" sz="1600" b="0" i="0" u="none" strike="noStrike" cap="none" normalizeH="0" baseline="0" dirty="0" err="1">
                <a:ln>
                  <a:noFill/>
                </a:ln>
                <a:solidFill>
                  <a:srgbClr val="808000"/>
                </a:solidFill>
                <a:effectLst/>
                <a:latin typeface="Arial Unicode MS"/>
              </a:rPr>
              <a:t>new</a:t>
            </a:r>
            <a:r>
              <a:rPr kumimoji="0" lang="uk-UA" altLang="uk-UA" sz="1600" b="0" i="0" u="none" strike="noStrike" cap="none" normalizeH="0" baseline="0" dirty="0">
                <a:ln>
                  <a:noFill/>
                </a:ln>
                <a:solidFill>
                  <a:srgbClr val="C0C0C0"/>
                </a:solidFill>
                <a:effectLst/>
                <a:latin typeface="Arial Unicode MS"/>
              </a:rPr>
              <a:t> </a:t>
            </a:r>
            <a:r>
              <a:rPr kumimoji="0" lang="uk-UA" altLang="uk-UA" sz="1600" b="0" i="0" u="none" strike="noStrike" cap="none" normalizeH="0" baseline="0" dirty="0" err="1">
                <a:ln>
                  <a:noFill/>
                </a:ln>
                <a:solidFill>
                  <a:srgbClr val="808000"/>
                </a:solidFill>
                <a:effectLst/>
                <a:latin typeface="Arial Unicode MS"/>
              </a:rPr>
              <a:t>int</a:t>
            </a:r>
            <a:r>
              <a:rPr kumimoji="0" lang="uk-UA" altLang="uk-UA" sz="1600" b="0" i="0" u="none" strike="noStrike" cap="none" normalizeH="0" baseline="0" dirty="0">
                <a:ln>
                  <a:noFill/>
                </a:ln>
                <a:solidFill>
                  <a:srgbClr val="C0C0C0"/>
                </a:solidFill>
                <a:effectLst/>
                <a:latin typeface="Arial Unicode MS"/>
              </a:rPr>
              <a:t> </a:t>
            </a:r>
            <a:r>
              <a:rPr kumimoji="0" lang="uk-UA" altLang="uk-UA" sz="1600" b="0" i="0" u="none" strike="noStrike" cap="none" normalizeH="0" baseline="0" dirty="0">
                <a:ln>
                  <a:noFill/>
                </a:ln>
                <a:solidFill>
                  <a:schemeClr val="tx1"/>
                </a:solidFill>
                <a:effectLst/>
                <a:latin typeface="Arial Unicode MS"/>
              </a:rPr>
              <a:t>[</a:t>
            </a:r>
            <a:r>
              <a:rPr kumimoji="0" lang="uk-UA" altLang="uk-UA" sz="1600" b="0" i="0" u="none" strike="noStrike" cap="none" normalizeH="0" baseline="0" dirty="0" err="1">
                <a:ln>
                  <a:noFill/>
                </a:ln>
                <a:solidFill>
                  <a:srgbClr val="800000"/>
                </a:solidFill>
                <a:effectLst/>
                <a:latin typeface="Arial Unicode MS"/>
              </a:rPr>
              <a:t>size</a:t>
            </a:r>
            <a:r>
              <a:rPr kumimoji="0" lang="uk-UA" altLang="uk-UA" sz="1600" b="0" i="0" u="none" strike="noStrike" cap="none" normalizeH="0" baseline="0" dirty="0">
                <a:ln>
                  <a:noFill/>
                </a:ln>
                <a:solidFill>
                  <a:schemeClr val="tx1"/>
                </a:solidFill>
                <a:effectLst/>
                <a:latin typeface="Arial Unicode MS"/>
              </a:rPr>
              <a:t>];</a:t>
            </a:r>
            <a:r>
              <a:rPr kumimoji="0" lang="uk-UA" altLang="uk-UA" sz="16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err="1">
                <a:ln>
                  <a:noFill/>
                </a:ln>
                <a:solidFill>
                  <a:srgbClr val="808000"/>
                </a:solidFill>
                <a:effectLst/>
                <a:latin typeface="Arial Unicode MS"/>
              </a:rPr>
              <a:t>for</a:t>
            </a:r>
            <a:r>
              <a:rPr kumimoji="0" lang="uk-UA" altLang="uk-UA" sz="1600" b="0" i="0" u="none" strike="noStrike" cap="none" normalizeH="0" baseline="0" dirty="0">
                <a:ln>
                  <a:noFill/>
                </a:ln>
                <a:solidFill>
                  <a:srgbClr val="C0C0C0"/>
                </a:solidFill>
                <a:effectLst/>
                <a:latin typeface="Arial Unicode MS"/>
              </a:rPr>
              <a:t> </a:t>
            </a:r>
            <a:r>
              <a:rPr kumimoji="0" lang="uk-UA" altLang="uk-UA" sz="1600" b="0" i="0" u="none" strike="noStrike" cap="none" normalizeH="0" baseline="0" dirty="0">
                <a:ln>
                  <a:noFill/>
                </a:ln>
                <a:solidFill>
                  <a:schemeClr val="tx1"/>
                </a:solidFill>
                <a:effectLst/>
                <a:latin typeface="Arial Unicode MS"/>
              </a:rPr>
              <a:t>(</a:t>
            </a:r>
            <a:r>
              <a:rPr kumimoji="0" lang="uk-UA" altLang="uk-UA" sz="1600" b="0" i="0" u="none" strike="noStrike" cap="none" normalizeH="0" baseline="0" dirty="0" err="1">
                <a:ln>
                  <a:noFill/>
                </a:ln>
                <a:solidFill>
                  <a:srgbClr val="808000"/>
                </a:solidFill>
                <a:effectLst/>
                <a:latin typeface="Arial Unicode MS"/>
              </a:rPr>
              <a:t>int</a:t>
            </a:r>
            <a:r>
              <a:rPr kumimoji="0" lang="uk-UA" altLang="uk-UA" sz="1600" b="0" i="0" u="none" strike="noStrike" cap="none" normalizeH="0" baseline="0" dirty="0">
                <a:ln>
                  <a:noFill/>
                </a:ln>
                <a:solidFill>
                  <a:srgbClr val="C0C0C0"/>
                </a:solidFill>
                <a:effectLst/>
                <a:latin typeface="Arial Unicode MS"/>
              </a:rPr>
              <a:t> </a:t>
            </a:r>
            <a:r>
              <a:rPr kumimoji="0" lang="uk-UA" altLang="uk-UA" sz="1600" b="0" i="0" u="none" strike="noStrike" cap="none" normalizeH="0" baseline="0" dirty="0">
                <a:ln>
                  <a:noFill/>
                </a:ln>
                <a:solidFill>
                  <a:srgbClr val="092E64"/>
                </a:solidFill>
                <a:effectLst/>
                <a:latin typeface="Arial Unicode MS"/>
              </a:rPr>
              <a:t>i</a:t>
            </a:r>
            <a:r>
              <a:rPr kumimoji="0" lang="uk-UA" altLang="uk-UA" sz="1600" b="0" i="0" u="none" strike="noStrike" cap="none" normalizeH="0" baseline="0" dirty="0">
                <a:ln>
                  <a:noFill/>
                </a:ln>
                <a:solidFill>
                  <a:schemeClr val="tx1"/>
                </a:solidFill>
                <a:effectLst/>
                <a:latin typeface="Arial Unicode MS"/>
              </a:rPr>
              <a:t>=</a:t>
            </a:r>
            <a:r>
              <a:rPr kumimoji="0" lang="uk-UA" altLang="uk-UA" sz="1600" b="0" i="0" u="none" strike="noStrike" cap="none" normalizeH="0" baseline="0" dirty="0">
                <a:ln>
                  <a:noFill/>
                </a:ln>
                <a:solidFill>
                  <a:srgbClr val="000080"/>
                </a:solidFill>
                <a:effectLst/>
                <a:latin typeface="Arial Unicode MS"/>
              </a:rPr>
              <a:t>0</a:t>
            </a:r>
            <a:r>
              <a:rPr kumimoji="0" lang="uk-UA" altLang="uk-UA" sz="1600" b="0" i="0" u="none" strike="noStrike" cap="none" normalizeH="0" baseline="0" dirty="0">
                <a:ln>
                  <a:noFill/>
                </a:ln>
                <a:solidFill>
                  <a:schemeClr val="tx1"/>
                </a:solidFill>
                <a:effectLst/>
                <a:latin typeface="Arial Unicode MS"/>
              </a:rPr>
              <a:t>;</a:t>
            </a:r>
            <a:r>
              <a:rPr kumimoji="0" lang="uk-UA" altLang="uk-UA" sz="1600" b="0" i="0" u="none" strike="noStrike" cap="none" normalizeH="0" baseline="0" dirty="0">
                <a:ln>
                  <a:noFill/>
                </a:ln>
                <a:solidFill>
                  <a:srgbClr val="092E64"/>
                </a:solidFill>
                <a:effectLst/>
                <a:latin typeface="Arial Unicode MS"/>
              </a:rPr>
              <a:t>i</a:t>
            </a:r>
            <a:r>
              <a:rPr kumimoji="0" lang="uk-UA" altLang="uk-UA" sz="1600" b="0" i="0" u="none" strike="noStrike" cap="none" normalizeH="0" baseline="0" dirty="0">
                <a:ln>
                  <a:noFill/>
                </a:ln>
                <a:solidFill>
                  <a:schemeClr val="tx1"/>
                </a:solidFill>
                <a:effectLst/>
                <a:latin typeface="Arial Unicode MS"/>
              </a:rPr>
              <a:t>&lt;</a:t>
            </a:r>
            <a:r>
              <a:rPr kumimoji="0" lang="uk-UA" altLang="uk-UA" sz="1600" b="0" i="0" u="none" strike="noStrike" cap="none" normalizeH="0" baseline="0" dirty="0" err="1">
                <a:ln>
                  <a:noFill/>
                </a:ln>
                <a:solidFill>
                  <a:srgbClr val="800000"/>
                </a:solidFill>
                <a:effectLst/>
                <a:latin typeface="Arial Unicode MS"/>
              </a:rPr>
              <a:t>size</a:t>
            </a:r>
            <a:r>
              <a:rPr kumimoji="0" lang="uk-UA" altLang="uk-UA" sz="1600" b="0" i="0" u="none" strike="noStrike" cap="none" normalizeH="0" baseline="0" dirty="0">
                <a:ln>
                  <a:noFill/>
                </a:ln>
                <a:solidFill>
                  <a:schemeClr val="tx1"/>
                </a:solidFill>
                <a:effectLst/>
                <a:latin typeface="Arial Unicode MS"/>
              </a:rPr>
              <a:t>;</a:t>
            </a:r>
            <a:r>
              <a:rPr kumimoji="0" lang="uk-UA" altLang="uk-UA" sz="1600" b="0" i="0" u="none" strike="noStrike" cap="none" normalizeH="0" baseline="0" dirty="0">
                <a:ln>
                  <a:noFill/>
                </a:ln>
                <a:solidFill>
                  <a:srgbClr val="C0C0C0"/>
                </a:solidFill>
                <a:effectLst/>
                <a:latin typeface="Arial Unicode MS"/>
              </a:rPr>
              <a:t> </a:t>
            </a:r>
            <a:r>
              <a:rPr kumimoji="0" lang="uk-UA" altLang="uk-UA" sz="1600" b="0" i="0" u="none" strike="noStrike" cap="none" normalizeH="0" baseline="0" dirty="0">
                <a:ln>
                  <a:noFill/>
                </a:ln>
                <a:solidFill>
                  <a:srgbClr val="092E64"/>
                </a:solidFill>
                <a:effectLst/>
                <a:latin typeface="Arial Unicode MS"/>
              </a:rPr>
              <a:t>i</a:t>
            </a:r>
            <a:r>
              <a:rPr kumimoji="0" lang="uk-UA" altLang="uk-UA" sz="1600" b="0" i="0" u="none" strike="noStrike" cap="none" normalizeH="0" baseline="0" dirty="0">
                <a:ln>
                  <a:noFill/>
                </a:ln>
                <a:solidFill>
                  <a:schemeClr val="tx1"/>
                </a:solidFill>
                <a:effectLst/>
                <a:latin typeface="Arial Unicode MS"/>
              </a:rPr>
              <a:t>++)</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a:ln>
                  <a:noFill/>
                </a:ln>
                <a:solidFill>
                  <a:schemeClr val="tx1"/>
                </a:solidFill>
                <a:effectLst/>
                <a:latin typeface="Arial Unicode MS"/>
              </a:rPr>
              <a:t>{</a:t>
            </a:r>
            <a:r>
              <a:rPr kumimoji="0" lang="uk-UA" altLang="uk-UA" sz="1600" b="0" i="0" u="none" strike="noStrike" cap="none" normalizeH="0" baseline="0" dirty="0" err="1">
                <a:ln>
                  <a:noFill/>
                </a:ln>
                <a:solidFill>
                  <a:srgbClr val="800000"/>
                </a:solidFill>
                <a:effectLst/>
                <a:latin typeface="Arial Unicode MS"/>
              </a:rPr>
              <a:t>values</a:t>
            </a:r>
            <a:r>
              <a:rPr kumimoji="0" lang="uk-UA" altLang="uk-UA" sz="1600" b="0" i="0" u="none" strike="noStrike" cap="none" normalizeH="0" baseline="0" dirty="0">
                <a:ln>
                  <a:noFill/>
                </a:ln>
                <a:solidFill>
                  <a:schemeClr val="tx1"/>
                </a:solidFill>
                <a:effectLst/>
                <a:latin typeface="Arial Unicode MS"/>
              </a:rPr>
              <a:t>[</a:t>
            </a:r>
            <a:r>
              <a:rPr kumimoji="0" lang="uk-UA" altLang="uk-UA" sz="1600" b="0" i="0" u="none" strike="noStrike" cap="none" normalizeH="0" baseline="0" dirty="0">
                <a:ln>
                  <a:noFill/>
                </a:ln>
                <a:solidFill>
                  <a:srgbClr val="092E64"/>
                </a:solidFill>
                <a:effectLst/>
                <a:latin typeface="Arial Unicode MS"/>
              </a:rPr>
              <a:t>i</a:t>
            </a:r>
            <a:r>
              <a:rPr kumimoji="0" lang="uk-UA" altLang="uk-UA" sz="1600" b="0" i="0" u="none" strike="noStrike" cap="none" normalizeH="0" baseline="0" dirty="0">
                <a:ln>
                  <a:noFill/>
                </a:ln>
                <a:solidFill>
                  <a:schemeClr val="tx1"/>
                </a:solidFill>
                <a:effectLst/>
                <a:latin typeface="Arial Unicode MS"/>
              </a:rPr>
              <a:t>]=</a:t>
            </a:r>
            <a:r>
              <a:rPr kumimoji="0" lang="uk-UA" altLang="uk-UA" sz="1600" b="0" i="0" u="none" strike="noStrike" cap="none" normalizeH="0" baseline="0" dirty="0" err="1">
                <a:ln>
                  <a:noFill/>
                </a:ln>
                <a:solidFill>
                  <a:srgbClr val="092E64"/>
                </a:solidFill>
                <a:effectLst/>
                <a:latin typeface="Arial Unicode MS"/>
              </a:rPr>
              <a:t>v</a:t>
            </a:r>
            <a:r>
              <a:rPr kumimoji="0" lang="uk-UA" altLang="uk-UA" sz="1600" b="0" i="0" u="none" strike="noStrike" cap="none" normalizeH="0" baseline="0" dirty="0" err="1">
                <a:ln>
                  <a:noFill/>
                </a:ln>
                <a:solidFill>
                  <a:schemeClr val="tx1"/>
                </a:solidFill>
                <a:effectLst/>
                <a:latin typeface="Arial Unicode MS"/>
              </a:rPr>
              <a:t>.</a:t>
            </a:r>
            <a:r>
              <a:rPr kumimoji="0" lang="uk-UA" altLang="uk-UA" sz="1600" b="0" i="0" u="none" strike="noStrike" cap="none" normalizeH="0" baseline="0" dirty="0" err="1">
                <a:ln>
                  <a:noFill/>
                </a:ln>
                <a:solidFill>
                  <a:srgbClr val="800000"/>
                </a:solidFill>
                <a:effectLst/>
                <a:latin typeface="Arial Unicode MS"/>
              </a:rPr>
              <a:t>values</a:t>
            </a:r>
            <a:r>
              <a:rPr kumimoji="0" lang="uk-UA" altLang="uk-UA" sz="1600" b="0" i="0" u="none" strike="noStrike" cap="none" normalizeH="0" baseline="0" dirty="0">
                <a:ln>
                  <a:noFill/>
                </a:ln>
                <a:solidFill>
                  <a:schemeClr val="tx1"/>
                </a:solidFill>
                <a:effectLst/>
                <a:latin typeface="Arial Unicode MS"/>
              </a:rPr>
              <a:t>[</a:t>
            </a:r>
            <a:r>
              <a:rPr kumimoji="0" lang="uk-UA" altLang="uk-UA" sz="1600" b="0" i="0" u="none" strike="noStrike" cap="none" normalizeH="0" baseline="0" dirty="0">
                <a:ln>
                  <a:noFill/>
                </a:ln>
                <a:solidFill>
                  <a:srgbClr val="092E64"/>
                </a:solidFill>
                <a:effectLst/>
                <a:latin typeface="Arial Unicode MS"/>
              </a:rPr>
              <a:t>i</a:t>
            </a:r>
            <a:r>
              <a:rPr kumimoji="0" lang="uk-UA" altLang="uk-UA" sz="1600" b="0" i="0" u="none" strike="noStrike" cap="none" normalizeH="0" baseline="0" dirty="0">
                <a:ln>
                  <a:noFill/>
                </a:ln>
                <a:solidFill>
                  <a:schemeClr val="tx1"/>
                </a:solidFill>
                <a:effectLst/>
                <a:latin typeface="Arial Unicode MS"/>
              </a:rPr>
              <a:t>];</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a:ln>
                  <a:noFill/>
                </a:ln>
                <a:solidFill>
                  <a:schemeClr val="tx1"/>
                </a:solidFill>
                <a:effectLst/>
                <a:latin typeface="Arial Unicode MS"/>
              </a:rPr>
              <a:t>}</a:t>
            </a:r>
            <a:r>
              <a:rPr kumimoji="0" lang="uk-UA" altLang="uk-UA" sz="16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err="1">
                <a:ln>
                  <a:noFill/>
                </a:ln>
                <a:solidFill>
                  <a:srgbClr val="808000"/>
                </a:solidFill>
                <a:effectLst/>
                <a:latin typeface="Arial Unicode MS"/>
              </a:rPr>
              <a:t>return</a:t>
            </a:r>
            <a:r>
              <a:rPr kumimoji="0" lang="uk-UA" altLang="uk-UA" sz="1600" b="0" i="0" u="none" strike="noStrike" cap="none" normalizeH="0" baseline="0" dirty="0">
                <a:ln>
                  <a:noFill/>
                </a:ln>
                <a:solidFill>
                  <a:srgbClr val="C0C0C0"/>
                </a:solidFill>
                <a:effectLst/>
                <a:latin typeface="Arial Unicode MS"/>
              </a:rPr>
              <a:t> </a:t>
            </a:r>
            <a:r>
              <a:rPr kumimoji="0" lang="uk-UA" altLang="uk-UA" sz="1600" b="0" i="0" u="none" strike="noStrike" cap="none" normalizeH="0" baseline="0" dirty="0">
                <a:ln>
                  <a:noFill/>
                </a:ln>
                <a:solidFill>
                  <a:schemeClr val="tx1"/>
                </a:solidFill>
                <a:effectLst/>
                <a:latin typeface="Arial Unicode MS"/>
              </a:rPr>
              <a:t>*</a:t>
            </a:r>
            <a:r>
              <a:rPr kumimoji="0" lang="uk-UA" altLang="uk-UA" sz="1600" b="0" i="0" u="none" strike="noStrike" cap="none" normalizeH="0" baseline="0" dirty="0" err="1">
                <a:ln>
                  <a:noFill/>
                </a:ln>
                <a:solidFill>
                  <a:srgbClr val="808000"/>
                </a:solidFill>
                <a:effectLst/>
                <a:latin typeface="Arial Unicode MS"/>
              </a:rPr>
              <a:t>this</a:t>
            </a:r>
            <a:r>
              <a:rPr kumimoji="0" lang="uk-UA" altLang="uk-UA" sz="1600" b="0" i="0" u="none" strike="noStrike" cap="none" normalizeH="0" baseline="0" dirty="0">
                <a:ln>
                  <a:noFill/>
                </a:ln>
                <a:solidFill>
                  <a:schemeClr val="tx1"/>
                </a:solidFill>
                <a:effectLst/>
                <a:latin typeface="Arial Unicode MS"/>
              </a:rPr>
              <a:t>;</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a:ln>
                  <a:noFill/>
                </a:ln>
                <a:solidFill>
                  <a:schemeClr val="tx1"/>
                </a:solidFill>
                <a:effectLst/>
                <a:latin typeface="Arial Unicode MS"/>
              </a:rPr>
              <a:t>}</a:t>
            </a:r>
            <a:r>
              <a:rPr kumimoji="0" lang="uk-UA" altLang="uk-UA" sz="16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err="1">
                <a:ln>
                  <a:noFill/>
                </a:ln>
                <a:solidFill>
                  <a:srgbClr val="808000"/>
                </a:solidFill>
                <a:effectLst/>
                <a:latin typeface="Arial Unicode MS"/>
              </a:rPr>
              <a:t>void</a:t>
            </a:r>
            <a:r>
              <a:rPr kumimoji="0" lang="uk-UA" altLang="uk-UA" sz="1600" b="0" i="0" u="none" strike="noStrike" cap="none" normalizeH="0" baseline="0" dirty="0">
                <a:ln>
                  <a:noFill/>
                </a:ln>
                <a:solidFill>
                  <a:srgbClr val="C0C0C0"/>
                </a:solidFill>
                <a:effectLst/>
                <a:latin typeface="Arial Unicode MS"/>
              </a:rPr>
              <a:t> </a:t>
            </a:r>
            <a:r>
              <a:rPr kumimoji="0" lang="uk-UA" altLang="uk-UA" sz="1600" b="1" i="0" u="none" strike="noStrike" cap="none" normalizeH="0" baseline="0" dirty="0" err="1">
                <a:ln>
                  <a:noFill/>
                </a:ln>
                <a:solidFill>
                  <a:srgbClr val="00677C"/>
                </a:solidFill>
                <a:effectLst/>
                <a:latin typeface="Arial Unicode MS"/>
              </a:rPr>
              <a:t>setValues</a:t>
            </a:r>
            <a:r>
              <a:rPr kumimoji="0" lang="uk-UA" altLang="uk-UA" sz="1600" b="0" i="0" u="none" strike="noStrike" cap="none" normalizeH="0" baseline="0" dirty="0">
                <a:ln>
                  <a:noFill/>
                </a:ln>
                <a:solidFill>
                  <a:srgbClr val="C0C0C0"/>
                </a:solidFill>
                <a:effectLst/>
                <a:latin typeface="Arial Unicode MS"/>
              </a:rPr>
              <a:t> </a:t>
            </a:r>
            <a:r>
              <a:rPr kumimoji="0" lang="uk-UA" altLang="uk-UA" sz="1600" b="0" i="0" u="none" strike="noStrike" cap="none" normalizeH="0" baseline="0" dirty="0">
                <a:ln>
                  <a:noFill/>
                </a:ln>
                <a:solidFill>
                  <a:schemeClr val="tx1"/>
                </a:solidFill>
                <a:effectLst/>
                <a:latin typeface="Arial Unicode MS"/>
              </a:rPr>
              <a:t>(</a:t>
            </a:r>
            <a:r>
              <a:rPr kumimoji="0" lang="uk-UA" altLang="uk-UA" sz="1600" b="0" i="0" u="none" strike="noStrike" cap="none" normalizeH="0" baseline="0" dirty="0" err="1">
                <a:ln>
                  <a:noFill/>
                </a:ln>
                <a:solidFill>
                  <a:srgbClr val="808000"/>
                </a:solidFill>
                <a:effectLst/>
                <a:latin typeface="Arial Unicode MS"/>
              </a:rPr>
              <a:t>int</a:t>
            </a:r>
            <a:r>
              <a:rPr kumimoji="0" lang="uk-UA" altLang="uk-UA" sz="1600" b="0" i="0" u="none" strike="noStrike" cap="none" normalizeH="0" baseline="0" dirty="0">
                <a:ln>
                  <a:noFill/>
                </a:ln>
                <a:solidFill>
                  <a:srgbClr val="C0C0C0"/>
                </a:solidFill>
                <a:effectLst/>
                <a:latin typeface="Arial Unicode MS"/>
              </a:rPr>
              <a:t> </a:t>
            </a:r>
            <a:r>
              <a:rPr kumimoji="0" lang="uk-UA" altLang="uk-UA" sz="1600" b="0" i="0" u="none" strike="noStrike" cap="none" normalizeH="0" baseline="0" dirty="0">
                <a:ln>
                  <a:noFill/>
                </a:ln>
                <a:solidFill>
                  <a:srgbClr val="092E64"/>
                </a:solidFill>
                <a:effectLst/>
                <a:latin typeface="Arial Unicode MS"/>
              </a:rPr>
              <a:t>i</a:t>
            </a:r>
            <a:r>
              <a:rPr kumimoji="0" lang="uk-UA" altLang="uk-UA" sz="1600" b="0" i="0" u="none" strike="noStrike" cap="none" normalizeH="0" baseline="0" dirty="0">
                <a:ln>
                  <a:noFill/>
                </a:ln>
                <a:solidFill>
                  <a:schemeClr val="tx1"/>
                </a:solidFill>
                <a:effectLst/>
                <a:latin typeface="Arial Unicode MS"/>
              </a:rPr>
              <a:t>,</a:t>
            </a:r>
            <a:r>
              <a:rPr kumimoji="0" lang="uk-UA" altLang="uk-UA" sz="1600" b="0" i="0" u="none" strike="noStrike" cap="none" normalizeH="0" baseline="0" dirty="0">
                <a:ln>
                  <a:noFill/>
                </a:ln>
                <a:solidFill>
                  <a:srgbClr val="C0C0C0"/>
                </a:solidFill>
                <a:effectLst/>
                <a:latin typeface="Arial Unicode MS"/>
              </a:rPr>
              <a:t> </a:t>
            </a:r>
            <a:r>
              <a:rPr kumimoji="0" lang="uk-UA" altLang="uk-UA" sz="1600" b="0" i="0" u="none" strike="noStrike" cap="none" normalizeH="0" baseline="0" dirty="0" err="1">
                <a:ln>
                  <a:noFill/>
                </a:ln>
                <a:solidFill>
                  <a:srgbClr val="808000"/>
                </a:solidFill>
                <a:effectLst/>
                <a:latin typeface="Arial Unicode MS"/>
              </a:rPr>
              <a:t>int</a:t>
            </a:r>
            <a:r>
              <a:rPr kumimoji="0" lang="uk-UA" altLang="uk-UA" sz="1600" b="0" i="0" u="none" strike="noStrike" cap="none" normalizeH="0" baseline="0" dirty="0">
                <a:ln>
                  <a:noFill/>
                </a:ln>
                <a:solidFill>
                  <a:srgbClr val="C0C0C0"/>
                </a:solidFill>
                <a:effectLst/>
                <a:latin typeface="Arial Unicode MS"/>
              </a:rPr>
              <a:t> </a:t>
            </a:r>
            <a:r>
              <a:rPr kumimoji="0" lang="uk-UA" altLang="uk-UA" sz="1600" b="0" i="0" u="none" strike="noStrike" cap="none" normalizeH="0" baseline="0" dirty="0">
                <a:ln>
                  <a:noFill/>
                </a:ln>
                <a:solidFill>
                  <a:srgbClr val="092E64"/>
                </a:solidFill>
                <a:effectLst/>
                <a:latin typeface="Arial Unicode MS"/>
              </a:rPr>
              <a:t>v</a:t>
            </a:r>
            <a:r>
              <a:rPr kumimoji="0" lang="uk-UA" altLang="uk-UA" sz="16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chemeClr val="tx1"/>
                </a:solidFill>
                <a:effectLst/>
                <a:latin typeface="Arial Unicode MS"/>
              </a:rPr>
              <a:t>{</a:t>
            </a:r>
            <a:r>
              <a:rPr kumimoji="0" lang="uk-UA" altLang="uk-UA" sz="1600" b="0" i="0" u="none" strike="noStrike" cap="none" normalizeH="0" baseline="0" dirty="0" err="1">
                <a:ln>
                  <a:noFill/>
                </a:ln>
                <a:solidFill>
                  <a:srgbClr val="800000"/>
                </a:solidFill>
                <a:effectLst/>
                <a:latin typeface="Arial Unicode MS"/>
              </a:rPr>
              <a:t>values</a:t>
            </a:r>
            <a:r>
              <a:rPr kumimoji="0" lang="uk-UA" altLang="uk-UA" sz="1600" b="0" i="0" u="none" strike="noStrike" cap="none" normalizeH="0" baseline="0" dirty="0">
                <a:ln>
                  <a:noFill/>
                </a:ln>
                <a:solidFill>
                  <a:schemeClr val="tx1"/>
                </a:solidFill>
                <a:effectLst/>
                <a:latin typeface="Arial Unicode MS"/>
              </a:rPr>
              <a:t>[</a:t>
            </a:r>
            <a:r>
              <a:rPr kumimoji="0" lang="uk-UA" altLang="uk-UA" sz="1600" b="0" i="0" u="none" strike="noStrike" cap="none" normalizeH="0" baseline="0" dirty="0">
                <a:ln>
                  <a:noFill/>
                </a:ln>
                <a:solidFill>
                  <a:srgbClr val="092E64"/>
                </a:solidFill>
                <a:effectLst/>
                <a:latin typeface="Arial Unicode MS"/>
              </a:rPr>
              <a:t>i</a:t>
            </a:r>
            <a:r>
              <a:rPr kumimoji="0" lang="uk-UA" altLang="uk-UA" sz="1600" b="0" i="0" u="none" strike="noStrike" cap="none" normalizeH="0" baseline="0" dirty="0">
                <a:ln>
                  <a:noFill/>
                </a:ln>
                <a:solidFill>
                  <a:schemeClr val="tx1"/>
                </a:solidFill>
                <a:effectLst/>
                <a:latin typeface="Arial Unicode MS"/>
              </a:rPr>
              <a:t>]=</a:t>
            </a:r>
            <a:r>
              <a:rPr kumimoji="0" lang="uk-UA" altLang="uk-UA" sz="1600" b="0" i="0" u="none" strike="noStrike" cap="none" normalizeH="0" baseline="0" dirty="0">
                <a:ln>
                  <a:noFill/>
                </a:ln>
                <a:solidFill>
                  <a:srgbClr val="092E64"/>
                </a:solidFill>
                <a:effectLst/>
                <a:latin typeface="Arial Unicode MS"/>
              </a:rPr>
              <a:t>v</a:t>
            </a:r>
            <a:r>
              <a:rPr kumimoji="0" lang="uk-UA" altLang="uk-UA" sz="1600" b="0" i="0" u="none" strike="noStrike" cap="none" normalizeH="0" baseline="0" dirty="0">
                <a:ln>
                  <a:noFill/>
                </a:ln>
                <a:solidFill>
                  <a:schemeClr val="tx1"/>
                </a:solidFill>
                <a:effectLst/>
                <a:latin typeface="Arial Unicode MS"/>
              </a:rPr>
              <a:t>}</a:t>
            </a:r>
            <a:r>
              <a:rPr kumimoji="0" lang="uk-UA" altLang="uk-UA" sz="16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err="1">
                <a:ln>
                  <a:noFill/>
                </a:ln>
                <a:solidFill>
                  <a:srgbClr val="808000"/>
                </a:solidFill>
                <a:effectLst/>
                <a:latin typeface="Arial Unicode MS"/>
              </a:rPr>
              <a:t>int</a:t>
            </a:r>
            <a:r>
              <a:rPr kumimoji="0" lang="uk-UA" altLang="uk-UA" sz="1600" b="0" i="0" u="none" strike="noStrike" cap="none" normalizeH="0" baseline="0" dirty="0">
                <a:ln>
                  <a:noFill/>
                </a:ln>
                <a:solidFill>
                  <a:srgbClr val="C0C0C0"/>
                </a:solidFill>
                <a:effectLst/>
                <a:latin typeface="Arial Unicode MS"/>
              </a:rPr>
              <a:t> </a:t>
            </a:r>
            <a:r>
              <a:rPr kumimoji="0" lang="uk-UA" altLang="uk-UA" sz="1600" b="1" i="0" u="none" strike="noStrike" cap="none" normalizeH="0" baseline="0" dirty="0" err="1">
                <a:ln>
                  <a:noFill/>
                </a:ln>
                <a:solidFill>
                  <a:srgbClr val="00677C"/>
                </a:solidFill>
                <a:effectLst/>
                <a:latin typeface="Arial Unicode MS"/>
              </a:rPr>
              <a:t>getValues</a:t>
            </a:r>
            <a:r>
              <a:rPr kumimoji="0" lang="uk-UA" altLang="uk-UA" sz="1600" b="0" i="0" u="none" strike="noStrike" cap="none" normalizeH="0" baseline="0" dirty="0">
                <a:ln>
                  <a:noFill/>
                </a:ln>
                <a:solidFill>
                  <a:srgbClr val="C0C0C0"/>
                </a:solidFill>
                <a:effectLst/>
                <a:latin typeface="Arial Unicode MS"/>
              </a:rPr>
              <a:t> </a:t>
            </a:r>
            <a:r>
              <a:rPr kumimoji="0" lang="uk-UA" altLang="uk-UA" sz="1600" b="0" i="0" u="none" strike="noStrike" cap="none" normalizeH="0" baseline="0" dirty="0">
                <a:ln>
                  <a:noFill/>
                </a:ln>
                <a:solidFill>
                  <a:schemeClr val="tx1"/>
                </a:solidFill>
                <a:effectLst/>
                <a:latin typeface="Arial Unicode MS"/>
              </a:rPr>
              <a:t>(</a:t>
            </a:r>
            <a:r>
              <a:rPr kumimoji="0" lang="uk-UA" altLang="uk-UA" sz="1600" b="0" i="0" u="none" strike="noStrike" cap="none" normalizeH="0" baseline="0" dirty="0" err="1">
                <a:ln>
                  <a:noFill/>
                </a:ln>
                <a:solidFill>
                  <a:srgbClr val="808000"/>
                </a:solidFill>
                <a:effectLst/>
                <a:latin typeface="Arial Unicode MS"/>
              </a:rPr>
              <a:t>int</a:t>
            </a:r>
            <a:r>
              <a:rPr kumimoji="0" lang="uk-UA" altLang="uk-UA" sz="1600" b="0" i="0" u="none" strike="noStrike" cap="none" normalizeH="0" baseline="0" dirty="0">
                <a:ln>
                  <a:noFill/>
                </a:ln>
                <a:solidFill>
                  <a:srgbClr val="C0C0C0"/>
                </a:solidFill>
                <a:effectLst/>
                <a:latin typeface="Arial Unicode MS"/>
              </a:rPr>
              <a:t> </a:t>
            </a:r>
            <a:r>
              <a:rPr kumimoji="0" lang="uk-UA" altLang="uk-UA" sz="1600" b="0" i="0" u="none" strike="noStrike" cap="none" normalizeH="0" baseline="0" dirty="0">
                <a:ln>
                  <a:noFill/>
                </a:ln>
                <a:solidFill>
                  <a:srgbClr val="092E64"/>
                </a:solidFill>
                <a:effectLst/>
                <a:latin typeface="Arial Unicode MS"/>
              </a:rPr>
              <a:t>i</a:t>
            </a:r>
            <a:r>
              <a:rPr kumimoji="0" lang="uk-UA" altLang="uk-UA" sz="1600" b="0" i="0" u="none" strike="noStrike" cap="none" normalizeH="0" baseline="0" dirty="0">
                <a:ln>
                  <a:noFill/>
                </a:ln>
                <a:solidFill>
                  <a:schemeClr val="tx1"/>
                </a:solidFill>
                <a:effectLst/>
                <a:latin typeface="Arial Unicode MS"/>
              </a:rPr>
              <a:t>)</a:t>
            </a:r>
            <a:r>
              <a:rPr kumimoji="0" lang="uk-UA" altLang="uk-UA" sz="1600" b="0" i="0" u="none" strike="noStrike" cap="none" normalizeH="0" baseline="0" dirty="0">
                <a:ln>
                  <a:noFill/>
                </a:ln>
                <a:solidFill>
                  <a:srgbClr val="C0C0C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chemeClr val="tx1"/>
                </a:solidFill>
                <a:effectLst/>
                <a:latin typeface="Arial Unicode MS"/>
              </a:rPr>
              <a:t>{</a:t>
            </a:r>
            <a:r>
              <a:rPr kumimoji="0" lang="uk-UA" altLang="uk-UA" sz="1600" b="0" i="0" u="none" strike="noStrike" cap="none" normalizeH="0" baseline="0" dirty="0" err="1">
                <a:ln>
                  <a:noFill/>
                </a:ln>
                <a:solidFill>
                  <a:srgbClr val="808000"/>
                </a:solidFill>
                <a:effectLst/>
                <a:latin typeface="Arial Unicode MS"/>
              </a:rPr>
              <a:t>return</a:t>
            </a:r>
            <a:r>
              <a:rPr kumimoji="0" lang="uk-UA" altLang="uk-UA" sz="1600" b="0" i="0" u="none" strike="noStrike" cap="none" normalizeH="0" baseline="0" dirty="0">
                <a:ln>
                  <a:noFill/>
                </a:ln>
                <a:solidFill>
                  <a:srgbClr val="C0C0C0"/>
                </a:solidFill>
                <a:effectLst/>
                <a:latin typeface="Arial Unicode MS"/>
              </a:rPr>
              <a:t> </a:t>
            </a:r>
            <a:r>
              <a:rPr kumimoji="0" lang="uk-UA" altLang="uk-UA" sz="1600" b="0" i="0" u="none" strike="noStrike" cap="none" normalizeH="0" baseline="0" dirty="0" err="1">
                <a:ln>
                  <a:noFill/>
                </a:ln>
                <a:solidFill>
                  <a:srgbClr val="800000"/>
                </a:solidFill>
                <a:effectLst/>
                <a:latin typeface="Arial Unicode MS"/>
              </a:rPr>
              <a:t>values</a:t>
            </a:r>
            <a:r>
              <a:rPr kumimoji="0" lang="uk-UA" altLang="uk-UA" sz="1600" b="0" i="0" u="none" strike="noStrike" cap="none" normalizeH="0" baseline="0" dirty="0">
                <a:ln>
                  <a:noFill/>
                </a:ln>
                <a:solidFill>
                  <a:schemeClr val="tx1"/>
                </a:solidFill>
                <a:effectLst/>
                <a:latin typeface="Arial Unicode MS"/>
              </a:rPr>
              <a:t>[</a:t>
            </a:r>
            <a:r>
              <a:rPr kumimoji="0" lang="uk-UA" altLang="uk-UA" sz="1600" b="0" i="0" u="none" strike="noStrike" cap="none" normalizeH="0" baseline="0" dirty="0">
                <a:ln>
                  <a:noFill/>
                </a:ln>
                <a:solidFill>
                  <a:srgbClr val="092E64"/>
                </a:solidFill>
                <a:effectLst/>
                <a:latin typeface="Arial Unicode MS"/>
              </a:rPr>
              <a:t>i</a:t>
            </a:r>
            <a:r>
              <a:rPr kumimoji="0" lang="uk-UA" altLang="uk-UA" sz="1600" b="0" i="0" u="none" strike="noStrike" cap="none" normalizeH="0" baseline="0" dirty="0">
                <a:ln>
                  <a:noFill/>
                </a:ln>
                <a:solidFill>
                  <a:schemeClr val="tx1"/>
                </a:solidFill>
                <a:effectLst/>
                <a:latin typeface="Arial Unicode MS"/>
              </a:rPr>
              <a:t>];}</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a:ln>
                  <a:noFill/>
                </a:ln>
                <a:solidFill>
                  <a:schemeClr val="tx1"/>
                </a:solidFill>
                <a:effectLst/>
                <a:latin typeface="Arial Unicode MS"/>
              </a:rPr>
              <a:t>};</a:t>
            </a:r>
            <a:endParaRPr kumimoji="0" lang="uk-UA" altLang="uk-UA"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3500751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xfrm>
            <a:off x="239774" y="980728"/>
            <a:ext cx="8664451" cy="5744294"/>
          </a:xfrm>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ormAutofit lnSpcReduction="10000"/>
          </a:bodyPr>
          <a:lstStyle/>
          <a:p>
            <a:pPr marL="0" indent="0">
              <a:spcBef>
                <a:spcPts val="0"/>
              </a:spcBef>
              <a:buNone/>
            </a:pPr>
            <a:r>
              <a:rPr lang="ru-RU" altLang="ru-RU" sz="2800" dirty="0">
                <a:latin typeface="+mj-lt"/>
                <a:cs typeface="Courier New" panose="02070309020205020404" pitchFamily="49" charset="0"/>
              </a:rPr>
              <a:t>Добавить элемент в конец вектора можно несколькими способами:</a:t>
            </a:r>
          </a:p>
          <a:p>
            <a:pPr marL="0" indent="0">
              <a:spcBef>
                <a:spcPts val="0"/>
              </a:spcBef>
              <a:buNone/>
            </a:pPr>
            <a:r>
              <a:rPr lang="en-US" altLang="ru-RU" sz="2800" dirty="0" err="1">
                <a:latin typeface="+mj-lt"/>
                <a:cs typeface="Courier New" panose="02070309020205020404" pitchFamily="49" charset="0"/>
              </a:rPr>
              <a:t>QVector</a:t>
            </a:r>
            <a:r>
              <a:rPr lang="en-US" altLang="ru-RU" sz="2800" dirty="0">
                <a:latin typeface="+mj-lt"/>
                <a:cs typeface="Courier New" panose="02070309020205020404" pitchFamily="49" charset="0"/>
              </a:rPr>
              <a:t> &lt;</a:t>
            </a:r>
            <a:r>
              <a:rPr lang="en-US" altLang="ru-RU" sz="2800" dirty="0" err="1">
                <a:latin typeface="+mj-lt"/>
                <a:cs typeface="Courier New" panose="02070309020205020404" pitchFamily="49" charset="0"/>
              </a:rPr>
              <a:t>QString</a:t>
            </a:r>
            <a:r>
              <a:rPr lang="en-US" altLang="ru-RU" sz="2800" dirty="0">
                <a:latin typeface="+mj-lt"/>
                <a:cs typeface="Courier New" panose="02070309020205020404" pitchFamily="49" charset="0"/>
              </a:rPr>
              <a:t> &gt; str;</a:t>
            </a:r>
          </a:p>
          <a:p>
            <a:pPr marL="0" indent="0">
              <a:spcBef>
                <a:spcPts val="0"/>
              </a:spcBef>
              <a:buNone/>
            </a:pPr>
            <a:r>
              <a:rPr lang="en-US" altLang="ru-RU" sz="2800" dirty="0">
                <a:latin typeface="+mj-lt"/>
                <a:cs typeface="Courier New" panose="02070309020205020404" pitchFamily="49" charset="0"/>
              </a:rPr>
              <a:t>1. </a:t>
            </a:r>
            <a:r>
              <a:rPr lang="en-US" altLang="ru-RU" sz="2800" dirty="0" err="1">
                <a:latin typeface="+mj-lt"/>
                <a:cs typeface="Courier New" panose="02070309020205020404" pitchFamily="49" charset="0"/>
              </a:rPr>
              <a:t>str.append</a:t>
            </a:r>
            <a:r>
              <a:rPr lang="en-US" altLang="ru-RU" sz="2800" dirty="0">
                <a:latin typeface="+mj-lt"/>
                <a:cs typeface="Courier New" panose="02070309020205020404" pitchFamily="49" charset="0"/>
              </a:rPr>
              <a:t>(“1”);// str=“1”</a:t>
            </a:r>
          </a:p>
          <a:p>
            <a:pPr marL="0" indent="0">
              <a:spcBef>
                <a:spcPts val="0"/>
              </a:spcBef>
              <a:buNone/>
            </a:pPr>
            <a:r>
              <a:rPr lang="en-US" altLang="ru-RU" sz="2800" dirty="0">
                <a:latin typeface="+mj-lt"/>
                <a:cs typeface="Courier New" panose="02070309020205020404" pitchFamily="49" charset="0"/>
              </a:rPr>
              <a:t>2. str&lt;&lt;“2”&lt;&lt;“3”&lt;&lt;“4”;//str=“1” “2” “3” “4”</a:t>
            </a:r>
          </a:p>
          <a:p>
            <a:pPr marL="0" indent="0">
              <a:spcBef>
                <a:spcPts val="0"/>
              </a:spcBef>
              <a:buNone/>
            </a:pPr>
            <a:r>
              <a:rPr lang="en-US" altLang="ru-RU" sz="2800" dirty="0">
                <a:latin typeface="+mj-lt"/>
                <a:cs typeface="Courier New" panose="02070309020205020404" pitchFamily="49" charset="0"/>
              </a:rPr>
              <a:t>3. </a:t>
            </a:r>
            <a:r>
              <a:rPr lang="en-US" altLang="ru-RU" sz="2800" dirty="0" err="1">
                <a:latin typeface="+mj-lt"/>
                <a:cs typeface="Courier New" panose="02070309020205020404" pitchFamily="49" charset="0"/>
              </a:rPr>
              <a:t>str.push_back</a:t>
            </a:r>
            <a:r>
              <a:rPr lang="en-US" altLang="ru-RU" sz="2800" dirty="0">
                <a:latin typeface="+mj-lt"/>
                <a:cs typeface="Courier New" panose="02070309020205020404" pitchFamily="49" charset="0"/>
              </a:rPr>
              <a:t>(“5”);</a:t>
            </a:r>
            <a:r>
              <a:rPr lang="en-US" altLang="ru-RU" sz="2800" dirty="0">
                <a:cs typeface="Courier New" panose="02070309020205020404" pitchFamily="49" charset="0"/>
              </a:rPr>
              <a:t> //str=“1” “2” “3” “4” “5”</a:t>
            </a:r>
          </a:p>
          <a:p>
            <a:pPr marL="0" indent="0">
              <a:spcBef>
                <a:spcPts val="0"/>
              </a:spcBef>
              <a:buNone/>
            </a:pPr>
            <a:endParaRPr lang="en-US" altLang="ru-RU" sz="2800" dirty="0">
              <a:latin typeface="+mj-lt"/>
              <a:cs typeface="Courier New" panose="02070309020205020404" pitchFamily="49" charset="0"/>
            </a:endParaRPr>
          </a:p>
          <a:p>
            <a:pPr marL="0" indent="0">
              <a:spcBef>
                <a:spcPts val="0"/>
              </a:spcBef>
              <a:buNone/>
            </a:pPr>
            <a:r>
              <a:rPr lang="ru-RU" altLang="ru-RU" sz="2800" dirty="0">
                <a:latin typeface="+mj-lt"/>
                <a:cs typeface="Courier New" panose="02070309020205020404" pitchFamily="49" charset="0"/>
              </a:rPr>
              <a:t>Вставить элемент  в начало контейнера можно следующим способом:</a:t>
            </a:r>
          </a:p>
          <a:p>
            <a:pPr marL="514350" indent="-514350">
              <a:spcBef>
                <a:spcPts val="0"/>
              </a:spcBef>
              <a:buAutoNum type="arabicPeriod"/>
            </a:pPr>
            <a:r>
              <a:rPr lang="en-US" altLang="ru-RU" sz="2800" dirty="0" err="1">
                <a:latin typeface="+mj-lt"/>
                <a:cs typeface="Courier New" panose="02070309020205020404" pitchFamily="49" charset="0"/>
              </a:rPr>
              <a:t>str.push_front</a:t>
            </a:r>
            <a:r>
              <a:rPr lang="en-US" altLang="ru-RU" sz="2800" dirty="0">
                <a:latin typeface="+mj-lt"/>
                <a:cs typeface="Courier New" panose="02070309020205020404" pitchFamily="49" charset="0"/>
              </a:rPr>
              <a:t>(“0”);</a:t>
            </a:r>
          </a:p>
          <a:p>
            <a:pPr marL="514350" indent="-514350">
              <a:spcBef>
                <a:spcPts val="0"/>
              </a:spcBef>
              <a:buAutoNum type="arabicPeriod"/>
            </a:pPr>
            <a:r>
              <a:rPr lang="en-US" altLang="ru-RU" sz="2800" dirty="0" err="1">
                <a:latin typeface="+mj-lt"/>
                <a:cs typeface="Courier New" panose="02070309020205020404" pitchFamily="49" charset="0"/>
              </a:rPr>
              <a:t>str.prepend</a:t>
            </a:r>
            <a:r>
              <a:rPr lang="en-US" altLang="ru-RU" sz="2800" dirty="0">
                <a:latin typeface="+mj-lt"/>
                <a:cs typeface="Courier New" panose="02070309020205020404" pitchFamily="49" charset="0"/>
              </a:rPr>
              <a:t>(“0”);</a:t>
            </a:r>
          </a:p>
          <a:p>
            <a:pPr marL="0" indent="0">
              <a:spcBef>
                <a:spcPts val="0"/>
              </a:spcBef>
              <a:buNone/>
            </a:pPr>
            <a:r>
              <a:rPr lang="ru-RU" altLang="ru-RU" sz="2800" dirty="0">
                <a:latin typeface="+mj-lt"/>
                <a:cs typeface="Courier New" panose="02070309020205020404" pitchFamily="49" charset="0"/>
              </a:rPr>
              <a:t>Вставить элемент в произвольную позицию в контейнере можно так:</a:t>
            </a:r>
          </a:p>
          <a:p>
            <a:pPr marL="0" indent="0">
              <a:spcBef>
                <a:spcPts val="0"/>
              </a:spcBef>
              <a:buNone/>
            </a:pPr>
            <a:r>
              <a:rPr lang="en-US" altLang="ru-RU" sz="2800" dirty="0" err="1">
                <a:latin typeface="+mj-lt"/>
                <a:cs typeface="Courier New" panose="02070309020205020404" pitchFamily="49" charset="0"/>
              </a:rPr>
              <a:t>str.insert</a:t>
            </a:r>
            <a:r>
              <a:rPr lang="en-US" altLang="ru-RU" sz="2800" dirty="0">
                <a:latin typeface="+mj-lt"/>
                <a:cs typeface="Courier New" panose="02070309020205020404" pitchFamily="49" charset="0"/>
              </a:rPr>
              <a:t>(1,”0.5”);</a:t>
            </a:r>
            <a:endParaRPr lang="ru-RU" altLang="ru-RU" sz="2800" dirty="0">
              <a:latin typeface="+mj-lt"/>
              <a:cs typeface="Courier New" panose="02070309020205020404" pitchFamily="49" charset="0"/>
            </a:endParaRPr>
          </a:p>
        </p:txBody>
      </p:sp>
      <p:sp>
        <p:nvSpPr>
          <p:cNvPr id="5124" name="Rectangle 4"/>
          <p:cNvSpPr>
            <a:spLocks noGrp="1" noChangeArrowheads="1"/>
          </p:cNvSpPr>
          <p:nvPr>
            <p:ph type="title"/>
          </p:nvPr>
        </p:nvSpPr>
        <p:spPr>
          <a:xfrm>
            <a:off x="395536" y="0"/>
            <a:ext cx="8280920" cy="980728"/>
          </a:xfrm>
        </p:spPr>
        <p:txBody>
          <a:bodyPr>
            <a:noAutofit/>
          </a:bodyPr>
          <a:lstStyle/>
          <a:p>
            <a:r>
              <a:rPr lang="ru-RU" sz="3600" dirty="0"/>
              <a:t>Класс </a:t>
            </a:r>
            <a:r>
              <a:rPr lang="en-US" sz="3600" dirty="0" err="1"/>
              <a:t>QVector</a:t>
            </a:r>
            <a:endParaRPr lang="uk-UA" sz="3600" dirty="0"/>
          </a:p>
        </p:txBody>
      </p:sp>
    </p:spTree>
    <p:extLst>
      <p:ext uri="{BB962C8B-B14F-4D97-AF65-F5344CB8AC3E}">
        <p14:creationId xmlns:p14="http://schemas.microsoft.com/office/powerpoint/2010/main" val="295282654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xfrm>
            <a:off x="239774" y="980728"/>
            <a:ext cx="8664451" cy="5744294"/>
          </a:xfrm>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ormAutofit/>
          </a:bodyPr>
          <a:lstStyle/>
          <a:p>
            <a:pPr marL="0" indent="0">
              <a:spcBef>
                <a:spcPts val="0"/>
              </a:spcBef>
              <a:buNone/>
            </a:pPr>
            <a:r>
              <a:rPr lang="ru-RU" altLang="ru-RU" sz="2800" dirty="0">
                <a:latin typeface="+mj-lt"/>
                <a:cs typeface="Courier New" panose="02070309020205020404" pitchFamily="49" charset="0"/>
              </a:rPr>
              <a:t>Проверить, является ли контейнер пустым:</a:t>
            </a:r>
          </a:p>
          <a:p>
            <a:pPr marL="0" indent="0">
              <a:spcBef>
                <a:spcPts val="0"/>
              </a:spcBef>
              <a:buNone/>
            </a:pPr>
            <a:r>
              <a:rPr lang="en-US" altLang="ru-RU" sz="2800" dirty="0">
                <a:latin typeface="+mj-lt"/>
                <a:cs typeface="Courier New" panose="02070309020205020404" pitchFamily="49" charset="0"/>
              </a:rPr>
              <a:t>bool empty=</a:t>
            </a:r>
            <a:r>
              <a:rPr lang="en-US" altLang="ru-RU" sz="2800" dirty="0" err="1">
                <a:latin typeface="+mj-lt"/>
                <a:cs typeface="Courier New" panose="02070309020205020404" pitchFamily="49" charset="0"/>
              </a:rPr>
              <a:t>str.isEmpty</a:t>
            </a:r>
            <a:r>
              <a:rPr lang="en-US" altLang="ru-RU" sz="2800" dirty="0">
                <a:latin typeface="+mj-lt"/>
                <a:cs typeface="Courier New" panose="02070309020205020404" pitchFamily="49" charset="0"/>
              </a:rPr>
              <a:t>();</a:t>
            </a:r>
          </a:p>
          <a:p>
            <a:pPr marL="0" indent="0">
              <a:spcBef>
                <a:spcPts val="0"/>
              </a:spcBef>
              <a:buNone/>
            </a:pPr>
            <a:r>
              <a:rPr lang="ru-RU" altLang="ru-RU" sz="2800" dirty="0">
                <a:latin typeface="+mj-lt"/>
                <a:cs typeface="Courier New" panose="02070309020205020404" pitchFamily="49" charset="0"/>
              </a:rPr>
              <a:t>Удалить элементы из контейнера:</a:t>
            </a:r>
          </a:p>
          <a:p>
            <a:pPr marL="514350" indent="-514350">
              <a:spcBef>
                <a:spcPts val="0"/>
              </a:spcBef>
              <a:buAutoNum type="arabicPeriod"/>
            </a:pPr>
            <a:r>
              <a:rPr lang="en-US" altLang="ru-RU" sz="2800" dirty="0" err="1">
                <a:latin typeface="+mj-lt"/>
                <a:cs typeface="Courier New" panose="02070309020205020404" pitchFamily="49" charset="0"/>
              </a:rPr>
              <a:t>str.pop_back</a:t>
            </a:r>
            <a:r>
              <a:rPr lang="en-US" altLang="ru-RU" sz="2800" dirty="0">
                <a:latin typeface="+mj-lt"/>
                <a:cs typeface="Courier New" panose="02070309020205020404" pitchFamily="49" charset="0"/>
              </a:rPr>
              <a:t>();//</a:t>
            </a:r>
            <a:r>
              <a:rPr lang="ru-RU" altLang="ru-RU" sz="2800" dirty="0">
                <a:latin typeface="+mj-lt"/>
                <a:cs typeface="Courier New" panose="02070309020205020404" pitchFamily="49" charset="0"/>
              </a:rPr>
              <a:t>удалить с конца вектора</a:t>
            </a:r>
            <a:endParaRPr lang="en-US" altLang="ru-RU" sz="2800" dirty="0">
              <a:latin typeface="+mj-lt"/>
              <a:cs typeface="Courier New" panose="02070309020205020404" pitchFamily="49" charset="0"/>
            </a:endParaRPr>
          </a:p>
          <a:p>
            <a:pPr marL="514350" indent="-514350">
              <a:spcBef>
                <a:spcPts val="0"/>
              </a:spcBef>
              <a:buAutoNum type="arabicPeriod"/>
            </a:pPr>
            <a:r>
              <a:rPr lang="en-US" altLang="ru-RU" sz="2800" dirty="0" err="1">
                <a:latin typeface="+mj-lt"/>
                <a:cs typeface="Courier New" panose="02070309020205020404" pitchFamily="49" charset="0"/>
              </a:rPr>
              <a:t>str.pop_front</a:t>
            </a:r>
            <a:r>
              <a:rPr lang="en-US" altLang="ru-RU" sz="2800" dirty="0">
                <a:latin typeface="+mj-lt"/>
                <a:cs typeface="Courier New" panose="02070309020205020404" pitchFamily="49" charset="0"/>
              </a:rPr>
              <a:t>();</a:t>
            </a:r>
            <a:r>
              <a:rPr lang="en-US" altLang="ru-RU" sz="2800" dirty="0">
                <a:cs typeface="Courier New" panose="02070309020205020404" pitchFamily="49" charset="0"/>
              </a:rPr>
              <a:t> //</a:t>
            </a:r>
            <a:r>
              <a:rPr lang="ru-RU" altLang="ru-RU" sz="2800" dirty="0">
                <a:cs typeface="Courier New" panose="02070309020205020404" pitchFamily="49" charset="0"/>
              </a:rPr>
              <a:t>удалить с начала вектора</a:t>
            </a:r>
            <a:endParaRPr lang="en-US" altLang="ru-RU" sz="2800" dirty="0">
              <a:latin typeface="+mj-lt"/>
              <a:cs typeface="Courier New" panose="02070309020205020404" pitchFamily="49" charset="0"/>
            </a:endParaRPr>
          </a:p>
          <a:p>
            <a:pPr marL="514350" indent="-514350">
              <a:spcBef>
                <a:spcPts val="0"/>
              </a:spcBef>
              <a:buAutoNum type="arabicPeriod"/>
            </a:pPr>
            <a:r>
              <a:rPr lang="en-US" altLang="ru-RU" sz="2800" dirty="0" err="1">
                <a:latin typeface="+mj-lt"/>
                <a:cs typeface="Courier New" panose="02070309020205020404" pitchFamily="49" charset="0"/>
              </a:rPr>
              <a:t>Str.remove</a:t>
            </a:r>
            <a:r>
              <a:rPr lang="en-US" altLang="ru-RU" sz="2800" dirty="0">
                <a:latin typeface="+mj-lt"/>
                <a:cs typeface="Courier New" panose="02070309020205020404" pitchFamily="49" charset="0"/>
              </a:rPr>
              <a:t>(1);</a:t>
            </a:r>
            <a:r>
              <a:rPr lang="en-US" altLang="ru-RU" sz="2800" dirty="0">
                <a:cs typeface="Courier New" panose="02070309020205020404" pitchFamily="49" charset="0"/>
              </a:rPr>
              <a:t> //</a:t>
            </a:r>
            <a:r>
              <a:rPr lang="ru-RU" altLang="ru-RU" sz="2800" dirty="0">
                <a:cs typeface="Courier New" panose="02070309020205020404" pitchFamily="49" charset="0"/>
              </a:rPr>
              <a:t>удалить 1-й элемент</a:t>
            </a:r>
            <a:endParaRPr lang="en-US" altLang="ru-RU" sz="2800" dirty="0">
              <a:latin typeface="+mj-lt"/>
              <a:cs typeface="Courier New" panose="02070309020205020404" pitchFamily="49" charset="0"/>
            </a:endParaRPr>
          </a:p>
          <a:p>
            <a:pPr marL="514350" indent="-514350">
              <a:spcBef>
                <a:spcPts val="0"/>
              </a:spcBef>
              <a:buAutoNum type="arabicPeriod"/>
            </a:pPr>
            <a:r>
              <a:rPr lang="en-US" altLang="ru-RU" sz="2800" dirty="0" err="1">
                <a:latin typeface="+mj-lt"/>
                <a:cs typeface="Courier New" panose="02070309020205020404" pitchFamily="49" charset="0"/>
              </a:rPr>
              <a:t>str.clear</a:t>
            </a:r>
            <a:r>
              <a:rPr lang="en-US" altLang="ru-RU" sz="2800" dirty="0">
                <a:latin typeface="+mj-lt"/>
                <a:cs typeface="Courier New" panose="02070309020205020404" pitchFamily="49" charset="0"/>
              </a:rPr>
              <a:t>();</a:t>
            </a:r>
            <a:r>
              <a:rPr lang="en-US" altLang="ru-RU" sz="2800" dirty="0">
                <a:cs typeface="Courier New" panose="02070309020205020404" pitchFamily="49" charset="0"/>
              </a:rPr>
              <a:t> //</a:t>
            </a:r>
            <a:r>
              <a:rPr lang="ru-RU" altLang="ru-RU" sz="2800" dirty="0">
                <a:cs typeface="Courier New" panose="02070309020205020404" pitchFamily="49" charset="0"/>
              </a:rPr>
              <a:t>удалить все элементы вектора</a:t>
            </a:r>
            <a:endParaRPr lang="en-US" altLang="ru-RU" sz="2800" dirty="0">
              <a:latin typeface="+mj-lt"/>
              <a:cs typeface="Courier New" panose="02070309020205020404" pitchFamily="49" charset="0"/>
            </a:endParaRPr>
          </a:p>
          <a:p>
            <a:pPr marL="514350" indent="-514350">
              <a:spcBef>
                <a:spcPts val="0"/>
              </a:spcBef>
              <a:buAutoNum type="arabicPeriod"/>
            </a:pPr>
            <a:r>
              <a:rPr lang="en-US" altLang="ru-RU" sz="2800" dirty="0" err="1">
                <a:latin typeface="+mj-lt"/>
                <a:cs typeface="Courier New" panose="02070309020205020404" pitchFamily="49" charset="0"/>
              </a:rPr>
              <a:t>str.resize</a:t>
            </a:r>
            <a:r>
              <a:rPr lang="en-US" altLang="ru-RU" sz="2800" dirty="0">
                <a:latin typeface="+mj-lt"/>
                <a:cs typeface="Courier New" panose="02070309020205020404" pitchFamily="49" charset="0"/>
              </a:rPr>
              <a:t>(0);</a:t>
            </a:r>
            <a:r>
              <a:rPr lang="en-US" altLang="ru-RU" sz="2800" dirty="0">
                <a:cs typeface="Courier New" panose="02070309020205020404" pitchFamily="49" charset="0"/>
              </a:rPr>
              <a:t> //</a:t>
            </a:r>
            <a:r>
              <a:rPr lang="ru-RU" altLang="ru-RU" sz="2800" dirty="0">
                <a:cs typeface="Courier New" panose="02070309020205020404" pitchFamily="49" charset="0"/>
              </a:rPr>
              <a:t>удалить все элементы из вектора</a:t>
            </a:r>
            <a:endParaRPr lang="ru-RU" altLang="ru-RU" sz="2800" dirty="0">
              <a:latin typeface="+mj-lt"/>
              <a:cs typeface="Courier New" panose="02070309020205020404" pitchFamily="49" charset="0"/>
            </a:endParaRPr>
          </a:p>
        </p:txBody>
      </p:sp>
      <p:sp>
        <p:nvSpPr>
          <p:cNvPr id="5124" name="Rectangle 4"/>
          <p:cNvSpPr>
            <a:spLocks noGrp="1" noChangeArrowheads="1"/>
          </p:cNvSpPr>
          <p:nvPr>
            <p:ph type="title"/>
          </p:nvPr>
        </p:nvSpPr>
        <p:spPr>
          <a:xfrm>
            <a:off x="395536" y="0"/>
            <a:ext cx="8280920" cy="980728"/>
          </a:xfrm>
        </p:spPr>
        <p:txBody>
          <a:bodyPr>
            <a:noAutofit/>
          </a:bodyPr>
          <a:lstStyle/>
          <a:p>
            <a:r>
              <a:rPr lang="ru-RU" sz="3600" dirty="0"/>
              <a:t>Класс </a:t>
            </a:r>
            <a:r>
              <a:rPr lang="en-US" sz="3600" dirty="0" err="1"/>
              <a:t>QVector</a:t>
            </a:r>
            <a:endParaRPr lang="uk-UA" sz="3600" dirty="0"/>
          </a:p>
        </p:txBody>
      </p:sp>
    </p:spTree>
    <p:extLst>
      <p:ext uri="{BB962C8B-B14F-4D97-AF65-F5344CB8AC3E}">
        <p14:creationId xmlns:p14="http://schemas.microsoft.com/office/powerpoint/2010/main" val="2496600789"/>
      </p:ext>
    </p:extLst>
  </p:cSld>
  <p:clrMapOvr>
    <a:masterClrMapping/>
  </p:clrMapOvr>
  <p:transition/>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5859</TotalTime>
  <Words>2678</Words>
  <Application>Microsoft Office PowerPoint</Application>
  <PresentationFormat>Экран (4:3)</PresentationFormat>
  <Paragraphs>265</Paragraphs>
  <Slides>32</Slides>
  <Notes>31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32</vt:i4>
      </vt:variant>
    </vt:vector>
  </HeadingPairs>
  <TitlesOfParts>
    <vt:vector size="37" baseType="lpstr">
      <vt:lpstr>Arial</vt:lpstr>
      <vt:lpstr>Arial Unicode MS</vt:lpstr>
      <vt:lpstr>Calibri</vt:lpstr>
      <vt:lpstr>Courier New</vt:lpstr>
      <vt:lpstr>Тема Office</vt:lpstr>
      <vt:lpstr>Об’єктно-орієнтоване програмування</vt:lpstr>
      <vt:lpstr>Классы контейнеры</vt:lpstr>
      <vt:lpstr>Класс QVector</vt:lpstr>
      <vt:lpstr>Класс QVector</vt:lpstr>
      <vt:lpstr>Класс QVector</vt:lpstr>
      <vt:lpstr>Класс QVector</vt:lpstr>
      <vt:lpstr>Класс QVector</vt:lpstr>
      <vt:lpstr>Класс QVector</vt:lpstr>
      <vt:lpstr>Класс QVector</vt:lpstr>
      <vt:lpstr>Класс QLinkedList &lt;T&gt;</vt:lpstr>
      <vt:lpstr>Класс QLinkedList &lt;T&gt;</vt:lpstr>
      <vt:lpstr>Класс QLinkedList &lt;T&gt;</vt:lpstr>
      <vt:lpstr>Итераторы в стиле Java</vt:lpstr>
      <vt:lpstr>Итераторы в стиле Java</vt:lpstr>
      <vt:lpstr>Итераторы в стиле Java</vt:lpstr>
      <vt:lpstr>Итераторы в стиле Java</vt:lpstr>
      <vt:lpstr>Итераторы в стиле Java</vt:lpstr>
      <vt:lpstr>Итераторы в стиле Java</vt:lpstr>
      <vt:lpstr>Итераторы в стиле Java</vt:lpstr>
      <vt:lpstr>Итераторы в стиле Java</vt:lpstr>
      <vt:lpstr>Использование итераторов в стиле С++</vt:lpstr>
      <vt:lpstr>Класс QList</vt:lpstr>
      <vt:lpstr>Класс QList</vt:lpstr>
      <vt:lpstr>Класс QList</vt:lpstr>
      <vt:lpstr>Класс QList</vt:lpstr>
      <vt:lpstr>Класс QList</vt:lpstr>
      <vt:lpstr>Класс QList</vt:lpstr>
      <vt:lpstr>Класс QQueue</vt:lpstr>
      <vt:lpstr>Класс QList</vt:lpstr>
      <vt:lpstr>Класс QStringList</vt:lpstr>
      <vt:lpstr>Класс Qstack&lt;T&gt;</vt:lpstr>
      <vt:lpstr>Неявное совместное использование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Об’єктно-орієнтоване програмування</dc:title>
  <dc:creator>Kseniia</dc:creator>
  <cp:lastModifiedBy>Ксенія Вікторівна Іванченко</cp:lastModifiedBy>
  <cp:revision>329</cp:revision>
  <dcterms:modified xsi:type="dcterms:W3CDTF">2020-11-26T10:39:33Z</dcterms:modified>
</cp:coreProperties>
</file>