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589D72-A080-4A79-B96C-EAF4279EA27C}" type="datetimeFigureOut">
              <a:rPr lang="ru-RU" smtClean="0"/>
              <a:t>04.10.2021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195C5B-8E35-441F-ABCD-76F322D208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4887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B72BD4-7CE0-43EC-B802-E3A6884E0D10}" type="slidenum">
              <a:rPr lang="ru-RU" smtClean="0"/>
              <a:pPr>
                <a:defRPr/>
              </a:pPr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6709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B72BD4-7CE0-43EC-B802-E3A6884E0D10}" type="slidenum">
              <a:rPr lang="ru-RU" smtClean="0"/>
              <a:pPr>
                <a:defRPr/>
              </a:pPr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14724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fld id="{546777F5-8C43-4289-A61B-3EDBCFC9BCBF}" type="slidenum">
              <a:rPr lang="en-GB" altLang="ru-RU" sz="1200">
                <a:solidFill>
                  <a:srgbClr val="000000"/>
                </a:solidFill>
              </a:rPr>
              <a:pPr eaLnBrk="1" hangingPunct="1"/>
              <a:t>9</a:t>
            </a:fld>
            <a:endParaRPr lang="en-GB" altLang="ru-RU" sz="1200">
              <a:solidFill>
                <a:srgbClr val="000000"/>
              </a:solidFill>
            </a:endParaRPr>
          </a:p>
        </p:txBody>
      </p:sp>
      <p:sp>
        <p:nvSpPr>
          <p:cNvPr id="81923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r" eaLnBrk="1" hangingPunct="1">
              <a:lnSpc>
                <a:spcPct val="100000"/>
              </a:lnSpc>
            </a:pPr>
            <a:fld id="{1537AA3A-14BD-4197-A89B-272FB6AD3F9A}" type="slidenum">
              <a:rPr lang="en-GB" altLang="ru-RU" sz="1200">
                <a:solidFill>
                  <a:srgbClr val="000000"/>
                </a:solidFill>
              </a:rPr>
              <a:pPr algn="r" eaLnBrk="1" hangingPunct="1">
                <a:lnSpc>
                  <a:spcPct val="100000"/>
                </a:lnSpc>
              </a:pPr>
              <a:t>9</a:t>
            </a:fld>
            <a:endParaRPr lang="en-GB" altLang="ru-RU" sz="1200">
              <a:solidFill>
                <a:srgbClr val="000000"/>
              </a:solidFill>
            </a:endParaRPr>
          </a:p>
        </p:txBody>
      </p:sp>
      <p:sp>
        <p:nvSpPr>
          <p:cNvPr id="819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819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4813" cy="42084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 altLang="ru-RU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61914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fld id="{71A6B99A-E0B4-45FE-B979-97CBC3678B42}" type="slidenum">
              <a:rPr lang="en-GB" altLang="ru-RU" sz="1200">
                <a:solidFill>
                  <a:srgbClr val="000000"/>
                </a:solidFill>
              </a:rPr>
              <a:pPr eaLnBrk="1" hangingPunct="1"/>
              <a:t>10</a:t>
            </a:fld>
            <a:endParaRPr lang="en-GB" altLang="ru-RU" sz="1200">
              <a:solidFill>
                <a:srgbClr val="000000"/>
              </a:solidFill>
            </a:endParaRPr>
          </a:p>
        </p:txBody>
      </p:sp>
      <p:sp>
        <p:nvSpPr>
          <p:cNvPr id="829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0413" cy="3427413"/>
          </a:xfrm>
          <a:ln/>
        </p:spPr>
      </p:sp>
      <p:sp>
        <p:nvSpPr>
          <p:cNvPr id="8294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4813" cy="42084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 altLang="ru-RU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31030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fld id="{3B5342DF-D5C0-4F2F-86FE-438D6B238DFD}" type="slidenum">
              <a:rPr lang="en-GB" altLang="ru-RU" sz="1200">
                <a:solidFill>
                  <a:srgbClr val="000000"/>
                </a:solidFill>
              </a:rPr>
              <a:pPr eaLnBrk="1" hangingPunct="1"/>
              <a:t>11</a:t>
            </a:fld>
            <a:endParaRPr lang="en-GB" altLang="ru-RU" sz="1200">
              <a:solidFill>
                <a:srgbClr val="000000"/>
              </a:solidFill>
            </a:endParaRPr>
          </a:p>
        </p:txBody>
      </p:sp>
      <p:sp>
        <p:nvSpPr>
          <p:cNvPr id="8397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0413" cy="3427413"/>
          </a:xfrm>
          <a:ln/>
        </p:spPr>
      </p:sp>
      <p:sp>
        <p:nvSpPr>
          <p:cNvPr id="8397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4813" cy="42084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 altLang="ru-RU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65398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fld id="{BD69BA14-F35E-449B-9D5A-850D316B0D63}" type="slidenum">
              <a:rPr lang="en-GB" altLang="ru-RU" sz="1200">
                <a:solidFill>
                  <a:srgbClr val="000000"/>
                </a:solidFill>
              </a:rPr>
              <a:pPr eaLnBrk="1" hangingPunct="1"/>
              <a:t>12</a:t>
            </a:fld>
            <a:endParaRPr lang="en-GB" altLang="ru-RU" sz="1200">
              <a:solidFill>
                <a:srgbClr val="000000"/>
              </a:solidFill>
            </a:endParaRPr>
          </a:p>
        </p:txBody>
      </p:sp>
      <p:sp>
        <p:nvSpPr>
          <p:cNvPr id="8499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0413" cy="3427413"/>
          </a:xfrm>
          <a:ln/>
        </p:spPr>
      </p:sp>
      <p:sp>
        <p:nvSpPr>
          <p:cNvPr id="8499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4813" cy="42084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 altLang="ru-RU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05320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fld id="{BD69BA14-F35E-449B-9D5A-850D316B0D63}" type="slidenum">
              <a:rPr lang="en-GB" altLang="ru-RU" sz="1200">
                <a:solidFill>
                  <a:srgbClr val="000000"/>
                </a:solidFill>
              </a:rPr>
              <a:pPr eaLnBrk="1" hangingPunct="1"/>
              <a:t>13</a:t>
            </a:fld>
            <a:endParaRPr lang="en-GB" altLang="ru-RU" sz="1200">
              <a:solidFill>
                <a:srgbClr val="000000"/>
              </a:solidFill>
            </a:endParaRPr>
          </a:p>
        </p:txBody>
      </p:sp>
      <p:sp>
        <p:nvSpPr>
          <p:cNvPr id="8499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0413" cy="3427413"/>
          </a:xfrm>
          <a:ln/>
        </p:spPr>
      </p:sp>
      <p:sp>
        <p:nvSpPr>
          <p:cNvPr id="8499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4813" cy="42084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 altLang="ru-RU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94234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fld id="{086245F4-F897-440F-8645-91CCA4789EF2}" type="slidenum">
              <a:rPr lang="en-GB" altLang="ru-RU" sz="1200">
                <a:solidFill>
                  <a:srgbClr val="000000"/>
                </a:solidFill>
              </a:rPr>
              <a:pPr eaLnBrk="1" hangingPunct="1"/>
              <a:t>14</a:t>
            </a:fld>
            <a:endParaRPr lang="en-GB" altLang="ru-RU" sz="1200">
              <a:solidFill>
                <a:srgbClr val="000000"/>
              </a:solidFill>
            </a:endParaRPr>
          </a:p>
        </p:txBody>
      </p:sp>
      <p:sp>
        <p:nvSpPr>
          <p:cNvPr id="9318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0413" cy="3427413"/>
          </a:xfrm>
          <a:ln/>
        </p:spPr>
      </p:sp>
      <p:sp>
        <p:nvSpPr>
          <p:cNvPr id="9318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4813" cy="42084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 altLang="ru-RU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18124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fld id="{C245D36D-CB6E-44A5-9C2C-B4F135D212BF}" type="slidenum">
              <a:rPr lang="en-GB" altLang="ru-RU" sz="1200">
                <a:solidFill>
                  <a:srgbClr val="000000"/>
                </a:solidFill>
              </a:rPr>
              <a:pPr eaLnBrk="1" hangingPunct="1"/>
              <a:t>15</a:t>
            </a:fld>
            <a:endParaRPr lang="en-GB" altLang="ru-RU" sz="1200">
              <a:solidFill>
                <a:srgbClr val="000000"/>
              </a:solidFill>
            </a:endParaRPr>
          </a:p>
        </p:txBody>
      </p:sp>
      <p:sp>
        <p:nvSpPr>
          <p:cNvPr id="9421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0413" cy="3427413"/>
          </a:xfrm>
          <a:ln/>
        </p:spPr>
      </p:sp>
      <p:sp>
        <p:nvSpPr>
          <p:cNvPr id="9421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4813" cy="42084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 altLang="ru-RU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36332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04.10.2021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04.10.2021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04.10.2021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04.10.2021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04.10.2021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04.10.2021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04.10.2021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04.10.2021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04.10.2021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04.10.2021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04.10.2021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04.10.2021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-vodka/oop_qt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55576" y="1052736"/>
            <a:ext cx="7772400" cy="1470025"/>
          </a:xfrm>
        </p:spPr>
        <p:txBody>
          <a:bodyPr/>
          <a:lstStyle/>
          <a:p>
            <a:r>
              <a:rPr lang="uk-UA" dirty="0" smtClean="0"/>
              <a:t>Об’єктно-орієнтоване програмування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550912"/>
          </a:xfrm>
        </p:spPr>
        <p:txBody>
          <a:bodyPr>
            <a:normAutofit lnSpcReduction="10000"/>
          </a:bodyPr>
          <a:lstStyle/>
          <a:p>
            <a:r>
              <a:rPr lang="uk-UA" dirty="0" smtClean="0"/>
              <a:t>Лекція 1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2555776" y="2992796"/>
            <a:ext cx="3914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uk-UA" dirty="0" smtClean="0"/>
              <a:t>На основі мови С++ та </a:t>
            </a:r>
            <a:r>
              <a:rPr lang="uk-UA" dirty="0" err="1" smtClean="0"/>
              <a:t>фреймворку</a:t>
            </a:r>
            <a:r>
              <a:rPr lang="uk-UA" dirty="0" smtClean="0"/>
              <a:t> </a:t>
            </a:r>
            <a:r>
              <a:rPr lang="en-US" dirty="0" err="1" smtClean="0"/>
              <a:t>Qt</a:t>
            </a:r>
            <a:endParaRPr lang="uk-UA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2483768" y="5188550"/>
            <a:ext cx="45670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Всі матеріали курсу доступні за посиланням:</a:t>
            </a:r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github.com/a-vodka/oop_qt</a:t>
            </a:r>
            <a:endParaRPr lang="ru-RU" dirty="0" smtClean="0"/>
          </a:p>
          <a:p>
            <a:endParaRPr lang="uk-UA" dirty="0" smtClean="0"/>
          </a:p>
        </p:txBody>
      </p:sp>
    </p:spTree>
    <p:extLst>
      <p:ext uri="{BB962C8B-B14F-4D97-AF65-F5344CB8AC3E}">
        <p14:creationId xmlns:p14="http://schemas.microsoft.com/office/powerpoint/2010/main" val="14531915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/>
          <p:cNvSpPr>
            <a:spLocks noChangeArrowheads="1"/>
          </p:cNvSpPr>
          <p:nvPr/>
        </p:nvSpPr>
        <p:spPr bwMode="auto">
          <a:xfrm>
            <a:off x="609600" y="44450"/>
            <a:ext cx="7772400" cy="963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ru-RU" altLang="ru-RU" sz="3000" b="1" dirty="0">
                <a:solidFill>
                  <a:schemeClr val="tx1"/>
                </a:solidFill>
                <a:latin typeface="+mn-lt"/>
              </a:rPr>
              <a:t>Мови програмування високого рівня</a:t>
            </a:r>
          </a:p>
        </p:txBody>
      </p:sp>
      <p:sp>
        <p:nvSpPr>
          <p:cNvPr id="4099" name="Rectangle 2"/>
          <p:cNvSpPr>
            <a:spLocks noChangeArrowheads="1"/>
          </p:cNvSpPr>
          <p:nvPr/>
        </p:nvSpPr>
        <p:spPr bwMode="auto">
          <a:xfrm>
            <a:off x="323850" y="1196975"/>
            <a:ext cx="8640763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eaLnBrk="0" hangingPunct="0"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eaLnBrk="0" hangingPunct="0"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 hangingPunct="0"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 hangingPunct="0"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 hangingPunct="0"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ru-RU" altLang="ru-RU" sz="2000">
                <a:solidFill>
                  <a:schemeClr val="tx1"/>
                </a:solidFill>
                <a:latin typeface="+mn-lt"/>
              </a:rPr>
              <a:t>ЯВУ імітують природні мови, використовуючи деякі слова розмовної мови і загальноприйняті математичні символи </a:t>
            </a:r>
          </a:p>
        </p:txBody>
      </p:sp>
      <p:sp>
        <p:nvSpPr>
          <p:cNvPr id="4100" name="Rectangle 3"/>
          <p:cNvSpPr>
            <a:spLocks noChangeArrowheads="1"/>
          </p:cNvSpPr>
          <p:nvPr/>
        </p:nvSpPr>
        <p:spPr bwMode="auto">
          <a:xfrm>
            <a:off x="1908175" y="1844675"/>
            <a:ext cx="561657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eaLnBrk="0" hangingPunct="0"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eaLnBrk="0" hangingPunct="0"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 hangingPunct="0"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 hangingPunct="0"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 hangingPunct="0"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en-US" altLang="ru-RU" sz="2000" b="1">
                <a:solidFill>
                  <a:schemeClr val="tx1"/>
                </a:solidFill>
                <a:latin typeface="+mn-lt"/>
              </a:rPr>
              <a:t>FORTRAN (1954 </a:t>
            </a:r>
            <a:r>
              <a:rPr lang="ru-RU" altLang="ru-RU" sz="2000" b="1">
                <a:solidFill>
                  <a:schemeClr val="tx1"/>
                </a:solidFill>
                <a:latin typeface="+mn-lt"/>
              </a:rPr>
              <a:t>м) - перший ЯВУ</a:t>
            </a:r>
          </a:p>
        </p:txBody>
      </p:sp>
      <p:sp>
        <p:nvSpPr>
          <p:cNvPr id="4101" name="Rectangle 4"/>
          <p:cNvSpPr>
            <a:spLocks noChangeArrowheads="1"/>
          </p:cNvSpPr>
          <p:nvPr/>
        </p:nvSpPr>
        <p:spPr bwMode="auto">
          <a:xfrm>
            <a:off x="1979613" y="3644900"/>
            <a:ext cx="5184775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eaLnBrk="0" hangingPunct="0"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eaLnBrk="0" hangingPunct="0"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 hangingPunct="0"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 hangingPunct="0"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 hangingPunct="0"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ru-RU" altLang="ru-RU" sz="2000" b="1">
                <a:solidFill>
                  <a:schemeClr val="tx1"/>
                </a:solidFill>
                <a:latin typeface="+mn-lt"/>
              </a:rPr>
              <a:t>структурне програмування</a:t>
            </a:r>
          </a:p>
        </p:txBody>
      </p:sp>
      <p:pic>
        <p:nvPicPr>
          <p:cNvPr id="4102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316"/>
          <a:stretch>
            <a:fillRect/>
          </a:stretch>
        </p:blipFill>
        <p:spPr bwMode="auto">
          <a:xfrm>
            <a:off x="1403350" y="2492375"/>
            <a:ext cx="2376488" cy="776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4103" name="Line 6"/>
          <p:cNvSpPr>
            <a:spLocks noChangeShapeType="1"/>
          </p:cNvSpPr>
          <p:nvPr/>
        </p:nvSpPr>
        <p:spPr bwMode="auto">
          <a:xfrm>
            <a:off x="3995738" y="2851150"/>
            <a:ext cx="792162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104" name="AutoShape 7"/>
          <p:cNvSpPr>
            <a:spLocks noChangeArrowheads="1"/>
          </p:cNvSpPr>
          <p:nvPr/>
        </p:nvSpPr>
        <p:spPr bwMode="auto">
          <a:xfrm>
            <a:off x="6588125" y="2563813"/>
            <a:ext cx="792163" cy="576262"/>
          </a:xfrm>
          <a:custGeom>
            <a:avLst/>
            <a:gdLst>
              <a:gd name="T0" fmla="*/ 0 w 21600"/>
              <a:gd name="T1" fmla="*/ 2147483647 h 21600"/>
              <a:gd name="T2" fmla="*/ 2147483647 w 21600"/>
              <a:gd name="T3" fmla="*/ 0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7811 w 21600"/>
              <a:gd name="T13" fmla="*/ 2584 h 21600"/>
              <a:gd name="T14" fmla="*/ 16359 w 21600"/>
              <a:gd name="T15" fmla="*/ 11764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8250" y="17743"/>
                </a:moveTo>
                <a:lnTo>
                  <a:pt x="17557" y="16971"/>
                </a:lnTo>
                <a:lnTo>
                  <a:pt x="5429" y="16971"/>
                </a:lnTo>
                <a:lnTo>
                  <a:pt x="4736" y="17743"/>
                </a:lnTo>
                <a:lnTo>
                  <a:pt x="18250" y="17743"/>
                </a:lnTo>
                <a:close/>
              </a:path>
              <a:path w="21600" h="21600" extrusionOk="0">
                <a:moveTo>
                  <a:pt x="18250" y="17743"/>
                </a:moveTo>
                <a:moveTo>
                  <a:pt x="19405" y="19131"/>
                </a:moveTo>
                <a:lnTo>
                  <a:pt x="18712" y="18360"/>
                </a:lnTo>
                <a:lnTo>
                  <a:pt x="4274" y="18360"/>
                </a:lnTo>
                <a:lnTo>
                  <a:pt x="3581" y="19131"/>
                </a:lnTo>
                <a:lnTo>
                  <a:pt x="19405" y="19131"/>
                </a:lnTo>
                <a:close/>
              </a:path>
              <a:path w="21600" h="21600" extrusionOk="0">
                <a:moveTo>
                  <a:pt x="19405" y="19131"/>
                </a:moveTo>
                <a:moveTo>
                  <a:pt x="20560" y="20520"/>
                </a:moveTo>
                <a:lnTo>
                  <a:pt x="19867" y="19749"/>
                </a:lnTo>
                <a:lnTo>
                  <a:pt x="3119" y="19749"/>
                </a:lnTo>
                <a:lnTo>
                  <a:pt x="2426" y="20520"/>
                </a:lnTo>
                <a:lnTo>
                  <a:pt x="20560" y="20520"/>
                </a:lnTo>
                <a:close/>
              </a:path>
              <a:path w="21600" h="21600" extrusionOk="0">
                <a:moveTo>
                  <a:pt x="20560" y="20520"/>
                </a:moveTo>
                <a:moveTo>
                  <a:pt x="4620" y="16971"/>
                </a:moveTo>
                <a:lnTo>
                  <a:pt x="5313" y="16200"/>
                </a:lnTo>
                <a:lnTo>
                  <a:pt x="7624" y="16200"/>
                </a:lnTo>
                <a:lnTo>
                  <a:pt x="7624" y="14194"/>
                </a:lnTo>
                <a:lnTo>
                  <a:pt x="5891" y="14194"/>
                </a:lnTo>
                <a:lnTo>
                  <a:pt x="5891" y="0"/>
                </a:lnTo>
                <a:lnTo>
                  <a:pt x="12013" y="0"/>
                </a:lnTo>
                <a:lnTo>
                  <a:pt x="18135" y="0"/>
                </a:lnTo>
                <a:lnTo>
                  <a:pt x="18135" y="10800"/>
                </a:lnTo>
                <a:lnTo>
                  <a:pt x="18135" y="14194"/>
                </a:lnTo>
                <a:lnTo>
                  <a:pt x="16402" y="14194"/>
                </a:lnTo>
                <a:lnTo>
                  <a:pt x="16402" y="16200"/>
                </a:lnTo>
                <a:lnTo>
                  <a:pt x="17788" y="16200"/>
                </a:lnTo>
                <a:lnTo>
                  <a:pt x="19059" y="17743"/>
                </a:lnTo>
                <a:lnTo>
                  <a:pt x="21022" y="19903"/>
                </a:lnTo>
                <a:lnTo>
                  <a:pt x="21253" y="20057"/>
                </a:lnTo>
                <a:lnTo>
                  <a:pt x="21369" y="20366"/>
                </a:lnTo>
                <a:lnTo>
                  <a:pt x="21600" y="20674"/>
                </a:lnTo>
                <a:lnTo>
                  <a:pt x="21600" y="20829"/>
                </a:lnTo>
                <a:lnTo>
                  <a:pt x="21600" y="20983"/>
                </a:lnTo>
                <a:lnTo>
                  <a:pt x="21600" y="21137"/>
                </a:lnTo>
                <a:lnTo>
                  <a:pt x="21600" y="21291"/>
                </a:lnTo>
                <a:lnTo>
                  <a:pt x="21484" y="21446"/>
                </a:lnTo>
                <a:lnTo>
                  <a:pt x="21369" y="21446"/>
                </a:lnTo>
                <a:lnTo>
                  <a:pt x="21138" y="21600"/>
                </a:lnTo>
                <a:lnTo>
                  <a:pt x="21022" y="21600"/>
                </a:lnTo>
                <a:lnTo>
                  <a:pt x="10973" y="21600"/>
                </a:lnTo>
                <a:lnTo>
                  <a:pt x="2079" y="21600"/>
                </a:lnTo>
                <a:lnTo>
                  <a:pt x="1848" y="21600"/>
                </a:lnTo>
                <a:lnTo>
                  <a:pt x="1733" y="21446"/>
                </a:lnTo>
                <a:lnTo>
                  <a:pt x="1617" y="21446"/>
                </a:lnTo>
                <a:lnTo>
                  <a:pt x="1502" y="21291"/>
                </a:lnTo>
                <a:lnTo>
                  <a:pt x="1386" y="21291"/>
                </a:lnTo>
                <a:lnTo>
                  <a:pt x="1386" y="21137"/>
                </a:lnTo>
                <a:lnTo>
                  <a:pt x="1386" y="20983"/>
                </a:lnTo>
                <a:lnTo>
                  <a:pt x="1386" y="20829"/>
                </a:lnTo>
                <a:lnTo>
                  <a:pt x="1502" y="20674"/>
                </a:lnTo>
                <a:lnTo>
                  <a:pt x="1617" y="20366"/>
                </a:lnTo>
                <a:lnTo>
                  <a:pt x="1733" y="20057"/>
                </a:lnTo>
                <a:lnTo>
                  <a:pt x="1964" y="19903"/>
                </a:lnTo>
                <a:lnTo>
                  <a:pt x="0" y="19903"/>
                </a:lnTo>
                <a:lnTo>
                  <a:pt x="0" y="10800"/>
                </a:lnTo>
                <a:lnTo>
                  <a:pt x="0" y="2777"/>
                </a:lnTo>
                <a:lnTo>
                  <a:pt x="4620" y="2777"/>
                </a:lnTo>
                <a:lnTo>
                  <a:pt x="4620" y="16971"/>
                </a:lnTo>
                <a:moveTo>
                  <a:pt x="4620" y="16971"/>
                </a:moveTo>
                <a:moveTo>
                  <a:pt x="4620" y="16971"/>
                </a:moveTo>
                <a:lnTo>
                  <a:pt x="4158" y="17434"/>
                </a:lnTo>
                <a:lnTo>
                  <a:pt x="2541" y="19286"/>
                </a:lnTo>
                <a:lnTo>
                  <a:pt x="1964" y="19903"/>
                </a:lnTo>
                <a:lnTo>
                  <a:pt x="4620" y="16971"/>
                </a:lnTo>
                <a:close/>
              </a:path>
              <a:path w="21600" h="21600" extrusionOk="0">
                <a:moveTo>
                  <a:pt x="7624" y="2314"/>
                </a:moveTo>
                <a:moveTo>
                  <a:pt x="16402" y="2314"/>
                </a:moveTo>
                <a:lnTo>
                  <a:pt x="16402" y="11880"/>
                </a:lnTo>
                <a:lnTo>
                  <a:pt x="7624" y="11880"/>
                </a:lnTo>
                <a:lnTo>
                  <a:pt x="7624" y="2314"/>
                </a:lnTo>
                <a:close/>
              </a:path>
              <a:path w="21600" h="21600" extrusionOk="0">
                <a:moveTo>
                  <a:pt x="578" y="4011"/>
                </a:moveTo>
                <a:moveTo>
                  <a:pt x="4043" y="4011"/>
                </a:moveTo>
                <a:lnTo>
                  <a:pt x="4043" y="4320"/>
                </a:lnTo>
                <a:lnTo>
                  <a:pt x="578" y="4320"/>
                </a:lnTo>
                <a:lnTo>
                  <a:pt x="578" y="4011"/>
                </a:lnTo>
                <a:close/>
                <a:moveTo>
                  <a:pt x="7624" y="14194"/>
                </a:moveTo>
                <a:lnTo>
                  <a:pt x="16402" y="14194"/>
                </a:lnTo>
                <a:lnTo>
                  <a:pt x="16402" y="16200"/>
                </a:lnTo>
                <a:lnTo>
                  <a:pt x="7624" y="16200"/>
                </a:lnTo>
              </a:path>
            </a:pathLst>
          </a:custGeom>
          <a:solidFill>
            <a:srgbClr val="FFFFCC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 altLang="ru-RU"/>
          </a:p>
        </p:txBody>
      </p:sp>
      <p:sp>
        <p:nvSpPr>
          <p:cNvPr id="4105" name="Line 8"/>
          <p:cNvSpPr>
            <a:spLocks noChangeShapeType="1"/>
          </p:cNvSpPr>
          <p:nvPr/>
        </p:nvSpPr>
        <p:spPr bwMode="auto">
          <a:xfrm>
            <a:off x="6013450" y="2852738"/>
            <a:ext cx="503238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pic>
        <p:nvPicPr>
          <p:cNvPr id="4106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06" b="10126"/>
          <a:stretch>
            <a:fillRect/>
          </a:stretch>
        </p:blipFill>
        <p:spPr bwMode="auto">
          <a:xfrm>
            <a:off x="4859338" y="2636838"/>
            <a:ext cx="93662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4107" name="Rectangle 10"/>
          <p:cNvSpPr>
            <a:spLocks noChangeArrowheads="1"/>
          </p:cNvSpPr>
          <p:nvPr/>
        </p:nvSpPr>
        <p:spPr bwMode="auto">
          <a:xfrm>
            <a:off x="250825" y="4221163"/>
            <a:ext cx="8713788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eaLnBrk="0" hangingPunct="0"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eaLnBrk="0" hangingPunct="0"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 hangingPunct="0"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 hangingPunct="0"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 hangingPunct="0"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ru-RU" altLang="ru-RU" sz="1800">
                <a:solidFill>
                  <a:schemeClr val="tx1"/>
                </a:solidFill>
                <a:latin typeface="+mn-lt"/>
              </a:rPr>
              <a:t>Керуючі структури, підпрограми (функції, процедури), рекурсія, локальні змінні, відсутність </a:t>
            </a:r>
            <a:r>
              <a:rPr lang="en-US" altLang="ru-RU" sz="1800">
                <a:solidFill>
                  <a:schemeClr val="tx1"/>
                </a:solidFill>
                <a:latin typeface="+mn-lt"/>
              </a:rPr>
              <a:t>GOTO</a:t>
            </a:r>
          </a:p>
          <a:p>
            <a:pPr algn="ctr" eaLnBrk="1" hangingPunct="1">
              <a:lnSpc>
                <a:spcPct val="100000"/>
              </a:lnSpc>
            </a:pPr>
            <a:r>
              <a:rPr lang="ru-RU" altLang="ru-RU" sz="1800">
                <a:solidFill>
                  <a:schemeClr val="tx1"/>
                </a:solidFill>
                <a:latin typeface="+mn-lt"/>
              </a:rPr>
              <a:t>Алгол (1958), Паскаль (1970), Сі (1972).</a:t>
            </a:r>
          </a:p>
        </p:txBody>
      </p:sp>
      <p:sp>
        <p:nvSpPr>
          <p:cNvPr id="4108" name="Line 11"/>
          <p:cNvSpPr>
            <a:spLocks noChangeShapeType="1"/>
          </p:cNvSpPr>
          <p:nvPr/>
        </p:nvSpPr>
        <p:spPr bwMode="auto">
          <a:xfrm>
            <a:off x="4643438" y="2997200"/>
            <a:ext cx="1587" cy="647700"/>
          </a:xfrm>
          <a:prstGeom prst="line">
            <a:avLst/>
          </a:prstGeom>
          <a:noFill/>
          <a:ln w="3816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pic>
        <p:nvPicPr>
          <p:cNvPr id="4109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038" b="13390"/>
          <a:stretch>
            <a:fillRect/>
          </a:stretch>
        </p:blipFill>
        <p:spPr bwMode="auto">
          <a:xfrm>
            <a:off x="179388" y="5229225"/>
            <a:ext cx="18002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4110" name="Picture 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69"/>
          <a:stretch>
            <a:fillRect/>
          </a:stretch>
        </p:blipFill>
        <p:spPr bwMode="auto">
          <a:xfrm>
            <a:off x="2268538" y="5229225"/>
            <a:ext cx="1800225" cy="70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4111" name="Line 14"/>
          <p:cNvSpPr>
            <a:spLocks noChangeShapeType="1"/>
          </p:cNvSpPr>
          <p:nvPr/>
        </p:nvSpPr>
        <p:spPr bwMode="auto">
          <a:xfrm>
            <a:off x="4284663" y="5588000"/>
            <a:ext cx="792162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112" name="AutoShape 15"/>
          <p:cNvSpPr>
            <a:spLocks noChangeArrowheads="1"/>
          </p:cNvSpPr>
          <p:nvPr/>
        </p:nvSpPr>
        <p:spPr bwMode="auto">
          <a:xfrm>
            <a:off x="6877050" y="5300663"/>
            <a:ext cx="792163" cy="576262"/>
          </a:xfrm>
          <a:custGeom>
            <a:avLst/>
            <a:gdLst>
              <a:gd name="T0" fmla="*/ 0 w 21600"/>
              <a:gd name="T1" fmla="*/ 2147483647 h 21600"/>
              <a:gd name="T2" fmla="*/ 2147483647 w 21600"/>
              <a:gd name="T3" fmla="*/ 0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7811 w 21600"/>
              <a:gd name="T13" fmla="*/ 2584 h 21600"/>
              <a:gd name="T14" fmla="*/ 16359 w 21600"/>
              <a:gd name="T15" fmla="*/ 11764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8250" y="17743"/>
                </a:moveTo>
                <a:lnTo>
                  <a:pt x="17557" y="16971"/>
                </a:lnTo>
                <a:lnTo>
                  <a:pt x="5429" y="16971"/>
                </a:lnTo>
                <a:lnTo>
                  <a:pt x="4736" y="17743"/>
                </a:lnTo>
                <a:lnTo>
                  <a:pt x="18250" y="17743"/>
                </a:lnTo>
                <a:close/>
              </a:path>
              <a:path w="21600" h="21600" extrusionOk="0">
                <a:moveTo>
                  <a:pt x="18250" y="17743"/>
                </a:moveTo>
                <a:moveTo>
                  <a:pt x="19405" y="19131"/>
                </a:moveTo>
                <a:lnTo>
                  <a:pt x="18712" y="18360"/>
                </a:lnTo>
                <a:lnTo>
                  <a:pt x="4274" y="18360"/>
                </a:lnTo>
                <a:lnTo>
                  <a:pt x="3581" y="19131"/>
                </a:lnTo>
                <a:lnTo>
                  <a:pt x="19405" y="19131"/>
                </a:lnTo>
                <a:close/>
              </a:path>
              <a:path w="21600" h="21600" extrusionOk="0">
                <a:moveTo>
                  <a:pt x="19405" y="19131"/>
                </a:moveTo>
                <a:moveTo>
                  <a:pt x="20560" y="20520"/>
                </a:moveTo>
                <a:lnTo>
                  <a:pt x="19867" y="19749"/>
                </a:lnTo>
                <a:lnTo>
                  <a:pt x="3119" y="19749"/>
                </a:lnTo>
                <a:lnTo>
                  <a:pt x="2426" y="20520"/>
                </a:lnTo>
                <a:lnTo>
                  <a:pt x="20560" y="20520"/>
                </a:lnTo>
                <a:close/>
              </a:path>
              <a:path w="21600" h="21600" extrusionOk="0">
                <a:moveTo>
                  <a:pt x="20560" y="20520"/>
                </a:moveTo>
                <a:moveTo>
                  <a:pt x="4620" y="16971"/>
                </a:moveTo>
                <a:lnTo>
                  <a:pt x="5313" y="16200"/>
                </a:lnTo>
                <a:lnTo>
                  <a:pt x="7624" y="16200"/>
                </a:lnTo>
                <a:lnTo>
                  <a:pt x="7624" y="14194"/>
                </a:lnTo>
                <a:lnTo>
                  <a:pt x="5891" y="14194"/>
                </a:lnTo>
                <a:lnTo>
                  <a:pt x="5891" y="0"/>
                </a:lnTo>
                <a:lnTo>
                  <a:pt x="12013" y="0"/>
                </a:lnTo>
                <a:lnTo>
                  <a:pt x="18135" y="0"/>
                </a:lnTo>
                <a:lnTo>
                  <a:pt x="18135" y="10800"/>
                </a:lnTo>
                <a:lnTo>
                  <a:pt x="18135" y="14194"/>
                </a:lnTo>
                <a:lnTo>
                  <a:pt x="16402" y="14194"/>
                </a:lnTo>
                <a:lnTo>
                  <a:pt x="16402" y="16200"/>
                </a:lnTo>
                <a:lnTo>
                  <a:pt x="17788" y="16200"/>
                </a:lnTo>
                <a:lnTo>
                  <a:pt x="19059" y="17743"/>
                </a:lnTo>
                <a:lnTo>
                  <a:pt x="21022" y="19903"/>
                </a:lnTo>
                <a:lnTo>
                  <a:pt x="21253" y="20057"/>
                </a:lnTo>
                <a:lnTo>
                  <a:pt x="21369" y="20366"/>
                </a:lnTo>
                <a:lnTo>
                  <a:pt x="21600" y="20674"/>
                </a:lnTo>
                <a:lnTo>
                  <a:pt x="21600" y="20829"/>
                </a:lnTo>
                <a:lnTo>
                  <a:pt x="21600" y="20983"/>
                </a:lnTo>
                <a:lnTo>
                  <a:pt x="21600" y="21137"/>
                </a:lnTo>
                <a:lnTo>
                  <a:pt x="21600" y="21291"/>
                </a:lnTo>
                <a:lnTo>
                  <a:pt x="21484" y="21446"/>
                </a:lnTo>
                <a:lnTo>
                  <a:pt x="21369" y="21446"/>
                </a:lnTo>
                <a:lnTo>
                  <a:pt x="21138" y="21600"/>
                </a:lnTo>
                <a:lnTo>
                  <a:pt x="21022" y="21600"/>
                </a:lnTo>
                <a:lnTo>
                  <a:pt x="10973" y="21600"/>
                </a:lnTo>
                <a:lnTo>
                  <a:pt x="2079" y="21600"/>
                </a:lnTo>
                <a:lnTo>
                  <a:pt x="1848" y="21600"/>
                </a:lnTo>
                <a:lnTo>
                  <a:pt x="1733" y="21446"/>
                </a:lnTo>
                <a:lnTo>
                  <a:pt x="1617" y="21446"/>
                </a:lnTo>
                <a:lnTo>
                  <a:pt x="1502" y="21291"/>
                </a:lnTo>
                <a:lnTo>
                  <a:pt x="1386" y="21291"/>
                </a:lnTo>
                <a:lnTo>
                  <a:pt x="1386" y="21137"/>
                </a:lnTo>
                <a:lnTo>
                  <a:pt x="1386" y="20983"/>
                </a:lnTo>
                <a:lnTo>
                  <a:pt x="1386" y="20829"/>
                </a:lnTo>
                <a:lnTo>
                  <a:pt x="1502" y="20674"/>
                </a:lnTo>
                <a:lnTo>
                  <a:pt x="1617" y="20366"/>
                </a:lnTo>
                <a:lnTo>
                  <a:pt x="1733" y="20057"/>
                </a:lnTo>
                <a:lnTo>
                  <a:pt x="1964" y="19903"/>
                </a:lnTo>
                <a:lnTo>
                  <a:pt x="0" y="19903"/>
                </a:lnTo>
                <a:lnTo>
                  <a:pt x="0" y="10800"/>
                </a:lnTo>
                <a:lnTo>
                  <a:pt x="0" y="2777"/>
                </a:lnTo>
                <a:lnTo>
                  <a:pt x="4620" y="2777"/>
                </a:lnTo>
                <a:lnTo>
                  <a:pt x="4620" y="16971"/>
                </a:lnTo>
                <a:moveTo>
                  <a:pt x="4620" y="16971"/>
                </a:moveTo>
                <a:moveTo>
                  <a:pt x="4620" y="16971"/>
                </a:moveTo>
                <a:lnTo>
                  <a:pt x="4158" y="17434"/>
                </a:lnTo>
                <a:lnTo>
                  <a:pt x="2541" y="19286"/>
                </a:lnTo>
                <a:lnTo>
                  <a:pt x="1964" y="19903"/>
                </a:lnTo>
                <a:lnTo>
                  <a:pt x="4620" y="16971"/>
                </a:lnTo>
                <a:close/>
              </a:path>
              <a:path w="21600" h="21600" extrusionOk="0">
                <a:moveTo>
                  <a:pt x="7624" y="2314"/>
                </a:moveTo>
                <a:moveTo>
                  <a:pt x="16402" y="2314"/>
                </a:moveTo>
                <a:lnTo>
                  <a:pt x="16402" y="11880"/>
                </a:lnTo>
                <a:lnTo>
                  <a:pt x="7624" y="11880"/>
                </a:lnTo>
                <a:lnTo>
                  <a:pt x="7624" y="2314"/>
                </a:lnTo>
                <a:close/>
              </a:path>
              <a:path w="21600" h="21600" extrusionOk="0">
                <a:moveTo>
                  <a:pt x="578" y="4011"/>
                </a:moveTo>
                <a:moveTo>
                  <a:pt x="4043" y="4011"/>
                </a:moveTo>
                <a:lnTo>
                  <a:pt x="4043" y="4320"/>
                </a:lnTo>
                <a:lnTo>
                  <a:pt x="578" y="4320"/>
                </a:lnTo>
                <a:lnTo>
                  <a:pt x="578" y="4011"/>
                </a:lnTo>
                <a:close/>
                <a:moveTo>
                  <a:pt x="7624" y="14194"/>
                </a:moveTo>
                <a:lnTo>
                  <a:pt x="16402" y="14194"/>
                </a:lnTo>
                <a:lnTo>
                  <a:pt x="16402" y="16200"/>
                </a:lnTo>
                <a:lnTo>
                  <a:pt x="7624" y="16200"/>
                </a:lnTo>
              </a:path>
            </a:pathLst>
          </a:custGeom>
          <a:solidFill>
            <a:srgbClr val="FFFFCC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 altLang="ru-RU"/>
          </a:p>
        </p:txBody>
      </p:sp>
      <p:sp>
        <p:nvSpPr>
          <p:cNvPr id="4113" name="Line 16"/>
          <p:cNvSpPr>
            <a:spLocks noChangeShapeType="1"/>
          </p:cNvSpPr>
          <p:nvPr/>
        </p:nvSpPr>
        <p:spPr bwMode="auto">
          <a:xfrm>
            <a:off x="6302375" y="5589588"/>
            <a:ext cx="503238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pic>
        <p:nvPicPr>
          <p:cNvPr id="4114" name="Picture 1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06" b="10126"/>
          <a:stretch>
            <a:fillRect/>
          </a:stretch>
        </p:blipFill>
        <p:spPr bwMode="auto">
          <a:xfrm>
            <a:off x="5148263" y="5373688"/>
            <a:ext cx="93662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4115" name="Line 18"/>
          <p:cNvSpPr>
            <a:spLocks noChangeShapeType="1"/>
          </p:cNvSpPr>
          <p:nvPr/>
        </p:nvSpPr>
        <p:spPr bwMode="auto">
          <a:xfrm>
            <a:off x="4643438" y="5876925"/>
            <a:ext cx="1587" cy="647700"/>
          </a:xfrm>
          <a:prstGeom prst="line">
            <a:avLst/>
          </a:prstGeom>
          <a:noFill/>
          <a:ln w="3816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879121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ChangeArrowheads="1"/>
          </p:cNvSpPr>
          <p:nvPr/>
        </p:nvSpPr>
        <p:spPr bwMode="auto">
          <a:xfrm>
            <a:off x="611188" y="188913"/>
            <a:ext cx="8208962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eaLnBrk="0" hangingPunct="0"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eaLnBrk="0" hangingPunct="0"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 hangingPunct="0"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 hangingPunct="0"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 hangingPunct="0"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ru-RU" altLang="ru-RU" sz="2500" b="1" dirty="0">
                <a:solidFill>
                  <a:schemeClr val="tx1"/>
                </a:solidFill>
                <a:latin typeface="+mj-lt"/>
              </a:rPr>
              <a:t>Об'єктно-орієнтоване програмування (ООП)</a:t>
            </a:r>
          </a:p>
        </p:txBody>
      </p:sp>
      <p:sp>
        <p:nvSpPr>
          <p:cNvPr id="5123" name="Rectangle 2"/>
          <p:cNvSpPr>
            <a:spLocks noChangeArrowheads="1"/>
          </p:cNvSpPr>
          <p:nvPr/>
        </p:nvSpPr>
        <p:spPr bwMode="auto">
          <a:xfrm>
            <a:off x="179388" y="908050"/>
            <a:ext cx="8856662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eaLnBrk="0" hangingPunct="0"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eaLnBrk="0" hangingPunct="0"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 hangingPunct="0"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 hangingPunct="0"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 hangingPunct="0"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ru-RU" altLang="ru-RU" sz="2000" b="1">
                <a:solidFill>
                  <a:schemeClr val="tx1"/>
                </a:solidFill>
                <a:latin typeface="+mj-lt"/>
              </a:rPr>
              <a:t>Класи, об'єкти, інкапсуляція, поліморфізм, успадкування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altLang="ru-RU" sz="2000" b="1">
                <a:solidFill>
                  <a:schemeClr val="tx1"/>
                </a:solidFill>
                <a:latin typeface="+mj-lt"/>
              </a:rPr>
              <a:t>Object Pascal, C ++, Java, C #, ....</a:t>
            </a:r>
          </a:p>
        </p:txBody>
      </p:sp>
      <p:pic>
        <p:nvPicPr>
          <p:cNvPr id="512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5950" y="3468688"/>
            <a:ext cx="7715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5125" name="Picture 4"/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3429000"/>
            <a:ext cx="7715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5126" name="Rectangle 5"/>
          <p:cNvSpPr>
            <a:spLocks noChangeArrowheads="1"/>
          </p:cNvSpPr>
          <p:nvPr/>
        </p:nvSpPr>
        <p:spPr bwMode="auto">
          <a:xfrm>
            <a:off x="869794" y="1484313"/>
            <a:ext cx="8166255" cy="143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eaLnBrk="0" hangingPunct="0"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eaLnBrk="0" hangingPunct="0"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 hangingPunct="0"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 hangingPunct="0"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 hangingPunct="0"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ru-RU" altLang="ru-RU" sz="2000" dirty="0">
                <a:solidFill>
                  <a:schemeClr val="tx1"/>
                </a:solidFill>
                <a:latin typeface="+mj-lt"/>
              </a:rPr>
              <a:t>ООП дозволяє оптимально організовувати програми, розбиваючи проблему на складові частини, і працюючи з кожною окремо</a:t>
            </a:r>
            <a:r>
              <a:rPr lang="en-US" altLang="ru-RU" sz="2000" dirty="0">
                <a:solidFill>
                  <a:schemeClr val="tx1"/>
                </a:solidFill>
                <a:latin typeface="+mj-lt"/>
              </a:rPr>
              <a:t>.</a:t>
            </a:r>
          </a:p>
          <a:p>
            <a:pPr eaLnBrk="1" hangingPunct="1">
              <a:lnSpc>
                <a:spcPct val="100000"/>
              </a:lnSpc>
            </a:pPr>
            <a:r>
              <a:rPr lang="ru-RU" altLang="ru-RU" sz="2200" b="1" u="sng" dirty="0">
                <a:solidFill>
                  <a:schemeClr val="tx1"/>
                </a:solidFill>
                <a:latin typeface="+mj-lt"/>
              </a:rPr>
              <a:t>клас</a:t>
            </a:r>
            <a:r>
              <a:rPr lang="ru-RU" altLang="ru-RU" sz="2000" b="1" dirty="0">
                <a:solidFill>
                  <a:schemeClr val="tx1"/>
                </a:solidFill>
                <a:latin typeface="+mj-lt"/>
              </a:rPr>
              <a:t> являє собою тип даних, який об'єднує </a:t>
            </a:r>
            <a:r>
              <a:rPr lang="ru-RU" altLang="ru-RU" sz="2000" b="1" u="sng" dirty="0">
                <a:solidFill>
                  <a:schemeClr val="tx1"/>
                </a:solidFill>
                <a:latin typeface="+mj-lt"/>
              </a:rPr>
              <a:t>поля</a:t>
            </a:r>
            <a:r>
              <a:rPr lang="ru-RU" altLang="ru-RU" sz="2000" b="1" dirty="0">
                <a:solidFill>
                  <a:schemeClr val="tx1"/>
                </a:solidFill>
                <a:latin typeface="+mj-lt"/>
              </a:rPr>
              <a:t> (Властивості) і </a:t>
            </a:r>
            <a:r>
              <a:rPr lang="ru-RU" altLang="ru-RU" sz="2000" b="1" u="sng" dirty="0">
                <a:solidFill>
                  <a:schemeClr val="tx1"/>
                </a:solidFill>
                <a:latin typeface="+mj-lt"/>
              </a:rPr>
              <a:t>методи</a:t>
            </a:r>
            <a:r>
              <a:rPr lang="ru-RU" altLang="ru-RU" sz="2000" b="1" dirty="0">
                <a:solidFill>
                  <a:schemeClr val="tx1"/>
                </a:solidFill>
                <a:latin typeface="+mj-lt"/>
              </a:rPr>
              <a:t> (Функції).</a:t>
            </a:r>
          </a:p>
        </p:txBody>
      </p:sp>
      <p:sp>
        <p:nvSpPr>
          <p:cNvPr id="5127" name="Text Box 6"/>
          <p:cNvSpPr txBox="1">
            <a:spLocks noChangeArrowheads="1"/>
          </p:cNvSpPr>
          <p:nvPr/>
        </p:nvSpPr>
        <p:spPr bwMode="auto">
          <a:xfrm>
            <a:off x="252413" y="2781300"/>
            <a:ext cx="2303462" cy="402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>
              <a:spcBef>
                <a:spcPts val="1250"/>
              </a:spcBef>
            </a:pPr>
            <a:r>
              <a:rPr lang="ru-RU" altLang="ru-RU" sz="2000" b="1">
                <a:solidFill>
                  <a:schemeClr val="tx1"/>
                </a:solidFill>
                <a:latin typeface="+mj-lt"/>
              </a:rPr>
              <a:t>Клас «Людина»</a:t>
            </a:r>
          </a:p>
        </p:txBody>
      </p:sp>
      <p:sp>
        <p:nvSpPr>
          <p:cNvPr id="5128" name="Text Box 7"/>
          <p:cNvSpPr txBox="1">
            <a:spLocks noChangeArrowheads="1"/>
          </p:cNvSpPr>
          <p:nvPr/>
        </p:nvSpPr>
        <p:spPr bwMode="auto">
          <a:xfrm>
            <a:off x="250825" y="4365625"/>
            <a:ext cx="2736850" cy="1248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>
              <a:spcBef>
                <a:spcPts val="938"/>
              </a:spcBef>
            </a:pPr>
            <a:r>
              <a:rPr lang="ru-RU" altLang="ru-RU" sz="1500" b="1">
                <a:solidFill>
                  <a:schemeClr val="tx1"/>
                </a:solidFill>
                <a:latin typeface="+mj-lt"/>
              </a:rPr>
              <a:t>Поле «Ім'я»</a:t>
            </a:r>
          </a:p>
          <a:p>
            <a:pPr eaLnBrk="1" hangingPunct="1">
              <a:spcBef>
                <a:spcPts val="938"/>
              </a:spcBef>
            </a:pPr>
            <a:r>
              <a:rPr lang="ru-RU" altLang="ru-RU" sz="1500" b="1">
                <a:solidFill>
                  <a:schemeClr val="tx1"/>
                </a:solidFill>
                <a:latin typeface="+mj-lt"/>
              </a:rPr>
              <a:t>Метод «Отримати ім'я»</a:t>
            </a:r>
          </a:p>
          <a:p>
            <a:pPr eaLnBrk="1" hangingPunct="1">
              <a:spcBef>
                <a:spcPts val="938"/>
              </a:spcBef>
            </a:pPr>
            <a:r>
              <a:rPr lang="ru-RU" altLang="ru-RU" sz="1500" b="1">
                <a:solidFill>
                  <a:schemeClr val="tx1"/>
                </a:solidFill>
                <a:latin typeface="+mj-lt"/>
              </a:rPr>
              <a:t>Метод «Надіслати повідомлення»</a:t>
            </a:r>
          </a:p>
        </p:txBody>
      </p:sp>
      <p:sp>
        <p:nvSpPr>
          <p:cNvPr id="5129" name="Text Box 8"/>
          <p:cNvSpPr txBox="1">
            <a:spLocks noChangeArrowheads="1"/>
          </p:cNvSpPr>
          <p:nvPr/>
        </p:nvSpPr>
        <p:spPr bwMode="auto">
          <a:xfrm>
            <a:off x="3203575" y="2852738"/>
            <a:ext cx="2881313" cy="710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 eaLnBrk="1" hangingPunct="1">
              <a:spcBef>
                <a:spcPts val="1250"/>
              </a:spcBef>
            </a:pPr>
            <a:r>
              <a:rPr lang="ru-RU" altLang="ru-RU" sz="2000" b="1">
                <a:solidFill>
                  <a:schemeClr val="tx1"/>
                </a:solidFill>
                <a:latin typeface="+mj-lt"/>
              </a:rPr>
              <a:t>Примірник (об'єкт) класу «Людина»</a:t>
            </a:r>
          </a:p>
        </p:txBody>
      </p:sp>
      <p:sp>
        <p:nvSpPr>
          <p:cNvPr id="5130" name="Text Box 9"/>
          <p:cNvSpPr txBox="1">
            <a:spLocks noChangeArrowheads="1"/>
          </p:cNvSpPr>
          <p:nvPr/>
        </p:nvSpPr>
        <p:spPr bwMode="auto">
          <a:xfrm>
            <a:off x="3489325" y="4332288"/>
            <a:ext cx="2736850" cy="1248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>
              <a:spcBef>
                <a:spcPts val="938"/>
              </a:spcBef>
            </a:pPr>
            <a:r>
              <a:rPr lang="ru-RU" altLang="ru-RU" sz="1500" b="1">
                <a:solidFill>
                  <a:schemeClr val="tx1"/>
                </a:solidFill>
                <a:latin typeface="+mj-lt"/>
              </a:rPr>
              <a:t>Поле «Ім'я» = Вася</a:t>
            </a:r>
          </a:p>
          <a:p>
            <a:pPr eaLnBrk="1" hangingPunct="1">
              <a:spcBef>
                <a:spcPts val="938"/>
              </a:spcBef>
            </a:pPr>
            <a:r>
              <a:rPr lang="ru-RU" altLang="ru-RU" sz="1500" b="1">
                <a:solidFill>
                  <a:schemeClr val="tx1"/>
                </a:solidFill>
                <a:latin typeface="+mj-lt"/>
              </a:rPr>
              <a:t>Метод «Отримати ім'я»</a:t>
            </a:r>
          </a:p>
          <a:p>
            <a:pPr eaLnBrk="1" hangingPunct="1">
              <a:spcBef>
                <a:spcPts val="938"/>
              </a:spcBef>
            </a:pPr>
            <a:r>
              <a:rPr lang="ru-RU" altLang="ru-RU" sz="1500" b="1">
                <a:solidFill>
                  <a:schemeClr val="tx1"/>
                </a:solidFill>
                <a:latin typeface="+mj-lt"/>
              </a:rPr>
              <a:t>Метод «Надіслати повідомлення»</a:t>
            </a:r>
          </a:p>
        </p:txBody>
      </p:sp>
      <p:pic>
        <p:nvPicPr>
          <p:cNvPr id="5131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4238" y="3481388"/>
            <a:ext cx="7715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5132" name="Text Box 11"/>
          <p:cNvSpPr txBox="1">
            <a:spLocks noChangeArrowheads="1"/>
          </p:cNvSpPr>
          <p:nvPr/>
        </p:nvSpPr>
        <p:spPr bwMode="auto">
          <a:xfrm>
            <a:off x="6154738" y="2840038"/>
            <a:ext cx="2881312" cy="710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 eaLnBrk="1" hangingPunct="1">
              <a:spcBef>
                <a:spcPts val="1250"/>
              </a:spcBef>
            </a:pPr>
            <a:r>
              <a:rPr lang="ru-RU" altLang="ru-RU" sz="2000" b="1">
                <a:solidFill>
                  <a:schemeClr val="tx1"/>
                </a:solidFill>
                <a:latin typeface="+mj-lt"/>
              </a:rPr>
              <a:t>Примірник (об'єкт) класу «Людина»</a:t>
            </a:r>
          </a:p>
        </p:txBody>
      </p:sp>
      <p:sp>
        <p:nvSpPr>
          <p:cNvPr id="5133" name="Text Box 12"/>
          <p:cNvSpPr txBox="1">
            <a:spLocks noChangeArrowheads="1"/>
          </p:cNvSpPr>
          <p:nvPr/>
        </p:nvSpPr>
        <p:spPr bwMode="auto">
          <a:xfrm>
            <a:off x="6297613" y="4344988"/>
            <a:ext cx="2736850" cy="1248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>
              <a:spcBef>
                <a:spcPts val="938"/>
              </a:spcBef>
            </a:pPr>
            <a:r>
              <a:rPr lang="ru-RU" altLang="ru-RU" sz="1500" b="1">
                <a:solidFill>
                  <a:schemeClr val="tx1"/>
                </a:solidFill>
                <a:latin typeface="+mj-lt"/>
              </a:rPr>
              <a:t>Поле «Ім'я» = Петя</a:t>
            </a:r>
          </a:p>
          <a:p>
            <a:pPr eaLnBrk="1" hangingPunct="1">
              <a:spcBef>
                <a:spcPts val="938"/>
              </a:spcBef>
            </a:pPr>
            <a:r>
              <a:rPr lang="ru-RU" altLang="ru-RU" sz="1500" b="1">
                <a:solidFill>
                  <a:schemeClr val="tx1"/>
                </a:solidFill>
                <a:latin typeface="+mj-lt"/>
              </a:rPr>
              <a:t>Метод «Отримати ім'я»</a:t>
            </a:r>
          </a:p>
          <a:p>
            <a:pPr eaLnBrk="1" hangingPunct="1">
              <a:spcBef>
                <a:spcPts val="938"/>
              </a:spcBef>
            </a:pPr>
            <a:r>
              <a:rPr lang="ru-RU" altLang="ru-RU" sz="1500" b="1">
                <a:solidFill>
                  <a:schemeClr val="tx1"/>
                </a:solidFill>
                <a:latin typeface="+mj-lt"/>
              </a:rPr>
              <a:t>Метод «Надіслати повідомлення»</a:t>
            </a:r>
          </a:p>
        </p:txBody>
      </p:sp>
      <p:sp>
        <p:nvSpPr>
          <p:cNvPr id="5134" name="AutoShape 13"/>
          <p:cNvSpPr>
            <a:spLocks noChangeArrowheads="1"/>
          </p:cNvSpPr>
          <p:nvPr/>
        </p:nvSpPr>
        <p:spPr bwMode="auto">
          <a:xfrm>
            <a:off x="4211638" y="6165850"/>
            <a:ext cx="792162" cy="576263"/>
          </a:xfrm>
          <a:custGeom>
            <a:avLst/>
            <a:gdLst>
              <a:gd name="T0" fmla="*/ 0 w 21600"/>
              <a:gd name="T1" fmla="*/ 2147483647 h 21600"/>
              <a:gd name="T2" fmla="*/ 2147483647 w 21600"/>
              <a:gd name="T3" fmla="*/ 0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7811 w 21600"/>
              <a:gd name="T13" fmla="*/ 2584 h 21600"/>
              <a:gd name="T14" fmla="*/ 16359 w 21600"/>
              <a:gd name="T15" fmla="*/ 11764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8250" y="17743"/>
                </a:moveTo>
                <a:lnTo>
                  <a:pt x="17557" y="16971"/>
                </a:lnTo>
                <a:lnTo>
                  <a:pt x="5429" y="16971"/>
                </a:lnTo>
                <a:lnTo>
                  <a:pt x="4736" y="17743"/>
                </a:lnTo>
                <a:lnTo>
                  <a:pt x="18250" y="17743"/>
                </a:lnTo>
                <a:close/>
              </a:path>
              <a:path w="21600" h="21600" extrusionOk="0">
                <a:moveTo>
                  <a:pt x="18250" y="17743"/>
                </a:moveTo>
                <a:moveTo>
                  <a:pt x="19405" y="19131"/>
                </a:moveTo>
                <a:lnTo>
                  <a:pt x="18712" y="18360"/>
                </a:lnTo>
                <a:lnTo>
                  <a:pt x="4274" y="18360"/>
                </a:lnTo>
                <a:lnTo>
                  <a:pt x="3581" y="19131"/>
                </a:lnTo>
                <a:lnTo>
                  <a:pt x="19405" y="19131"/>
                </a:lnTo>
                <a:close/>
              </a:path>
              <a:path w="21600" h="21600" extrusionOk="0">
                <a:moveTo>
                  <a:pt x="19405" y="19131"/>
                </a:moveTo>
                <a:moveTo>
                  <a:pt x="20560" y="20520"/>
                </a:moveTo>
                <a:lnTo>
                  <a:pt x="19867" y="19749"/>
                </a:lnTo>
                <a:lnTo>
                  <a:pt x="3119" y="19749"/>
                </a:lnTo>
                <a:lnTo>
                  <a:pt x="2426" y="20520"/>
                </a:lnTo>
                <a:lnTo>
                  <a:pt x="20560" y="20520"/>
                </a:lnTo>
                <a:close/>
              </a:path>
              <a:path w="21600" h="21600" extrusionOk="0">
                <a:moveTo>
                  <a:pt x="20560" y="20520"/>
                </a:moveTo>
                <a:moveTo>
                  <a:pt x="4620" y="16971"/>
                </a:moveTo>
                <a:lnTo>
                  <a:pt x="5313" y="16200"/>
                </a:lnTo>
                <a:lnTo>
                  <a:pt x="7624" y="16200"/>
                </a:lnTo>
                <a:lnTo>
                  <a:pt x="7624" y="14194"/>
                </a:lnTo>
                <a:lnTo>
                  <a:pt x="5891" y="14194"/>
                </a:lnTo>
                <a:lnTo>
                  <a:pt x="5891" y="0"/>
                </a:lnTo>
                <a:lnTo>
                  <a:pt x="12013" y="0"/>
                </a:lnTo>
                <a:lnTo>
                  <a:pt x="18135" y="0"/>
                </a:lnTo>
                <a:lnTo>
                  <a:pt x="18135" y="10800"/>
                </a:lnTo>
                <a:lnTo>
                  <a:pt x="18135" y="14194"/>
                </a:lnTo>
                <a:lnTo>
                  <a:pt x="16402" y="14194"/>
                </a:lnTo>
                <a:lnTo>
                  <a:pt x="16402" y="16200"/>
                </a:lnTo>
                <a:lnTo>
                  <a:pt x="17788" y="16200"/>
                </a:lnTo>
                <a:lnTo>
                  <a:pt x="19059" y="17743"/>
                </a:lnTo>
                <a:lnTo>
                  <a:pt x="21022" y="19903"/>
                </a:lnTo>
                <a:lnTo>
                  <a:pt x="21253" y="20057"/>
                </a:lnTo>
                <a:lnTo>
                  <a:pt x="21369" y="20366"/>
                </a:lnTo>
                <a:lnTo>
                  <a:pt x="21600" y="20674"/>
                </a:lnTo>
                <a:lnTo>
                  <a:pt x="21600" y="20829"/>
                </a:lnTo>
                <a:lnTo>
                  <a:pt x="21600" y="20983"/>
                </a:lnTo>
                <a:lnTo>
                  <a:pt x="21600" y="21137"/>
                </a:lnTo>
                <a:lnTo>
                  <a:pt x="21600" y="21291"/>
                </a:lnTo>
                <a:lnTo>
                  <a:pt x="21484" y="21446"/>
                </a:lnTo>
                <a:lnTo>
                  <a:pt x="21369" y="21446"/>
                </a:lnTo>
                <a:lnTo>
                  <a:pt x="21138" y="21600"/>
                </a:lnTo>
                <a:lnTo>
                  <a:pt x="21022" y="21600"/>
                </a:lnTo>
                <a:lnTo>
                  <a:pt x="10973" y="21600"/>
                </a:lnTo>
                <a:lnTo>
                  <a:pt x="2079" y="21600"/>
                </a:lnTo>
                <a:lnTo>
                  <a:pt x="1848" y="21600"/>
                </a:lnTo>
                <a:lnTo>
                  <a:pt x="1733" y="21446"/>
                </a:lnTo>
                <a:lnTo>
                  <a:pt x="1617" y="21446"/>
                </a:lnTo>
                <a:lnTo>
                  <a:pt x="1502" y="21291"/>
                </a:lnTo>
                <a:lnTo>
                  <a:pt x="1386" y="21291"/>
                </a:lnTo>
                <a:lnTo>
                  <a:pt x="1386" y="21137"/>
                </a:lnTo>
                <a:lnTo>
                  <a:pt x="1386" y="20983"/>
                </a:lnTo>
                <a:lnTo>
                  <a:pt x="1386" y="20829"/>
                </a:lnTo>
                <a:lnTo>
                  <a:pt x="1502" y="20674"/>
                </a:lnTo>
                <a:lnTo>
                  <a:pt x="1617" y="20366"/>
                </a:lnTo>
                <a:lnTo>
                  <a:pt x="1733" y="20057"/>
                </a:lnTo>
                <a:lnTo>
                  <a:pt x="1964" y="19903"/>
                </a:lnTo>
                <a:lnTo>
                  <a:pt x="0" y="19903"/>
                </a:lnTo>
                <a:lnTo>
                  <a:pt x="0" y="10800"/>
                </a:lnTo>
                <a:lnTo>
                  <a:pt x="0" y="2777"/>
                </a:lnTo>
                <a:lnTo>
                  <a:pt x="4620" y="2777"/>
                </a:lnTo>
                <a:lnTo>
                  <a:pt x="4620" y="16971"/>
                </a:lnTo>
                <a:moveTo>
                  <a:pt x="4620" y="16971"/>
                </a:moveTo>
                <a:moveTo>
                  <a:pt x="4620" y="16971"/>
                </a:moveTo>
                <a:lnTo>
                  <a:pt x="4158" y="17434"/>
                </a:lnTo>
                <a:lnTo>
                  <a:pt x="2541" y="19286"/>
                </a:lnTo>
                <a:lnTo>
                  <a:pt x="1964" y="19903"/>
                </a:lnTo>
                <a:lnTo>
                  <a:pt x="4620" y="16971"/>
                </a:lnTo>
                <a:close/>
              </a:path>
              <a:path w="21600" h="21600" extrusionOk="0">
                <a:moveTo>
                  <a:pt x="7624" y="2314"/>
                </a:moveTo>
                <a:moveTo>
                  <a:pt x="16402" y="2314"/>
                </a:moveTo>
                <a:lnTo>
                  <a:pt x="16402" y="11880"/>
                </a:lnTo>
                <a:lnTo>
                  <a:pt x="7624" y="11880"/>
                </a:lnTo>
                <a:lnTo>
                  <a:pt x="7624" y="2314"/>
                </a:lnTo>
                <a:close/>
              </a:path>
              <a:path w="21600" h="21600" extrusionOk="0">
                <a:moveTo>
                  <a:pt x="578" y="4011"/>
                </a:moveTo>
                <a:moveTo>
                  <a:pt x="4043" y="4011"/>
                </a:moveTo>
                <a:lnTo>
                  <a:pt x="4043" y="4320"/>
                </a:lnTo>
                <a:lnTo>
                  <a:pt x="578" y="4320"/>
                </a:lnTo>
                <a:lnTo>
                  <a:pt x="578" y="4011"/>
                </a:lnTo>
                <a:close/>
                <a:moveTo>
                  <a:pt x="7624" y="14194"/>
                </a:moveTo>
                <a:lnTo>
                  <a:pt x="16402" y="14194"/>
                </a:lnTo>
                <a:lnTo>
                  <a:pt x="16402" y="16200"/>
                </a:lnTo>
                <a:lnTo>
                  <a:pt x="7624" y="16200"/>
                </a:lnTo>
              </a:path>
            </a:pathLst>
          </a:custGeom>
          <a:solidFill>
            <a:srgbClr val="FFFFCC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 altLang="ru-RU"/>
          </a:p>
        </p:txBody>
      </p:sp>
      <p:sp>
        <p:nvSpPr>
          <p:cNvPr id="5135" name="Line 14"/>
          <p:cNvSpPr>
            <a:spLocks noChangeShapeType="1"/>
          </p:cNvSpPr>
          <p:nvPr/>
        </p:nvSpPr>
        <p:spPr bwMode="auto">
          <a:xfrm flipH="1" flipV="1">
            <a:off x="4210050" y="5514975"/>
            <a:ext cx="219075" cy="57943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5136" name="Line 15"/>
          <p:cNvSpPr>
            <a:spLocks noChangeShapeType="1"/>
          </p:cNvSpPr>
          <p:nvPr/>
        </p:nvSpPr>
        <p:spPr bwMode="auto">
          <a:xfrm flipV="1">
            <a:off x="4716463" y="4867275"/>
            <a:ext cx="71437" cy="122713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5137" name="Line 16"/>
          <p:cNvSpPr>
            <a:spLocks noChangeShapeType="1"/>
          </p:cNvSpPr>
          <p:nvPr/>
        </p:nvSpPr>
        <p:spPr bwMode="auto">
          <a:xfrm flipV="1">
            <a:off x="5003800" y="5227638"/>
            <a:ext cx="1368425" cy="101123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5138" name="Line 17"/>
          <p:cNvSpPr>
            <a:spLocks noChangeShapeType="1"/>
          </p:cNvSpPr>
          <p:nvPr/>
        </p:nvSpPr>
        <p:spPr bwMode="auto">
          <a:xfrm flipV="1">
            <a:off x="4932363" y="4867275"/>
            <a:ext cx="1511300" cy="129857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5139" name="Line 18"/>
          <p:cNvSpPr>
            <a:spLocks noChangeShapeType="1"/>
          </p:cNvSpPr>
          <p:nvPr/>
        </p:nvSpPr>
        <p:spPr bwMode="auto">
          <a:xfrm flipV="1">
            <a:off x="4787900" y="4506913"/>
            <a:ext cx="288925" cy="1660525"/>
          </a:xfrm>
          <a:prstGeom prst="line">
            <a:avLst/>
          </a:prstGeom>
          <a:noFill/>
          <a:ln w="28440">
            <a:solidFill>
              <a:srgbClr val="FF0000"/>
            </a:solidFill>
            <a:prstDash val="sysDot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5140" name="Line 19"/>
          <p:cNvSpPr>
            <a:spLocks noChangeShapeType="1"/>
          </p:cNvSpPr>
          <p:nvPr/>
        </p:nvSpPr>
        <p:spPr bwMode="auto">
          <a:xfrm flipV="1">
            <a:off x="4787900" y="4506913"/>
            <a:ext cx="1655763" cy="1660525"/>
          </a:xfrm>
          <a:prstGeom prst="line">
            <a:avLst/>
          </a:prstGeom>
          <a:noFill/>
          <a:ln w="28440">
            <a:solidFill>
              <a:srgbClr val="FF0000"/>
            </a:solidFill>
            <a:prstDash val="sysDot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5141" name="Line 20"/>
          <p:cNvSpPr>
            <a:spLocks noChangeShapeType="1"/>
          </p:cNvSpPr>
          <p:nvPr/>
        </p:nvSpPr>
        <p:spPr bwMode="auto">
          <a:xfrm flipH="1" flipV="1">
            <a:off x="1474788" y="5299075"/>
            <a:ext cx="2738437" cy="1300163"/>
          </a:xfrm>
          <a:prstGeom prst="line">
            <a:avLst/>
          </a:prstGeom>
          <a:noFill/>
          <a:ln w="28440">
            <a:solidFill>
              <a:srgbClr val="FF0000"/>
            </a:solidFill>
            <a:prstDash val="sysDot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5142" name="Line 21"/>
          <p:cNvSpPr>
            <a:spLocks noChangeShapeType="1"/>
          </p:cNvSpPr>
          <p:nvPr/>
        </p:nvSpPr>
        <p:spPr bwMode="auto">
          <a:xfrm flipH="1" flipV="1">
            <a:off x="2338388" y="4867275"/>
            <a:ext cx="1803400" cy="1516063"/>
          </a:xfrm>
          <a:prstGeom prst="line">
            <a:avLst/>
          </a:prstGeom>
          <a:noFill/>
          <a:ln w="28440">
            <a:solidFill>
              <a:srgbClr val="FF0000"/>
            </a:solidFill>
            <a:prstDash val="sysDot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5143" name="Line 22"/>
          <p:cNvSpPr>
            <a:spLocks noChangeShapeType="1"/>
          </p:cNvSpPr>
          <p:nvPr/>
        </p:nvSpPr>
        <p:spPr bwMode="auto">
          <a:xfrm flipH="1" flipV="1">
            <a:off x="1330325" y="4579938"/>
            <a:ext cx="2882900" cy="1946275"/>
          </a:xfrm>
          <a:prstGeom prst="line">
            <a:avLst/>
          </a:prstGeom>
          <a:noFill/>
          <a:ln w="28440">
            <a:solidFill>
              <a:srgbClr val="FF0000"/>
            </a:solidFill>
            <a:prstDash val="sysDot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84865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/>
          <p:cNvSpPr>
            <a:spLocks noChangeArrowheads="1"/>
          </p:cNvSpPr>
          <p:nvPr/>
        </p:nvSpPr>
        <p:spPr bwMode="auto">
          <a:xfrm>
            <a:off x="648359" y="0"/>
            <a:ext cx="8208962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eaLnBrk="0" hangingPunct="0"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eaLnBrk="0" hangingPunct="0"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 hangingPunct="0"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 hangingPunct="0"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 hangingPunct="0"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ru-RU" altLang="ru-RU" b="1" dirty="0">
                <a:solidFill>
                  <a:schemeClr val="tx1"/>
                </a:solidFill>
                <a:latin typeface="+mj-lt"/>
              </a:rPr>
              <a:t>Об'єктно-орієнтоване програмування (ООП)</a:t>
            </a:r>
          </a:p>
        </p:txBody>
      </p:sp>
      <p:sp>
        <p:nvSpPr>
          <p:cNvPr id="6148" name="Rectangle 3"/>
          <p:cNvSpPr>
            <a:spLocks noChangeArrowheads="1"/>
          </p:cNvSpPr>
          <p:nvPr/>
        </p:nvSpPr>
        <p:spPr bwMode="auto">
          <a:xfrm>
            <a:off x="1018479" y="1297801"/>
            <a:ext cx="7996586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eaLnBrk="0" hangingPunct="0"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eaLnBrk="0" hangingPunct="0"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 hangingPunct="0"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 hangingPunct="0"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 hangingPunct="0"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ru-RU" altLang="ru-RU" sz="2000" b="1" u="sng" dirty="0">
                <a:solidFill>
                  <a:schemeClr val="tx1"/>
                </a:solidFill>
                <a:latin typeface="+mn-lt"/>
              </a:rPr>
              <a:t>інкапсуляція</a:t>
            </a:r>
            <a:r>
              <a:rPr lang="ru-RU" altLang="ru-RU" sz="2000" b="1" dirty="0">
                <a:solidFill>
                  <a:schemeClr val="tx1"/>
                </a:solidFill>
                <a:latin typeface="+mj-lt"/>
              </a:rPr>
              <a:t> - </a:t>
            </a:r>
            <a:r>
              <a:rPr lang="ru-RU" altLang="ru-RU" sz="2000" dirty="0" smtClean="0">
                <a:solidFill>
                  <a:schemeClr val="tx1"/>
                </a:solidFill>
                <a:latin typeface="+mj-lt"/>
              </a:rPr>
              <a:t/>
            </a:r>
            <a:br>
              <a:rPr lang="ru-RU" altLang="ru-RU" sz="2000" dirty="0" smtClean="0">
                <a:solidFill>
                  <a:schemeClr val="tx1"/>
                </a:solidFill>
                <a:latin typeface="+mj-lt"/>
              </a:rPr>
            </a:br>
            <a:r>
              <a:rPr lang="ru-RU" altLang="ru-RU" sz="2000" dirty="0" smtClean="0">
                <a:solidFill>
                  <a:schemeClr val="tx1"/>
                </a:solidFill>
                <a:latin typeface="+mj-lt"/>
              </a:rPr>
              <a:t/>
            </a:r>
            <a:br>
              <a:rPr lang="ru-RU" altLang="ru-RU" sz="2000" dirty="0" smtClean="0">
                <a:solidFill>
                  <a:schemeClr val="tx1"/>
                </a:solidFill>
                <a:latin typeface="+mj-lt"/>
              </a:rPr>
            </a:br>
            <a:r>
              <a:rPr lang="ru-RU" altLang="ru-RU" sz="2000" dirty="0" smtClean="0">
                <a:solidFill>
                  <a:schemeClr val="tx1"/>
                </a:solidFill>
                <a:latin typeface="+mj-lt"/>
              </a:rPr>
              <a:t/>
            </a:r>
            <a:br>
              <a:rPr lang="ru-RU" altLang="ru-RU" sz="2000" dirty="0" smtClean="0">
                <a:solidFill>
                  <a:schemeClr val="tx1"/>
                </a:solidFill>
                <a:latin typeface="+mj-lt"/>
              </a:rPr>
            </a:br>
            <a:endParaRPr lang="ru-RU" altLang="ru-RU" sz="2000" dirty="0" smtClean="0">
              <a:solidFill>
                <a:schemeClr val="tx1"/>
              </a:solidFill>
              <a:latin typeface="+mj-lt"/>
            </a:endParaRPr>
          </a:p>
          <a:p>
            <a:pPr eaLnBrk="1" hangingPunct="1">
              <a:lnSpc>
                <a:spcPct val="100000"/>
              </a:lnSpc>
            </a:pPr>
            <a:r>
              <a:rPr lang="uk-UA" altLang="ru-RU" sz="2000" b="1" u="sng" dirty="0" smtClean="0">
                <a:solidFill>
                  <a:schemeClr val="tx1"/>
                </a:solidFill>
                <a:latin typeface="+mj-lt"/>
              </a:rPr>
              <a:t>наслідування</a:t>
            </a:r>
            <a:r>
              <a:rPr lang="ru-RU" altLang="ru-RU" sz="2000" b="1" dirty="0" smtClean="0">
                <a:solidFill>
                  <a:schemeClr val="tx1"/>
                </a:solidFill>
                <a:latin typeface="+mj-lt"/>
              </a:rPr>
              <a:t> - </a:t>
            </a:r>
            <a:r>
              <a:rPr lang="ru-RU" sz="2000" dirty="0" smtClean="0">
                <a:solidFill>
                  <a:schemeClr val="tx1"/>
                </a:solidFill>
                <a:latin typeface="+mj-lt"/>
                <a:ea typeface="Arial"/>
                <a:cs typeface="Arial"/>
                <a:sym typeface="Arial"/>
              </a:rPr>
              <a:t/>
            </a:r>
            <a:br>
              <a:rPr lang="ru-RU" sz="2000" dirty="0" smtClean="0">
                <a:solidFill>
                  <a:schemeClr val="tx1"/>
                </a:solidFill>
                <a:latin typeface="+mj-lt"/>
                <a:ea typeface="Arial"/>
                <a:cs typeface="Arial"/>
                <a:sym typeface="Arial"/>
              </a:rPr>
            </a:br>
            <a:r>
              <a:rPr lang="ru-RU" sz="2000" dirty="0" smtClean="0">
                <a:solidFill>
                  <a:schemeClr val="tx1"/>
                </a:solidFill>
                <a:latin typeface="+mj-lt"/>
                <a:ea typeface="Arial"/>
                <a:cs typeface="Arial"/>
                <a:sym typeface="Arial"/>
              </a:rPr>
              <a:t/>
            </a:r>
            <a:br>
              <a:rPr lang="ru-RU" sz="2000" dirty="0" smtClean="0">
                <a:solidFill>
                  <a:schemeClr val="tx1"/>
                </a:solidFill>
                <a:latin typeface="+mj-lt"/>
                <a:ea typeface="Arial"/>
                <a:cs typeface="Arial"/>
                <a:sym typeface="Arial"/>
              </a:rPr>
            </a:br>
            <a:r>
              <a:rPr lang="ru-RU" sz="2000" dirty="0" smtClean="0">
                <a:solidFill>
                  <a:schemeClr val="tx1"/>
                </a:solidFill>
                <a:latin typeface="+mj-lt"/>
                <a:ea typeface="Arial"/>
                <a:cs typeface="Arial"/>
                <a:sym typeface="Arial"/>
              </a:rPr>
              <a:t/>
            </a:r>
            <a:br>
              <a:rPr lang="ru-RU" sz="2000" dirty="0" smtClean="0">
                <a:solidFill>
                  <a:schemeClr val="tx1"/>
                </a:solidFill>
                <a:latin typeface="+mj-lt"/>
                <a:ea typeface="Arial"/>
                <a:cs typeface="Arial"/>
                <a:sym typeface="Arial"/>
              </a:rPr>
            </a:br>
            <a:endParaRPr lang="ru-RU" sz="2000" i="1" dirty="0" smtClean="0">
              <a:solidFill>
                <a:schemeClr val="tx1"/>
              </a:solidFill>
              <a:latin typeface="+mj-lt"/>
              <a:ea typeface="Arial"/>
              <a:cs typeface="Arial"/>
              <a:sym typeface="Arial"/>
            </a:endParaRPr>
          </a:p>
          <a:p>
            <a:pPr eaLnBrk="1" hangingPunct="1">
              <a:lnSpc>
                <a:spcPct val="100000"/>
              </a:lnSpc>
            </a:pPr>
            <a:endParaRPr lang="ru-RU" altLang="ru-RU" sz="2000" b="1" dirty="0" smtClean="0">
              <a:solidFill>
                <a:schemeClr val="tx1"/>
              </a:solidFill>
              <a:latin typeface="+mj-lt"/>
            </a:endParaRPr>
          </a:p>
          <a:p>
            <a:pPr eaLnBrk="1" hangingPunct="1">
              <a:lnSpc>
                <a:spcPct val="100000"/>
              </a:lnSpc>
            </a:pPr>
            <a:r>
              <a:rPr lang="ru-RU" altLang="ru-RU" sz="2000" b="1" u="sng" dirty="0" smtClean="0">
                <a:solidFill>
                  <a:schemeClr val="tx1"/>
                </a:solidFill>
                <a:latin typeface="+mj-lt"/>
              </a:rPr>
              <a:t>поліморфізм</a:t>
            </a:r>
            <a:r>
              <a:rPr lang="ru-RU" altLang="ru-RU" sz="2000" b="1" dirty="0" smtClean="0">
                <a:solidFill>
                  <a:schemeClr val="tx1"/>
                </a:solidFill>
                <a:latin typeface="+mj-lt"/>
              </a:rPr>
              <a:t> - </a:t>
            </a:r>
            <a:r>
              <a:rPr lang="ru-RU" sz="2000" dirty="0" smtClean="0">
                <a:solidFill>
                  <a:schemeClr val="tx1"/>
                </a:solidFill>
                <a:latin typeface="+mj-lt"/>
              </a:rPr>
              <a:t/>
            </a:r>
            <a:br>
              <a:rPr lang="ru-RU" sz="2000" dirty="0" smtClean="0">
                <a:solidFill>
                  <a:schemeClr val="tx1"/>
                </a:solidFill>
                <a:latin typeface="+mj-lt"/>
              </a:rPr>
            </a:br>
            <a:r>
              <a:rPr lang="ru-RU" sz="2000" dirty="0" smtClean="0">
                <a:solidFill>
                  <a:schemeClr val="tx1"/>
                </a:solidFill>
                <a:latin typeface="+mj-lt"/>
              </a:rPr>
              <a:t/>
            </a:r>
            <a:br>
              <a:rPr lang="ru-RU" sz="2000" dirty="0" smtClean="0">
                <a:solidFill>
                  <a:schemeClr val="tx1"/>
                </a:solidFill>
                <a:latin typeface="+mj-lt"/>
              </a:rPr>
            </a:br>
            <a:endParaRPr lang="ru-RU" altLang="ru-RU" sz="2000" b="1" dirty="0" smtClean="0">
              <a:solidFill>
                <a:schemeClr val="tx1"/>
              </a:solidFill>
              <a:latin typeface="+mj-lt"/>
            </a:endParaRPr>
          </a:p>
          <a:p>
            <a:pPr eaLnBrk="1" hangingPunct="1">
              <a:lnSpc>
                <a:spcPct val="100000"/>
              </a:lnSpc>
            </a:pPr>
            <a:endParaRPr lang="ru-RU" altLang="ru-RU" sz="20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9469065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/>
          <p:cNvSpPr>
            <a:spLocks noChangeArrowheads="1"/>
          </p:cNvSpPr>
          <p:nvPr/>
        </p:nvSpPr>
        <p:spPr bwMode="auto">
          <a:xfrm>
            <a:off x="610394" y="38796"/>
            <a:ext cx="8208962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eaLnBrk="0" hangingPunct="0"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eaLnBrk="0" hangingPunct="0"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 hangingPunct="0"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 hangingPunct="0"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 hangingPunct="0"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ru-RU" altLang="ru-RU" b="1" dirty="0">
                <a:solidFill>
                  <a:srgbClr val="333399"/>
                </a:solidFill>
                <a:latin typeface="+mj-lt"/>
              </a:rPr>
              <a:t>Об'єктно-орієнтоване програмування (ООП)</a:t>
            </a:r>
          </a:p>
        </p:txBody>
      </p:sp>
      <p:pic>
        <p:nvPicPr>
          <p:cNvPr id="6147" name="Picture 2"/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4513" y="4510784"/>
            <a:ext cx="7715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6148" name="Rectangle 3"/>
          <p:cNvSpPr>
            <a:spLocks noChangeArrowheads="1"/>
          </p:cNvSpPr>
          <p:nvPr/>
        </p:nvSpPr>
        <p:spPr bwMode="auto">
          <a:xfrm>
            <a:off x="1018478" y="1297684"/>
            <a:ext cx="7996586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eaLnBrk="0" hangingPunct="0"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eaLnBrk="0" hangingPunct="0"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 hangingPunct="0"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 hangingPunct="0"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 hangingPunct="0"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ru-RU" altLang="ru-RU" sz="2000" b="1" u="sng" dirty="0">
                <a:solidFill>
                  <a:schemeClr val="tx1"/>
                </a:solidFill>
                <a:latin typeface="+mj-lt"/>
              </a:rPr>
              <a:t>інкапсуляція</a:t>
            </a:r>
            <a:r>
              <a:rPr lang="ru-RU" altLang="ru-RU" sz="2000" b="1" dirty="0">
                <a:solidFill>
                  <a:schemeClr val="tx1"/>
                </a:solidFill>
                <a:latin typeface="+mj-lt"/>
              </a:rPr>
              <a:t> - </a:t>
            </a:r>
            <a:r>
              <a:rPr lang="ru-RU" altLang="ru-RU" sz="2000" dirty="0">
                <a:solidFill>
                  <a:schemeClr val="tx1"/>
                </a:solidFill>
                <a:latin typeface="+mj-lt"/>
              </a:rPr>
              <a:t>об'єднання даних і методів для роботи з ними в один об'єкт. Інкапсуляція також реалізує приховування даних від</a:t>
            </a:r>
            <a:r>
              <a:rPr lang="ru-RU" altLang="ru-RU" sz="2000" dirty="0">
                <a:solidFill>
                  <a:schemeClr val="tx1"/>
                </a:solidFill>
                <a:latin typeface="+mn-lt"/>
              </a:rPr>
              <a:t>зовнішнього</a:t>
            </a:r>
            <a:r>
              <a:rPr lang="ru-RU" altLang="ru-RU" sz="2000" dirty="0">
                <a:solidFill>
                  <a:schemeClr val="tx1"/>
                </a:solidFill>
                <a:latin typeface="+mj-lt"/>
              </a:rPr>
              <a:t> впливу, що захищає їх від випадкового </a:t>
            </a:r>
            <a:r>
              <a:rPr lang="ru-RU" altLang="ru-RU" sz="2000" dirty="0" smtClean="0">
                <a:solidFill>
                  <a:schemeClr val="tx1"/>
                </a:solidFill>
                <a:latin typeface="+mj-lt"/>
              </a:rPr>
              <a:t>зміни.</a:t>
            </a:r>
          </a:p>
          <a:p>
            <a:pPr eaLnBrk="1" hangingPunct="1">
              <a:lnSpc>
                <a:spcPct val="100000"/>
              </a:lnSpc>
            </a:pPr>
            <a:endParaRPr lang="ru-RU" altLang="ru-RU" sz="2000" dirty="0" smtClean="0">
              <a:solidFill>
                <a:schemeClr val="tx1"/>
              </a:solidFill>
              <a:latin typeface="+mj-lt"/>
            </a:endParaRPr>
          </a:p>
          <a:p>
            <a:pPr eaLnBrk="1" hangingPunct="1">
              <a:lnSpc>
                <a:spcPct val="100000"/>
              </a:lnSpc>
            </a:pPr>
            <a:r>
              <a:rPr lang="ru-RU" altLang="ru-RU" sz="2000" b="1" u="sng" dirty="0" err="1" smtClean="0">
                <a:solidFill>
                  <a:schemeClr val="tx1"/>
                </a:solidFill>
                <a:latin typeface="+mj-lt"/>
              </a:rPr>
              <a:t>наслідування</a:t>
            </a:r>
            <a:r>
              <a:rPr lang="ru-RU" altLang="ru-RU" sz="2000" b="1" dirty="0" smtClean="0">
                <a:solidFill>
                  <a:schemeClr val="tx1"/>
                </a:solidFill>
                <a:latin typeface="+mj-lt"/>
              </a:rPr>
              <a:t> - </a:t>
            </a:r>
            <a:r>
              <a:rPr lang="en" sz="2000" dirty="0" smtClean="0">
                <a:solidFill>
                  <a:schemeClr val="tx1"/>
                </a:solidFill>
                <a:latin typeface="+mj-lt"/>
                <a:ea typeface="Arial"/>
                <a:cs typeface="Arial"/>
                <a:sym typeface="Arial"/>
              </a:rPr>
              <a:t>це </a:t>
            </a:r>
            <a:r>
              <a:rPr lang="en" sz="2000" dirty="0">
                <a:solidFill>
                  <a:schemeClr val="tx1"/>
                </a:solidFill>
                <a:latin typeface="+mj-lt"/>
                <a:ea typeface="Arial"/>
                <a:cs typeface="Arial"/>
                <a:sym typeface="Arial"/>
              </a:rPr>
              <a:t>спосіб повторного використання програмного забезпечення, при якому нові класи створюються з уже існуючих класів шляхом запозичення їх атрибутів і функцій і збагачення цими можливостями нових </a:t>
            </a:r>
            <a:r>
              <a:rPr lang="en" sz="2000" dirty="0" smtClean="0">
                <a:solidFill>
                  <a:schemeClr val="tx1"/>
                </a:solidFill>
                <a:latin typeface="+mj-lt"/>
                <a:ea typeface="Arial"/>
                <a:cs typeface="Arial"/>
                <a:sym typeface="Arial"/>
              </a:rPr>
              <a:t>класів</a:t>
            </a:r>
            <a:r>
              <a:rPr lang="ru-RU" sz="2000" i="1" dirty="0" smtClean="0">
                <a:solidFill>
                  <a:schemeClr val="tx1"/>
                </a:solidFill>
                <a:latin typeface="+mj-lt"/>
                <a:ea typeface="Arial"/>
                <a:cs typeface="Arial"/>
                <a:sym typeface="Arial"/>
              </a:rPr>
              <a:t>.</a:t>
            </a:r>
          </a:p>
          <a:p>
            <a:pPr eaLnBrk="1" hangingPunct="1">
              <a:lnSpc>
                <a:spcPct val="100000"/>
              </a:lnSpc>
            </a:pPr>
            <a:endParaRPr lang="ru-RU" altLang="ru-RU" sz="2000" b="1" dirty="0" smtClean="0">
              <a:solidFill>
                <a:schemeClr val="tx1"/>
              </a:solidFill>
              <a:latin typeface="+mj-lt"/>
            </a:endParaRPr>
          </a:p>
          <a:p>
            <a:pPr eaLnBrk="1" hangingPunct="1">
              <a:lnSpc>
                <a:spcPct val="100000"/>
              </a:lnSpc>
            </a:pPr>
            <a:r>
              <a:rPr lang="ru-RU" altLang="ru-RU" sz="2000" b="1" u="sng" dirty="0" smtClean="0">
                <a:solidFill>
                  <a:schemeClr val="tx1"/>
                </a:solidFill>
                <a:latin typeface="+mj-lt"/>
              </a:rPr>
              <a:t>поліморфізм</a:t>
            </a:r>
            <a:r>
              <a:rPr lang="ru-RU" altLang="ru-RU" sz="2000" b="1" dirty="0" smtClean="0">
                <a:solidFill>
                  <a:schemeClr val="tx1"/>
                </a:solidFill>
                <a:latin typeface="+mj-lt"/>
              </a:rPr>
              <a:t> - </a:t>
            </a:r>
            <a:r>
              <a:rPr lang="ru-RU" sz="2000" dirty="0" smtClean="0">
                <a:solidFill>
                  <a:schemeClr val="tx1"/>
                </a:solidFill>
                <a:latin typeface="+mj-lt"/>
              </a:rPr>
              <a:t>це </a:t>
            </a:r>
            <a:r>
              <a:rPr lang="ru-RU" sz="2000" dirty="0">
                <a:solidFill>
                  <a:schemeClr val="tx1"/>
                </a:solidFill>
                <a:latin typeface="+mj-lt"/>
              </a:rPr>
              <a:t>властивість системи використовувати об'єкти з однаковим інтерфейсом без інформації про тип і внутрішню структуру об'єкта</a:t>
            </a:r>
            <a:endParaRPr lang="ru-RU" altLang="ru-RU" sz="2000" b="1" dirty="0" smtClean="0">
              <a:solidFill>
                <a:schemeClr val="tx1"/>
              </a:solidFill>
              <a:latin typeface="+mj-lt"/>
            </a:endParaRPr>
          </a:p>
          <a:p>
            <a:pPr eaLnBrk="1" hangingPunct="1">
              <a:lnSpc>
                <a:spcPct val="100000"/>
              </a:lnSpc>
            </a:pPr>
            <a:endParaRPr lang="ru-RU" altLang="ru-RU" sz="2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149" name="Text Box 4"/>
          <p:cNvSpPr txBox="1">
            <a:spLocks noChangeArrowheads="1"/>
          </p:cNvSpPr>
          <p:nvPr/>
        </p:nvSpPr>
        <p:spPr bwMode="auto">
          <a:xfrm>
            <a:off x="3346450" y="4063109"/>
            <a:ext cx="2520950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>
              <a:spcBef>
                <a:spcPts val="1250"/>
              </a:spcBef>
            </a:pPr>
            <a:r>
              <a:rPr lang="ru-RU" altLang="ru-RU" sz="2000" b="1" dirty="0">
                <a:solidFill>
                  <a:srgbClr val="333399"/>
                </a:solidFill>
                <a:latin typeface="Arial" panose="020B0604020202020204" pitchFamily="34" charset="0"/>
              </a:rPr>
              <a:t>Клас «Людина»</a:t>
            </a:r>
          </a:p>
        </p:txBody>
      </p:sp>
      <p:sp>
        <p:nvSpPr>
          <p:cNvPr id="6150" name="Text Box 5"/>
          <p:cNvSpPr txBox="1">
            <a:spLocks noChangeArrowheads="1"/>
          </p:cNvSpPr>
          <p:nvPr/>
        </p:nvSpPr>
        <p:spPr bwMode="auto">
          <a:xfrm>
            <a:off x="3346450" y="5447409"/>
            <a:ext cx="2736850" cy="1179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>
              <a:spcBef>
                <a:spcPts val="938"/>
              </a:spcBef>
            </a:pPr>
            <a:r>
              <a:rPr lang="ru-RU" altLang="ru-RU" sz="1500" b="1" dirty="0">
                <a:solidFill>
                  <a:srgbClr val="009900"/>
                </a:solidFill>
                <a:latin typeface="Arial" panose="020B0604020202020204" pitchFamily="34" charset="0"/>
              </a:rPr>
              <a:t>Поле «</a:t>
            </a:r>
            <a:r>
              <a:rPr lang="ru-RU" altLang="ru-RU" sz="1500" b="1" dirty="0" err="1">
                <a:solidFill>
                  <a:srgbClr val="009900"/>
                </a:solidFill>
                <a:latin typeface="Arial" panose="020B0604020202020204" pitchFamily="34" charset="0"/>
              </a:rPr>
              <a:t>Ім'я</a:t>
            </a:r>
            <a:r>
              <a:rPr lang="ru-RU" altLang="ru-RU" sz="1500" b="1" dirty="0">
                <a:solidFill>
                  <a:srgbClr val="009900"/>
                </a:solidFill>
                <a:latin typeface="Arial" panose="020B0604020202020204" pitchFamily="34" charset="0"/>
              </a:rPr>
              <a:t>»</a:t>
            </a:r>
          </a:p>
          <a:p>
            <a:pPr eaLnBrk="1" hangingPunct="1">
              <a:spcBef>
                <a:spcPts val="938"/>
              </a:spcBef>
            </a:pPr>
            <a:r>
              <a:rPr lang="ru-RU" altLang="ru-RU" sz="1500" b="1" dirty="0">
                <a:solidFill>
                  <a:srgbClr val="333399"/>
                </a:solidFill>
                <a:latin typeface="Arial" panose="020B0604020202020204" pitchFamily="34" charset="0"/>
              </a:rPr>
              <a:t>Метод «</a:t>
            </a:r>
            <a:r>
              <a:rPr lang="ru-RU" altLang="ru-RU" sz="1500" b="1" dirty="0" err="1">
                <a:solidFill>
                  <a:srgbClr val="333399"/>
                </a:solidFill>
                <a:latin typeface="Arial" panose="020B0604020202020204" pitchFamily="34" charset="0"/>
              </a:rPr>
              <a:t>Отримати</a:t>
            </a:r>
            <a:r>
              <a:rPr lang="ru-RU" altLang="ru-RU" sz="1500" b="1" dirty="0">
                <a:solidFill>
                  <a:srgbClr val="333399"/>
                </a:solidFill>
                <a:latin typeface="Arial" panose="020B0604020202020204" pitchFamily="34" charset="0"/>
              </a:rPr>
              <a:t> </a:t>
            </a:r>
            <a:r>
              <a:rPr lang="ru-RU" altLang="ru-RU" sz="1500" b="1" dirty="0" err="1">
                <a:solidFill>
                  <a:srgbClr val="333399"/>
                </a:solidFill>
                <a:latin typeface="Arial" panose="020B0604020202020204" pitchFamily="34" charset="0"/>
              </a:rPr>
              <a:t>ім'я</a:t>
            </a:r>
            <a:r>
              <a:rPr lang="ru-RU" altLang="ru-RU" sz="1500" b="1" dirty="0">
                <a:solidFill>
                  <a:srgbClr val="333399"/>
                </a:solidFill>
                <a:latin typeface="Arial" panose="020B0604020202020204" pitchFamily="34" charset="0"/>
              </a:rPr>
              <a:t>»</a:t>
            </a:r>
          </a:p>
          <a:p>
            <a:pPr eaLnBrk="1" hangingPunct="1">
              <a:spcBef>
                <a:spcPts val="938"/>
              </a:spcBef>
            </a:pPr>
            <a:r>
              <a:rPr lang="ru-RU" altLang="ru-RU" sz="1500" b="1" dirty="0">
                <a:solidFill>
                  <a:srgbClr val="333399"/>
                </a:solidFill>
                <a:latin typeface="Arial" panose="020B0604020202020204" pitchFamily="34" charset="0"/>
              </a:rPr>
              <a:t>Метод «</a:t>
            </a:r>
            <a:r>
              <a:rPr lang="ru-RU" altLang="ru-RU" sz="1500" b="1" dirty="0" err="1">
                <a:solidFill>
                  <a:srgbClr val="333399"/>
                </a:solidFill>
                <a:latin typeface="Arial" panose="020B0604020202020204" pitchFamily="34" charset="0"/>
              </a:rPr>
              <a:t>Надіслати</a:t>
            </a:r>
            <a:r>
              <a:rPr lang="ru-RU" altLang="ru-RU" sz="1500" b="1" dirty="0">
                <a:solidFill>
                  <a:srgbClr val="333399"/>
                </a:solidFill>
                <a:latin typeface="Arial" panose="020B0604020202020204" pitchFamily="34" charset="0"/>
              </a:rPr>
              <a:t> </a:t>
            </a:r>
            <a:r>
              <a:rPr lang="ru-RU" altLang="ru-RU" sz="1500" b="1" dirty="0" err="1">
                <a:solidFill>
                  <a:srgbClr val="333399"/>
                </a:solidFill>
                <a:latin typeface="Arial" panose="020B0604020202020204" pitchFamily="34" charset="0"/>
              </a:rPr>
              <a:t>повідомлення</a:t>
            </a:r>
            <a:r>
              <a:rPr lang="ru-RU" altLang="ru-RU" sz="1500" b="1" dirty="0">
                <a:solidFill>
                  <a:srgbClr val="333399"/>
                </a:solidFill>
                <a:latin typeface="Arial" panose="020B0604020202020204" pitchFamily="34" charset="0"/>
              </a:rPr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135119484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"/>
          <p:cNvSpPr>
            <a:spLocks noChangeArrowheads="1"/>
          </p:cNvSpPr>
          <p:nvPr/>
        </p:nvSpPr>
        <p:spPr bwMode="auto">
          <a:xfrm>
            <a:off x="323850" y="44450"/>
            <a:ext cx="8424863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eaLnBrk="0" hangingPunct="0"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eaLnBrk="0" hangingPunct="0"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 hangingPunct="0"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 hangingPunct="0"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 hangingPunct="0"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ru-RU" altLang="ru-RU" sz="2500" b="1">
                <a:solidFill>
                  <a:srgbClr val="333399"/>
                </a:solidFill>
                <a:latin typeface="Arial" panose="020B0604020202020204" pitchFamily="34" charset="0"/>
              </a:rPr>
              <a:t>Вільне ПЗ і закрите ПЗ. </a:t>
            </a:r>
            <a:r>
              <a:rPr lang="en-US" altLang="ru-RU" sz="2500" b="1">
                <a:solidFill>
                  <a:srgbClr val="333399"/>
                </a:solidFill>
                <a:latin typeface="Arial" panose="020B0604020202020204" pitchFamily="34" charset="0"/>
              </a:rPr>
              <a:t>GNU GPL.</a:t>
            </a:r>
          </a:p>
        </p:txBody>
      </p:sp>
      <p:sp>
        <p:nvSpPr>
          <p:cNvPr id="14339" name="Text Box 2"/>
          <p:cNvSpPr txBox="1">
            <a:spLocks noChangeArrowheads="1"/>
          </p:cNvSpPr>
          <p:nvPr/>
        </p:nvSpPr>
        <p:spPr bwMode="auto">
          <a:xfrm>
            <a:off x="1129989" y="692150"/>
            <a:ext cx="7763185" cy="5665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>
              <a:spcBef>
                <a:spcPts val="1500"/>
              </a:spcBef>
            </a:pPr>
            <a:r>
              <a:rPr lang="ru-RU" altLang="ru-RU" dirty="0">
                <a:solidFill>
                  <a:srgbClr val="000000"/>
                </a:solidFill>
                <a:latin typeface="Arial" panose="020B0604020202020204" pitchFamily="34" charset="0"/>
              </a:rPr>
              <a:t>GNU </a:t>
            </a:r>
            <a:r>
              <a:rPr lang="ru-RU" altLang="ru-RU" dirty="0" err="1">
                <a:solidFill>
                  <a:srgbClr val="000000"/>
                </a:solidFill>
                <a:latin typeface="Arial" panose="020B0604020202020204" pitchFamily="34" charset="0"/>
              </a:rPr>
              <a:t>General</a:t>
            </a:r>
            <a:r>
              <a:rPr lang="ru-RU" altLang="ru-RU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ru-RU" altLang="ru-RU" dirty="0" err="1">
                <a:solidFill>
                  <a:srgbClr val="000000"/>
                </a:solidFill>
                <a:latin typeface="Arial" panose="020B0604020202020204" pitchFamily="34" charset="0"/>
              </a:rPr>
              <a:t>Public</a:t>
            </a:r>
            <a:r>
              <a:rPr lang="ru-RU" altLang="ru-RU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ru-RU" altLang="ru-RU" dirty="0" err="1">
                <a:solidFill>
                  <a:srgbClr val="000000"/>
                </a:solidFill>
                <a:latin typeface="Arial" panose="020B0604020202020204" pitchFamily="34" charset="0"/>
              </a:rPr>
              <a:t>License</a:t>
            </a:r>
            <a:r>
              <a:rPr lang="ru-RU" altLang="ru-RU" dirty="0">
                <a:solidFill>
                  <a:srgbClr val="000000"/>
                </a:solidFill>
                <a:latin typeface="Arial" panose="020B0604020202020204" pitchFamily="34" charset="0"/>
              </a:rPr>
              <a:t> (Універсальна загальнодоступна ліцензія GNU або Відкрите ліцензійну угоду GNU) -</a:t>
            </a:r>
            <a:r>
              <a:rPr lang="en-US" altLang="ru-RU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ru-RU" altLang="ru-RU" dirty="0">
                <a:solidFill>
                  <a:srgbClr val="000000"/>
                </a:solidFill>
                <a:latin typeface="Arial" panose="020B0604020202020204" pitchFamily="34" charset="0"/>
              </a:rPr>
              <a:t>популярна ліцензія на вільне програмне забезпечення, створена в рамках проекту GNU в 1988 р </a:t>
            </a:r>
          </a:p>
          <a:p>
            <a:pPr eaLnBrk="1" hangingPunct="1">
              <a:spcBef>
                <a:spcPts val="1500"/>
              </a:spcBef>
            </a:pPr>
            <a:endParaRPr lang="en-US" altLang="ru-RU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ts val="1500"/>
              </a:spcBef>
            </a:pPr>
            <a:r>
              <a:rPr lang="en-US" altLang="ru-RU" dirty="0">
                <a:solidFill>
                  <a:srgbClr val="000000"/>
                </a:solidFill>
                <a:latin typeface="Arial" panose="020B0604020202020204" pitchFamily="34" charset="0"/>
              </a:rPr>
              <a:t>GNU - (</a:t>
            </a:r>
            <a:r>
              <a:rPr lang="ru-RU" altLang="ru-RU" dirty="0" smtClean="0">
                <a:solidFill>
                  <a:srgbClr val="000000"/>
                </a:solidFill>
                <a:latin typeface="Arial" panose="020B0604020202020204" pitchFamily="34" charset="0"/>
              </a:rPr>
              <a:t>GNU </a:t>
            </a:r>
            <a:r>
              <a:rPr lang="en-US" altLang="ru-RU" dirty="0" err="1">
                <a:solidFill>
                  <a:srgbClr val="000000"/>
                </a:solidFill>
                <a:latin typeface="Arial" panose="020B0604020202020204" pitchFamily="34" charset="0"/>
              </a:rPr>
              <a:t>i</a:t>
            </a:r>
            <a:r>
              <a:rPr lang="ru-RU" altLang="ru-RU" dirty="0" smtClean="0">
                <a:solidFill>
                  <a:srgbClr val="000000"/>
                </a:solidFill>
                <a:latin typeface="Arial" panose="020B0604020202020204" pitchFamily="34" charset="0"/>
              </a:rPr>
              <a:t>s </a:t>
            </a:r>
            <a:r>
              <a:rPr lang="ru-RU" altLang="ru-RU" dirty="0" err="1">
                <a:solidFill>
                  <a:srgbClr val="000000"/>
                </a:solidFill>
                <a:latin typeface="Arial" panose="020B0604020202020204" pitchFamily="34" charset="0"/>
              </a:rPr>
              <a:t>Not</a:t>
            </a:r>
            <a:r>
              <a:rPr lang="ru-RU" altLang="ru-RU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ru-RU" altLang="ru-RU" dirty="0" err="1">
                <a:solidFill>
                  <a:srgbClr val="000000"/>
                </a:solidFill>
                <a:latin typeface="Arial" panose="020B0604020202020204" pitchFamily="34" charset="0"/>
              </a:rPr>
              <a:t>Unix</a:t>
            </a:r>
            <a:r>
              <a:rPr lang="ru-RU" altLang="ru-RU" dirty="0">
                <a:solidFill>
                  <a:srgbClr val="000000"/>
                </a:solidFill>
                <a:latin typeface="Arial" panose="020B0604020202020204" pitchFamily="34" charset="0"/>
              </a:rPr>
              <a:t> - «GNU - це не </a:t>
            </a:r>
            <a:r>
              <a:rPr lang="ru-RU" altLang="ru-RU" dirty="0" err="1">
                <a:solidFill>
                  <a:srgbClr val="000000"/>
                </a:solidFill>
                <a:latin typeface="Arial" panose="020B0604020202020204" pitchFamily="34" charset="0"/>
              </a:rPr>
              <a:t>Unix</a:t>
            </a:r>
            <a:r>
              <a:rPr lang="ru-RU" altLang="ru-RU" dirty="0">
                <a:solidFill>
                  <a:srgbClr val="000000"/>
                </a:solidFill>
                <a:latin typeface="Arial" panose="020B0604020202020204" pitchFamily="34" charset="0"/>
              </a:rPr>
              <a:t>») - проект по створенню вільної UNIX-подібної операційної системи, розпочатий Річардом </a:t>
            </a:r>
            <a:r>
              <a:rPr lang="ru-RU" altLang="ru-RU" dirty="0" err="1">
                <a:solidFill>
                  <a:srgbClr val="000000"/>
                </a:solidFill>
                <a:latin typeface="Arial" panose="020B0604020202020204" pitchFamily="34" charset="0"/>
              </a:rPr>
              <a:t>Столлмена</a:t>
            </a:r>
            <a:r>
              <a:rPr lang="ru-RU" altLang="ru-RU" dirty="0">
                <a:solidFill>
                  <a:srgbClr val="000000"/>
                </a:solidFill>
                <a:latin typeface="Arial" panose="020B0604020202020204" pitchFamily="34" charset="0"/>
              </a:rPr>
              <a:t> в 1983 році</a:t>
            </a:r>
            <a:r>
              <a:rPr lang="en-US" altLang="ru-RU" dirty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</a:p>
          <a:p>
            <a:pPr eaLnBrk="1" hangingPunct="1">
              <a:spcBef>
                <a:spcPts val="1500"/>
              </a:spcBef>
            </a:pPr>
            <a:endParaRPr lang="en-US" altLang="ru-RU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ts val="1500"/>
              </a:spcBef>
            </a:pPr>
            <a:r>
              <a:rPr lang="ru-RU" altLang="ru-RU" dirty="0">
                <a:solidFill>
                  <a:srgbClr val="000000"/>
                </a:solidFill>
                <a:latin typeface="Arial" panose="020B0604020202020204" pitchFamily="34" charset="0"/>
              </a:rPr>
              <a:t>ОС</a:t>
            </a:r>
            <a:r>
              <a:rPr lang="en-US" altLang="ru-RU" dirty="0">
                <a:solidFill>
                  <a:srgbClr val="000000"/>
                </a:solidFill>
                <a:latin typeface="Arial" panose="020B0604020202020204" pitchFamily="34" charset="0"/>
              </a:rPr>
              <a:t> GNU / Linux = </a:t>
            </a:r>
            <a:r>
              <a:rPr lang="ru-RU" altLang="ru-RU" dirty="0">
                <a:solidFill>
                  <a:srgbClr val="000000"/>
                </a:solidFill>
                <a:latin typeface="Arial" panose="020B0604020202020204" pitchFamily="34" charset="0"/>
              </a:rPr>
              <a:t>системні утиліти проекту </a:t>
            </a:r>
            <a:r>
              <a:rPr lang="en-US" altLang="ru-RU" dirty="0">
                <a:solidFill>
                  <a:srgbClr val="000000"/>
                </a:solidFill>
                <a:latin typeface="Arial" panose="020B0604020202020204" pitchFamily="34" charset="0"/>
              </a:rPr>
              <a:t>GNU + </a:t>
            </a:r>
            <a:r>
              <a:rPr lang="ru-RU" altLang="ru-RU" dirty="0">
                <a:solidFill>
                  <a:srgbClr val="000000"/>
                </a:solidFill>
                <a:latin typeface="Arial" panose="020B0604020202020204" pitchFamily="34" charset="0"/>
              </a:rPr>
              <a:t>ядро </a:t>
            </a:r>
            <a:r>
              <a:rPr lang="en-US" altLang="ru-RU" dirty="0">
                <a:solidFill>
                  <a:srgbClr val="000000"/>
                </a:solidFill>
                <a:latin typeface="Arial" panose="020B0604020202020204" pitchFamily="34" charset="0"/>
              </a:rPr>
              <a:t>Linux.</a:t>
            </a:r>
          </a:p>
        </p:txBody>
      </p:sp>
    </p:spTree>
    <p:extLst>
      <p:ext uri="{BB962C8B-B14F-4D97-AF65-F5344CB8AC3E}">
        <p14:creationId xmlns:p14="http://schemas.microsoft.com/office/powerpoint/2010/main" val="53306767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ChangeArrowheads="1"/>
          </p:cNvSpPr>
          <p:nvPr/>
        </p:nvSpPr>
        <p:spPr bwMode="auto">
          <a:xfrm>
            <a:off x="323850" y="44450"/>
            <a:ext cx="8424863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eaLnBrk="0" hangingPunct="0"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eaLnBrk="0" hangingPunct="0"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 hangingPunct="0"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 hangingPunct="0"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 hangingPunct="0"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ru-RU" altLang="ru-RU" sz="2500" b="1" dirty="0">
                <a:solidFill>
                  <a:srgbClr val="333399"/>
                </a:solidFill>
                <a:latin typeface="+mj-lt"/>
              </a:rPr>
              <a:t>Вільне ПЗ і закрите ПЗ. </a:t>
            </a:r>
            <a:r>
              <a:rPr lang="en-US" altLang="ru-RU" sz="2500" b="1" dirty="0">
                <a:solidFill>
                  <a:srgbClr val="333399"/>
                </a:solidFill>
                <a:latin typeface="+mj-lt"/>
              </a:rPr>
              <a:t>GNU GPL.</a:t>
            </a:r>
          </a:p>
        </p:txBody>
      </p:sp>
      <p:sp>
        <p:nvSpPr>
          <p:cNvPr id="15363" name="Text Box 2"/>
          <p:cNvSpPr txBox="1">
            <a:spLocks noChangeArrowheads="1"/>
          </p:cNvSpPr>
          <p:nvPr/>
        </p:nvSpPr>
        <p:spPr bwMode="auto">
          <a:xfrm>
            <a:off x="1271239" y="692150"/>
            <a:ext cx="7621936" cy="5680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>
              <a:spcBef>
                <a:spcPts val="1500"/>
              </a:spcBef>
            </a:pPr>
            <a:r>
              <a:rPr lang="ru-RU" altLang="ru-RU" dirty="0">
                <a:solidFill>
                  <a:srgbClr val="000000"/>
                </a:solidFill>
                <a:latin typeface="+mn-lt"/>
              </a:rPr>
              <a:t>Права (свободи) для користувача комп'ютерної програми:</a:t>
            </a:r>
          </a:p>
          <a:p>
            <a:pPr eaLnBrk="1" hangingPunct="1">
              <a:spcBef>
                <a:spcPts val="1500"/>
              </a:spcBef>
              <a:buFont typeface="Arial" panose="020B0604020202020204" pitchFamily="34" charset="0"/>
              <a:buChar char="-"/>
            </a:pPr>
            <a:r>
              <a:rPr lang="ru-RU" altLang="ru-RU" dirty="0">
                <a:solidFill>
                  <a:srgbClr val="000000"/>
                </a:solidFill>
                <a:latin typeface="+mn-lt"/>
              </a:rPr>
              <a:t> доступ до програмного коду;</a:t>
            </a:r>
          </a:p>
          <a:p>
            <a:pPr eaLnBrk="1" hangingPunct="1">
              <a:spcBef>
                <a:spcPts val="1500"/>
              </a:spcBef>
              <a:buFont typeface="Arial" panose="020B0604020202020204" pitchFamily="34" charset="0"/>
              <a:buChar char="-"/>
            </a:pPr>
            <a:r>
              <a:rPr lang="en-US" altLang="ru-RU" dirty="0">
                <a:solidFill>
                  <a:srgbClr val="000000"/>
                </a:solidFill>
                <a:latin typeface="+mn-lt"/>
              </a:rPr>
              <a:t> </a:t>
            </a:r>
            <a:r>
              <a:rPr lang="ru-RU" altLang="ru-RU" dirty="0">
                <a:solidFill>
                  <a:srgbClr val="000000"/>
                </a:solidFill>
                <a:latin typeface="+mn-lt"/>
              </a:rPr>
              <a:t>свобода вивчення того, як програма працює, і її модифікації;</a:t>
            </a:r>
          </a:p>
          <a:p>
            <a:pPr eaLnBrk="1" hangingPunct="1">
              <a:spcBef>
                <a:spcPts val="1500"/>
              </a:spcBef>
              <a:buFont typeface="Arial" panose="020B0604020202020204" pitchFamily="34" charset="0"/>
              <a:buChar char="-"/>
            </a:pPr>
            <a:r>
              <a:rPr lang="en-US" altLang="ru-RU" dirty="0">
                <a:solidFill>
                  <a:srgbClr val="000000"/>
                </a:solidFill>
                <a:latin typeface="+mn-lt"/>
              </a:rPr>
              <a:t> </a:t>
            </a:r>
            <a:r>
              <a:rPr lang="ru-RU" altLang="ru-RU" dirty="0">
                <a:solidFill>
                  <a:srgbClr val="000000"/>
                </a:solidFill>
                <a:latin typeface="+mn-lt"/>
              </a:rPr>
              <a:t>свобода поширення копій;</a:t>
            </a:r>
          </a:p>
          <a:p>
            <a:pPr eaLnBrk="1" hangingPunct="1">
              <a:spcBef>
                <a:spcPts val="1500"/>
              </a:spcBef>
              <a:buFont typeface="Arial" panose="020B0604020202020204" pitchFamily="34" charset="0"/>
              <a:buChar char="-"/>
            </a:pPr>
            <a:r>
              <a:rPr lang="en-US" altLang="ru-RU" dirty="0">
                <a:solidFill>
                  <a:srgbClr val="000000"/>
                </a:solidFill>
                <a:latin typeface="+mn-lt"/>
              </a:rPr>
              <a:t> </a:t>
            </a:r>
            <a:r>
              <a:rPr lang="ru-RU" altLang="ru-RU" dirty="0">
                <a:solidFill>
                  <a:srgbClr val="000000"/>
                </a:solidFill>
                <a:latin typeface="+mn-lt"/>
              </a:rPr>
              <a:t>свобода поліпшення програми, і випуску поліпшень в публічний доступ.</a:t>
            </a:r>
          </a:p>
          <a:p>
            <a:pPr eaLnBrk="1" hangingPunct="1">
              <a:spcBef>
                <a:spcPts val="1500"/>
              </a:spcBef>
            </a:pPr>
            <a:endParaRPr lang="ru-RU" altLang="ru-RU" dirty="0">
              <a:solidFill>
                <a:srgbClr val="000000"/>
              </a:solidFill>
              <a:latin typeface="+mn-lt"/>
            </a:endParaRPr>
          </a:p>
          <a:p>
            <a:pPr eaLnBrk="1" hangingPunct="1">
              <a:spcBef>
                <a:spcPts val="1500"/>
              </a:spcBef>
              <a:buClrTx/>
              <a:buSzTx/>
              <a:buFontTx/>
              <a:buNone/>
            </a:pPr>
            <a:r>
              <a:rPr lang="ru-RU" altLang="ru-RU" dirty="0">
                <a:solidFill>
                  <a:srgbClr val="000000"/>
                </a:solidFill>
                <a:latin typeface="+mn-lt"/>
              </a:rPr>
              <a:t>Користувачі похідних програм отримають перераховані вище права ( «</a:t>
            </a:r>
            <a:r>
              <a:rPr lang="en-US" altLang="ru-RU" dirty="0" err="1">
                <a:solidFill>
                  <a:srgbClr val="000000"/>
                </a:solidFill>
                <a:latin typeface="+mn-lt"/>
              </a:rPr>
              <a:t>copyleft</a:t>
            </a:r>
            <a:r>
              <a:rPr lang="ru-RU" altLang="ru-RU" dirty="0">
                <a:solidFill>
                  <a:srgbClr val="000000"/>
                </a:solidFill>
                <a:latin typeface="+mn-lt"/>
              </a:rPr>
              <a:t>»</a:t>
            </a:r>
            <a:r>
              <a:rPr lang="en-US" altLang="ru-RU" dirty="0">
                <a:solidFill>
                  <a:srgbClr val="000000"/>
                </a:solidFill>
                <a:latin typeface="+mn-lt"/>
              </a:rPr>
              <a:t> - </a:t>
            </a:r>
            <a:r>
              <a:rPr lang="ru-RU" altLang="ru-RU" dirty="0">
                <a:solidFill>
                  <a:srgbClr val="000000"/>
                </a:solidFill>
                <a:latin typeface="+mn-lt"/>
              </a:rPr>
              <a:t>принцип «наслідування» прав)</a:t>
            </a:r>
          </a:p>
        </p:txBody>
      </p:sp>
    </p:spTree>
    <p:extLst>
      <p:ext uri="{BB962C8B-B14F-4D97-AF65-F5344CB8AC3E}">
        <p14:creationId xmlns:p14="http://schemas.microsoft.com/office/powerpoint/2010/main" val="37991208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1157559" y="815085"/>
            <a:ext cx="7867650" cy="5084762"/>
          </a:xfrm>
        </p:spPr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ru-RU" dirty="0"/>
              <a:t>лектор:</a:t>
            </a:r>
          </a:p>
          <a:p>
            <a:pPr algn="ctr" eaLnBrk="1" hangingPunct="1">
              <a:buFontTx/>
              <a:buNone/>
            </a:pPr>
            <a:r>
              <a:rPr lang="ru-RU" dirty="0" smtClean="0"/>
              <a:t>к.т.н., доцент кафедри </a:t>
            </a:r>
            <a:endParaRPr lang="ru-RU" dirty="0"/>
          </a:p>
          <a:p>
            <a:pPr algn="ctr" eaLnBrk="1" hangingPunct="1">
              <a:buFontTx/>
              <a:buNone/>
            </a:pPr>
            <a:r>
              <a:rPr lang="ru-RU" dirty="0"/>
              <a:t>динаміки і міцності </a:t>
            </a:r>
            <a:r>
              <a:rPr lang="ru-RU" dirty="0" smtClean="0"/>
              <a:t>машин (к. 12)</a:t>
            </a:r>
            <a:endParaRPr lang="ru-RU" dirty="0"/>
          </a:p>
          <a:p>
            <a:pPr algn="ctr" eaLnBrk="1" hangingPunct="1">
              <a:buFontTx/>
              <a:buNone/>
            </a:pPr>
            <a:r>
              <a:rPr lang="ru-RU" sz="4800" dirty="0" smtClean="0"/>
              <a:t>Водка</a:t>
            </a:r>
            <a:endParaRPr lang="ru-RU" sz="4800" dirty="0"/>
          </a:p>
          <a:p>
            <a:pPr algn="ctr" eaLnBrk="1" hangingPunct="1">
              <a:buFontTx/>
              <a:buNone/>
            </a:pPr>
            <a:r>
              <a:rPr lang="ru-RU" sz="4800" dirty="0"/>
              <a:t>Олексій Олександрович</a:t>
            </a:r>
          </a:p>
        </p:txBody>
      </p:sp>
    </p:spTree>
    <p:extLst>
      <p:ext uri="{BB962C8B-B14F-4D97-AF65-F5344CB8AC3E}">
        <p14:creationId xmlns:p14="http://schemas.microsoft.com/office/powerpoint/2010/main" val="3732932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49040" y="0"/>
            <a:ext cx="7704667" cy="672789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Рекомендована література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82133" y="672789"/>
            <a:ext cx="7864501" cy="6185211"/>
          </a:xfrm>
        </p:spPr>
        <p:txBody>
          <a:bodyPr>
            <a:normAutofit lnSpcReduction="10000"/>
          </a:bodyPr>
          <a:lstStyle/>
          <a:p>
            <a:r>
              <a:rPr lang="ru-RU" dirty="0" err="1" smtClean="0"/>
              <a:t>Лафоре</a:t>
            </a:r>
            <a:r>
              <a:rPr lang="ru-RU" dirty="0" smtClean="0"/>
              <a:t> Роберт</a:t>
            </a:r>
            <a:r>
              <a:rPr lang="en-US" dirty="0" smtClean="0"/>
              <a:t>. </a:t>
            </a:r>
            <a:r>
              <a:rPr lang="ru-RU" dirty="0" smtClean="0"/>
              <a:t>структури </a:t>
            </a:r>
            <a:r>
              <a:rPr lang="ru-RU" dirty="0"/>
              <a:t>даних і алгоритми в </a:t>
            </a:r>
            <a:r>
              <a:rPr lang="ru-RU" dirty="0" err="1"/>
              <a:t>Java</a:t>
            </a:r>
            <a:r>
              <a:rPr lang="ru-RU" dirty="0"/>
              <a:t>. 2-е</a:t>
            </a:r>
            <a:r>
              <a:rPr lang="ru-RU" dirty="0" smtClean="0"/>
              <a:t>видання</a:t>
            </a:r>
            <a:r>
              <a:rPr lang="en-US" dirty="0" smtClean="0"/>
              <a:t>. -</a:t>
            </a:r>
            <a:r>
              <a:rPr lang="ru-RU" dirty="0" smtClean="0"/>
              <a:t>Пітер, </a:t>
            </a:r>
            <a:r>
              <a:rPr lang="en-US" dirty="0" smtClean="0"/>
              <a:t>2013. - 702 c.</a:t>
            </a:r>
          </a:p>
          <a:p>
            <a:r>
              <a:rPr lang="ru-RU" dirty="0" smtClean="0"/>
              <a:t>Колісниченко Д</a:t>
            </a:r>
            <a:r>
              <a:rPr lang="en-US" dirty="0" smtClean="0"/>
              <a:t>. </a:t>
            </a:r>
            <a:r>
              <a:rPr lang="ru-RU" dirty="0"/>
              <a:t>Короткий посібник користувача </a:t>
            </a:r>
            <a:r>
              <a:rPr lang="ru-RU" dirty="0" err="1"/>
              <a:t>Ubuntu</a:t>
            </a:r>
            <a:r>
              <a:rPr lang="ru-RU" dirty="0"/>
              <a:t> </a:t>
            </a:r>
            <a:r>
              <a:rPr lang="ru-RU" dirty="0" smtClean="0"/>
              <a:t>10. - БХВ-Петербург</a:t>
            </a:r>
            <a:r>
              <a:rPr lang="ru-RU" dirty="0"/>
              <a:t>, </a:t>
            </a:r>
            <a:r>
              <a:rPr lang="ru-RU" dirty="0" smtClean="0"/>
              <a:t>2010. - 352 с.</a:t>
            </a:r>
          </a:p>
          <a:p>
            <a:r>
              <a:rPr lang="ru-RU" dirty="0" err="1"/>
              <a:t>Кубенский</a:t>
            </a:r>
            <a:r>
              <a:rPr lang="ru-RU" dirty="0"/>
              <a:t>А.А. Структури і алгоритми обробки даних. Об'єктно-орієнтований підхід і реалізація на С</a:t>
            </a:r>
            <a:r>
              <a:rPr lang="ru-RU" dirty="0" smtClean="0"/>
              <a:t>++. - БХВ-Петербург, 2004. - 464 с.</a:t>
            </a:r>
          </a:p>
          <a:p>
            <a:r>
              <a:rPr lang="ru-RU" dirty="0" smtClean="0"/>
              <a:t>Ніколас </a:t>
            </a:r>
            <a:r>
              <a:rPr lang="ru-RU" dirty="0" err="1" smtClean="0"/>
              <a:t>Солтер</a:t>
            </a:r>
            <a:r>
              <a:rPr lang="ru-RU" dirty="0" smtClean="0"/>
              <a:t>, Скотт </a:t>
            </a:r>
            <a:r>
              <a:rPr lang="ru-RU" dirty="0" err="1" smtClean="0"/>
              <a:t>Клепер</a:t>
            </a:r>
            <a:r>
              <a:rPr lang="ru-RU" dirty="0" smtClean="0"/>
              <a:t>. </a:t>
            </a:r>
            <a:r>
              <a:rPr lang="en-US" dirty="0"/>
              <a:t>C ++ </a:t>
            </a:r>
            <a:r>
              <a:rPr lang="ru-RU" dirty="0"/>
              <a:t>для </a:t>
            </a:r>
            <a:r>
              <a:rPr lang="ru-RU" dirty="0" smtClean="0"/>
              <a:t>професіоналів. - Діалектика, Вільямс, 2006. - 912 с.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43386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070516" y="137532"/>
            <a:ext cx="7646020" cy="591014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ru-RU" dirty="0" smtClean="0"/>
              <a:t>Структура курсу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1276350" y="929267"/>
            <a:ext cx="7867650" cy="5739162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buFontTx/>
              <a:buNone/>
            </a:pPr>
            <a:r>
              <a:rPr lang="ru-RU" b="1" dirty="0" smtClean="0"/>
              <a:t>зміст:</a:t>
            </a:r>
            <a:endParaRPr lang="en-US" b="1" dirty="0" smtClean="0"/>
          </a:p>
          <a:p>
            <a:pPr eaLnBrk="1" hangingPunct="1"/>
            <a:r>
              <a:rPr lang="ru-RU" dirty="0" smtClean="0"/>
              <a:t>Основи кроссплатформенного програмування на базі С ++ та </a:t>
            </a:r>
            <a:r>
              <a:rPr lang="en-US" dirty="0" err="1" smtClean="0"/>
              <a:t>Qt</a:t>
            </a:r>
            <a:r>
              <a:rPr lang="ru-RU" dirty="0" smtClean="0"/>
              <a:t>;</a:t>
            </a:r>
            <a:endParaRPr lang="en-US" dirty="0" smtClean="0"/>
          </a:p>
          <a:p>
            <a:pPr eaLnBrk="1" hangingPunct="1"/>
            <a:r>
              <a:rPr lang="ru-RU" dirty="0" smtClean="0"/>
              <a:t>Структури даних (стек, чергу, пов'язаний список, бінарне дерево);</a:t>
            </a:r>
          </a:p>
          <a:p>
            <a:pPr eaLnBrk="1" hangingPunct="1"/>
            <a:r>
              <a:rPr lang="ru-RU" dirty="0" smtClean="0"/>
              <a:t>Стандартна бібліотека шаблонів </a:t>
            </a:r>
            <a:r>
              <a:rPr lang="en-US" dirty="0" smtClean="0"/>
              <a:t>STL</a:t>
            </a:r>
            <a:r>
              <a:rPr lang="ru-RU" dirty="0" smtClean="0"/>
              <a:t>;</a:t>
            </a:r>
            <a:endParaRPr lang="en-US" dirty="0" smtClean="0"/>
          </a:p>
          <a:p>
            <a:pPr eaLnBrk="1" hangingPunct="1"/>
            <a:r>
              <a:rPr lang="ru-RU" dirty="0" smtClean="0"/>
              <a:t>Деякі прикладні завдання;</a:t>
            </a:r>
            <a:endParaRPr lang="en-US" dirty="0" smtClean="0"/>
          </a:p>
          <a:p>
            <a:pPr eaLnBrk="1" hangingPunct="1">
              <a:buFontTx/>
              <a:buNone/>
            </a:pPr>
            <a:endParaRPr lang="ru-RU" b="1" dirty="0" smtClean="0"/>
          </a:p>
          <a:p>
            <a:pPr eaLnBrk="1" hangingPunct="1">
              <a:buFontTx/>
              <a:buNone/>
            </a:pPr>
            <a:r>
              <a:rPr lang="ru-RU" b="1" dirty="0" smtClean="0"/>
              <a:t>сесійна контроль</a:t>
            </a:r>
          </a:p>
          <a:p>
            <a:pPr eaLnBrk="1" hangingPunct="1"/>
            <a:r>
              <a:rPr lang="ru-RU" dirty="0" smtClean="0"/>
              <a:t>В кінці семестру – </a:t>
            </a:r>
            <a:r>
              <a:rPr lang="ru-RU" dirty="0" err="1" smtClean="0"/>
              <a:t>іспит</a:t>
            </a:r>
            <a:r>
              <a:rPr lang="en-US" dirty="0" smtClean="0"/>
              <a:t>/</a:t>
            </a:r>
            <a:r>
              <a:rPr lang="ru-RU" dirty="0" smtClean="0"/>
              <a:t>за</a:t>
            </a:r>
            <a:r>
              <a:rPr lang="uk-UA" dirty="0" smtClean="0"/>
              <a:t>лік</a:t>
            </a:r>
            <a:r>
              <a:rPr lang="ru-RU" dirty="0" smtClean="0"/>
              <a:t>;</a:t>
            </a:r>
          </a:p>
          <a:p>
            <a:pPr eaLnBrk="1" hangingPunct="1"/>
            <a:r>
              <a:rPr lang="ru-RU" dirty="0" err="1" smtClean="0"/>
              <a:t>Оцінка</a:t>
            </a:r>
            <a:r>
              <a:rPr lang="ru-RU" dirty="0" smtClean="0"/>
              <a:t> за іспит за рейтингом = </a:t>
            </a:r>
            <a:r>
              <a:rPr lang="en-US" dirty="0" smtClean="0"/>
              <a:t>0.4*</a:t>
            </a:r>
            <a:r>
              <a:rPr lang="ru-RU" dirty="0" smtClean="0"/>
              <a:t>Тест + </a:t>
            </a:r>
            <a:r>
              <a:rPr lang="en-US" dirty="0" smtClean="0"/>
              <a:t>0.6*</a:t>
            </a:r>
            <a:r>
              <a:rPr lang="ru-RU" dirty="0" err="1" smtClean="0"/>
              <a:t>оцінка</a:t>
            </a:r>
            <a:r>
              <a:rPr lang="ru-RU" dirty="0" smtClean="0"/>
              <a:t> за л/р.</a:t>
            </a:r>
          </a:p>
          <a:p>
            <a:pPr eaLnBrk="1" hangingPunct="1">
              <a:buFontTx/>
              <a:buNone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987121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967265" y="386574"/>
            <a:ext cx="7704667" cy="1204333"/>
          </a:xfrm>
        </p:spPr>
        <p:txBody>
          <a:bodyPr/>
          <a:lstStyle/>
          <a:p>
            <a:pPr eaLnBrk="1" hangingPunct="1"/>
            <a:r>
              <a:rPr lang="ru-RU" dirty="0" smtClean="0"/>
              <a:t>Лабораторні роботи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1120852" y="1412488"/>
            <a:ext cx="7867650" cy="4962292"/>
          </a:xfrm>
        </p:spPr>
        <p:txBody>
          <a:bodyPr>
            <a:normAutofit fontScale="92500" lnSpcReduction="20000"/>
          </a:bodyPr>
          <a:lstStyle/>
          <a:p>
            <a:pPr eaLnBrk="1" hangingPunct="1"/>
            <a:endParaRPr lang="ru-RU" dirty="0" smtClean="0"/>
          </a:p>
          <a:p>
            <a:pPr eaLnBrk="1" hangingPunct="1"/>
            <a:r>
              <a:rPr lang="ru-RU" dirty="0" smtClean="0"/>
              <a:t>Лабораторна робота здана вчасно не вимагає </a:t>
            </a:r>
            <a:r>
              <a:rPr lang="ru-RU" dirty="0" err="1" smtClean="0"/>
              <a:t>письмового</a:t>
            </a:r>
            <a:r>
              <a:rPr lang="ru-RU" dirty="0" smtClean="0"/>
              <a:t> </a:t>
            </a:r>
            <a:r>
              <a:rPr lang="ru-RU" dirty="0" err="1" smtClean="0"/>
              <a:t>звіту</a:t>
            </a:r>
            <a:r>
              <a:rPr lang="ru-RU" dirty="0" smtClean="0"/>
              <a:t>;</a:t>
            </a:r>
          </a:p>
          <a:p>
            <a:pPr eaLnBrk="1" hangingPunct="1"/>
            <a:endParaRPr lang="ru-RU" dirty="0" smtClean="0"/>
          </a:p>
          <a:p>
            <a:pPr eaLnBrk="1" hangingPunct="1"/>
            <a:r>
              <a:rPr lang="ru-RU" dirty="0" smtClean="0"/>
              <a:t>Лабораторна робота нездана </a:t>
            </a:r>
            <a:br>
              <a:rPr lang="ru-RU" dirty="0" smtClean="0"/>
            </a:br>
            <a:r>
              <a:rPr lang="ru-RU" dirty="0" smtClean="0"/>
              <a:t>вчасно </a:t>
            </a:r>
            <a:r>
              <a:rPr lang="ru-RU" b="1" dirty="0" smtClean="0"/>
              <a:t>вимагає </a:t>
            </a:r>
            <a:r>
              <a:rPr lang="ru-RU" b="1" dirty="0" err="1" smtClean="0"/>
              <a:t>письмового</a:t>
            </a:r>
            <a:r>
              <a:rPr lang="ru-RU" b="1" dirty="0" smtClean="0"/>
              <a:t> </a:t>
            </a:r>
            <a:r>
              <a:rPr lang="ru-RU" b="1" dirty="0" err="1" smtClean="0"/>
              <a:t>звіту</a:t>
            </a:r>
            <a:r>
              <a:rPr lang="ru-RU" b="1" dirty="0" smtClean="0"/>
              <a:t>;</a:t>
            </a:r>
            <a:endParaRPr lang="en-US" b="1" dirty="0" smtClean="0"/>
          </a:p>
          <a:p>
            <a:pPr eaLnBrk="1" hangingPunct="1"/>
            <a:endParaRPr lang="en-US" dirty="0" smtClean="0"/>
          </a:p>
          <a:p>
            <a:pPr eaLnBrk="1" hangingPunct="1"/>
            <a:r>
              <a:rPr lang="ru-RU" dirty="0" smtClean="0"/>
              <a:t>Вчасно </a:t>
            </a:r>
            <a:r>
              <a:rPr lang="ru-RU" dirty="0" err="1" smtClean="0"/>
              <a:t>зданої</a:t>
            </a:r>
            <a:r>
              <a:rPr lang="ru-RU" dirty="0" smtClean="0"/>
              <a:t> л/р вважається та, що здана з позитивною оцінкою (3, 4, 5) протягом двох календарних тижнів з моменту </a:t>
            </a:r>
            <a:r>
              <a:rPr lang="ru-RU" dirty="0" err="1" smtClean="0"/>
              <a:t>видачі</a:t>
            </a:r>
            <a:r>
              <a:rPr lang="ru-RU" dirty="0" smtClean="0"/>
              <a:t> </a:t>
            </a:r>
            <a:r>
              <a:rPr lang="ru-RU" dirty="0" err="1" smtClean="0"/>
              <a:t>завдання</a:t>
            </a:r>
            <a:r>
              <a:rPr lang="ru-RU" dirty="0" smtClean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207171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8543" y="1"/>
            <a:ext cx="10018713" cy="74595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ru-RU" dirty="0" smtClean="0"/>
              <a:t>Звіт про лабораторну роботу 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1107362" y="643021"/>
            <a:ext cx="7740650" cy="5765800"/>
          </a:xfrm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r>
              <a:rPr lang="ru-RU" sz="2800" dirty="0"/>
              <a:t>Національний Технічний Університет</a:t>
            </a:r>
          </a:p>
          <a:p>
            <a:pPr algn="ctr" eaLnBrk="1" hangingPunct="1">
              <a:buFontTx/>
              <a:buNone/>
            </a:pPr>
            <a:r>
              <a:rPr lang="ru-RU" sz="2800" dirty="0"/>
              <a:t>«Харківський Політехнічний Інститут»</a:t>
            </a:r>
          </a:p>
          <a:p>
            <a:pPr algn="ctr" eaLnBrk="1" hangingPunct="1">
              <a:buFontTx/>
              <a:buNone/>
            </a:pPr>
            <a:r>
              <a:rPr lang="ru-RU" sz="2800" dirty="0"/>
              <a:t>Кафедра </a:t>
            </a:r>
            <a:r>
              <a:rPr lang="ru-RU" sz="2800" dirty="0" smtClean="0"/>
              <a:t>ДММ</a:t>
            </a:r>
            <a:endParaRPr lang="ru-RU" sz="2800" dirty="0"/>
          </a:p>
          <a:p>
            <a:pPr algn="ctr" eaLnBrk="1" hangingPunct="1">
              <a:buFontTx/>
              <a:buNone/>
            </a:pPr>
            <a:endParaRPr lang="ru-RU" sz="2800" dirty="0"/>
          </a:p>
          <a:p>
            <a:pPr algn="ctr" eaLnBrk="1" hangingPunct="1">
              <a:buFontTx/>
              <a:buNone/>
            </a:pPr>
            <a:r>
              <a:rPr lang="ru-RU" sz="2800" dirty="0" err="1"/>
              <a:t>Звіт</a:t>
            </a:r>
            <a:r>
              <a:rPr lang="ru-RU" sz="2800" dirty="0"/>
              <a:t> </a:t>
            </a:r>
            <a:r>
              <a:rPr lang="ru-RU" sz="2800" dirty="0" smtClean="0"/>
              <a:t>з </a:t>
            </a:r>
            <a:r>
              <a:rPr lang="ru-RU" sz="2800" dirty="0" err="1" smtClean="0"/>
              <a:t>лабораторної</a:t>
            </a:r>
            <a:r>
              <a:rPr lang="ru-RU" sz="2800" dirty="0" smtClean="0"/>
              <a:t> </a:t>
            </a:r>
            <a:r>
              <a:rPr lang="ru-RU" sz="2800" dirty="0" err="1" smtClean="0"/>
              <a:t>роботи</a:t>
            </a:r>
            <a:r>
              <a:rPr lang="ru-RU" sz="2800" dirty="0" smtClean="0"/>
              <a:t> </a:t>
            </a:r>
            <a:r>
              <a:rPr lang="ru-RU" sz="2800" dirty="0"/>
              <a:t>№ ...</a:t>
            </a:r>
          </a:p>
          <a:p>
            <a:pPr algn="ctr" eaLnBrk="1" hangingPunct="1">
              <a:buFontTx/>
              <a:buNone/>
            </a:pPr>
            <a:r>
              <a:rPr lang="ru-RU" sz="2800" dirty="0" smtClean="0"/>
              <a:t>З </a:t>
            </a:r>
            <a:r>
              <a:rPr lang="ru-RU" sz="2800" dirty="0"/>
              <a:t>курсу </a:t>
            </a:r>
            <a:r>
              <a:rPr lang="ru-RU" sz="2800" dirty="0" smtClean="0"/>
              <a:t>«</a:t>
            </a:r>
            <a:r>
              <a:rPr lang="ru-RU" sz="2800" dirty="0" err="1" smtClean="0"/>
              <a:t>Обє’ктно-орієнтоване</a:t>
            </a:r>
            <a:r>
              <a:rPr lang="ru-RU" sz="2800" dirty="0" smtClean="0"/>
              <a:t> </a:t>
            </a:r>
            <a:r>
              <a:rPr lang="ru-RU" sz="2800" dirty="0"/>
              <a:t>програмування»</a:t>
            </a:r>
          </a:p>
          <a:p>
            <a:pPr algn="ctr" eaLnBrk="1" hangingPunct="1">
              <a:buFontTx/>
              <a:buNone/>
            </a:pPr>
            <a:endParaRPr lang="ru-RU" sz="2800" dirty="0"/>
          </a:p>
          <a:p>
            <a:pPr algn="r" eaLnBrk="1" hangingPunct="1">
              <a:buFontTx/>
              <a:buNone/>
            </a:pPr>
            <a:r>
              <a:rPr lang="ru-RU" sz="2800" dirty="0"/>
              <a:t>Виконав ст. групи ...</a:t>
            </a:r>
          </a:p>
          <a:p>
            <a:pPr algn="r" eaLnBrk="1" hangingPunct="1">
              <a:buFontTx/>
              <a:buNone/>
            </a:pPr>
            <a:r>
              <a:rPr lang="en-US" sz="2800" dirty="0"/>
              <a:t>&lt;</a:t>
            </a:r>
            <a:r>
              <a:rPr lang="ru-RU" sz="2800" dirty="0"/>
              <a:t>ПІБ</a:t>
            </a:r>
            <a:r>
              <a:rPr lang="en-US" sz="2800" dirty="0"/>
              <a:t>&gt;</a:t>
            </a:r>
            <a:endParaRPr lang="ru-RU" sz="2800" dirty="0"/>
          </a:p>
          <a:p>
            <a:pPr algn="ctr" eaLnBrk="1" hangingPunct="1">
              <a:buFontTx/>
              <a:buNone/>
            </a:pPr>
            <a:r>
              <a:rPr lang="ru-RU" sz="2800" dirty="0" smtClean="0"/>
              <a:t>Харків-20</a:t>
            </a:r>
            <a:r>
              <a:rPr lang="en-US" sz="2800" smtClean="0"/>
              <a:t>20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130032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 smtClean="0"/>
              <a:t>Звіт про лабораторну роботу 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1403350" y="1092200"/>
            <a:ext cx="7867650" cy="57658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uk-UA" dirty="0" smtClean="0"/>
              <a:t>Зміст звіту</a:t>
            </a:r>
            <a:r>
              <a:rPr lang="ru-RU" dirty="0" smtClean="0"/>
              <a:t>:</a:t>
            </a:r>
            <a:endParaRPr lang="en-US" dirty="0"/>
          </a:p>
          <a:p>
            <a:pPr>
              <a:buNone/>
            </a:pPr>
            <a:endParaRPr lang="ru-RU" dirty="0"/>
          </a:p>
          <a:p>
            <a:r>
              <a:rPr lang="uk-UA" dirty="0"/>
              <a:t>номер</a:t>
            </a:r>
            <a:r>
              <a:rPr lang="ru-RU" dirty="0"/>
              <a:t> </a:t>
            </a:r>
            <a:r>
              <a:rPr lang="ru-RU" dirty="0" err="1"/>
              <a:t>варіант</a:t>
            </a:r>
            <a:r>
              <a:rPr lang="uk-UA" dirty="0"/>
              <a:t>у</a:t>
            </a:r>
            <a:endParaRPr lang="ru-RU" dirty="0"/>
          </a:p>
          <a:p>
            <a:r>
              <a:rPr lang="ru-RU" dirty="0"/>
              <a:t>текст </a:t>
            </a:r>
            <a:r>
              <a:rPr lang="ru-RU" dirty="0" err="1"/>
              <a:t>завдання</a:t>
            </a:r>
            <a:endParaRPr lang="ru-RU" dirty="0"/>
          </a:p>
          <a:p>
            <a:r>
              <a:rPr lang="ru-RU" dirty="0" err="1"/>
              <a:t>Риснуки</a:t>
            </a:r>
            <a:r>
              <a:rPr lang="ru-RU" dirty="0"/>
              <a:t> (</a:t>
            </a:r>
            <a:r>
              <a:rPr lang="ru-RU" dirty="0" err="1"/>
              <a:t>скіншоти</a:t>
            </a:r>
            <a:r>
              <a:rPr lang="ru-RU" dirty="0"/>
              <a:t>) форм,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розроблені</a:t>
            </a:r>
            <a:r>
              <a:rPr lang="ru-RU" dirty="0"/>
              <a:t>. На рисунках </a:t>
            </a:r>
            <a:r>
              <a:rPr lang="ru-RU" dirty="0" err="1"/>
              <a:t>має</a:t>
            </a:r>
            <a:r>
              <a:rPr lang="ru-RU" dirty="0"/>
              <a:t> бути </a:t>
            </a:r>
            <a:r>
              <a:rPr lang="ru-RU" dirty="0" err="1"/>
              <a:t>обов’язково</a:t>
            </a:r>
            <a:r>
              <a:rPr lang="ru-RU" dirty="0"/>
              <a:t> видно </a:t>
            </a:r>
            <a:r>
              <a:rPr lang="ru-RU" dirty="0" err="1"/>
              <a:t>результати</a:t>
            </a:r>
            <a:r>
              <a:rPr lang="ru-RU" dirty="0"/>
              <a:t> </a:t>
            </a:r>
            <a:r>
              <a:rPr lang="ru-RU" dirty="0" err="1"/>
              <a:t>роботи</a:t>
            </a:r>
            <a:r>
              <a:rPr lang="ru-RU" dirty="0"/>
              <a:t> </a:t>
            </a:r>
            <a:r>
              <a:rPr lang="ru-RU" dirty="0" err="1"/>
              <a:t>програми</a:t>
            </a:r>
            <a:r>
              <a:rPr lang="ru-RU" dirty="0"/>
              <a:t>.</a:t>
            </a:r>
          </a:p>
          <a:p>
            <a:r>
              <a:rPr lang="ru-RU" dirty="0"/>
              <a:t>Текст </a:t>
            </a:r>
            <a:r>
              <a:rPr lang="ru-RU" dirty="0" err="1"/>
              <a:t>модулів</a:t>
            </a:r>
            <a:r>
              <a:rPr lang="ru-RU" dirty="0"/>
              <a:t> </a:t>
            </a:r>
            <a:r>
              <a:rPr lang="ru-RU" dirty="0" err="1"/>
              <a:t>програми</a:t>
            </a:r>
            <a:r>
              <a:rPr lang="ru-RU" dirty="0"/>
              <a:t>. Для </a:t>
            </a:r>
            <a:r>
              <a:rPr lang="ru-RU" dirty="0" err="1"/>
              <a:t>екномії</a:t>
            </a:r>
            <a:r>
              <a:rPr lang="ru-RU" dirty="0"/>
              <a:t> </a:t>
            </a:r>
            <a:r>
              <a:rPr lang="ru-RU" dirty="0" err="1"/>
              <a:t>паперу</a:t>
            </a:r>
            <a:r>
              <a:rPr lang="ru-RU" dirty="0"/>
              <a:t> </a:t>
            </a:r>
            <a:r>
              <a:rPr lang="ru-RU" dirty="0" err="1"/>
              <a:t>можливо</a:t>
            </a:r>
            <a:r>
              <a:rPr lang="ru-RU" dirty="0"/>
              <a:t> </a:t>
            </a:r>
            <a:r>
              <a:rPr lang="ru-RU" dirty="0" err="1"/>
              <a:t>друкувати</a:t>
            </a:r>
            <a:r>
              <a:rPr lang="ru-RU" dirty="0"/>
              <a:t> текст у два </a:t>
            </a:r>
            <a:r>
              <a:rPr lang="ru-RU" dirty="0" err="1"/>
              <a:t>стовбчики</a:t>
            </a:r>
            <a:r>
              <a:rPr lang="ru-RU" dirty="0"/>
              <a:t> и шрифтом в 10</a:t>
            </a:r>
            <a:r>
              <a:rPr lang="en-US" dirty="0"/>
              <a:t>pt.</a:t>
            </a:r>
            <a:endParaRPr lang="ru-RU" dirty="0"/>
          </a:p>
          <a:p>
            <a:pPr eaLnBrk="1" hangingPunct="1">
              <a:buFontTx/>
              <a:buNone/>
            </a:pPr>
            <a:r>
              <a:rPr lang="uk-UA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69032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Мови програмування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загальна класифікація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0257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ChangeArrowheads="1"/>
          </p:cNvSpPr>
          <p:nvPr/>
        </p:nvSpPr>
        <p:spPr bwMode="auto">
          <a:xfrm>
            <a:off x="609600" y="44450"/>
            <a:ext cx="7772400" cy="963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ru-RU" altLang="ru-RU" sz="3000" b="1" dirty="0">
                <a:solidFill>
                  <a:schemeClr val="tx1"/>
                </a:solidFill>
                <a:latin typeface="+mj-lt"/>
              </a:rPr>
              <a:t>Мови програмування</a:t>
            </a:r>
          </a:p>
        </p:txBody>
      </p:sp>
      <p:sp>
        <p:nvSpPr>
          <p:cNvPr id="3075" name="Rectangle 2"/>
          <p:cNvSpPr>
            <a:spLocks noChangeArrowheads="1"/>
          </p:cNvSpPr>
          <p:nvPr/>
        </p:nvSpPr>
        <p:spPr bwMode="auto">
          <a:xfrm>
            <a:off x="879088" y="825501"/>
            <a:ext cx="7772400" cy="141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eaLnBrk="0" hangingPunct="0"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eaLnBrk="0" hangingPunct="0"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 hangingPunct="0"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 hangingPunct="0"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 hangingPunct="0"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ru-RU" altLang="ru-RU" sz="2500" dirty="0">
                <a:solidFill>
                  <a:schemeClr val="tx1"/>
                </a:solidFill>
                <a:latin typeface="+mn-lt"/>
              </a:rPr>
              <a:t>Мова програмування - набір правил (лексичних, синтаксичних і семантичних) для складання комп'ютерної програми.</a:t>
            </a:r>
          </a:p>
        </p:txBody>
      </p:sp>
      <p:sp>
        <p:nvSpPr>
          <p:cNvPr id="3076" name="Rectangle 3"/>
          <p:cNvSpPr>
            <a:spLocks noChangeArrowheads="1"/>
          </p:cNvSpPr>
          <p:nvPr/>
        </p:nvSpPr>
        <p:spPr bwMode="auto">
          <a:xfrm>
            <a:off x="2484438" y="2062163"/>
            <a:ext cx="3887787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eaLnBrk="0" hangingPunct="0"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eaLnBrk="0" hangingPunct="0"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 hangingPunct="0"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 hangingPunct="0"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 hangingPunct="0"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ru-RU" altLang="ru-RU" sz="2500" b="1" dirty="0">
                <a:solidFill>
                  <a:schemeClr val="tx1"/>
                </a:solidFill>
                <a:latin typeface="+mj-lt"/>
              </a:rPr>
              <a:t>Машинна мова</a:t>
            </a:r>
          </a:p>
        </p:txBody>
      </p:sp>
      <p:pic>
        <p:nvPicPr>
          <p:cNvPr id="307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06" b="10126"/>
          <a:stretch>
            <a:fillRect/>
          </a:stretch>
        </p:blipFill>
        <p:spPr bwMode="auto">
          <a:xfrm>
            <a:off x="4140200" y="2636838"/>
            <a:ext cx="93662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3078" name="Rectangle 5"/>
          <p:cNvSpPr>
            <a:spLocks noChangeArrowheads="1"/>
          </p:cNvSpPr>
          <p:nvPr/>
        </p:nvSpPr>
        <p:spPr bwMode="auto">
          <a:xfrm>
            <a:off x="2555875" y="3860800"/>
            <a:ext cx="3887788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eaLnBrk="0" hangingPunct="0"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eaLnBrk="0" hangingPunct="0"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 hangingPunct="0"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 hangingPunct="0"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 hangingPunct="0"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ru-RU" altLang="ru-RU" sz="2500" b="1" dirty="0">
                <a:solidFill>
                  <a:schemeClr val="tx1"/>
                </a:solidFill>
                <a:latin typeface="+mj-lt"/>
              </a:rPr>
              <a:t>Мова асемблера</a:t>
            </a:r>
          </a:p>
        </p:txBody>
      </p:sp>
      <p:pic>
        <p:nvPicPr>
          <p:cNvPr id="3079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331"/>
          <a:stretch>
            <a:fillRect/>
          </a:stretch>
        </p:blipFill>
        <p:spPr bwMode="auto">
          <a:xfrm>
            <a:off x="2627313" y="4437063"/>
            <a:ext cx="1223962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3080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3800" y="4437063"/>
            <a:ext cx="1008063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3081" name="Line 8"/>
          <p:cNvSpPr>
            <a:spLocks noChangeShapeType="1"/>
          </p:cNvSpPr>
          <p:nvPr/>
        </p:nvSpPr>
        <p:spPr bwMode="auto">
          <a:xfrm>
            <a:off x="4067175" y="4795838"/>
            <a:ext cx="792163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3082" name="AutoShape 9"/>
          <p:cNvSpPr>
            <a:spLocks noChangeArrowheads="1"/>
          </p:cNvSpPr>
          <p:nvPr/>
        </p:nvSpPr>
        <p:spPr bwMode="auto">
          <a:xfrm>
            <a:off x="6588125" y="2636838"/>
            <a:ext cx="792163" cy="576262"/>
          </a:xfrm>
          <a:custGeom>
            <a:avLst/>
            <a:gdLst>
              <a:gd name="T0" fmla="*/ 0 w 21600"/>
              <a:gd name="T1" fmla="*/ 2147483647 h 21600"/>
              <a:gd name="T2" fmla="*/ 2147483647 w 21600"/>
              <a:gd name="T3" fmla="*/ 0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7811 w 21600"/>
              <a:gd name="T13" fmla="*/ 2584 h 21600"/>
              <a:gd name="T14" fmla="*/ 16359 w 21600"/>
              <a:gd name="T15" fmla="*/ 11764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8250" y="17743"/>
                </a:moveTo>
                <a:lnTo>
                  <a:pt x="17557" y="16971"/>
                </a:lnTo>
                <a:lnTo>
                  <a:pt x="5429" y="16971"/>
                </a:lnTo>
                <a:lnTo>
                  <a:pt x="4736" y="17743"/>
                </a:lnTo>
                <a:lnTo>
                  <a:pt x="18250" y="17743"/>
                </a:lnTo>
                <a:close/>
              </a:path>
              <a:path w="21600" h="21600" extrusionOk="0">
                <a:moveTo>
                  <a:pt x="18250" y="17743"/>
                </a:moveTo>
                <a:moveTo>
                  <a:pt x="19405" y="19131"/>
                </a:moveTo>
                <a:lnTo>
                  <a:pt x="18712" y="18360"/>
                </a:lnTo>
                <a:lnTo>
                  <a:pt x="4274" y="18360"/>
                </a:lnTo>
                <a:lnTo>
                  <a:pt x="3581" y="19131"/>
                </a:lnTo>
                <a:lnTo>
                  <a:pt x="19405" y="19131"/>
                </a:lnTo>
                <a:close/>
              </a:path>
              <a:path w="21600" h="21600" extrusionOk="0">
                <a:moveTo>
                  <a:pt x="19405" y="19131"/>
                </a:moveTo>
                <a:moveTo>
                  <a:pt x="20560" y="20520"/>
                </a:moveTo>
                <a:lnTo>
                  <a:pt x="19867" y="19749"/>
                </a:lnTo>
                <a:lnTo>
                  <a:pt x="3119" y="19749"/>
                </a:lnTo>
                <a:lnTo>
                  <a:pt x="2426" y="20520"/>
                </a:lnTo>
                <a:lnTo>
                  <a:pt x="20560" y="20520"/>
                </a:lnTo>
                <a:close/>
              </a:path>
              <a:path w="21600" h="21600" extrusionOk="0">
                <a:moveTo>
                  <a:pt x="20560" y="20520"/>
                </a:moveTo>
                <a:moveTo>
                  <a:pt x="4620" y="16971"/>
                </a:moveTo>
                <a:lnTo>
                  <a:pt x="5313" y="16200"/>
                </a:lnTo>
                <a:lnTo>
                  <a:pt x="7624" y="16200"/>
                </a:lnTo>
                <a:lnTo>
                  <a:pt x="7624" y="14194"/>
                </a:lnTo>
                <a:lnTo>
                  <a:pt x="5891" y="14194"/>
                </a:lnTo>
                <a:lnTo>
                  <a:pt x="5891" y="0"/>
                </a:lnTo>
                <a:lnTo>
                  <a:pt x="12013" y="0"/>
                </a:lnTo>
                <a:lnTo>
                  <a:pt x="18135" y="0"/>
                </a:lnTo>
                <a:lnTo>
                  <a:pt x="18135" y="10800"/>
                </a:lnTo>
                <a:lnTo>
                  <a:pt x="18135" y="14194"/>
                </a:lnTo>
                <a:lnTo>
                  <a:pt x="16402" y="14194"/>
                </a:lnTo>
                <a:lnTo>
                  <a:pt x="16402" y="16200"/>
                </a:lnTo>
                <a:lnTo>
                  <a:pt x="17788" y="16200"/>
                </a:lnTo>
                <a:lnTo>
                  <a:pt x="19059" y="17743"/>
                </a:lnTo>
                <a:lnTo>
                  <a:pt x="21022" y="19903"/>
                </a:lnTo>
                <a:lnTo>
                  <a:pt x="21253" y="20057"/>
                </a:lnTo>
                <a:lnTo>
                  <a:pt x="21369" y="20366"/>
                </a:lnTo>
                <a:lnTo>
                  <a:pt x="21600" y="20674"/>
                </a:lnTo>
                <a:lnTo>
                  <a:pt x="21600" y="20829"/>
                </a:lnTo>
                <a:lnTo>
                  <a:pt x="21600" y="20983"/>
                </a:lnTo>
                <a:lnTo>
                  <a:pt x="21600" y="21137"/>
                </a:lnTo>
                <a:lnTo>
                  <a:pt x="21600" y="21291"/>
                </a:lnTo>
                <a:lnTo>
                  <a:pt x="21484" y="21446"/>
                </a:lnTo>
                <a:lnTo>
                  <a:pt x="21369" y="21446"/>
                </a:lnTo>
                <a:lnTo>
                  <a:pt x="21138" y="21600"/>
                </a:lnTo>
                <a:lnTo>
                  <a:pt x="21022" y="21600"/>
                </a:lnTo>
                <a:lnTo>
                  <a:pt x="10973" y="21600"/>
                </a:lnTo>
                <a:lnTo>
                  <a:pt x="2079" y="21600"/>
                </a:lnTo>
                <a:lnTo>
                  <a:pt x="1848" y="21600"/>
                </a:lnTo>
                <a:lnTo>
                  <a:pt x="1733" y="21446"/>
                </a:lnTo>
                <a:lnTo>
                  <a:pt x="1617" y="21446"/>
                </a:lnTo>
                <a:lnTo>
                  <a:pt x="1502" y="21291"/>
                </a:lnTo>
                <a:lnTo>
                  <a:pt x="1386" y="21291"/>
                </a:lnTo>
                <a:lnTo>
                  <a:pt x="1386" y="21137"/>
                </a:lnTo>
                <a:lnTo>
                  <a:pt x="1386" y="20983"/>
                </a:lnTo>
                <a:lnTo>
                  <a:pt x="1386" y="20829"/>
                </a:lnTo>
                <a:lnTo>
                  <a:pt x="1502" y="20674"/>
                </a:lnTo>
                <a:lnTo>
                  <a:pt x="1617" y="20366"/>
                </a:lnTo>
                <a:lnTo>
                  <a:pt x="1733" y="20057"/>
                </a:lnTo>
                <a:lnTo>
                  <a:pt x="1964" y="19903"/>
                </a:lnTo>
                <a:lnTo>
                  <a:pt x="0" y="19903"/>
                </a:lnTo>
                <a:lnTo>
                  <a:pt x="0" y="10800"/>
                </a:lnTo>
                <a:lnTo>
                  <a:pt x="0" y="2777"/>
                </a:lnTo>
                <a:lnTo>
                  <a:pt x="4620" y="2777"/>
                </a:lnTo>
                <a:lnTo>
                  <a:pt x="4620" y="16971"/>
                </a:lnTo>
                <a:moveTo>
                  <a:pt x="4620" y="16971"/>
                </a:moveTo>
                <a:moveTo>
                  <a:pt x="4620" y="16971"/>
                </a:moveTo>
                <a:lnTo>
                  <a:pt x="4158" y="17434"/>
                </a:lnTo>
                <a:lnTo>
                  <a:pt x="2541" y="19286"/>
                </a:lnTo>
                <a:lnTo>
                  <a:pt x="1964" y="19903"/>
                </a:lnTo>
                <a:lnTo>
                  <a:pt x="4620" y="16971"/>
                </a:lnTo>
                <a:close/>
              </a:path>
              <a:path w="21600" h="21600" extrusionOk="0">
                <a:moveTo>
                  <a:pt x="7624" y="2314"/>
                </a:moveTo>
                <a:moveTo>
                  <a:pt x="16402" y="2314"/>
                </a:moveTo>
                <a:lnTo>
                  <a:pt x="16402" y="11880"/>
                </a:lnTo>
                <a:lnTo>
                  <a:pt x="7624" y="11880"/>
                </a:lnTo>
                <a:lnTo>
                  <a:pt x="7624" y="2314"/>
                </a:lnTo>
                <a:close/>
              </a:path>
              <a:path w="21600" h="21600" extrusionOk="0">
                <a:moveTo>
                  <a:pt x="578" y="4011"/>
                </a:moveTo>
                <a:moveTo>
                  <a:pt x="4043" y="4011"/>
                </a:moveTo>
                <a:lnTo>
                  <a:pt x="4043" y="4320"/>
                </a:lnTo>
                <a:lnTo>
                  <a:pt x="578" y="4320"/>
                </a:lnTo>
                <a:lnTo>
                  <a:pt x="578" y="4011"/>
                </a:lnTo>
                <a:close/>
                <a:moveTo>
                  <a:pt x="7624" y="14194"/>
                </a:moveTo>
                <a:lnTo>
                  <a:pt x="16402" y="14194"/>
                </a:lnTo>
                <a:lnTo>
                  <a:pt x="16402" y="16200"/>
                </a:lnTo>
                <a:lnTo>
                  <a:pt x="7624" y="16200"/>
                </a:lnTo>
              </a:path>
            </a:pathLst>
          </a:custGeom>
          <a:solidFill>
            <a:srgbClr val="FFFFCC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 altLang="ru-RU"/>
          </a:p>
        </p:txBody>
      </p:sp>
      <p:sp>
        <p:nvSpPr>
          <p:cNvPr id="3083" name="Line 10"/>
          <p:cNvSpPr>
            <a:spLocks noChangeShapeType="1"/>
          </p:cNvSpPr>
          <p:nvPr/>
        </p:nvSpPr>
        <p:spPr bwMode="auto">
          <a:xfrm>
            <a:off x="5292725" y="2925763"/>
            <a:ext cx="1150938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3084" name="AutoShape 11"/>
          <p:cNvSpPr>
            <a:spLocks noChangeArrowheads="1"/>
          </p:cNvSpPr>
          <p:nvPr/>
        </p:nvSpPr>
        <p:spPr bwMode="auto">
          <a:xfrm>
            <a:off x="6659563" y="4508500"/>
            <a:ext cx="792162" cy="576263"/>
          </a:xfrm>
          <a:custGeom>
            <a:avLst/>
            <a:gdLst>
              <a:gd name="T0" fmla="*/ 0 w 21600"/>
              <a:gd name="T1" fmla="*/ 2147483647 h 21600"/>
              <a:gd name="T2" fmla="*/ 2147483647 w 21600"/>
              <a:gd name="T3" fmla="*/ 0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7811 w 21600"/>
              <a:gd name="T13" fmla="*/ 2584 h 21600"/>
              <a:gd name="T14" fmla="*/ 16359 w 21600"/>
              <a:gd name="T15" fmla="*/ 11764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8250" y="17743"/>
                </a:moveTo>
                <a:lnTo>
                  <a:pt x="17557" y="16971"/>
                </a:lnTo>
                <a:lnTo>
                  <a:pt x="5429" y="16971"/>
                </a:lnTo>
                <a:lnTo>
                  <a:pt x="4736" y="17743"/>
                </a:lnTo>
                <a:lnTo>
                  <a:pt x="18250" y="17743"/>
                </a:lnTo>
                <a:close/>
              </a:path>
              <a:path w="21600" h="21600" extrusionOk="0">
                <a:moveTo>
                  <a:pt x="18250" y="17743"/>
                </a:moveTo>
                <a:moveTo>
                  <a:pt x="19405" y="19131"/>
                </a:moveTo>
                <a:lnTo>
                  <a:pt x="18712" y="18360"/>
                </a:lnTo>
                <a:lnTo>
                  <a:pt x="4274" y="18360"/>
                </a:lnTo>
                <a:lnTo>
                  <a:pt x="3581" y="19131"/>
                </a:lnTo>
                <a:lnTo>
                  <a:pt x="19405" y="19131"/>
                </a:lnTo>
                <a:close/>
              </a:path>
              <a:path w="21600" h="21600" extrusionOk="0">
                <a:moveTo>
                  <a:pt x="19405" y="19131"/>
                </a:moveTo>
                <a:moveTo>
                  <a:pt x="20560" y="20520"/>
                </a:moveTo>
                <a:lnTo>
                  <a:pt x="19867" y="19749"/>
                </a:lnTo>
                <a:lnTo>
                  <a:pt x="3119" y="19749"/>
                </a:lnTo>
                <a:lnTo>
                  <a:pt x="2426" y="20520"/>
                </a:lnTo>
                <a:lnTo>
                  <a:pt x="20560" y="20520"/>
                </a:lnTo>
                <a:close/>
              </a:path>
              <a:path w="21600" h="21600" extrusionOk="0">
                <a:moveTo>
                  <a:pt x="20560" y="20520"/>
                </a:moveTo>
                <a:moveTo>
                  <a:pt x="4620" y="16971"/>
                </a:moveTo>
                <a:lnTo>
                  <a:pt x="5313" y="16200"/>
                </a:lnTo>
                <a:lnTo>
                  <a:pt x="7624" y="16200"/>
                </a:lnTo>
                <a:lnTo>
                  <a:pt x="7624" y="14194"/>
                </a:lnTo>
                <a:lnTo>
                  <a:pt x="5891" y="14194"/>
                </a:lnTo>
                <a:lnTo>
                  <a:pt x="5891" y="0"/>
                </a:lnTo>
                <a:lnTo>
                  <a:pt x="12013" y="0"/>
                </a:lnTo>
                <a:lnTo>
                  <a:pt x="18135" y="0"/>
                </a:lnTo>
                <a:lnTo>
                  <a:pt x="18135" y="10800"/>
                </a:lnTo>
                <a:lnTo>
                  <a:pt x="18135" y="14194"/>
                </a:lnTo>
                <a:lnTo>
                  <a:pt x="16402" y="14194"/>
                </a:lnTo>
                <a:lnTo>
                  <a:pt x="16402" y="16200"/>
                </a:lnTo>
                <a:lnTo>
                  <a:pt x="17788" y="16200"/>
                </a:lnTo>
                <a:lnTo>
                  <a:pt x="19059" y="17743"/>
                </a:lnTo>
                <a:lnTo>
                  <a:pt x="21022" y="19903"/>
                </a:lnTo>
                <a:lnTo>
                  <a:pt x="21253" y="20057"/>
                </a:lnTo>
                <a:lnTo>
                  <a:pt x="21369" y="20366"/>
                </a:lnTo>
                <a:lnTo>
                  <a:pt x="21600" y="20674"/>
                </a:lnTo>
                <a:lnTo>
                  <a:pt x="21600" y="20829"/>
                </a:lnTo>
                <a:lnTo>
                  <a:pt x="21600" y="20983"/>
                </a:lnTo>
                <a:lnTo>
                  <a:pt x="21600" y="21137"/>
                </a:lnTo>
                <a:lnTo>
                  <a:pt x="21600" y="21291"/>
                </a:lnTo>
                <a:lnTo>
                  <a:pt x="21484" y="21446"/>
                </a:lnTo>
                <a:lnTo>
                  <a:pt x="21369" y="21446"/>
                </a:lnTo>
                <a:lnTo>
                  <a:pt x="21138" y="21600"/>
                </a:lnTo>
                <a:lnTo>
                  <a:pt x="21022" y="21600"/>
                </a:lnTo>
                <a:lnTo>
                  <a:pt x="10973" y="21600"/>
                </a:lnTo>
                <a:lnTo>
                  <a:pt x="2079" y="21600"/>
                </a:lnTo>
                <a:lnTo>
                  <a:pt x="1848" y="21600"/>
                </a:lnTo>
                <a:lnTo>
                  <a:pt x="1733" y="21446"/>
                </a:lnTo>
                <a:lnTo>
                  <a:pt x="1617" y="21446"/>
                </a:lnTo>
                <a:lnTo>
                  <a:pt x="1502" y="21291"/>
                </a:lnTo>
                <a:lnTo>
                  <a:pt x="1386" y="21291"/>
                </a:lnTo>
                <a:lnTo>
                  <a:pt x="1386" y="21137"/>
                </a:lnTo>
                <a:lnTo>
                  <a:pt x="1386" y="20983"/>
                </a:lnTo>
                <a:lnTo>
                  <a:pt x="1386" y="20829"/>
                </a:lnTo>
                <a:lnTo>
                  <a:pt x="1502" y="20674"/>
                </a:lnTo>
                <a:lnTo>
                  <a:pt x="1617" y="20366"/>
                </a:lnTo>
                <a:lnTo>
                  <a:pt x="1733" y="20057"/>
                </a:lnTo>
                <a:lnTo>
                  <a:pt x="1964" y="19903"/>
                </a:lnTo>
                <a:lnTo>
                  <a:pt x="0" y="19903"/>
                </a:lnTo>
                <a:lnTo>
                  <a:pt x="0" y="10800"/>
                </a:lnTo>
                <a:lnTo>
                  <a:pt x="0" y="2777"/>
                </a:lnTo>
                <a:lnTo>
                  <a:pt x="4620" y="2777"/>
                </a:lnTo>
                <a:lnTo>
                  <a:pt x="4620" y="16971"/>
                </a:lnTo>
                <a:moveTo>
                  <a:pt x="4620" y="16971"/>
                </a:moveTo>
                <a:moveTo>
                  <a:pt x="4620" y="16971"/>
                </a:moveTo>
                <a:lnTo>
                  <a:pt x="4158" y="17434"/>
                </a:lnTo>
                <a:lnTo>
                  <a:pt x="2541" y="19286"/>
                </a:lnTo>
                <a:lnTo>
                  <a:pt x="1964" y="19903"/>
                </a:lnTo>
                <a:lnTo>
                  <a:pt x="4620" y="16971"/>
                </a:lnTo>
                <a:close/>
              </a:path>
              <a:path w="21600" h="21600" extrusionOk="0">
                <a:moveTo>
                  <a:pt x="7624" y="2314"/>
                </a:moveTo>
                <a:moveTo>
                  <a:pt x="16402" y="2314"/>
                </a:moveTo>
                <a:lnTo>
                  <a:pt x="16402" y="11880"/>
                </a:lnTo>
                <a:lnTo>
                  <a:pt x="7624" y="11880"/>
                </a:lnTo>
                <a:lnTo>
                  <a:pt x="7624" y="2314"/>
                </a:lnTo>
                <a:close/>
              </a:path>
              <a:path w="21600" h="21600" extrusionOk="0">
                <a:moveTo>
                  <a:pt x="578" y="4011"/>
                </a:moveTo>
                <a:moveTo>
                  <a:pt x="4043" y="4011"/>
                </a:moveTo>
                <a:lnTo>
                  <a:pt x="4043" y="4320"/>
                </a:lnTo>
                <a:lnTo>
                  <a:pt x="578" y="4320"/>
                </a:lnTo>
                <a:lnTo>
                  <a:pt x="578" y="4011"/>
                </a:lnTo>
                <a:close/>
                <a:moveTo>
                  <a:pt x="7624" y="14194"/>
                </a:moveTo>
                <a:lnTo>
                  <a:pt x="16402" y="14194"/>
                </a:lnTo>
                <a:lnTo>
                  <a:pt x="16402" y="16200"/>
                </a:lnTo>
                <a:lnTo>
                  <a:pt x="7624" y="16200"/>
                </a:lnTo>
              </a:path>
            </a:pathLst>
          </a:custGeom>
          <a:solidFill>
            <a:srgbClr val="FFFFCC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 altLang="ru-RU"/>
          </a:p>
        </p:txBody>
      </p:sp>
      <p:sp>
        <p:nvSpPr>
          <p:cNvPr id="3085" name="Line 12"/>
          <p:cNvSpPr>
            <a:spLocks noChangeShapeType="1"/>
          </p:cNvSpPr>
          <p:nvPr/>
        </p:nvSpPr>
        <p:spPr bwMode="auto">
          <a:xfrm>
            <a:off x="6084888" y="4797425"/>
            <a:ext cx="503237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3086" name="Rectangle 13"/>
          <p:cNvSpPr>
            <a:spLocks noChangeArrowheads="1"/>
          </p:cNvSpPr>
          <p:nvPr/>
        </p:nvSpPr>
        <p:spPr bwMode="auto">
          <a:xfrm>
            <a:off x="1476375" y="4941888"/>
            <a:ext cx="6048375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eaLnBrk="0" hangingPunct="0"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eaLnBrk="0" hangingPunct="0"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 hangingPunct="0"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 hangingPunct="0"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 hangingPunct="0"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ru-RU" altLang="ru-RU" sz="1800" dirty="0">
                <a:solidFill>
                  <a:schemeClr val="tx1"/>
                </a:solidFill>
                <a:latin typeface="+mn-lt"/>
              </a:rPr>
              <a:t>мнемонічні</a:t>
            </a:r>
            <a:r>
              <a:rPr lang="ru-RU" altLang="ru-RU" sz="1800" dirty="0">
                <a:solidFill>
                  <a:schemeClr val="tx1"/>
                </a:solidFill>
                <a:latin typeface="Arial" panose="020B0604020202020204" pitchFamily="34" charset="0"/>
              </a:rPr>
              <a:t> команди замість машинних команд</a:t>
            </a:r>
          </a:p>
        </p:txBody>
      </p:sp>
      <p:sp>
        <p:nvSpPr>
          <p:cNvPr id="3087" name="Line 14"/>
          <p:cNvSpPr>
            <a:spLocks noChangeShapeType="1"/>
          </p:cNvSpPr>
          <p:nvPr/>
        </p:nvSpPr>
        <p:spPr bwMode="auto">
          <a:xfrm>
            <a:off x="4572000" y="3357563"/>
            <a:ext cx="1588" cy="647700"/>
          </a:xfrm>
          <a:prstGeom prst="line">
            <a:avLst/>
          </a:prstGeom>
          <a:noFill/>
          <a:ln w="3816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3088" name="Line 15"/>
          <p:cNvSpPr>
            <a:spLocks noChangeShapeType="1"/>
          </p:cNvSpPr>
          <p:nvPr/>
        </p:nvSpPr>
        <p:spPr bwMode="auto">
          <a:xfrm>
            <a:off x="4500563" y="5734050"/>
            <a:ext cx="1587" cy="647700"/>
          </a:xfrm>
          <a:prstGeom prst="line">
            <a:avLst/>
          </a:prstGeom>
          <a:noFill/>
          <a:ln w="3816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857723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777</Words>
  <Application>Microsoft Office PowerPoint</Application>
  <PresentationFormat>Экран (4:3)</PresentationFormat>
  <Paragraphs>120</Paragraphs>
  <Slides>15</Slides>
  <Notes>9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6" baseType="lpstr">
      <vt:lpstr>Тема Office</vt:lpstr>
      <vt:lpstr>Об’єктно-орієнтоване програмування</vt:lpstr>
      <vt:lpstr>Презентация PowerPoint</vt:lpstr>
      <vt:lpstr>Рекомендована література</vt:lpstr>
      <vt:lpstr>Структура курсу</vt:lpstr>
      <vt:lpstr>Лабораторні роботи</vt:lpstr>
      <vt:lpstr>Звіт про лабораторну роботу </vt:lpstr>
      <vt:lpstr>Звіт про лабораторну роботу </vt:lpstr>
      <vt:lpstr>Мови програмування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Об’єктно-орієнтоване програмування</dc:title>
  <cp:lastModifiedBy>oleksii</cp:lastModifiedBy>
  <cp:revision>18</cp:revision>
  <dcterms:modified xsi:type="dcterms:W3CDTF">2021-10-04T12:38:39Z</dcterms:modified>
</cp:coreProperties>
</file>