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7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46777F5-8C43-4289-A61B-3EDBCFC9BC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1537AA3A-14BD-4197-A89B-272FB6AD3F9A}" type="slidenum">
              <a:rPr lang="en-GB" altLang="ru-RU" sz="120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</a:pPr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9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1A6B99A-E0B4-45FE-B979-97CBC3678B4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0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B5342DF-D5C0-4F2F-86FE-438D6B238DFD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11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3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3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86245F4-F897-440F-8645-91CCA4789EF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245D36D-CB6E-44A5-9C2C-B4F135D212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n-lt"/>
              </a:rPr>
              <a:t>Мови програмування високого рівня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23850" y="1196975"/>
            <a:ext cx="8640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>
                <a:solidFill>
                  <a:schemeClr val="tx1"/>
                </a:solidFill>
                <a:latin typeface="+mn-lt"/>
              </a:rPr>
              <a:t>ЯВУ імітують природні мови, використовуючи деякі слова розмовної мови і загальноприйняті математичні символи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08175" y="1844675"/>
            <a:ext cx="5616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n-lt"/>
              </a:rPr>
              <a:t>FORTRAN (1954 </a:t>
            </a:r>
            <a:r>
              <a:rPr lang="ru-RU" altLang="ru-RU" sz="2000" b="1">
                <a:solidFill>
                  <a:schemeClr val="tx1"/>
                </a:solidFill>
                <a:latin typeface="+mn-lt"/>
              </a:rPr>
              <a:t>м) - перший ЯВУ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979613" y="36449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n-lt"/>
              </a:rPr>
              <a:t>структурне програмування</a:t>
            </a: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6"/>
          <a:stretch>
            <a:fillRect/>
          </a:stretch>
        </p:blipFill>
        <p:spPr bwMode="auto">
          <a:xfrm>
            <a:off x="1403350" y="2492375"/>
            <a:ext cx="23764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3995738" y="285115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6588125" y="256381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6013450" y="285273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859338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250825" y="4221163"/>
            <a:ext cx="87137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Керуючі структури, підпрограми (функції, процедури), рекурсія, локальні змінні, відсутність </a:t>
            </a:r>
            <a:r>
              <a:rPr lang="en-US" altLang="ru-RU" sz="1800">
                <a:solidFill>
                  <a:schemeClr val="tx1"/>
                </a:solidFill>
                <a:latin typeface="+mn-lt"/>
              </a:rPr>
              <a:t>GOTO</a:t>
            </a:r>
          </a:p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Алгол (1958), Паскаль (1970), Сі (1972).</a:t>
            </a: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4643438" y="299720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38" b="13390"/>
          <a:stretch>
            <a:fillRect/>
          </a:stretch>
        </p:blipFill>
        <p:spPr bwMode="auto">
          <a:xfrm>
            <a:off x="179388" y="5229225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"/>
          <a:stretch>
            <a:fillRect/>
          </a:stretch>
        </p:blipFill>
        <p:spPr bwMode="auto">
          <a:xfrm>
            <a:off x="2268538" y="5229225"/>
            <a:ext cx="18002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4284663" y="558800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6877050" y="530066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6302375" y="558958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1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5148263" y="537368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4643438" y="5876925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9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611188" y="188913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9388" y="908050"/>
            <a:ext cx="8856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Класи, об'єкти, інкапсуляція, поліморфізм, успадкування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j-lt"/>
              </a:rPr>
              <a:t>Object Pascal, C ++, Java, C #, ....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4686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69794" y="1484313"/>
            <a:ext cx="816625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ООП дозволяє оптимально організовувати програми, розбиваючи проблему на складові частини, і працюючи з кожною окремо</a:t>
            </a:r>
            <a:r>
              <a:rPr lang="en-US" altLang="ru-RU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ru-RU" altLang="ru-RU" sz="2200" b="1" u="sng" dirty="0">
                <a:solidFill>
                  <a:schemeClr val="tx1"/>
                </a:solidFill>
                <a:latin typeface="+mj-lt"/>
              </a:rPr>
              <a:t>клас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являє собою тип даних, який об'єднує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поля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(Властивості) і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методи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(Функції).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52413" y="2781300"/>
            <a:ext cx="23034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 «Людина»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50825" y="4365625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203575" y="2852738"/>
            <a:ext cx="2881313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89325" y="43322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Вася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34813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154738" y="2840038"/>
            <a:ext cx="28813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297613" y="43449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Петя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4211638" y="616585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H="1" flipV="1">
            <a:off x="4210050" y="5514975"/>
            <a:ext cx="219075" cy="5794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4716463" y="4867275"/>
            <a:ext cx="71437" cy="12271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5003800" y="5227638"/>
            <a:ext cx="1368425" cy="1011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V="1">
            <a:off x="4932363" y="4867275"/>
            <a:ext cx="1511300" cy="1298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4787900" y="4506913"/>
            <a:ext cx="288925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4787900" y="4506913"/>
            <a:ext cx="1655763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 flipV="1">
            <a:off x="1474788" y="5299075"/>
            <a:ext cx="2738437" cy="13001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 flipV="1">
            <a:off x="2338388" y="4867275"/>
            <a:ext cx="1803400" cy="15160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 flipV="1">
            <a:off x="1330325" y="4579938"/>
            <a:ext cx="2882900" cy="194627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48359" y="0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9" y="1297801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n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uk-UA" altLang="ru-RU" sz="2000" b="1" u="sng" dirty="0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endParaRPr lang="ru-RU" sz="2000" i="1" dirty="0" smtClean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690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10394" y="38796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rgbClr val="333399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510784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8" y="1297684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об'єднання даних і методів для роботи з ними в один об'єкт. Інкапсуляція також реалізує приховування даних від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зовнішнього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 впливу, що захищає їх від випадкового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>зміни.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err="1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це </a:t>
            </a:r>
            <a:r>
              <a:rPr lang="en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спосіб повторного використання програмного забезпечення, при якому нові класи створюються з уже існуючих класів шляхом запозичення їх атрибутів і функцій і збагачення цими можливостями нових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класів</a:t>
            </a:r>
            <a:r>
              <a:rPr lang="ru-RU" sz="2000" i="1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це </a:t>
            </a:r>
            <a:r>
              <a:rPr lang="ru-RU" sz="2000" dirty="0">
                <a:solidFill>
                  <a:schemeClr val="tx1"/>
                </a:solidFill>
                <a:latin typeface="+mj-lt"/>
              </a:rPr>
              <a:t>властивість системи використовувати об'єкти з однаковим інтерфейсом без інформації про тип і внутрішню структуру об'єкта</a:t>
            </a: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346450" y="4063109"/>
            <a:ext cx="25209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 dirty="0">
                <a:solidFill>
                  <a:srgbClr val="333399"/>
                </a:solidFill>
                <a:latin typeface="Arial" panose="020B0604020202020204" pitchFamily="34" charset="0"/>
              </a:rPr>
              <a:t>Клас «Людина»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346450" y="5447409"/>
            <a:ext cx="27368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Поле «</a:t>
            </a:r>
            <a:r>
              <a:rPr lang="ru-RU" altLang="ru-RU" sz="1500" b="1" dirty="0" err="1">
                <a:solidFill>
                  <a:srgbClr val="009900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Отримати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Надіслати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повідомлення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511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Вільне ПЗ і закрите ПЗ. </a:t>
            </a:r>
            <a:r>
              <a:rPr lang="en-US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GNU GPL.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29989" y="692150"/>
            <a:ext cx="7763185" cy="56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General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License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(Універсальна загальнодоступна ліцензія GNU або Відкрите ліцензійну угоду GNU) -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популярна ліцензія на вільне програмне забезпечення, створена в рамках проекту GNU в 1988 р 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- (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en-US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- «GNU - це не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») - проект по створенню вільної UNIX-подібної операційної системи, розпочатий Річардом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Столлмена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в 1983 році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ОС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GNU / Linux =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системні утиліти проекту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+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ядро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Linux.</a:t>
            </a:r>
          </a:p>
        </p:txBody>
      </p:sp>
    </p:spTree>
    <p:extLst>
      <p:ext uri="{BB962C8B-B14F-4D97-AF65-F5344CB8AC3E}">
        <p14:creationId xmlns:p14="http://schemas.microsoft.com/office/powerpoint/2010/main" val="53306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rgbClr val="333399"/>
                </a:solidFill>
                <a:latin typeface="+mj-lt"/>
              </a:rPr>
              <a:t>Вільне ПЗ і закрите ПЗ. </a:t>
            </a:r>
            <a:r>
              <a:rPr lang="en-US" altLang="ru-RU" sz="2500" b="1" dirty="0">
                <a:solidFill>
                  <a:srgbClr val="333399"/>
                </a:solidFill>
                <a:latin typeface="+mj-lt"/>
              </a:rPr>
              <a:t>GNU GPL.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71239" y="692150"/>
            <a:ext cx="7621936" cy="56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Права (свободи) для користувача комп'ютерної програми: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 доступ до програмного коду;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вивчення того, як програма працює, і її модифікації;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поширення копій;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поліпшення програми, і випуску поліпшень в публічний доступ.</a:t>
            </a:r>
          </a:p>
          <a:p>
            <a:pPr eaLnBrk="1" hangingPunct="1">
              <a:spcBef>
                <a:spcPts val="1500"/>
              </a:spcBef>
            </a:pPr>
            <a:endParaRPr lang="ru-RU" altLang="ru-RU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150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Користувачі похідних програм отримають перераховані вище права ( «</a:t>
            </a:r>
            <a:r>
              <a:rPr lang="en-US" altLang="ru-RU" dirty="0" err="1">
                <a:solidFill>
                  <a:srgbClr val="000000"/>
                </a:solidFill>
                <a:latin typeface="+mn-lt"/>
              </a:rPr>
              <a:t>copyleft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»</a:t>
            </a:r>
            <a:r>
              <a:rPr lang="en-US" altLang="ru-RU" dirty="0">
                <a:solidFill>
                  <a:srgbClr val="000000"/>
                </a:solidFill>
                <a:latin typeface="+mn-lt"/>
              </a:rPr>
              <a:t> -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принцип «наслідування» прав)</a:t>
            </a:r>
          </a:p>
        </p:txBody>
      </p:sp>
    </p:spTree>
    <p:extLst>
      <p:ext uri="{BB962C8B-B14F-4D97-AF65-F5344CB8AC3E}">
        <p14:creationId xmlns:p14="http://schemas.microsoft.com/office/powerpoint/2010/main" val="37991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2" y="277201"/>
            <a:ext cx="7704667" cy="565199"/>
          </a:xfrm>
        </p:spPr>
        <p:txBody>
          <a:bodyPr>
            <a:noAutofit/>
          </a:bodyPr>
          <a:lstStyle/>
          <a:p>
            <a:r>
              <a:rPr lang="ru-RU" sz="2800" b="1" dirty="0"/>
              <a:t>Аналіз складності та ефективності алгоритмів і структур даних</a:t>
            </a:r>
            <a:endParaRPr lang="uk-UA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1" y="1273170"/>
            <a:ext cx="7704667" cy="5092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 процесі вирішення прикладних задач вибір відповідного алгоритму викликає певні труднощі. Алгоритм повинен відповідати таким, що суперечить одне одному вимогам:</a:t>
            </a:r>
            <a:endParaRPr lang="uk-UA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бути </a:t>
            </a:r>
            <a:r>
              <a:rPr lang="ru-RU" dirty="0"/>
              <a:t>простим для розуміння, перекладу в програмний код і </a:t>
            </a:r>
            <a:r>
              <a:rPr lang="ru-RU" dirty="0" smtClean="0"/>
              <a:t>налагодження;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ефективно </a:t>
            </a:r>
            <a:r>
              <a:rPr lang="ru-RU" dirty="0"/>
              <a:t>використовувати обчислювальні ресурси і виконуватися </a:t>
            </a:r>
            <a:r>
              <a:rPr lang="ru-RU" dirty="0" smtClean="0"/>
              <a:t>якомога швидше.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6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Види</a:t>
            </a:r>
            <a:r>
              <a:rPr lang="ru-RU" sz="4000" dirty="0" smtClean="0">
                <a:latin typeface="+mj-lt"/>
              </a:rPr>
              <a:t> ефективності</a:t>
            </a:r>
            <a:r>
              <a:rPr lang="en-US" sz="4000" dirty="0" smtClean="0">
                <a:latin typeface="+mj-lt"/>
              </a:rPr>
              <a:t> </a:t>
            </a:r>
            <a:r>
              <a:rPr lang="ru-RU" sz="4000" dirty="0" smtClean="0">
                <a:latin typeface="+mj-lt"/>
              </a:rPr>
              <a:t>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ефективність алгоритму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ru-RU" altLang="ru-RU" sz="2800" b="1" i="1" dirty="0" smtClean="0">
                <a:latin typeface="Corbel" panose="020B0503020204020204" pitchFamily="34" charset="0"/>
              </a:rPr>
              <a:t>Часова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(Індикатор швидкості роботи алгоритму)</a:t>
            </a:r>
          </a:p>
          <a:p>
            <a:pPr>
              <a:spcAft>
                <a:spcPts val="1200"/>
              </a:spcAft>
            </a:pPr>
            <a:r>
              <a:rPr lang="ru-RU" altLang="ru-RU" sz="2800" b="1" i="1" dirty="0" err="1" smtClean="0">
                <a:latin typeface="Corbel" panose="020B0503020204020204" pitchFamily="34" charset="0"/>
              </a:rPr>
              <a:t>Просторова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(Скільки для алгоритму потрібно оперативної пам'яті)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основному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аналізується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часова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ефективність.</a:t>
            </a:r>
          </a:p>
        </p:txBody>
      </p:sp>
    </p:spTree>
    <p:extLst>
      <p:ext uri="{BB962C8B-B14F-4D97-AF65-F5344CB8AC3E}">
        <p14:creationId xmlns:p14="http://schemas.microsoft.com/office/powerpoint/2010/main" val="29546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b="1" dirty="0" smtClean="0">
                <a:latin typeface="Corbel" panose="020B0503020204020204" pitchFamily="34" charset="0"/>
              </a:rPr>
              <a:t>Часова ефективність</a:t>
            </a:r>
            <a:r>
              <a:rPr lang="ru-RU" altLang="ru-RU" dirty="0" smtClean="0">
                <a:latin typeface="Corbel" panose="020B0503020204020204" pitchFamily="34" charset="0"/>
              </a:rPr>
              <a:t> (Далі просто </a:t>
            </a:r>
            <a:r>
              <a:rPr lang="ru-RU" altLang="ru-RU" b="1" dirty="0" smtClean="0">
                <a:latin typeface="Corbel" panose="020B0503020204020204" pitchFamily="34" charset="0"/>
              </a:rPr>
              <a:t>ефективність</a:t>
            </a:r>
            <a:r>
              <a:rPr lang="ru-RU" altLang="ru-RU" dirty="0" smtClean="0">
                <a:latin typeface="Corbel" panose="020B0503020204020204" pitchFamily="34" charset="0"/>
              </a:rPr>
              <a:t>) Безпосередньо залежить від розміру вхідних даних.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dirty="0" smtClean="0">
                <a:latin typeface="Corbel" panose="020B0503020204020204" pitchFamily="34" charset="0"/>
              </a:rPr>
              <a:t>Ефективність можна задати функцією від</a:t>
            </a:r>
            <a:r>
              <a:rPr lang="en-US" altLang="ru-RU" dirty="0" smtClean="0">
                <a:latin typeface="Gill Sans MT" panose="020B0502020104020203" pitchFamily="34" charset="0"/>
              </a:rPr>
              <a:t> </a:t>
            </a:r>
            <a:r>
              <a:rPr lang="ru-RU" altLang="ru-RU" dirty="0" smtClean="0">
                <a:latin typeface="Corbel" panose="020B0503020204020204" pitchFamily="34" charset="0"/>
              </a:rPr>
              <a:t>деякого параметра, пов'язаного з розміром вхідних даних.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dirty="0" err="1" smtClean="0">
                <a:latin typeface="Corbel" panose="020B0503020204020204" pitchFamily="34" charset="0"/>
              </a:rPr>
              <a:t>Наприклад</a:t>
            </a:r>
            <a:r>
              <a:rPr lang="en-US" altLang="ru-RU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ru-RU" altLang="ru-RU" dirty="0" smtClean="0">
                <a:latin typeface="Corbel" panose="020B0503020204020204" pitchFamily="34" charset="0"/>
              </a:rPr>
              <a:t>Ефективність алгоритму розв'язання задачі сортування списку залежить від розміру списку</a:t>
            </a:r>
          </a:p>
        </p:txBody>
      </p:sp>
    </p:spTree>
    <p:extLst>
      <p:ext uri="{BB962C8B-B14F-4D97-AF65-F5344CB8AC3E}">
        <p14:creationId xmlns:p14="http://schemas.microsoft.com/office/powerpoint/2010/main" val="36441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Для деяких завдань можна брати різні параметри вхідних даних.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приклад</a:t>
            </a:r>
            <a:r>
              <a:rPr lang="en-US" dirty="0" smtClean="0">
                <a:latin typeface="Gill Sans MT" pitchFamily="34" charset="0"/>
              </a:rPr>
              <a:t>:</a:t>
            </a:r>
          </a:p>
          <a:p>
            <a:pPr>
              <a:spcAft>
                <a:spcPts val="1200"/>
              </a:spcAft>
              <a:defRPr/>
            </a:pPr>
            <a:r>
              <a:rPr lang="ru-RU" dirty="0" smtClean="0">
                <a:latin typeface="Corbel" pitchFamily="34" charset="0"/>
              </a:rPr>
              <a:t>завдання перемноження </a:t>
            </a:r>
            <a:r>
              <a:rPr lang="ru-RU" dirty="0" smtClean="0"/>
              <a:t>дв</a:t>
            </a:r>
            <a:r>
              <a:rPr lang="ru-RU" dirty="0" smtClean="0">
                <a:latin typeface="Corbel" pitchFamily="34" charset="0"/>
              </a:rPr>
              <a:t>ух матриць розміром </a:t>
            </a:r>
            <a:r>
              <a:rPr lang="en-US" dirty="0" smtClean="0">
                <a:latin typeface="Gill Sans MT" pitchFamily="34" charset="0"/>
              </a:rPr>
              <a:t>n </a:t>
            </a:r>
            <a:r>
              <a:rPr lang="ru-RU" dirty="0" smtClean="0">
                <a:latin typeface="Corbel" pitchFamily="34" charset="0"/>
              </a:rPr>
              <a:t>на </a:t>
            </a:r>
            <a:r>
              <a:rPr lang="en-US" i="1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.</a:t>
            </a:r>
            <a:r>
              <a:rPr lang="en-US" dirty="0" smtClean="0">
                <a:latin typeface="Gill Sans MT" pitchFamily="34" charset="0"/>
              </a:rPr>
              <a:t> </a:t>
            </a:r>
            <a:endParaRPr lang="ru-RU" dirty="0" smtClean="0">
              <a:latin typeface="Gill Sans MT" pitchFamily="34" charset="0"/>
            </a:endParaRPr>
          </a:p>
          <a:p>
            <a:pPr marL="8255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1-ий варіант параметра - це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порядок матриці </a:t>
            </a:r>
            <a:r>
              <a:rPr lang="en-US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 </a:t>
            </a:r>
          </a:p>
          <a:p>
            <a:pPr marL="8255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2-ий варіант - число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i="1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= N * n </a:t>
            </a:r>
            <a:r>
              <a:rPr lang="ru-RU" dirty="0" smtClean="0">
                <a:latin typeface="Corbel" pitchFamily="34" charset="0"/>
              </a:rPr>
              <a:t>елементів в матриці</a:t>
            </a:r>
          </a:p>
        </p:txBody>
      </p:sp>
    </p:spTree>
    <p:extLst>
      <p:ext uri="{BB962C8B-B14F-4D97-AF65-F5344CB8AC3E}">
        <p14:creationId xmlns:p14="http://schemas.microsoft.com/office/powerpoint/2010/main" val="3351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57559" y="815085"/>
            <a:ext cx="7867650" cy="50847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dirty="0"/>
              <a:t>лектор:</a:t>
            </a:r>
          </a:p>
          <a:p>
            <a:pPr algn="ctr" eaLnBrk="1" hangingPunct="1">
              <a:buFontTx/>
              <a:buNone/>
            </a:pPr>
            <a:r>
              <a:rPr lang="ru-RU" dirty="0" smtClean="0"/>
              <a:t>к.т.н., доцент кафедри 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dirty="0"/>
              <a:t>динаміки і міцності </a:t>
            </a:r>
            <a:r>
              <a:rPr lang="ru-RU" dirty="0" smtClean="0"/>
              <a:t>машин (к. 12)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sz="4800" dirty="0" smtClean="0"/>
              <a:t>Водка</a:t>
            </a:r>
            <a:endParaRPr lang="ru-RU" sz="4800" dirty="0"/>
          </a:p>
          <a:p>
            <a:pPr algn="ctr" eaLnBrk="1" hangingPunct="1">
              <a:buFontTx/>
              <a:buNone/>
            </a:pPr>
            <a:r>
              <a:rPr lang="ru-RU" sz="4800" dirty="0"/>
              <a:t>Олексій Олександрович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732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761893"/>
            <a:ext cx="7704667" cy="4237923"/>
          </a:xfrm>
        </p:spPr>
        <p:txBody>
          <a:bodyPr>
            <a:normAutofit fontScale="92500"/>
          </a:bodyPr>
          <a:lstStyle/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разі, якщо на вхід алгоритму подається ціле число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800" dirty="0" smtClean="0">
                <a:latin typeface="Corbel" panose="020B0503020204020204" pitchFamily="34" charset="0"/>
              </a:rPr>
              <a:t>, Прийнято оцінювати розмір вхідних даних за кількістю бітів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b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в двійковому поданні числа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  <a:endParaRPr lang="en-US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Наприклад, для алгоритму зведення цілого числа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в квадрат значення ефективності однаково для чисел 9 і 14 (тому що число бітів двійкового представлення цих чисел одне і те ж).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33914"/>
              </p:ext>
            </p:extLst>
          </p:nvPr>
        </p:nvGraphicFramePr>
        <p:xfrm>
          <a:off x="4260850" y="3500438"/>
          <a:ext cx="1622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3500438"/>
                        <a:ext cx="1622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4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якості одиниці вимірювання часу виконання алгоритму прийнято використовувати не секунди, хвилини та ін., А кількість операцій, які виконуються алгоритмом.</a:t>
            </a: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При </a:t>
            </a:r>
            <a:r>
              <a:rPr lang="uk-UA" altLang="ru-RU" sz="2800" dirty="0" smtClean="0">
                <a:latin typeface="Corbel" panose="020B0503020204020204" pitchFamily="34" charset="0"/>
              </a:rPr>
              <a:t>цьому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uk-UA" altLang="ru-RU" sz="2800" dirty="0" smtClean="0">
                <a:latin typeface="Corbel" panose="020B0503020204020204" pitchFamily="34" charset="0"/>
              </a:rPr>
              <a:t>враховуються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не всі операції, а лише </a:t>
            </a:r>
            <a:r>
              <a:rPr lang="ru-RU" altLang="ru-RU" sz="2800" b="1" i="1" dirty="0" smtClean="0">
                <a:latin typeface="Corbel" panose="020B0503020204020204" pitchFamily="34" charset="0"/>
              </a:rPr>
              <a:t>основні</a:t>
            </a:r>
            <a:r>
              <a:rPr lang="ru-RU" altLang="ru-RU" sz="2800" dirty="0" smtClean="0">
                <a:latin typeface="Corbel" panose="020B0503020204020204" pitchFamily="34" charset="0"/>
              </a:rPr>
              <a:t> (Які вносять найбільший вклад в загальний час виконання алгоритму). </a:t>
            </a: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При аналізі ефективності алгоритму необхідно визначити, які операції в ньому основні.</a:t>
            </a:r>
          </a:p>
        </p:txBody>
      </p:sp>
    </p:spTree>
    <p:extLst>
      <p:ext uri="{BB962C8B-B14F-4D97-AF65-F5344CB8AC3E}">
        <p14:creationId xmlns:p14="http://schemas.microsoft.com/office/powerpoint/2010/main" val="34432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u="sng" dirty="0" err="1" smtClean="0">
                <a:latin typeface="Corbel" panose="020B0503020204020204" pitchFamily="34" charset="0"/>
              </a:rPr>
              <a:t>Приклади</a:t>
            </a:r>
            <a:r>
              <a:rPr lang="ru-RU" altLang="ru-RU" sz="2800" u="sng" dirty="0" smtClean="0">
                <a:latin typeface="Corbel" panose="020B0503020204020204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більшості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алгоритмів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сортування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основною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операцією</a:t>
            </a:r>
            <a:r>
              <a:rPr lang="ru-RU" altLang="ru-RU" sz="2800" dirty="0" smtClean="0">
                <a:latin typeface="Corbel" panose="020B0503020204020204" pitchFamily="34" charset="0"/>
              </a:rPr>
              <a:t> є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порівняння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алгоритмі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матриць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використовуються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операції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додавання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і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, основною є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, тому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що</a:t>
            </a:r>
            <a:r>
              <a:rPr lang="ru-RU" altLang="ru-RU" sz="2800" dirty="0" smtClean="0">
                <a:latin typeface="Corbel" panose="020B0503020204020204" pitchFamily="34" charset="0"/>
              </a:rPr>
              <a:t> на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комп'ютерах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воно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виконується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довше</a:t>
            </a:r>
            <a:r>
              <a:rPr lang="ru-RU" altLang="ru-RU" sz="2800" dirty="0" smtClean="0">
                <a:latin typeface="Corbel" panose="020B0503020204020204" pitchFamily="34" charset="0"/>
              </a:rPr>
              <a:t>,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ніж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складання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3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нехай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- </a:t>
            </a:r>
            <a:r>
              <a:rPr lang="ru-RU" altLang="ru-RU" sz="2800" dirty="0" smtClean="0">
                <a:latin typeface="Corbel" panose="020B0503020204020204" pitchFamily="34" charset="0"/>
              </a:rPr>
              <a:t>час виконання основної операції алгоритму, 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 - </a:t>
            </a:r>
            <a:r>
              <a:rPr lang="ru-RU" altLang="ru-RU" sz="2800" dirty="0" smtClean="0">
                <a:latin typeface="Corbel" panose="020B0503020204020204" pitchFamily="34" charset="0"/>
              </a:rPr>
              <a:t>кількість разів, які ця операція повинна бути виконана при роботі алгоритму.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Час виконання програми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T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 </a:t>
            </a:r>
            <a:r>
              <a:rPr lang="ru-RU" altLang="ru-RU" sz="2800" dirty="0" smtClean="0">
                <a:latin typeface="Corbel" panose="020B0503020204020204" pitchFamily="34" charset="0"/>
              </a:rPr>
              <a:t>визначається за формулою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Дана формула дозволяє визначити, на скільки зміниться час виконання алгоритму при зміні розміру вхідних даних.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30102"/>
              </p:ext>
            </p:extLst>
          </p:nvPr>
        </p:nvGraphicFramePr>
        <p:xfrm>
          <a:off x="2699792" y="3645024"/>
          <a:ext cx="1771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888614" imgH="215806" progId="Equation.DSMT4">
                  <p:embed/>
                </p:oleObj>
              </mc:Choice>
              <mc:Fallback>
                <p:oleObj name="Equation" r:id="rId3" imgW="88861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645024"/>
                        <a:ext cx="1771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9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170771"/>
            <a:ext cx="7704667" cy="449765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нехай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Якщо подвоїти розмір вхідних даних, то час виконання алгоритму збільшиться в 4 рази, тому що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Зауважимо, що відповідь не залежить від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ru-RU" altLang="ru-RU" sz="2800" dirty="0" smtClean="0">
                <a:latin typeface="Corbel" panose="020B0503020204020204" pitchFamily="34" charset="0"/>
              </a:rPr>
              <a:t>, Тому при аналізі ефективності алгоритмів зосереджуються на оцінці </a:t>
            </a:r>
            <a:r>
              <a:rPr lang="ru-RU" altLang="ru-RU" sz="2800" b="1" i="1" dirty="0" smtClean="0">
                <a:latin typeface="Corbel" panose="020B0503020204020204" pitchFamily="34" charset="0"/>
              </a:rPr>
              <a:t>порядку зростання </a:t>
            </a:r>
            <a:r>
              <a:rPr lang="ru-RU" altLang="ru-RU" sz="2800" dirty="0" smtClean="0">
                <a:latin typeface="Corbel" panose="020B0503020204020204" pitchFamily="34" charset="0"/>
              </a:rPr>
              <a:t>кількості основних операцій з точністю до постійного сомножителя.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382278"/>
              </p:ext>
            </p:extLst>
          </p:nvPr>
        </p:nvGraphicFramePr>
        <p:xfrm>
          <a:off x="2123728" y="1988840"/>
          <a:ext cx="14430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Формула" r:id="rId3" imgW="723586" imgH="393529" progId="Equation.3">
                  <p:embed/>
                </p:oleObj>
              </mc:Choice>
              <mc:Fallback>
                <p:oleObj name="Формула" r:id="rId3" imgW="72358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88840"/>
                        <a:ext cx="14430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54762"/>
              </p:ext>
            </p:extLst>
          </p:nvPr>
        </p:nvGraphicFramePr>
        <p:xfrm>
          <a:off x="1115616" y="3429000"/>
          <a:ext cx="38973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Формула" r:id="rId5" imgW="1955800" imgH="762000" progId="Equation.3">
                  <p:embed/>
                </p:oleObj>
              </mc:Choice>
              <mc:Fallback>
                <p:oleObj name="Формула" r:id="rId5" imgW="1955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9000"/>
                        <a:ext cx="389731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Складність алгоритмів в різних випадках</a:t>
            </a:r>
            <a:endParaRPr lang="ru-RU" sz="4000" dirty="0">
              <a:latin typeface="+mj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170771"/>
            <a:ext cx="7704667" cy="4571999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великій кількості алгоритмів час виконання залежить не тільки від розміру вхідних даних, але і від особливостей конкретних вхідних даних.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800" b="1" dirty="0" smtClean="0">
                <a:latin typeface="Corbel" panose="020B0503020204020204" pitchFamily="34" charset="0"/>
              </a:rPr>
              <a:t>Приклад.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Завдання послідовного пошуку (пошук заданого елемента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k </a:t>
            </a:r>
            <a:r>
              <a:rPr lang="ru-RU" altLang="ru-RU" sz="2800" dirty="0" smtClean="0">
                <a:latin typeface="Corbel" panose="020B0503020204020204" pitchFamily="34" charset="0"/>
              </a:rPr>
              <a:t>в списку довжиною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</a:t>
            </a:r>
            <a:r>
              <a:rPr lang="ru-RU" altLang="ru-RU" sz="2800" dirty="0" smtClean="0">
                <a:latin typeface="Corbel" panose="020B0503020204020204" pitchFamily="34" charset="0"/>
              </a:rPr>
              <a:t>. У найгіршому випадку (коли заданого елемента в списку немає) буде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виконано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операцій порівняння. У найкращому - буде виконано 1 порівняння.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Складність алгоритмів в різних випадках</a:t>
            </a:r>
            <a:endParaRPr lang="ru-RU" sz="4000" dirty="0">
              <a:latin typeface="+mj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b="1" i="1" smtClean="0">
                <a:latin typeface="Corbel" panose="020B0503020204020204" pitchFamily="34" charset="0"/>
              </a:rPr>
              <a:t>Складність алгоритму в найгіршому (найкращому) разі </a:t>
            </a:r>
            <a:r>
              <a:rPr lang="ru-RU" altLang="ru-RU" sz="2800" smtClean="0">
                <a:latin typeface="Corbel" panose="020B0503020204020204" pitchFamily="34" charset="0"/>
              </a:rPr>
              <a:t>- складність для таких вхідних даних, на яких час роботи алгоритму буде найбільшим (найменшим).</a:t>
            </a:r>
          </a:p>
        </p:txBody>
      </p:sp>
    </p:spTree>
    <p:extLst>
      <p:ext uri="{BB962C8B-B14F-4D97-AF65-F5344CB8AC3E}">
        <p14:creationId xmlns:p14="http://schemas.microsoft.com/office/powerpoint/2010/main" val="35685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Вправи</a:t>
            </a:r>
            <a:endParaRPr lang="ru-RU" sz="4000" dirty="0">
              <a:latin typeface="+mj-lt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709853"/>
            <a:ext cx="7704667" cy="4735551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В ящику зберігається 22 рукавички</a:t>
            </a:r>
            <a:r>
              <a:rPr lang="en-US" sz="2300" dirty="0" smtClean="0">
                <a:latin typeface="+mn-lt"/>
              </a:rPr>
              <a:t>: </a:t>
            </a:r>
            <a:r>
              <a:rPr lang="ru-RU" sz="2300" dirty="0" smtClean="0">
                <a:latin typeface="+mn-lt"/>
              </a:rPr>
              <a:t>5 пар червоних, 4 пари жовтих і 2 пари зелених. Припустимо, що ви обираєте їх в темряві навмання і можете перевірити, що саме ви вибрали, тільки після того, як вибір зроблено. Чому дорівнює мінімальна кількість рукавичок, яке треба взяти з ящика, щоб отримати як мінімум одну пару рукавичок (тобто ліва + права) однакового кольору?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а) Дайте відповідь на це запитання для найкращого і найгіршого випадку.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б) Дайте відповідь для найкращого і найгіршого випадку для варіанту, в якому потрібно отримати як мінімум дві рукавички однакового кольору (не обов'язково пару)</a:t>
            </a:r>
          </a:p>
        </p:txBody>
      </p:sp>
    </p:spTree>
    <p:extLst>
      <p:ext uri="{BB962C8B-B14F-4D97-AF65-F5344CB8AC3E}">
        <p14:creationId xmlns:p14="http://schemas.microsoft.com/office/powerpoint/2010/main" val="25919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Класи</a:t>
            </a:r>
            <a:r>
              <a:rPr lang="ru-RU" sz="4000" dirty="0" smtClean="0">
                <a:latin typeface="+mj-lt"/>
              </a:rPr>
              <a:t> складності</a:t>
            </a:r>
            <a:endParaRPr lang="ru-RU" sz="4000" dirty="0">
              <a:latin typeface="+mj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smtClean="0">
                <a:latin typeface="+mn-lt"/>
              </a:rPr>
              <a:t>факт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	</a:t>
            </a:r>
            <a:r>
              <a:rPr lang="ru-RU" sz="2400" dirty="0" smtClean="0">
                <a:latin typeface="+mn-lt"/>
              </a:rPr>
              <a:t>де </a:t>
            </a:r>
            <a:r>
              <a:rPr lang="ru-RU" sz="2400" i="1" dirty="0" smtClean="0">
                <a:latin typeface="+mn-lt"/>
              </a:rPr>
              <a:t>С</a:t>
            </a:r>
            <a:r>
              <a:rPr lang="ru-RU" sz="2400" dirty="0" smtClean="0">
                <a:latin typeface="+mn-lt"/>
              </a:rPr>
              <a:t> - константа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US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smtClean="0">
                <a:latin typeface="+mn-lt"/>
              </a:rPr>
              <a:t>позначається так</a:t>
            </a:r>
            <a:r>
              <a:rPr lang="en-US" sz="2400" dirty="0" smtClean="0">
                <a:latin typeface="+mn-lt"/>
              </a:rPr>
              <a:t>: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	</a:t>
            </a:r>
            <a:r>
              <a:rPr lang="ru-RU" sz="2400" dirty="0" smtClean="0">
                <a:latin typeface="+mn-lt"/>
              </a:rPr>
              <a:t>, це означає що </a:t>
            </a:r>
            <a:endParaRPr lang="en-US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err="1" smtClean="0">
                <a:latin typeface="+mn-lt"/>
              </a:rPr>
              <a:t>функції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) </a:t>
            </a:r>
            <a:r>
              <a:rPr lang="ru-RU" sz="2400" dirty="0" smtClean="0">
                <a:latin typeface="+mn-lt"/>
              </a:rPr>
              <a:t>і </a:t>
            </a:r>
            <a:r>
              <a:rPr lang="en-US" sz="2400" i="1" dirty="0" smtClean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 мають </a:t>
            </a:r>
            <a:r>
              <a:rPr lang="ru-RU" sz="2400" b="1" i="1" dirty="0" smtClean="0">
                <a:latin typeface="+mn-lt"/>
              </a:rPr>
              <a:t>один і той же порядок </a:t>
            </a:r>
            <a:endParaRPr lang="en-US" sz="2400" b="1" i="1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b="1" i="1" dirty="0" smtClean="0">
                <a:latin typeface="+mn-lt"/>
              </a:rPr>
              <a:t>зростання</a:t>
            </a:r>
            <a:r>
              <a:rPr lang="en-US" sz="2400" b="1" i="1" dirty="0" smtClean="0">
                <a:latin typeface="+mn-lt"/>
              </a:rPr>
              <a:t>.</a:t>
            </a:r>
            <a:endParaRPr lang="ru-RU" sz="2400" b="1" i="1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29769"/>
              </p:ext>
            </p:extLst>
          </p:nvPr>
        </p:nvGraphicFramePr>
        <p:xfrm>
          <a:off x="1547664" y="2060848"/>
          <a:ext cx="15763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Формула" r:id="rId3" imgW="850531" imgH="418918" progId="Equation.3">
                  <p:embed/>
                </p:oleObj>
              </mc:Choice>
              <mc:Fallback>
                <p:oleObj name="Формула" r:id="rId3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15763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21614"/>
              </p:ext>
            </p:extLst>
          </p:nvPr>
        </p:nvGraphicFramePr>
        <p:xfrm>
          <a:off x="2987824" y="3429000"/>
          <a:ext cx="1741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Формула" r:id="rId5" imgW="939392" imgH="215806" progId="Equation.3">
                  <p:embed/>
                </p:oleObj>
              </mc:Choice>
              <mc:Fallback>
                <p:oleObj name="Формула" r:id="rId5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9000"/>
                        <a:ext cx="17414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88" y="0"/>
            <a:ext cx="8229600" cy="706090"/>
          </a:xfrm>
        </p:spPr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Класи</a:t>
            </a:r>
            <a:r>
              <a:rPr lang="ru-RU" sz="4000" dirty="0" smtClean="0">
                <a:latin typeface="+mj-lt"/>
              </a:rPr>
              <a:t> складності</a:t>
            </a:r>
            <a:endParaRPr lang="ru-RU" sz="4000" dirty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18111"/>
              </p:ext>
            </p:extLst>
          </p:nvPr>
        </p:nvGraphicFramePr>
        <p:xfrm>
          <a:off x="1691680" y="764704"/>
          <a:ext cx="5976938" cy="32004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988469"/>
                <a:gridCol w="298846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клас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Назва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константна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endParaRPr lang="ru-RU" sz="2400" i="1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лінійна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r>
                        <a:rPr lang="en-US" sz="2400" baseline="30000" dirty="0" smtClean="0">
                          <a:latin typeface="+mn-lt"/>
                        </a:rPr>
                        <a:t>2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квадратична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 smtClean="0">
                          <a:latin typeface="+mn-lt"/>
                        </a:rPr>
                        <a:t>n</a:t>
                      </a:r>
                      <a:r>
                        <a:rPr lang="en-US" sz="2400" baseline="30000" dirty="0" smtClean="0">
                          <a:latin typeface="+mn-lt"/>
                        </a:rPr>
                        <a:t>3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кубічна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</a:t>
                      </a:r>
                      <a:r>
                        <a:rPr lang="en-US" sz="2400" i="1" baseline="30000" dirty="0" smtClean="0">
                          <a:latin typeface="+mn-lt"/>
                        </a:rPr>
                        <a:t>n</a:t>
                      </a:r>
                      <a:endParaRPr lang="ru-RU" sz="2400" i="1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>
                          <a:latin typeface="+mn-lt"/>
                        </a:rPr>
                        <a:t>експоненціальна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r>
                        <a:rPr lang="en-US" sz="2400" dirty="0" smtClean="0">
                          <a:latin typeface="+mn-lt"/>
                        </a:rPr>
                        <a:t>!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факторіальна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  <p:sp>
        <p:nvSpPr>
          <p:cNvPr id="24609" name="Прямоугольник 13"/>
          <p:cNvSpPr>
            <a:spLocks noChangeArrowheads="1"/>
          </p:cNvSpPr>
          <p:nvPr/>
        </p:nvSpPr>
        <p:spPr bwMode="auto">
          <a:xfrm>
            <a:off x="970495" y="5013176"/>
            <a:ext cx="72151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ru-RU" altLang="ru-RU" sz="2500" b="0" dirty="0" err="1"/>
              <a:t>запис</a:t>
            </a:r>
            <a:r>
              <a:rPr lang="ru-RU" altLang="ru-RU" sz="2500" b="0" dirty="0"/>
              <a:t> </a:t>
            </a:r>
            <a:r>
              <a:rPr lang="en-US" altLang="ru-RU" sz="2500" b="0" dirty="0"/>
              <a:t> </a:t>
            </a:r>
            <a:r>
              <a:rPr lang="en-US" altLang="ru-RU" sz="2500" b="0" dirty="0" smtClean="0"/>
              <a:t> </a:t>
            </a:r>
            <a:r>
              <a:rPr lang="uk-UA" altLang="ru-RU" sz="2500" b="0" dirty="0" smtClean="0"/>
              <a:t>		</a:t>
            </a:r>
            <a:r>
              <a:rPr lang="ru-RU" altLang="ru-RU" sz="2500" b="0" dirty="0" err="1" smtClean="0"/>
              <a:t>означає</a:t>
            </a:r>
            <a:r>
              <a:rPr lang="ru-RU" altLang="ru-RU" sz="2500" b="0" dirty="0"/>
              <a:t>, що </a:t>
            </a:r>
            <a:r>
              <a:rPr lang="en-US" altLang="ru-RU" sz="2500" b="0" i="1" dirty="0"/>
              <a:t>f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 </a:t>
            </a:r>
            <a:r>
              <a:rPr lang="ru-RU" altLang="ru-RU" sz="2500" b="0" dirty="0"/>
              <a:t>відноситься до класу складності </a:t>
            </a:r>
            <a:r>
              <a:rPr lang="en-US" altLang="ru-RU" sz="2500" b="0" i="1" dirty="0"/>
              <a:t>g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</a:t>
            </a:r>
            <a:r>
              <a:rPr lang="ru-RU" altLang="ru-RU" sz="2500" b="0" dirty="0"/>
              <a:t>, А також, що </a:t>
            </a:r>
            <a:r>
              <a:rPr lang="en-US" altLang="ru-RU" sz="2500" b="0" i="1" dirty="0"/>
              <a:t>f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 </a:t>
            </a:r>
            <a:r>
              <a:rPr lang="ru-RU" altLang="ru-RU" sz="2500" b="0" dirty="0"/>
              <a:t>має відповідний порядок зростання (наприклад, лінійний)</a:t>
            </a:r>
            <a:endParaRPr lang="ru-RU" altLang="ru-RU" sz="2500" i="1" dirty="0"/>
          </a:p>
        </p:txBody>
      </p:sp>
      <p:graphicFrame>
        <p:nvGraphicFramePr>
          <p:cNvPr id="246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75086"/>
              </p:ext>
            </p:extLst>
          </p:nvPr>
        </p:nvGraphicFramePr>
        <p:xfrm>
          <a:off x="1979712" y="5013176"/>
          <a:ext cx="1741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Формула" r:id="rId3" imgW="939392" imgH="215806" progId="Equation.3">
                  <p:embed/>
                </p:oleObj>
              </mc:Choice>
              <mc:Fallback>
                <p:oleObj name="Формула" r:id="rId3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13176"/>
                        <a:ext cx="17414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040" y="0"/>
            <a:ext cx="7704667" cy="6727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Рекомендована 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2789"/>
            <a:ext cx="7864501" cy="6185211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Лафоре</a:t>
            </a:r>
            <a:r>
              <a:rPr lang="ru-RU" dirty="0" smtClean="0"/>
              <a:t> </a:t>
            </a:r>
            <a:r>
              <a:rPr lang="ru-RU" dirty="0" smtClean="0"/>
              <a:t>Роберт</a:t>
            </a:r>
            <a:r>
              <a:rPr lang="en-US" dirty="0" smtClean="0"/>
              <a:t>. </a:t>
            </a:r>
            <a:r>
              <a:rPr lang="ru-RU" dirty="0" smtClean="0"/>
              <a:t>структури </a:t>
            </a:r>
            <a:r>
              <a:rPr lang="ru-RU" dirty="0"/>
              <a:t>даних і алгоритми в </a:t>
            </a:r>
            <a:r>
              <a:rPr lang="ru-RU" dirty="0" err="1"/>
              <a:t>Java</a:t>
            </a:r>
            <a:r>
              <a:rPr lang="ru-RU" dirty="0"/>
              <a:t>. 2-е</a:t>
            </a:r>
            <a:r>
              <a:rPr lang="ru-RU" dirty="0" smtClean="0"/>
              <a:t>видання</a:t>
            </a:r>
            <a:r>
              <a:rPr lang="en-US" dirty="0" smtClean="0"/>
              <a:t>. -</a:t>
            </a:r>
            <a:r>
              <a:rPr lang="ru-RU" dirty="0" smtClean="0"/>
              <a:t>Пітер, </a:t>
            </a:r>
            <a:r>
              <a:rPr lang="en-US" dirty="0" smtClean="0"/>
              <a:t>2013. - 702 c.</a:t>
            </a:r>
          </a:p>
          <a:p>
            <a:r>
              <a:rPr lang="ru-RU" dirty="0" smtClean="0"/>
              <a:t>Колісниченко Д</a:t>
            </a:r>
            <a:r>
              <a:rPr lang="en-US" dirty="0" smtClean="0"/>
              <a:t>. </a:t>
            </a:r>
            <a:r>
              <a:rPr lang="ru-RU" dirty="0"/>
              <a:t>Короткий посібник користувача </a:t>
            </a:r>
            <a:r>
              <a:rPr lang="ru-RU" dirty="0" err="1"/>
              <a:t>Ubuntu</a:t>
            </a:r>
            <a:r>
              <a:rPr lang="ru-RU" dirty="0"/>
              <a:t> </a:t>
            </a:r>
            <a:r>
              <a:rPr lang="ru-RU" dirty="0" smtClean="0"/>
              <a:t>10. - БХВ-Петербург</a:t>
            </a:r>
            <a:r>
              <a:rPr lang="ru-RU" dirty="0"/>
              <a:t>, </a:t>
            </a:r>
            <a:r>
              <a:rPr lang="ru-RU" dirty="0" smtClean="0"/>
              <a:t>2010. - 352 с.</a:t>
            </a:r>
          </a:p>
          <a:p>
            <a:r>
              <a:rPr lang="ru-RU" dirty="0" err="1"/>
              <a:t>Кубенский</a:t>
            </a:r>
            <a:r>
              <a:rPr lang="ru-RU" dirty="0"/>
              <a:t>А.А. Структури і алгоритми обробки даних. Об'єктно-орієнтований підхід і реалізація на С</a:t>
            </a:r>
            <a:r>
              <a:rPr lang="ru-RU" dirty="0" smtClean="0"/>
              <a:t>++. - БХВ-Петербург, 2004. - 464 с.</a:t>
            </a:r>
          </a:p>
          <a:p>
            <a:r>
              <a:rPr lang="ru-RU" dirty="0" smtClean="0"/>
              <a:t>Ніколас </a:t>
            </a:r>
            <a:r>
              <a:rPr lang="ru-RU" dirty="0" err="1" smtClean="0"/>
              <a:t>Солтер</a:t>
            </a:r>
            <a:r>
              <a:rPr lang="ru-RU" dirty="0" smtClean="0"/>
              <a:t>, Скотт </a:t>
            </a:r>
            <a:r>
              <a:rPr lang="ru-RU" dirty="0" err="1" smtClean="0"/>
              <a:t>Клепер</a:t>
            </a:r>
            <a:r>
              <a:rPr lang="ru-RU" dirty="0" smtClean="0"/>
              <a:t>. </a:t>
            </a:r>
            <a:r>
              <a:rPr lang="en-US" dirty="0"/>
              <a:t>C ++ </a:t>
            </a:r>
            <a:r>
              <a:rPr lang="ru-RU" dirty="0"/>
              <a:t>для </a:t>
            </a:r>
            <a:r>
              <a:rPr lang="ru-RU" dirty="0" smtClean="0"/>
              <a:t>професіоналів. - Діалектика, Вільямс, 2006. - 912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181" y="0"/>
            <a:ext cx="7704667" cy="924317"/>
          </a:xfrm>
        </p:spPr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класи складності</a:t>
            </a:r>
            <a:endParaRPr lang="ru-RU" sz="4000" dirty="0">
              <a:latin typeface="+mj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840059"/>
            <a:ext cx="7704667" cy="51597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На практиці при пошуку класу складності можна відкидати складові, які представляють функції меншого порядку зростання.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err="1" smtClean="0">
                <a:latin typeface="Corbel" panose="020B0503020204020204" pitchFamily="34" charset="0"/>
              </a:rPr>
              <a:t>приклади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а) 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5n + 3 = </a:t>
            </a:r>
            <a:r>
              <a:rPr lang="en-US" altLang="ru-RU" sz="2300" i="1" dirty="0" smtClean="0">
                <a:latin typeface="Gill Sans MT" panose="020B0502020104020203" pitchFamily="34" charset="0"/>
              </a:rPr>
              <a:t>O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3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)</a:t>
            </a:r>
            <a:r>
              <a:rPr lang="ru-RU" altLang="ru-RU" sz="2300" dirty="0" smtClean="0">
                <a:latin typeface="Corbel" panose="020B0503020204020204" pitchFamily="34" charset="0"/>
              </a:rPr>
              <a:t>,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Тому що </a:t>
            </a:r>
            <a:endParaRPr lang="en-US" altLang="ru-RU" sz="2300" dirty="0" smtClean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б)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 </a:t>
            </a:r>
            <a:r>
              <a:rPr lang="uk-UA" altLang="ru-RU" sz="2300" dirty="0" smtClean="0">
                <a:latin typeface="Gill Sans MT" panose="020B0502020104020203" pitchFamily="34" charset="0"/>
              </a:rPr>
              <a:t>				</a:t>
            </a:r>
            <a:r>
              <a:rPr lang="ru-RU" altLang="ru-RU" sz="2300" dirty="0" smtClean="0">
                <a:latin typeface="Corbel" panose="020B0503020204020204" pitchFamily="34" charset="0"/>
              </a:rPr>
              <a:t> </a:t>
            </a:r>
            <a:r>
              <a:rPr lang="en-US" altLang="ru-RU" sz="2300" dirty="0" smtClean="0">
                <a:latin typeface="Corbel" panose="020B0503020204020204" pitchFamily="34" charset="0"/>
              </a:rPr>
              <a:t> </a:t>
            </a:r>
            <a:r>
              <a:rPr lang="ru-RU" altLang="ru-RU" sz="2300" dirty="0" smtClean="0">
                <a:latin typeface="Corbel" panose="020B0503020204020204" pitchFamily="34" charset="0"/>
              </a:rPr>
              <a:t>, тому що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300" dirty="0" smtClean="0">
                <a:latin typeface="Corbel" panose="020B0503020204020204" pitchFamily="34" charset="0"/>
              </a:rPr>
              <a:t> </a:t>
            </a:r>
            <a:endParaRPr lang="en-US" altLang="ru-RU" sz="2300" dirty="0" smtClean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17291"/>
              </p:ext>
            </p:extLst>
          </p:nvPr>
        </p:nvGraphicFramePr>
        <p:xfrm>
          <a:off x="1433828" y="4337514"/>
          <a:ext cx="197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Формула" r:id="rId3" imgW="1066337" imgH="393529" progId="Equation.3">
                  <p:embed/>
                </p:oleObj>
              </mc:Choice>
              <mc:Fallback>
                <p:oleObj name="Формула" r:id="rId3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28" y="4337514"/>
                        <a:ext cx="197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839209"/>
              </p:ext>
            </p:extLst>
          </p:nvPr>
        </p:nvGraphicFramePr>
        <p:xfrm>
          <a:off x="1331640" y="5013176"/>
          <a:ext cx="5857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Формула" r:id="rId5" imgW="3162300" imgH="444500" progId="Equation.3">
                  <p:embed/>
                </p:oleObj>
              </mc:Choice>
              <mc:Fallback>
                <p:oleObj name="Формула" r:id="rId5" imgW="316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58578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96084"/>
              </p:ext>
            </p:extLst>
          </p:nvPr>
        </p:nvGraphicFramePr>
        <p:xfrm>
          <a:off x="2483768" y="3717032"/>
          <a:ext cx="50831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Формула" r:id="rId7" imgW="2743200" imgH="393700" progId="Equation.3">
                  <p:embed/>
                </p:oleObj>
              </mc:Choice>
              <mc:Fallback>
                <p:oleObj name="Формула" r:id="rId7" imgW="274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17032"/>
                        <a:ext cx="50831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Вправи</a:t>
            </a:r>
            <a:endParaRPr lang="ru-RU" sz="4000" dirty="0">
              <a:latin typeface="+mj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Для кожної з наведених нижче функцій вкажіть порядок зростання і клас складності.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а)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б)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в) 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86180"/>
              </p:ext>
            </p:extLst>
          </p:nvPr>
        </p:nvGraphicFramePr>
        <p:xfrm>
          <a:off x="1043608" y="3068960"/>
          <a:ext cx="1003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Формула" r:id="rId3" imgW="545626" imgH="266469" progId="Equation.3">
                  <p:embed/>
                </p:oleObj>
              </mc:Choice>
              <mc:Fallback>
                <p:oleObj name="Формула" r:id="rId3" imgW="545626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960"/>
                        <a:ext cx="10033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46677"/>
              </p:ext>
            </p:extLst>
          </p:nvPr>
        </p:nvGraphicFramePr>
        <p:xfrm>
          <a:off x="971600" y="3645024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Формула" r:id="rId5" imgW="939392" imgH="241195" progId="Equation.3">
                  <p:embed/>
                </p:oleObj>
              </mc:Choice>
              <mc:Fallback>
                <p:oleObj name="Формула" r:id="rId5" imgW="93939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49618"/>
              </p:ext>
            </p:extLst>
          </p:nvPr>
        </p:nvGraphicFramePr>
        <p:xfrm>
          <a:off x="1043608" y="4293096"/>
          <a:ext cx="114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Формула" r:id="rId7" imgW="622030" imgH="203112" progId="Equation.3">
                  <p:embed/>
                </p:oleObj>
              </mc:Choice>
              <mc:Fallback>
                <p:oleObj name="Формула" r:id="rId7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93096"/>
                        <a:ext cx="1143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2" y="0"/>
            <a:ext cx="7704667" cy="12935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003609"/>
            <a:ext cx="7704667" cy="563508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Загальний план аналізу складності </a:t>
            </a:r>
            <a:r>
              <a:rPr lang="ru-RU" altLang="ru-RU" sz="2200" dirty="0" err="1" smtClean="0">
                <a:latin typeface="Corbel" panose="020B0503020204020204" pitchFamily="34" charset="0"/>
              </a:rPr>
              <a:t>нерекурсивних</a:t>
            </a:r>
            <a:r>
              <a:rPr lang="ru-RU" altLang="ru-RU" sz="2200" dirty="0" smtClean="0">
                <a:latin typeface="Corbel" panose="020B0503020204020204" pitchFamily="34" charset="0"/>
              </a:rPr>
              <a:t> алгоритмів</a:t>
            </a:r>
            <a:r>
              <a:rPr lang="en-US" altLang="ru-RU" sz="22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1. Виберіть параметр (або параметри), за яким буде оцінюватися розмір вхідних даних алгоритму.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2. Визначте основну операцію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 Визначте складність алгоритму в найгіршому випадку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3.1. Запишіть суму, яка має кількість виконуваних основних операцій алгоритму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3.2. Спростіть формулу (використовуючи правила підсумовування), і визначте, до якого класу складності відноситься отримана функція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4. Визначте складність в найкращому випадку (якщо вона не збігається з найгіршою)</a:t>
            </a:r>
            <a:endParaRPr lang="en-US" altLang="ru-RU" sz="22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69509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82132" y="1451284"/>
            <a:ext cx="7704667" cy="52968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важливі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правила і формули підсумовування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516063" y="3929063"/>
          <a:ext cx="2238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Формула" r:id="rId3" imgW="901309" imgH="431613" progId="Equation.3">
                  <p:embed/>
                </p:oleObj>
              </mc:Choice>
              <mc:Fallback>
                <p:oleObj name="Формула" r:id="rId3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929063"/>
                        <a:ext cx="22383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1500188" y="5143500"/>
          <a:ext cx="2174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Формула" r:id="rId5" imgW="876300" imgH="431800" progId="Equation.3">
                  <p:embed/>
                </p:oleObj>
              </mc:Choice>
              <mc:Fallback>
                <p:oleObj name="Формула" r:id="rId5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143500"/>
                        <a:ext cx="21748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1500188" y="1643063"/>
          <a:ext cx="2711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Формула" r:id="rId7" imgW="1091726" imgH="431613" progId="Equation.3">
                  <p:embed/>
                </p:oleObj>
              </mc:Choice>
              <mc:Fallback>
                <p:oleObj name="Формула" r:id="rId7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643063"/>
                        <a:ext cx="27114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1487488" y="2786063"/>
          <a:ext cx="39417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Формула" r:id="rId9" imgW="1587500" imgH="431800" progId="Equation.3">
                  <p:embed/>
                </p:oleObj>
              </mc:Choice>
              <mc:Fallback>
                <p:oleObj name="Формула" r:id="rId9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786063"/>
                        <a:ext cx="394176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5687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568711"/>
            <a:ext cx="7704667" cy="60253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1. Завдання пошуку найбільшого елемента в масиві з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чисел.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[0];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400" i="1" dirty="0" smtClean="0">
                <a:latin typeface="Corbel" panose="020B0503020204020204" pitchFamily="34" charset="0"/>
              </a:rPr>
              <a:t>, про</a:t>
            </a:r>
            <a:r>
              <a:rPr lang="ru-RU" altLang="ru-RU" sz="2400" dirty="0" smtClean="0">
                <a:latin typeface="Corbel" panose="020B0503020204020204" pitchFamily="34" charset="0"/>
              </a:rPr>
              <a:t>сновним операція = порівняння, складність в найгіршому і кращому випадку однакова.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відповідь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: </a:t>
            </a:r>
            <a:r>
              <a:rPr lang="ru-RU" altLang="ru-RU" sz="2400" dirty="0" smtClean="0">
                <a:latin typeface="Corbel" panose="020B0503020204020204" pitchFamily="34" charset="0"/>
              </a:rPr>
              <a:t>складність алгоритму лінійна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42554"/>
              </p:ext>
            </p:extLst>
          </p:nvPr>
        </p:nvGraphicFramePr>
        <p:xfrm>
          <a:off x="1143000" y="4730130"/>
          <a:ext cx="52530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Формула" r:id="rId3" imgW="2438400" imgH="431800" progId="Equation.3">
                  <p:embed/>
                </p:oleObj>
              </mc:Choice>
              <mc:Fallback>
                <p:oleObj name="Формула" r:id="rId3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0130"/>
                        <a:ext cx="52530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0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2" y="0"/>
            <a:ext cx="7704667" cy="6802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691376"/>
            <a:ext cx="7704667" cy="61108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2. Завдання перевірки унікальності елементів в масиві з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чисел.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N-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N-1; j ++)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a [j])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false;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Основна операція = порівняння.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endParaRPr lang="ru-RU" altLang="ru-RU" sz="2400" i="1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Складність в найгіршому і кращому випадку різна</a:t>
            </a: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104005"/>
            <a:ext cx="7704667" cy="6058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667000"/>
            <a:ext cx="7704667" cy="404603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відповідь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: </a:t>
            </a:r>
            <a:r>
              <a:rPr lang="ru-RU" altLang="ru-RU" sz="2400" dirty="0" smtClean="0">
                <a:latin typeface="Corbel" panose="020B0503020204020204" pitchFamily="34" charset="0"/>
              </a:rPr>
              <a:t>складність алгоритму в найгіршому випадку квадратична, в найкращому - константная</a:t>
            </a: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282700" y="1143000"/>
          <a:ext cx="571817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Формула" r:id="rId3" imgW="2654300" imgH="1752600" progId="Equation.3">
                  <p:embed/>
                </p:oleObj>
              </mc:Choice>
              <mc:Fallback>
                <p:oleObj name="Формула" r:id="rId3" imgW="2654300" imgH="175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43000"/>
                        <a:ext cx="5718175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1357313" y="5072063"/>
          <a:ext cx="2540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Формула" r:id="rId5" imgW="1079500" imgH="228600" progId="Equation.3">
                  <p:embed/>
                </p:oleObj>
              </mc:Choice>
              <mc:Fallback>
                <p:oleObj name="Формула" r:id="rId5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072063"/>
                        <a:ext cx="2540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5984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721112"/>
            <a:ext cx="8161867" cy="52787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3</a:t>
            </a:r>
            <a:r>
              <a:rPr lang="ru-RU" altLang="ru-RU" sz="2400" dirty="0" smtClean="0">
                <a:latin typeface="Corbel" panose="020B0503020204020204" pitchFamily="34" charset="0"/>
              </a:rPr>
              <a:t>. Завдання множення двох квадратних матриць розміром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на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400" dirty="0" smtClean="0">
                <a:latin typeface="Corbel" panose="020B0503020204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0; j &lt;N; j ++) {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0; k &lt;N; k 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C[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+ A[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][k] * B[k][j];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Основна операція = множення.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endParaRPr lang="ru-RU" altLang="ru-RU" sz="2400" i="1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48693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196752"/>
            <a:ext cx="7704667" cy="5315875"/>
          </a:xfrm>
        </p:spPr>
        <p:txBody>
          <a:bodyPr/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Визначте складність в найгіршому і кращому випадку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2133" y="3425979"/>
            <a:ext cx="8393151" cy="233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sz="2400" b="0" dirty="0">
                <a:latin typeface="+mn-lt"/>
                <a:cs typeface="+mn-cs"/>
              </a:rPr>
              <a:t>Складність в найгіршому і кращому випадку однакова.</a:t>
            </a: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sz="2400" b="0" dirty="0">
                <a:latin typeface="+mn-lt"/>
                <a:cs typeface="+mn-cs"/>
              </a:rPr>
              <a:t>відповідь</a:t>
            </a:r>
            <a:r>
              <a:rPr lang="en-US" sz="2400" b="0" dirty="0">
                <a:latin typeface="+mn-lt"/>
                <a:cs typeface="+mn-cs"/>
              </a:rPr>
              <a:t>: </a:t>
            </a:r>
            <a:r>
              <a:rPr lang="ru-RU" sz="2400" b="0" dirty="0">
                <a:latin typeface="+mn-lt"/>
                <a:cs typeface="+mn-cs"/>
              </a:rPr>
              <a:t>складність алгоритму кубічна</a:t>
            </a: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07249"/>
              </p:ext>
            </p:extLst>
          </p:nvPr>
        </p:nvGraphicFramePr>
        <p:xfrm>
          <a:off x="982133" y="1844824"/>
          <a:ext cx="26447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Формула" r:id="rId3" imgW="1358310" imgH="444307" progId="Equation.3">
                  <p:embed/>
                </p:oleObj>
              </mc:Choice>
              <mc:Fallback>
                <p:oleObj name="Формула" r:id="rId3" imgW="13583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1844824"/>
                        <a:ext cx="26447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2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2" y="277201"/>
            <a:ext cx="7704667" cy="565199"/>
          </a:xfrm>
        </p:spPr>
        <p:txBody>
          <a:bodyPr>
            <a:noAutofit/>
          </a:bodyPr>
          <a:lstStyle/>
          <a:p>
            <a:r>
              <a:rPr lang="ru-RU" sz="3600" b="1" dirty="0"/>
              <a:t>Аналіз складності та ефективності алгоритмів і структур даних</a:t>
            </a:r>
            <a:endParaRPr lang="uk-UA" sz="3600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/>
          </p:nvPr>
        </p:nvGraphicFramePr>
        <p:xfrm>
          <a:off x="1879598" y="1993900"/>
          <a:ext cx="5321301" cy="2997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04823"/>
                <a:gridCol w="1204823"/>
                <a:gridCol w="1706832"/>
                <a:gridCol w="1204823"/>
              </a:tblGrid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log</a:t>
                      </a:r>
                      <a:r>
                        <a:rPr lang="ru-RU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effectLst/>
                        </a:rPr>
                        <a:t>n</a:t>
                      </a:r>
                      <a:r>
                        <a:rPr lang="ru-RU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nlog</a:t>
                      </a:r>
                      <a:r>
                        <a:rPr lang="ru-RU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effectLst/>
                        </a:rPr>
                        <a:t>n</a:t>
                      </a:r>
                      <a:r>
                        <a:rPr lang="ru-RU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1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64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256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256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2048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65536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4096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49152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16777216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65536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1048576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4,29E + 09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1048576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20971520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1,10E + 12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16777216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402653184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2,81E + 14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2132" y="5138544"/>
            <a:ext cx="816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Якщо вважати, що числа відповідають мікросекунди, то для завдання з </a:t>
            </a:r>
            <a:r>
              <a:rPr lang="ru-RU" sz="2000" dirty="0" smtClean="0"/>
              <a:t>одна тисяча сорок </a:t>
            </a:r>
            <a:r>
              <a:rPr lang="ru-RU" sz="2000" dirty="0" err="1" smtClean="0"/>
              <a:t>вісім</a:t>
            </a:r>
            <a:r>
              <a:rPr lang="en-US" sz="2000" dirty="0" smtClean="0"/>
              <a:t> 5</a:t>
            </a:r>
            <a:r>
              <a:rPr lang="ru-RU" sz="2000" dirty="0" smtClean="0"/>
              <a:t>76 </a:t>
            </a:r>
            <a:r>
              <a:rPr lang="ru-RU" sz="2000" dirty="0"/>
              <a:t>елементами алгоритму з часом роботи </a:t>
            </a:r>
            <a:r>
              <a:rPr lang="en-US" sz="2000" dirty="0"/>
              <a:t>T</a:t>
            </a:r>
            <a:r>
              <a:rPr lang="ru-RU" sz="2000" dirty="0"/>
              <a:t>(</a:t>
            </a:r>
            <a:r>
              <a:rPr lang="en-US" sz="2000" dirty="0"/>
              <a:t>log n</a:t>
            </a:r>
            <a:r>
              <a:rPr lang="ru-RU" sz="2000" dirty="0"/>
              <a:t>) Буде потрібно 20 мікросекунд, а алгоритму з часом роботи </a:t>
            </a:r>
            <a:r>
              <a:rPr lang="en-US" sz="2000" dirty="0"/>
              <a:t>T</a:t>
            </a:r>
            <a:r>
              <a:rPr lang="ru-RU" sz="2000" dirty="0"/>
              <a:t>(</a:t>
            </a:r>
            <a:r>
              <a:rPr lang="en-US" sz="2000" dirty="0"/>
              <a:t>n</a:t>
            </a:r>
            <a:r>
              <a:rPr lang="ru-RU" sz="2000" baseline="30000" dirty="0"/>
              <a:t>2</a:t>
            </a:r>
            <a:r>
              <a:rPr lang="ru-RU" sz="2000" dirty="0"/>
              <a:t>) - більше 12 днів</a:t>
            </a:r>
            <a:r>
              <a:rPr lang="ru-RU" sz="2000" dirty="0" smtClean="0"/>
              <a:t>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82132" y="1079500"/>
            <a:ext cx="7789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прикладу наведемо числа, що ілюструють швидкість росту для декількох функцій, які часто використовуються при оцінці часової складності алгоритмів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9901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516" y="137532"/>
            <a:ext cx="7646020" cy="5910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Структура курсу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929267"/>
            <a:ext cx="7867650" cy="57391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ru-RU" b="1" dirty="0" smtClean="0"/>
              <a:t>зміст:</a:t>
            </a:r>
            <a:endParaRPr lang="en-US" b="1" dirty="0" smtClean="0"/>
          </a:p>
          <a:p>
            <a:pPr eaLnBrk="1" hangingPunct="1"/>
            <a:r>
              <a:rPr lang="ru-RU" dirty="0" smtClean="0"/>
              <a:t>Основи кроссплатформенного програмування на базі С ++ та </a:t>
            </a:r>
            <a:r>
              <a:rPr lang="en-US" dirty="0" err="1" smtClean="0"/>
              <a:t>Qt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Структури даних (стек, чергу, пов'язаний список, бінарне дерево);</a:t>
            </a:r>
          </a:p>
          <a:p>
            <a:pPr eaLnBrk="1" hangingPunct="1"/>
            <a:r>
              <a:rPr lang="ru-RU" dirty="0" smtClean="0"/>
              <a:t>Стандартна бібліотека шаблонів </a:t>
            </a:r>
            <a:r>
              <a:rPr lang="en-US" dirty="0" smtClean="0"/>
              <a:t>STL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Деякі прикладні завдання;</a:t>
            </a:r>
            <a:endParaRPr lang="en-US" dirty="0" smtClean="0"/>
          </a:p>
          <a:p>
            <a:pPr eaLnBrk="1" hangingPunct="1">
              <a:buFontTx/>
              <a:buNone/>
            </a:pPr>
            <a:endParaRPr lang="ru-RU" b="1" dirty="0" smtClean="0"/>
          </a:p>
          <a:p>
            <a:pPr eaLnBrk="1" hangingPunct="1">
              <a:buFontTx/>
              <a:buNone/>
            </a:pPr>
            <a:r>
              <a:rPr lang="ru-RU" b="1" dirty="0" smtClean="0"/>
              <a:t>сесійна контроль</a:t>
            </a:r>
          </a:p>
          <a:p>
            <a:pPr eaLnBrk="1" hangingPunct="1"/>
            <a:r>
              <a:rPr lang="ru-RU" dirty="0" smtClean="0"/>
              <a:t>В кінці семестру – </a:t>
            </a:r>
            <a:r>
              <a:rPr lang="ru-RU" dirty="0" err="1" smtClean="0"/>
              <a:t>іспит</a:t>
            </a:r>
            <a:r>
              <a:rPr lang="en-US" dirty="0" smtClean="0"/>
              <a:t>/</a:t>
            </a:r>
            <a:r>
              <a:rPr lang="ru-RU" dirty="0" smtClean="0"/>
              <a:t>за</a:t>
            </a:r>
            <a:r>
              <a:rPr lang="uk-UA" dirty="0" smtClean="0"/>
              <a:t>лік</a:t>
            </a:r>
            <a:r>
              <a:rPr lang="ru-RU" dirty="0" smtClean="0"/>
              <a:t>;</a:t>
            </a:r>
          </a:p>
          <a:p>
            <a:pPr eaLnBrk="1" hangingPunct="1"/>
            <a:r>
              <a:rPr lang="ru-RU" dirty="0" err="1" smtClean="0"/>
              <a:t>Оцінка</a:t>
            </a:r>
            <a:r>
              <a:rPr lang="ru-RU" dirty="0" smtClean="0"/>
              <a:t> за іспит за рейтингом = </a:t>
            </a:r>
            <a:r>
              <a:rPr lang="en-US" dirty="0" smtClean="0"/>
              <a:t>0.4*</a:t>
            </a:r>
            <a:r>
              <a:rPr lang="ru-RU" dirty="0" smtClean="0"/>
              <a:t>Тест + </a:t>
            </a:r>
            <a:r>
              <a:rPr lang="en-US" dirty="0" smtClean="0"/>
              <a:t>0.6*</a:t>
            </a:r>
            <a:r>
              <a:rPr lang="ru-RU" dirty="0" err="1" smtClean="0"/>
              <a:t>оцінка</a:t>
            </a:r>
            <a:r>
              <a:rPr lang="ru-RU" dirty="0" smtClean="0"/>
              <a:t> за л/р.</a:t>
            </a:r>
          </a:p>
          <a:p>
            <a:pPr eaLnBrk="1" hangingPunct="1">
              <a:buFontTx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7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7265" y="386574"/>
            <a:ext cx="7704667" cy="1204333"/>
          </a:xfrm>
        </p:spPr>
        <p:txBody>
          <a:bodyPr/>
          <a:lstStyle/>
          <a:p>
            <a:pPr eaLnBrk="1" hangingPunct="1"/>
            <a:r>
              <a:rPr lang="ru-RU" dirty="0" smtClean="0"/>
              <a:t>Лабораторні роботи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20852" y="1412488"/>
            <a:ext cx="7867650" cy="496229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здана вчасно не вимагає </a:t>
            </a:r>
            <a:r>
              <a:rPr lang="ru-RU" dirty="0" err="1" smtClean="0"/>
              <a:t>письмового</a:t>
            </a:r>
            <a:r>
              <a:rPr lang="ru-RU" dirty="0" smtClean="0"/>
              <a:t> </a:t>
            </a:r>
            <a:r>
              <a:rPr lang="ru-RU" dirty="0" err="1" smtClean="0"/>
              <a:t>звіту</a:t>
            </a:r>
            <a:r>
              <a:rPr lang="ru-RU" dirty="0" smtClean="0"/>
              <a:t>;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нездана </a:t>
            </a:r>
            <a:br>
              <a:rPr lang="ru-RU" dirty="0" smtClean="0"/>
            </a:br>
            <a:r>
              <a:rPr lang="ru-RU" dirty="0" smtClean="0"/>
              <a:t>вчасно </a:t>
            </a:r>
            <a:r>
              <a:rPr lang="ru-RU" b="1" dirty="0" smtClean="0"/>
              <a:t>вимагає </a:t>
            </a:r>
            <a:r>
              <a:rPr lang="ru-RU" b="1" dirty="0" err="1" smtClean="0"/>
              <a:t>письмового</a:t>
            </a:r>
            <a:r>
              <a:rPr lang="ru-RU" b="1" dirty="0" smtClean="0"/>
              <a:t> </a:t>
            </a:r>
            <a:r>
              <a:rPr lang="ru-RU" b="1" dirty="0" err="1" smtClean="0"/>
              <a:t>звіту</a:t>
            </a:r>
            <a:r>
              <a:rPr lang="ru-RU" b="1" dirty="0" smtClean="0"/>
              <a:t>;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Вчасно </a:t>
            </a:r>
            <a:r>
              <a:rPr lang="ru-RU" dirty="0" err="1" smtClean="0"/>
              <a:t>зданої</a:t>
            </a:r>
            <a:r>
              <a:rPr lang="ru-RU" dirty="0" smtClean="0"/>
              <a:t> л/р вважається та, що здана з позитивною оцінкою (3, 4, 5) протягом двох календарних тижнів з моменту </a:t>
            </a:r>
            <a:r>
              <a:rPr lang="ru-RU" dirty="0" err="1" smtClean="0"/>
              <a:t>видачі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71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43" y="1"/>
            <a:ext cx="10018713" cy="7459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07362" y="643021"/>
            <a:ext cx="7740650" cy="5765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sz="2800" dirty="0"/>
              <a:t>Національний Технічний Університет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«Харківський Політехнічний Інститут»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Кафедра </a:t>
            </a:r>
            <a:r>
              <a:rPr lang="ru-RU" sz="2800" dirty="0" smtClean="0"/>
              <a:t>ДММ</a:t>
            </a:r>
            <a:endParaRPr lang="ru-RU" sz="2800" dirty="0"/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err="1"/>
              <a:t>Звіт</a:t>
            </a:r>
            <a:r>
              <a:rPr lang="ru-RU" sz="2800" dirty="0"/>
              <a:t> </a:t>
            </a:r>
            <a:r>
              <a:rPr lang="ru-RU" sz="2800" dirty="0" smtClean="0"/>
              <a:t>з </a:t>
            </a:r>
            <a:r>
              <a:rPr lang="ru-RU" sz="2800" dirty="0" err="1" smtClean="0"/>
              <a:t>лабораторної</a:t>
            </a:r>
            <a:r>
              <a:rPr lang="ru-RU" sz="2800" dirty="0" smtClean="0"/>
              <a:t>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</a:t>
            </a:r>
            <a:r>
              <a:rPr lang="ru-RU" sz="2800" dirty="0"/>
              <a:t>№ ...</a:t>
            </a:r>
          </a:p>
          <a:p>
            <a:pPr algn="ctr" eaLnBrk="1" hangingPunct="1">
              <a:buFontTx/>
              <a:buNone/>
            </a:pPr>
            <a:r>
              <a:rPr lang="ru-RU" sz="2800" dirty="0" smtClean="0"/>
              <a:t>З </a:t>
            </a:r>
            <a:r>
              <a:rPr lang="ru-RU" sz="2800" dirty="0"/>
              <a:t>курсу </a:t>
            </a:r>
            <a:r>
              <a:rPr lang="ru-RU" sz="2800" dirty="0" smtClean="0"/>
              <a:t>«</a:t>
            </a:r>
            <a:r>
              <a:rPr lang="ru-RU" sz="2800" dirty="0" err="1" smtClean="0"/>
              <a:t>Обє’ктно-орієнтоване</a:t>
            </a:r>
            <a:r>
              <a:rPr lang="ru-RU" sz="2800" dirty="0" smtClean="0"/>
              <a:t> </a:t>
            </a:r>
            <a:r>
              <a:rPr lang="ru-RU" sz="2800" dirty="0"/>
              <a:t>програмування»</a:t>
            </a:r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r" eaLnBrk="1" hangingPunct="1">
              <a:buFontTx/>
              <a:buNone/>
            </a:pPr>
            <a:r>
              <a:rPr lang="ru-RU" sz="2800" dirty="0"/>
              <a:t>Виконав ст. групи ...</a:t>
            </a:r>
          </a:p>
          <a:p>
            <a:pPr algn="r" eaLnBrk="1" hangingPunct="1">
              <a:buFontTx/>
              <a:buNone/>
            </a:pPr>
            <a:r>
              <a:rPr lang="en-US" sz="2800" dirty="0"/>
              <a:t>&lt;</a:t>
            </a:r>
            <a:r>
              <a:rPr lang="ru-RU" sz="2800" dirty="0"/>
              <a:t>ПІБ</a:t>
            </a:r>
            <a:r>
              <a:rPr lang="en-US" sz="2800" dirty="0"/>
              <a:t>&gt;</a:t>
            </a: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smtClean="0"/>
              <a:t>Харків-20</a:t>
            </a:r>
            <a:r>
              <a:rPr lang="en-US" sz="2800" smtClean="0"/>
              <a:t>20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00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092200"/>
            <a:ext cx="7867650" cy="576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Зміст звіту</a:t>
            </a:r>
            <a:r>
              <a:rPr lang="ru-RU" dirty="0" smtClean="0"/>
              <a:t>:</a:t>
            </a:r>
            <a:endParaRPr lang="en-US" dirty="0"/>
          </a:p>
          <a:p>
            <a:pPr>
              <a:buNone/>
            </a:pPr>
            <a:endParaRPr lang="ru-RU" dirty="0"/>
          </a:p>
          <a:p>
            <a:r>
              <a:rPr lang="uk-UA" dirty="0"/>
              <a:t>номер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uk-UA" dirty="0"/>
              <a:t>у</a:t>
            </a:r>
            <a:endParaRPr lang="ru-RU" dirty="0"/>
          </a:p>
          <a:p>
            <a:r>
              <a:rPr lang="ru-RU" dirty="0"/>
              <a:t>текст </a:t>
            </a:r>
            <a:r>
              <a:rPr lang="ru-RU" dirty="0" err="1"/>
              <a:t>завдання</a:t>
            </a:r>
            <a:endParaRPr lang="ru-RU" dirty="0"/>
          </a:p>
          <a:p>
            <a:r>
              <a:rPr lang="ru-RU" dirty="0" err="1"/>
              <a:t>Риснуки</a:t>
            </a:r>
            <a:r>
              <a:rPr lang="ru-RU" dirty="0"/>
              <a:t> (</a:t>
            </a:r>
            <a:r>
              <a:rPr lang="ru-RU" dirty="0" err="1"/>
              <a:t>скіншоти</a:t>
            </a:r>
            <a:r>
              <a:rPr lang="ru-RU" dirty="0"/>
              <a:t>) форм,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розроблені</a:t>
            </a:r>
            <a:r>
              <a:rPr lang="ru-RU" dirty="0"/>
              <a:t>. На рисунках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обов’язково</a:t>
            </a:r>
            <a:r>
              <a:rPr lang="ru-RU" dirty="0"/>
              <a:t> видно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Текст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Для </a:t>
            </a:r>
            <a:r>
              <a:rPr lang="ru-RU" dirty="0" err="1"/>
              <a:t>екномії</a:t>
            </a:r>
            <a:r>
              <a:rPr lang="ru-RU" dirty="0"/>
              <a:t> </a:t>
            </a:r>
            <a:r>
              <a:rPr lang="ru-RU" dirty="0" err="1"/>
              <a:t>паперу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друкувати</a:t>
            </a:r>
            <a:r>
              <a:rPr lang="ru-RU" dirty="0"/>
              <a:t> текст у два </a:t>
            </a:r>
            <a:r>
              <a:rPr lang="ru-RU" dirty="0" err="1"/>
              <a:t>стовбчики</a:t>
            </a:r>
            <a:r>
              <a:rPr lang="ru-RU" dirty="0"/>
              <a:t> и шрифтом в 10</a:t>
            </a:r>
            <a:r>
              <a:rPr lang="en-US" dirty="0"/>
              <a:t>pt.</a:t>
            </a:r>
            <a:endParaRPr lang="ru-RU" dirty="0"/>
          </a:p>
          <a:p>
            <a:pPr eaLnBrk="1" hangingPunct="1">
              <a:buFontTx/>
              <a:buNone/>
            </a:pPr>
            <a:r>
              <a:rPr lang="uk-U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Мови програмування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загальна класифікація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j-lt"/>
              </a:rPr>
              <a:t>Мови програмування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79088" y="825501"/>
            <a:ext cx="77724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500" dirty="0">
                <a:solidFill>
                  <a:schemeClr val="tx1"/>
                </a:solidFill>
                <a:latin typeface="+mn-lt"/>
              </a:rPr>
              <a:t>Мова програмування - набір правил (лексичних, синтаксичних і семантичних) для складання комп'ютерної програми.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484438" y="2062163"/>
            <a:ext cx="38877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Машинна мова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140200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555875" y="3860800"/>
            <a:ext cx="3887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Мова асемблера</a:t>
            </a:r>
          </a:p>
        </p:txBody>
      </p:sp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1"/>
          <a:stretch>
            <a:fillRect/>
          </a:stretch>
        </p:blipFill>
        <p:spPr bwMode="auto">
          <a:xfrm>
            <a:off x="2627313" y="4437063"/>
            <a:ext cx="12239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37063"/>
            <a:ext cx="10080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4067175" y="4795838"/>
            <a:ext cx="792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6588125" y="2636838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5292725" y="2925763"/>
            <a:ext cx="11509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6659563" y="450850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6084888" y="4797425"/>
            <a:ext cx="5032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1476375" y="4941888"/>
            <a:ext cx="60483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+mn-lt"/>
              </a:rPr>
              <a:t>мнемонічні</a:t>
            </a: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 команди замість машинних команд</a:t>
            </a:r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572000" y="3357563"/>
            <a:ext cx="1588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4500563" y="573405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77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2010</Words>
  <Application>Microsoft Office PowerPoint</Application>
  <PresentationFormat>Экран (4:3)</PresentationFormat>
  <Paragraphs>308</Paragraphs>
  <Slides>39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Тема Office</vt:lpstr>
      <vt:lpstr>Equation</vt:lpstr>
      <vt:lpstr>Формула</vt:lpstr>
      <vt:lpstr>Об’єктно-орієнтоване програмування</vt:lpstr>
      <vt:lpstr>Презентация PowerPoint</vt:lpstr>
      <vt:lpstr>Рекомендована література</vt:lpstr>
      <vt:lpstr>Структура курсу</vt:lpstr>
      <vt:lpstr>Лабораторні роботи</vt:lpstr>
      <vt:lpstr>Звіт про лабораторну роботу </vt:lpstr>
      <vt:lpstr>Звіт про лабораторну роботу </vt:lpstr>
      <vt:lpstr>Мови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Аналіз складності та ефективності алгоритмів і структур даних</vt:lpstr>
      <vt:lpstr>Види ефективності алгоритмів</vt:lpstr>
      <vt:lpstr>Оцінка розміру вхідних даних</vt:lpstr>
      <vt:lpstr>Оцінка розміру вхідних даних</vt:lpstr>
      <vt:lpstr>Оцінка розміру вхідних даних</vt:lpstr>
      <vt:lpstr>Одиниці виміру часу</vt:lpstr>
      <vt:lpstr>Одиниці виміру часу</vt:lpstr>
      <vt:lpstr>Одиниці виміру часу</vt:lpstr>
      <vt:lpstr>Одиниці виміру часу</vt:lpstr>
      <vt:lpstr>Складність алгоритмів в різних випадках</vt:lpstr>
      <vt:lpstr>Складність алгоритмів в різних випадках</vt:lpstr>
      <vt:lpstr>Вправи</vt:lpstr>
      <vt:lpstr>Класи складності</vt:lpstr>
      <vt:lpstr>Класи складності</vt:lpstr>
      <vt:lpstr>класи складності</vt:lpstr>
      <vt:lpstr>Вправи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складності та ефективності алгоритмів і структур даних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alex-nb</cp:lastModifiedBy>
  <cp:revision>17</cp:revision>
  <dcterms:modified xsi:type="dcterms:W3CDTF">2020-09-02T05:43:13Z</dcterms:modified>
</cp:coreProperties>
</file>