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4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71" d="100"/>
          <a:sy n="71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qthelp://com.trolltech.qt.484/qdoc/qpainter.html#QPainter-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smtClean="0"/>
              <a:t>7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dirty="0" smtClean="0"/>
              <a:t>Стилі ліній</a:t>
            </a:r>
            <a:endParaRPr lang="en-US" altLang="zh-CN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SolidLine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DashLine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DotLine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DashDotLine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DashDotDotLine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CustomDashLine</a:t>
            </a:r>
            <a:endParaRPr lang="en-US" altLang="zh-CN" dirty="0" smtClean="0"/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15</a:t>
            </a:r>
          </a:p>
        </p:txBody>
      </p:sp>
      <p:pic>
        <p:nvPicPr>
          <p:cNvPr id="174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005263"/>
            <a:ext cx="18669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162300"/>
            <a:ext cx="18573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1836738"/>
            <a:ext cx="18573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25538"/>
            <a:ext cx="1847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600325"/>
            <a:ext cx="1847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9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23737"/>
            <a:ext cx="8229600" cy="778098"/>
          </a:xfrm>
        </p:spPr>
        <p:txBody>
          <a:bodyPr/>
          <a:lstStyle/>
          <a:p>
            <a:pPr eaLnBrk="1" hangingPunct="1"/>
            <a:r>
              <a:rPr lang="uk-UA" altLang="zh-CN" dirty="0" smtClean="0"/>
              <a:t>Перо</a:t>
            </a:r>
            <a:endParaRPr lang="zh-CN" altLang="en-US" dirty="0" smtClean="0"/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24744"/>
            <a:ext cx="8540750" cy="525621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стиль </a:t>
            </a:r>
            <a:r>
              <a:rPr lang="uk-UA" altLang="zh-CN" sz="2800" dirty="0" smtClean="0">
                <a:solidFill>
                  <a:srgbClr val="FF0000"/>
                </a:solidFill>
              </a:rPr>
              <a:t>кінця лінії </a:t>
            </a:r>
            <a:r>
              <a:rPr lang="en-US" altLang="zh-CN" sz="2800" dirty="0" smtClean="0">
                <a:solidFill>
                  <a:srgbClr val="FF0000"/>
                </a:solidFill>
              </a:rPr>
              <a:t>(cap style)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Стиль </a:t>
            </a:r>
            <a:r>
              <a:rPr lang="uk-UA" altLang="zh-CN" sz="2400" dirty="0" smtClean="0"/>
              <a:t>кінця </a:t>
            </a:r>
            <a:r>
              <a:rPr lang="zh-CN" altLang="en-US" sz="2400" dirty="0" smtClean="0"/>
              <a:t>визначає кінцеву точку стилю лінії, тільки ширину, що перевищує ширину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Лінія діє.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Стиль закінчень визначає три типи перерахування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:: </a:t>
            </a:r>
            <a:r>
              <a:rPr lang="en-US" altLang="zh-CN" sz="2400" dirty="0" err="1" smtClean="0"/>
              <a:t>PenCapStyle</a:t>
            </a:r>
            <a:r>
              <a:rPr lang="zh-CN" altLang="en-US" sz="2400" dirty="0" smtClean="0"/>
              <a:t>За його словами, були</a:t>
            </a:r>
            <a:r>
              <a:rPr lang="en-US" altLang="zh-CN" dirty="0" err="1" smtClean="0">
                <a:solidFill>
                  <a:srgbClr val="0000CC"/>
                </a:solidFill>
              </a:rPr>
              <a:t>Qt</a:t>
            </a:r>
            <a:r>
              <a:rPr lang="en-US" altLang="zh-CN" dirty="0" smtClean="0">
                <a:solidFill>
                  <a:srgbClr val="0000CC"/>
                </a:solidFill>
              </a:rPr>
              <a:t> :: </a:t>
            </a:r>
            <a:r>
              <a:rPr lang="en-US" altLang="zh-CN" dirty="0" err="1" smtClean="0">
                <a:solidFill>
                  <a:srgbClr val="0000CC"/>
                </a:solidFill>
              </a:rPr>
              <a:t>SqureCap</a:t>
            </a:r>
            <a:r>
              <a:rPr lang="zh-CN" altLang="en-US" dirty="0" smtClean="0">
                <a:solidFill>
                  <a:srgbClr val="0000CC"/>
                </a:solidFill>
              </a:rPr>
              <a:t>,</a:t>
            </a:r>
            <a:r>
              <a:rPr lang="en-US" altLang="zh-CN" dirty="0" smtClean="0">
                <a:solidFill>
                  <a:srgbClr val="0000CC"/>
                </a:solidFill>
              </a:rPr>
              <a:t>QT :: </a:t>
            </a:r>
            <a:r>
              <a:rPr lang="en-US" altLang="zh-CN" dirty="0" err="1" smtClean="0">
                <a:solidFill>
                  <a:srgbClr val="0000CC"/>
                </a:solidFill>
              </a:rPr>
              <a:t>FlatCap</a:t>
            </a:r>
            <a:r>
              <a:rPr lang="zh-CN" altLang="en-US" dirty="0" smtClean="0">
                <a:solidFill>
                  <a:srgbClr val="0000CC"/>
                </a:solidFill>
              </a:rPr>
              <a:t>,</a:t>
            </a:r>
            <a:r>
              <a:rPr lang="en-US" altLang="zh-CN" dirty="0" err="1" smtClean="0">
                <a:solidFill>
                  <a:srgbClr val="0000CC"/>
                </a:solidFill>
              </a:rPr>
              <a:t>Qt</a:t>
            </a:r>
            <a:r>
              <a:rPr lang="en-US" altLang="zh-CN" dirty="0" smtClean="0">
                <a:solidFill>
                  <a:srgbClr val="0000CC"/>
                </a:solidFill>
              </a:rPr>
              <a:t> :: </a:t>
            </a:r>
            <a:r>
              <a:rPr lang="en-US" altLang="zh-CN" dirty="0" err="1" smtClean="0">
                <a:solidFill>
                  <a:srgbClr val="0000CC"/>
                </a:solidFill>
              </a:rPr>
              <a:t>RoundCap</a:t>
            </a:r>
            <a:r>
              <a:rPr lang="zh-CN" altLang="en-US" dirty="0" smtClean="0"/>
              <a:t>,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стиль з'єднання</a:t>
            </a:r>
            <a:r>
              <a:rPr lang="en-US" altLang="zh-CN" sz="2800" dirty="0" smtClean="0">
                <a:solidFill>
                  <a:srgbClr val="FF0000"/>
                </a:solidFill>
              </a:rPr>
              <a:t>(Join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стиль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dirty="0" smtClean="0"/>
              <a:t>стиль роз'єм, як дві лінії, що з'єднують лінії стилю шириною більше або дорівнює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Лінія діє.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Він визначає чотири з'єднання з типом перерахування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Qt</a:t>
            </a:r>
            <a:r>
              <a:rPr lang="en-US" altLang="zh-CN" sz="2400" dirty="0" smtClean="0">
                <a:solidFill>
                  <a:srgbClr val="C00000"/>
                </a:solidFill>
              </a:rPr>
              <a:t> ::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PenStyle</a:t>
            </a:r>
            <a:r>
              <a:rPr lang="zh-CN" altLang="en-US" sz="2400" dirty="0" smtClean="0"/>
              <a:t>Подання. вони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Qt</a:t>
            </a:r>
            <a:r>
              <a:rPr lang="en-US" altLang="zh-CN" sz="2400" dirty="0" smtClean="0">
                <a:solidFill>
                  <a:srgbClr val="0000CC"/>
                </a:solidFill>
              </a:rPr>
              <a:t> ::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MiterJoin</a:t>
            </a:r>
            <a:r>
              <a:rPr lang="zh-CN" altLang="en-US" sz="2400" dirty="0" smtClean="0">
                <a:solidFill>
                  <a:srgbClr val="0000CC"/>
                </a:solidFill>
              </a:rPr>
              <a:t>,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Qt</a:t>
            </a:r>
            <a:r>
              <a:rPr lang="en-US" altLang="zh-CN" sz="2400" dirty="0" smtClean="0">
                <a:solidFill>
                  <a:srgbClr val="0000CC"/>
                </a:solidFill>
              </a:rPr>
              <a:t> ::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BevelJoin</a:t>
            </a:r>
            <a:r>
              <a:rPr lang="zh-CN" altLang="en-US" sz="2400" dirty="0" smtClean="0">
                <a:solidFill>
                  <a:srgbClr val="0000CC"/>
                </a:solidFill>
              </a:rPr>
              <a:t>,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Qt</a:t>
            </a:r>
            <a:r>
              <a:rPr lang="en-US" altLang="zh-CN" sz="2400" dirty="0" smtClean="0">
                <a:solidFill>
                  <a:srgbClr val="0000CC"/>
                </a:solidFill>
              </a:rPr>
              <a:t> ::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RoundJoin</a:t>
            </a:r>
            <a:r>
              <a:rPr lang="zh-CN" altLang="en-US" sz="2400" dirty="0" smtClean="0">
                <a:solidFill>
                  <a:srgbClr val="0000CC"/>
                </a:solidFill>
              </a:rPr>
              <a:t>,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Qt</a:t>
            </a:r>
            <a:r>
              <a:rPr lang="en-US" altLang="zh-CN" sz="2400" dirty="0" smtClean="0">
                <a:solidFill>
                  <a:srgbClr val="0000CC"/>
                </a:solidFill>
              </a:rPr>
              <a:t> ::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SvgMiterJoin</a:t>
            </a:r>
            <a:r>
              <a:rPr lang="zh-CN" altLang="en-US" sz="2400" dirty="0" smtClean="0"/>
              <a:t>,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90603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09" y="3893617"/>
            <a:ext cx="14382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5373688"/>
            <a:ext cx="1409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93144"/>
            <a:ext cx="14398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2809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484563"/>
            <a:ext cx="2819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068888"/>
            <a:ext cx="28098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Стиль кришки і тип з'єднання</a:t>
            </a:r>
            <a:endParaRPr lang="en-US" altLang="zh-CN" smtClean="0"/>
          </a:p>
        </p:txBody>
      </p:sp>
      <p:sp>
        <p:nvSpPr>
          <p:cNvPr id="19465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3457575" cy="5256212"/>
          </a:xfrm>
        </p:spPr>
        <p:txBody>
          <a:bodyPr/>
          <a:lstStyle/>
          <a:p>
            <a:r>
              <a:rPr lang="zh-CN" altLang="en-US" dirty="0" smtClean="0"/>
              <a:t>стиль з'єднання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Qt</a:t>
            </a:r>
            <a:r>
              <a:rPr lang="en-US" altLang="zh-CN" sz="2000" dirty="0" smtClean="0"/>
              <a:t> :: </a:t>
            </a:r>
            <a:r>
              <a:rPr lang="en-US" altLang="zh-CN" sz="2000" dirty="0" err="1" smtClean="0"/>
              <a:t>BevelJoin</a:t>
            </a:r>
            <a:r>
              <a:rPr lang="en-US" altLang="zh-CN" sz="2000" dirty="0" smtClean="0"/>
              <a:t> </a:t>
            </a:r>
            <a:r>
              <a:rPr lang="uk-UA" altLang="zh-CN" sz="2000" dirty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За</a:t>
            </a:r>
            <a:r>
              <a:rPr lang="en-US" altLang="zh-CN" sz="2000" dirty="0" smtClean="0"/>
              <a:t> </a:t>
            </a:r>
            <a:r>
              <a:rPr lang="ru-RU" altLang="zh-CN" sz="2000" dirty="0" smtClean="0"/>
              <a:t> </a:t>
            </a:r>
            <a:r>
              <a:rPr lang="en-US" altLang="zh-CN" sz="2000" dirty="0" err="1" smtClean="0"/>
              <a:t>замовчуванням</a:t>
            </a:r>
            <a:r>
              <a:rPr lang="en-US" altLang="zh-CN" sz="2000" dirty="0" smtClean="0"/>
              <a:t>)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Qt</a:t>
            </a:r>
            <a:r>
              <a:rPr lang="en-US" altLang="zh-CN" sz="2000" dirty="0" smtClean="0"/>
              <a:t> :: </a:t>
            </a:r>
            <a:r>
              <a:rPr lang="en-US" altLang="zh-CN" sz="2000" dirty="0" err="1" smtClean="0"/>
              <a:t>MiterJoin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>
              <a:buFontTx/>
              <a:buNone/>
            </a:pP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Qt</a:t>
            </a:r>
            <a:r>
              <a:rPr lang="en-US" altLang="zh-CN" sz="2000" dirty="0" smtClean="0"/>
              <a:t> :: </a:t>
            </a:r>
            <a:r>
              <a:rPr lang="en-US" altLang="zh-CN" sz="2000" dirty="0" err="1" smtClean="0"/>
              <a:t>RoundJoin</a:t>
            </a:r>
            <a:endParaRPr lang="en-US" altLang="zh-CN" sz="2000" dirty="0" smtClean="0"/>
          </a:p>
        </p:txBody>
      </p:sp>
      <p:sp>
        <p:nvSpPr>
          <p:cNvPr id="1946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17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11960" y="1183754"/>
            <a:ext cx="4607743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zh-CN" altLang="en-US" sz="2400" b="1" dirty="0">
                <a:latin typeface="+mn-lt"/>
              </a:rPr>
              <a:t>стиль </a:t>
            </a:r>
            <a:r>
              <a:rPr lang="ru-RU" altLang="zh-CN" sz="2400" b="1" dirty="0">
                <a:latin typeface="+mn-lt"/>
              </a:rPr>
              <a:t>к</a:t>
            </a:r>
            <a:r>
              <a:rPr lang="uk-UA" altLang="zh-CN" sz="2400" b="1" dirty="0" err="1" smtClean="0">
                <a:latin typeface="+mn-lt"/>
              </a:rPr>
              <a:t>інця</a:t>
            </a:r>
            <a:r>
              <a:rPr lang="uk-UA" altLang="zh-CN" sz="2400" b="1" dirty="0" smtClean="0">
                <a:latin typeface="+mn-lt"/>
              </a:rPr>
              <a:t> лінії</a:t>
            </a:r>
            <a:endParaRPr lang="uk-UA" altLang="zh-CN" sz="2400" b="1" dirty="0">
              <a:latin typeface="+mn-lt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CN" b="1" dirty="0" err="1" smtClean="0">
                <a:latin typeface="+mn-lt"/>
              </a:rPr>
              <a:t>Qt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:: </a:t>
            </a:r>
            <a:r>
              <a:rPr lang="en-US" altLang="zh-CN" b="1" dirty="0" err="1">
                <a:latin typeface="+mn-lt"/>
              </a:rPr>
              <a:t>SquareCap</a:t>
            </a:r>
            <a:r>
              <a:rPr lang="en-US" altLang="zh-CN" b="1" dirty="0">
                <a:latin typeface="+mn-lt"/>
              </a:rPr>
              <a:t> (</a:t>
            </a:r>
            <a:r>
              <a:rPr lang="en-US" altLang="zh-CN" b="1" dirty="0" err="1">
                <a:latin typeface="+mn-lt"/>
              </a:rPr>
              <a:t>за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 err="1">
                <a:latin typeface="+mn-lt"/>
              </a:rPr>
              <a:t>замовчуванням</a:t>
            </a:r>
            <a:r>
              <a:rPr lang="en-US" altLang="zh-CN" b="1" dirty="0">
                <a:latin typeface="+mn-lt"/>
              </a:rPr>
              <a:t>)</a:t>
            </a:r>
            <a:r>
              <a:rPr lang="zh-CN" altLang="en-US" b="1" dirty="0">
                <a:latin typeface="+mn-lt"/>
              </a:rPr>
              <a:t>: Прямокутний </a:t>
            </a:r>
            <a:r>
              <a:rPr lang="zh-CN" altLang="en-US" b="1" dirty="0" smtClean="0">
                <a:latin typeface="+mn-lt"/>
              </a:rPr>
              <a:t>хвіст</a:t>
            </a:r>
            <a:endParaRPr lang="uk-UA" altLang="zh-CN" b="1" dirty="0">
              <a:latin typeface="+mn-lt"/>
            </a:endParaRPr>
          </a:p>
          <a:p>
            <a:pPr marL="0" indent="0">
              <a:spcBef>
                <a:spcPct val="20000"/>
              </a:spcBef>
            </a:pPr>
            <a:endParaRPr lang="en-US" altLang="ru-RU" b="1" dirty="0">
              <a:latin typeface="+mn-lt"/>
            </a:endParaRPr>
          </a:p>
          <a:p>
            <a:pPr lvl="1">
              <a:spcBef>
                <a:spcPct val="20000"/>
              </a:spcBef>
              <a:buFontTx/>
              <a:buBlip>
                <a:blip r:embed="rId8"/>
              </a:buBlip>
            </a:pPr>
            <a:endParaRPr lang="en-US" altLang="ru-RU" b="1" dirty="0">
              <a:latin typeface="+mn-lt"/>
            </a:endParaRPr>
          </a:p>
          <a:p>
            <a:pPr marL="457200" lvl="1" indent="0">
              <a:spcBef>
                <a:spcPct val="20000"/>
              </a:spcBef>
            </a:pPr>
            <a:endParaRPr lang="uk-UA" altLang="zh-CN" b="1" dirty="0">
              <a:latin typeface="+mn-lt"/>
            </a:endParaRPr>
          </a:p>
          <a:p>
            <a:pPr marL="57150" indent="0">
              <a:spcBef>
                <a:spcPct val="20000"/>
              </a:spcBef>
            </a:pPr>
            <a:r>
              <a:rPr lang="en-US" altLang="zh-CN" b="1" dirty="0" err="1" smtClean="0">
                <a:latin typeface="+mn-lt"/>
              </a:rPr>
              <a:t>Qt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:: </a:t>
            </a:r>
            <a:r>
              <a:rPr lang="en-US" altLang="zh-CN" b="1" dirty="0" err="1" smtClean="0">
                <a:latin typeface="+mn-lt"/>
              </a:rPr>
              <a:t>FlatCap</a:t>
            </a:r>
            <a:r>
              <a:rPr lang="uk-UA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+mn-lt"/>
              </a:rPr>
              <a:t>немає </a:t>
            </a:r>
            <a:r>
              <a:rPr lang="zh-CN" altLang="en-US" b="1" dirty="0">
                <a:latin typeface="+mn-lt"/>
              </a:rPr>
              <a:t>лінії герметизації хвоста</a:t>
            </a:r>
            <a:endParaRPr lang="en-US" altLang="ru-RU" b="1" dirty="0">
              <a:latin typeface="+mn-lt"/>
            </a:endParaRPr>
          </a:p>
          <a:p>
            <a:pPr lvl="1">
              <a:spcBef>
                <a:spcPct val="20000"/>
              </a:spcBef>
              <a:buFontTx/>
              <a:buBlip>
                <a:blip r:embed="rId8"/>
              </a:buBlip>
            </a:pPr>
            <a:endParaRPr lang="en-US" altLang="ru-RU" b="1" dirty="0">
              <a:latin typeface="+mn-lt"/>
            </a:endParaRPr>
          </a:p>
          <a:p>
            <a:pPr lvl="1">
              <a:spcBef>
                <a:spcPct val="20000"/>
              </a:spcBef>
              <a:buFontTx/>
              <a:buBlip>
                <a:blip r:embed="rId8"/>
              </a:buBlip>
            </a:pPr>
            <a:endParaRPr lang="en-US" altLang="ru-RU" b="1" dirty="0">
              <a:latin typeface="+mn-lt"/>
            </a:endParaRPr>
          </a:p>
          <a:p>
            <a:pPr marL="57150" indent="0">
              <a:spcBef>
                <a:spcPct val="20000"/>
              </a:spcBef>
            </a:pPr>
            <a:endParaRPr lang="uk-UA" altLang="zh-CN" b="1" dirty="0">
              <a:latin typeface="+mn-lt"/>
            </a:endParaRPr>
          </a:p>
          <a:p>
            <a:pPr marL="57150" indent="0">
              <a:spcBef>
                <a:spcPct val="20000"/>
              </a:spcBef>
            </a:pPr>
            <a:r>
              <a:rPr lang="en-US" altLang="zh-CN" b="1" dirty="0" err="1" smtClean="0">
                <a:latin typeface="+mn-lt"/>
              </a:rPr>
              <a:t>Qt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:: </a:t>
            </a:r>
            <a:r>
              <a:rPr lang="en-US" altLang="zh-CN" b="1" dirty="0" err="1">
                <a:latin typeface="+mn-lt"/>
              </a:rPr>
              <a:t>RoundCap</a:t>
            </a:r>
            <a:endParaRPr lang="en-US" altLang="zh-C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07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dirty="0" smtClean="0"/>
              <a:t>Приклад роботи з пером</a:t>
            </a:r>
            <a:endParaRPr lang="en-US" altLang="zh-CN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p(this);</a:t>
            </a:r>
          </a:p>
          <a:p>
            <a:pPr>
              <a:lnSpc>
                <a:spcPct val="98000"/>
              </a:lnSpc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QPen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pen(</a:t>
            </a: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::black, 5);</a:t>
            </a:r>
          </a:p>
          <a:p>
            <a:pPr>
              <a:lnSpc>
                <a:spcPct val="98000"/>
              </a:lnSpc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p.setPen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(pen);</a:t>
            </a:r>
          </a:p>
          <a:p>
            <a:pPr>
              <a:lnSpc>
                <a:spcPct val="98000"/>
              </a:lnSpc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p.drawPolygon</a:t>
            </a:r>
            <a:r>
              <a:rPr lang="en-US" altLang="zh-CN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(polygon);</a:t>
            </a:r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18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773238"/>
            <a:ext cx="19939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1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0"/>
            <a:ext cx="5256212" cy="792163"/>
          </a:xfrm>
        </p:spPr>
        <p:txBody>
          <a:bodyPr/>
          <a:lstStyle/>
          <a:p>
            <a:pPr eaLnBrk="1" hangingPunct="1"/>
            <a:r>
              <a:rPr lang="uk-UA" altLang="zh-CN" dirty="0" smtClean="0"/>
              <a:t>Пензель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836613"/>
            <a:ext cx="8540750" cy="4902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1200"/>
              </a:spcBef>
            </a:pPr>
            <a:r>
              <a:rPr lang="uk-UA" altLang="zh-CN" dirty="0" smtClean="0"/>
              <a:t>Для створення графіки також використовується </a:t>
            </a:r>
            <a:r>
              <a:rPr lang="en-US" altLang="zh-CN" dirty="0" err="1" smtClean="0">
                <a:solidFill>
                  <a:srgbClr val="FF0000"/>
                </a:solidFill>
              </a:rPr>
              <a:t>QBrush</a:t>
            </a:r>
            <a:r>
              <a:rPr lang="uk-UA" altLang="zh-CN" dirty="0" smtClean="0">
                <a:solidFill>
                  <a:srgbClr val="FF0000"/>
                </a:solidFill>
              </a:rPr>
              <a:t>. </a:t>
            </a:r>
            <a:r>
              <a:rPr lang="uk-UA" altLang="zh-CN" dirty="0" smtClean="0"/>
              <a:t>За заповнення </a:t>
            </a:r>
            <a:r>
              <a:rPr lang="uk-UA" altLang="zh-CN" dirty="0" err="1" smtClean="0"/>
              <a:t>коліром</a:t>
            </a:r>
            <a:r>
              <a:rPr lang="uk-UA" altLang="zh-CN" dirty="0" smtClean="0"/>
              <a:t> фігури можна використовувати режим </a:t>
            </a:r>
            <a:r>
              <a:rPr lang="zh-CN" altLang="en-US" dirty="0" smtClean="0">
                <a:solidFill>
                  <a:srgbClr val="FF0000"/>
                </a:solidFill>
              </a:rPr>
              <a:t>режим </a:t>
            </a:r>
            <a:r>
              <a:rPr lang="en-US" altLang="zh-CN" dirty="0" smtClean="0">
                <a:solidFill>
                  <a:srgbClr val="FF0000"/>
                </a:solidFill>
              </a:rPr>
              <a:t>fill</a:t>
            </a:r>
            <a:endParaRPr lang="en-US" altLang="zh-CN" dirty="0" smtClean="0"/>
          </a:p>
          <a:p>
            <a:pPr eaLnBrk="1" hangingPunct="1">
              <a:spcBef>
                <a:spcPts val="1200"/>
              </a:spcBef>
            </a:pPr>
            <a:r>
              <a:rPr lang="ru-RU" altLang="zh-CN" dirty="0" smtClean="0"/>
              <a:t>В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, </a:t>
            </a:r>
            <a:r>
              <a:rPr lang="ru-RU" altLang="zh-CN" dirty="0" smtClean="0"/>
              <a:t>для </a:t>
            </a:r>
            <a:r>
              <a:rPr lang="ru-RU" altLang="zh-CN" dirty="0" err="1" smtClean="0"/>
              <a:t>завдання</a:t>
            </a:r>
            <a:r>
              <a:rPr lang="ru-RU" altLang="zh-CN" dirty="0" smtClean="0"/>
              <a:t> </a:t>
            </a:r>
            <a:r>
              <a:rPr lang="ru-RU" altLang="zh-CN" dirty="0" err="1" smtClean="0"/>
              <a:t>кольору</a:t>
            </a:r>
            <a:r>
              <a:rPr lang="ru-RU" altLang="zh-CN" dirty="0" smtClean="0"/>
              <a:t> </a:t>
            </a:r>
            <a:r>
              <a:rPr lang="ru-RU" altLang="zh-CN" dirty="0" err="1" smtClean="0"/>
              <a:t>використовуэться</a:t>
            </a:r>
            <a:r>
              <a:rPr lang="ru-RU" altLang="zh-CN" dirty="0" smtClean="0"/>
              <a:t> класс 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uk-UA" altLang="zh-CN" dirty="0" smtClean="0">
                <a:solidFill>
                  <a:srgbClr val="FF0000"/>
                </a:solidFill>
              </a:rPr>
              <a:t>С</a:t>
            </a:r>
            <a:r>
              <a:rPr lang="en-US" altLang="zh-CN" dirty="0" err="1" smtClean="0">
                <a:solidFill>
                  <a:srgbClr val="FF0000"/>
                </a:solidFill>
              </a:rPr>
              <a:t>olor</a:t>
            </a:r>
            <a:r>
              <a:rPr lang="ru-RU" altLang="zh-CN" dirty="0" smtClean="0"/>
              <a:t>. </a:t>
            </a:r>
            <a:r>
              <a:rPr lang="en-US" altLang="zh-CN" dirty="0" smtClean="0"/>
              <a:t>Q</a:t>
            </a:r>
            <a:r>
              <a:rPr lang="uk-UA" altLang="zh-CN" dirty="0" smtClean="0"/>
              <a:t>С</a:t>
            </a:r>
            <a:r>
              <a:rPr lang="en-US" altLang="zh-CN" dirty="0" err="1" smtClean="0"/>
              <a:t>olor</a:t>
            </a:r>
            <a:r>
              <a:rPr lang="ru-RU" altLang="zh-CN" dirty="0" smtClean="0"/>
              <a:t> </a:t>
            </a:r>
            <a:r>
              <a:rPr lang="zh-CN" altLang="en-US" dirty="0" smtClean="0"/>
              <a:t>підтрим</a:t>
            </a:r>
            <a:r>
              <a:rPr lang="ru-RU" altLang="zh-CN" dirty="0" smtClean="0"/>
              <a:t>у</a:t>
            </a:r>
            <a:r>
              <a:rPr lang="uk-UA" altLang="zh-CN" dirty="0" smtClean="0"/>
              <a:t>є модулі кольору </a:t>
            </a:r>
            <a:r>
              <a:rPr lang="en-US" altLang="zh-CN" dirty="0" smtClean="0"/>
              <a:t>RGB</a:t>
            </a:r>
            <a:r>
              <a:rPr lang="zh-CN" altLang="en-US" dirty="0" smtClean="0"/>
              <a:t>,</a:t>
            </a:r>
            <a:r>
              <a:rPr lang="uk-UA" altLang="zh-CN" dirty="0" smtClean="0"/>
              <a:t> </a:t>
            </a:r>
            <a:r>
              <a:rPr lang="en-US" altLang="zh-CN" dirty="0" smtClean="0"/>
              <a:t>HSV</a:t>
            </a:r>
            <a:r>
              <a:rPr lang="zh-CN" altLang="en-US" dirty="0" smtClean="0"/>
              <a:t>,</a:t>
            </a:r>
            <a:r>
              <a:rPr lang="uk-UA" altLang="zh-CN" dirty="0" smtClean="0"/>
              <a:t> </a:t>
            </a:r>
            <a:r>
              <a:rPr lang="en-US" altLang="zh-CN" dirty="0" smtClean="0"/>
              <a:t>CMYK</a:t>
            </a:r>
            <a:r>
              <a:rPr lang="zh-CN" altLang="en-US" dirty="0" smtClean="0"/>
              <a:t>.</a:t>
            </a:r>
            <a:r>
              <a:rPr lang="uk-UA" altLang="zh-CN" dirty="0" smtClean="0"/>
              <a:t> </a:t>
            </a:r>
            <a:r>
              <a:rPr lang="en-US" altLang="zh-CN" dirty="0" smtClean="0"/>
              <a:t>Q</a:t>
            </a:r>
            <a:r>
              <a:rPr lang="uk-UA" altLang="zh-CN" dirty="0" smtClean="0"/>
              <a:t>С</a:t>
            </a:r>
            <a:r>
              <a:rPr lang="en-US" altLang="zh-CN" dirty="0" err="1" smtClean="0"/>
              <a:t>olor</a:t>
            </a:r>
            <a:r>
              <a:rPr lang="uk-UA" altLang="zh-CN" dirty="0" smtClean="0"/>
              <a:t> </a:t>
            </a:r>
            <a:r>
              <a:rPr lang="zh-CN" altLang="en-US" dirty="0" smtClean="0"/>
              <a:t>також підтримує</a:t>
            </a:r>
            <a:r>
              <a:rPr lang="uk-UA" altLang="zh-CN" dirty="0" smtClean="0"/>
              <a:t> </a:t>
            </a:r>
            <a:r>
              <a:rPr lang="en-US" altLang="zh-CN" dirty="0" err="1" smtClean="0"/>
              <a:t>альфа</a:t>
            </a:r>
            <a:r>
              <a:rPr lang="uk-UA" altLang="zh-CN" dirty="0" smtClean="0"/>
              <a:t> з</a:t>
            </a:r>
            <a:r>
              <a:rPr lang="zh-CN" altLang="en-US" dirty="0" smtClean="0"/>
              <a:t>мішування контуру і заливки.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RGB</a:t>
            </a:r>
            <a:r>
              <a:rPr lang="uk-UA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/>
              <a:t>Це апаратно-орієнтована модель. колір від</a:t>
            </a:r>
            <a:r>
              <a:rPr lang="zh-CN" altLang="en-US" sz="2000" dirty="0" smtClean="0">
                <a:solidFill>
                  <a:srgbClr val="0000CC"/>
                </a:solidFill>
              </a:rPr>
              <a:t>Червоний, зелений і синій</a:t>
            </a:r>
            <a:r>
              <a:rPr lang="zh-CN" altLang="en-US" sz="2000" dirty="0" smtClean="0"/>
              <a:t>Три основні кольори змішуються.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/>
              <a:t>HSV / HSL</a:t>
            </a:r>
            <a:r>
              <a:rPr lang="uk-UA" altLang="zh-CN" sz="2000" dirty="0" smtClean="0"/>
              <a:t> </a:t>
            </a:r>
            <a:r>
              <a:rPr lang="zh-CN" altLang="en-US" sz="2000" dirty="0" smtClean="0"/>
              <a:t>Модель більше в точно відповіда</a:t>
            </a:r>
            <a:r>
              <a:rPr lang="uk-UA" altLang="zh-CN" sz="2000" dirty="0" smtClean="0"/>
              <a:t>є</a:t>
            </a:r>
            <a:r>
              <a:rPr lang="zh-CN" altLang="en-US" sz="2000" dirty="0" smtClean="0"/>
              <a:t> сприйняттю кольору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відтінок</a:t>
            </a:r>
            <a:r>
              <a:rPr lang="uk-UA" altLang="zh-CN" sz="2000" dirty="0" smtClean="0"/>
              <a:t> </a:t>
            </a:r>
            <a:r>
              <a:rPr lang="en-US" altLang="zh-CN" sz="2000" dirty="0" smtClean="0"/>
              <a:t>(0-359),</a:t>
            </a:r>
            <a:r>
              <a:rPr lang="uk-UA" altLang="zh-CN" sz="2000" dirty="0" smtClean="0"/>
              <a:t> </a:t>
            </a:r>
            <a:r>
              <a:rPr lang="zh-CN" altLang="en-US" sz="2000" dirty="0" smtClean="0"/>
              <a:t>насичення</a:t>
            </a:r>
            <a:r>
              <a:rPr lang="en-US" altLang="zh-CN" sz="2000" dirty="0" smtClean="0"/>
              <a:t>(0-255), </a:t>
            </a:r>
            <a:r>
              <a:rPr lang="zh-CN" altLang="en-US" sz="2000" dirty="0" smtClean="0"/>
              <a:t>яскравість</a:t>
            </a:r>
            <a:r>
              <a:rPr lang="en-US" altLang="zh-CN" sz="2000" dirty="0" smtClean="0"/>
              <a:t>(0-255)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/>
              <a:t>CMYK </a:t>
            </a:r>
            <a:r>
              <a:rPr lang="ru-RU" altLang="zh-CN" sz="2000" dirty="0" err="1" smtClean="0"/>
              <a:t>Це</a:t>
            </a:r>
            <a:r>
              <a:rPr lang="zh-CN" altLang="en-US" sz="2000" dirty="0" smtClean="0"/>
              <a:t> блакитний, пурпурний, жовтий, чорний і чотирьох колірних компонентів. В основному для </a:t>
            </a:r>
            <a:r>
              <a:rPr lang="uk-UA" altLang="zh-CN" sz="2000" dirty="0" smtClean="0"/>
              <a:t>використовується</a:t>
            </a:r>
            <a:r>
              <a:rPr lang="ru-RU" altLang="zh-CN" sz="2000" dirty="0" smtClean="0"/>
              <a:t>  для </a:t>
            </a:r>
            <a:r>
              <a:rPr lang="uk-UA" altLang="zh-CN" sz="2000" dirty="0" smtClean="0"/>
              <a:t>друку</a:t>
            </a:r>
            <a:r>
              <a:rPr lang="zh-CN" altLang="en-US" sz="2000" dirty="0" smtClean="0"/>
              <a:t>. Значення кожного колірного компонента </a:t>
            </a:r>
            <a:r>
              <a:rPr lang="en-US" altLang="zh-CN" sz="2000" dirty="0" smtClean="0"/>
              <a:t>0-255</a:t>
            </a:r>
            <a:r>
              <a:rPr lang="zh-CN" altLang="en-US" sz="2000" dirty="0" smtClean="0"/>
              <a:t>,</a:t>
            </a:r>
          </a:p>
          <a:p>
            <a:pPr lvl="1" eaLnBrk="1" hangingPunct="1">
              <a:spcBef>
                <a:spcPts val="1200"/>
              </a:spcBef>
            </a:pPr>
            <a:r>
              <a:rPr lang="ru-RU" altLang="zh-CN" sz="2000" dirty="0" smtClean="0"/>
              <a:t>І</a:t>
            </a:r>
            <a:r>
              <a:rPr lang="zh-CN" altLang="en-US" sz="2000" dirty="0" smtClean="0"/>
              <a:t>нше</a:t>
            </a:r>
            <a:r>
              <a:rPr lang="uk-UA" altLang="zh-CN" sz="2000" dirty="0" smtClean="0"/>
              <a:t> </a:t>
            </a:r>
            <a:r>
              <a:rPr lang="en-US" altLang="zh-CN" sz="2000" dirty="0" smtClean="0"/>
              <a:t>Q</a:t>
            </a:r>
            <a:r>
              <a:rPr lang="uk-UA" altLang="zh-CN" sz="2000" dirty="0" smtClean="0"/>
              <a:t>С</a:t>
            </a:r>
            <a:r>
              <a:rPr lang="en-US" altLang="zh-CN" sz="2000" dirty="0" err="1" smtClean="0"/>
              <a:t>olor</a:t>
            </a:r>
            <a:r>
              <a:rPr lang="uk-UA" altLang="zh-CN" sz="2000" dirty="0" smtClean="0"/>
              <a:t> в</a:t>
            </a:r>
            <a:r>
              <a:rPr lang="zh-CN" altLang="en-US" sz="2000" dirty="0" smtClean="0"/>
              <a:t>и можете також використовувати</a:t>
            </a:r>
            <a:r>
              <a:rPr lang="uk-UA" altLang="zh-CN" sz="2000" dirty="0" smtClean="0"/>
              <a:t> </a:t>
            </a:r>
            <a:r>
              <a:rPr lang="en-US" altLang="zh-CN" sz="2000" dirty="0" smtClean="0"/>
              <a:t>SVG</a:t>
            </a:r>
            <a:r>
              <a:rPr lang="uk-UA" altLang="zh-CN" sz="2000" dirty="0" smtClean="0"/>
              <a:t>1</a:t>
            </a:r>
            <a:r>
              <a:rPr lang="en-US" altLang="zh-CN" sz="2000" dirty="0" smtClean="0"/>
              <a:t>.0</a:t>
            </a:r>
            <a:r>
              <a:rPr lang="uk-UA" altLang="zh-CN" sz="2000" dirty="0" smtClean="0"/>
              <a:t>. </a:t>
            </a:r>
            <a:r>
              <a:rPr lang="zh-CN" altLang="en-US" sz="2000" dirty="0" smtClean="0"/>
              <a:t>Будь-який колір визначається в ініціалізації параметра імені.</a:t>
            </a:r>
            <a:endParaRPr lang="en-US" altLang="zh-CN" sz="20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Основна схема включає в себе різні точки заповнення, шаблони ліній в поєднанні.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1376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QColor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353425" cy="439261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QColor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конструктор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червоний</a:t>
            </a:r>
            <a:r>
              <a:rPr lang="zh-CN" altLang="en-US" dirty="0" smtClean="0"/>
              <a:t>)</a:t>
            </a:r>
            <a:r>
              <a:rPr lang="en-US" altLang="zh-CN" dirty="0" smtClean="0"/>
              <a:t>, G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зелений</a:t>
            </a:r>
            <a:r>
              <a:rPr lang="zh-CN" altLang="en-US" dirty="0" smtClean="0"/>
              <a:t>)</a:t>
            </a:r>
            <a:r>
              <a:rPr lang="en-US" altLang="zh-CN" dirty="0" smtClean="0"/>
              <a:t>, B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синій</a:t>
            </a:r>
            <a:r>
              <a:rPr lang="zh-CN" altLang="en-US" dirty="0" smtClean="0"/>
              <a:t>)</a:t>
            </a:r>
            <a:r>
              <a:rPr lang="en-US" altLang="zh-CN" dirty="0" smtClean="0"/>
              <a:t>, А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альфа</a:t>
            </a:r>
            <a:r>
              <a:rPr lang="zh-CN" altLang="en-US" dirty="0" smtClean="0"/>
              <a:t>) Змінюється </a:t>
            </a:r>
            <a:r>
              <a:rPr lang="en-US" altLang="zh-CN" dirty="0" smtClean="0"/>
              <a:t>0-255</a:t>
            </a:r>
          </a:p>
          <a:p>
            <a:r>
              <a:rPr lang="en-US" altLang="zh-CN" dirty="0" err="1" smtClean="0">
                <a:solidFill>
                  <a:srgbClr val="0000CC"/>
                </a:solidFill>
              </a:rPr>
              <a:t>альфа</a:t>
            </a:r>
            <a:r>
              <a:rPr lang="zh-CN" altLang="en-US" dirty="0" smtClean="0">
                <a:solidFill>
                  <a:srgbClr val="0000CC"/>
                </a:solidFill>
              </a:rPr>
              <a:t>прозорість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dirty="0" smtClean="0"/>
              <a:t>255</a:t>
            </a:r>
            <a:r>
              <a:rPr lang="zh-CN" altLang="en-US" sz="2000" dirty="0" smtClean="0"/>
              <a:t>: Непрозорий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0</a:t>
            </a:r>
            <a:r>
              <a:rPr lang="zh-CN" altLang="en-US" sz="2000" dirty="0" smtClean="0"/>
              <a:t>: Повністю прозорий</a:t>
            </a:r>
            <a:endParaRPr lang="en-US" altLang="zh-CN" sz="2000" dirty="0" smtClean="0"/>
          </a:p>
          <a:p>
            <a:r>
              <a:rPr lang="zh-CN" altLang="en-US" dirty="0" smtClean="0"/>
              <a:t>Попередньо </a:t>
            </a:r>
            <a:r>
              <a:rPr lang="uk-UA" altLang="zh-CN" dirty="0" smtClean="0"/>
              <a:t>визначені </a:t>
            </a:r>
            <a:r>
              <a:rPr lang="zh-CN" altLang="en-US" dirty="0" smtClean="0"/>
              <a:t>кольори</a:t>
            </a:r>
            <a:endParaRPr lang="en-US" altLang="zh-CN" dirty="0" smtClean="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21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1508125" y="1863725"/>
            <a:ext cx="62150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3316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QColor</a:t>
            </a:r>
            <a:r>
              <a:rPr lang="en-US" altLang="zh-CN" sz="22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int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R</a:t>
            </a:r>
            <a:r>
              <a:rPr lang="en-US" altLang="zh-CN" sz="22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2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nt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G,</a:t>
            </a:r>
            <a:r>
              <a:rPr lang="uk-UA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int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B, 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int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A</a:t>
            </a:r>
            <a:r>
              <a:rPr lang="en-US" altLang="zh-CN" sz="22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</a:t>
            </a:r>
            <a:endParaRPr lang="en-US" altLang="zh-CN" sz="22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  <p:sp>
        <p:nvSpPr>
          <p:cNvPr id="23558" name="Freeform 5"/>
          <p:cNvSpPr>
            <a:spLocks noChangeArrowheads="1"/>
          </p:cNvSpPr>
          <p:nvPr/>
        </p:nvSpPr>
        <p:spPr bwMode="auto">
          <a:xfrm>
            <a:off x="1331913" y="1700213"/>
            <a:ext cx="6494462" cy="720725"/>
          </a:xfrm>
          <a:custGeom>
            <a:avLst/>
            <a:gdLst>
              <a:gd name="T0" fmla="*/ 2147483647 w 18040"/>
              <a:gd name="T1" fmla="*/ 2147483647 h 2003"/>
              <a:gd name="T2" fmla="*/ 2147483647 w 18040"/>
              <a:gd name="T3" fmla="*/ 2147483647 h 2003"/>
              <a:gd name="T4" fmla="*/ 2147483647 w 18040"/>
              <a:gd name="T5" fmla="*/ 2147483647 h 2003"/>
              <a:gd name="T6" fmla="*/ 2147483647 w 18040"/>
              <a:gd name="T7" fmla="*/ 2147483647 h 2003"/>
              <a:gd name="T8" fmla="*/ 2147483647 w 18040"/>
              <a:gd name="T9" fmla="*/ 2147483647 h 2003"/>
              <a:gd name="T10" fmla="*/ 2147483647 w 18040"/>
              <a:gd name="T11" fmla="*/ 2147483647 h 2003"/>
              <a:gd name="T12" fmla="*/ 2147483647 w 18040"/>
              <a:gd name="T13" fmla="*/ 2147483647 h 2003"/>
              <a:gd name="T14" fmla="*/ 2147483647 w 18040"/>
              <a:gd name="T15" fmla="*/ 2147483647 h 2003"/>
              <a:gd name="T16" fmla="*/ 2147483647 w 18040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2003"/>
              <a:gd name="T29" fmla="*/ 18040 w 18040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2003">
                <a:moveTo>
                  <a:pt x="921" y="2"/>
                </a:moveTo>
                <a:cubicBezTo>
                  <a:pt x="921" y="2"/>
                  <a:pt x="14748" y="3"/>
                  <a:pt x="18037" y="4"/>
                </a:cubicBezTo>
                <a:cubicBezTo>
                  <a:pt x="18037" y="150"/>
                  <a:pt x="18037" y="1397"/>
                  <a:pt x="18037" y="1543"/>
                </a:cubicBezTo>
                <a:cubicBezTo>
                  <a:pt x="18017" y="1677"/>
                  <a:pt x="18039" y="1740"/>
                  <a:pt x="17866" y="1841"/>
                </a:cubicBezTo>
                <a:cubicBezTo>
                  <a:pt x="17615" y="1988"/>
                  <a:pt x="17371" y="1983"/>
                  <a:pt x="17067" y="2002"/>
                </a:cubicBezTo>
                <a:cubicBezTo>
                  <a:pt x="16750" y="1998"/>
                  <a:pt x="5714" y="1997"/>
                  <a:pt x="39" y="1995"/>
                </a:cubicBezTo>
                <a:cubicBezTo>
                  <a:pt x="34" y="1701"/>
                  <a:pt x="41" y="407"/>
                  <a:pt x="41" y="376"/>
                </a:cubicBezTo>
                <a:cubicBezTo>
                  <a:pt x="44" y="344"/>
                  <a:pt x="0" y="240"/>
                  <a:pt x="248" y="110"/>
                </a:cubicBezTo>
                <a:cubicBezTo>
                  <a:pt x="494" y="0"/>
                  <a:pt x="677" y="0"/>
                  <a:pt x="92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4" y="5325198"/>
            <a:ext cx="4564856" cy="153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Колір тонкої настройки</a:t>
            </a:r>
            <a:endParaRPr lang="en-US" altLang="zh-CN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Колір може бути доопрацьований за допомогою функції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QColor</a:t>
            </a:r>
            <a:r>
              <a:rPr lang="en-US" altLang="zh-CN" dirty="0" smtClean="0"/>
              <a:t> ::</a:t>
            </a:r>
            <a:r>
              <a:rPr lang="en-US" altLang="zh-CN" dirty="0" smtClean="0">
                <a:solidFill>
                  <a:srgbClr val="0000CC"/>
                </a:solidFill>
              </a:rPr>
              <a:t>darker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фактор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QColor</a:t>
            </a:r>
            <a:r>
              <a:rPr lang="en-US" altLang="zh-CN" dirty="0" smtClean="0"/>
              <a:t> ::</a:t>
            </a:r>
            <a:r>
              <a:rPr lang="en-US" altLang="zh-CN" dirty="0" smtClean="0">
                <a:solidFill>
                  <a:srgbClr val="0000CC"/>
                </a:solidFill>
              </a:rPr>
              <a:t>lighter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фактор</a:t>
            </a:r>
            <a:r>
              <a:rPr lang="en-US" altLang="zh-CN" dirty="0" smtClean="0"/>
              <a:t>)</a:t>
            </a: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22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4471"/>
            <a:ext cx="66659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619672" y="5877272"/>
            <a:ext cx="8270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темніше</a:t>
            </a:r>
            <a:endParaRPr lang="en-US" altLang="zh-CN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6592888" y="5894735"/>
            <a:ext cx="8016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zh-CN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с</a:t>
            </a:r>
            <a:r>
              <a:rPr lang="uk-UA" altLang="zh-CN" sz="2000" b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вітліше</a:t>
            </a:r>
            <a:endParaRPr lang="en-US" altLang="zh-CN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3779912" y="5877270"/>
            <a:ext cx="879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:: </a:t>
            </a:r>
            <a:r>
              <a:rPr lang="en-US" altLang="zh-CN" sz="2000" b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червоний</a:t>
            </a:r>
            <a:endParaRPr lang="en-US" altLang="zh-CN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QRgb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QRgb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може бути використаний </a:t>
            </a:r>
            <a:r>
              <a:rPr lang="ru-RU" altLang="zh-CN" dirty="0" smtClean="0"/>
              <a:t>для </a:t>
            </a:r>
            <a:r>
              <a:rPr lang="ru-RU" altLang="zh-CN" dirty="0" err="1" smtClean="0"/>
              <a:t>збереження</a:t>
            </a:r>
            <a:r>
              <a:rPr lang="ru-RU" altLang="zh-CN" dirty="0" smtClean="0"/>
              <a:t> </a:t>
            </a:r>
            <a:r>
              <a:rPr lang="ru-RU" altLang="zh-CN" dirty="0" err="1" smtClean="0">
                <a:solidFill>
                  <a:srgbClr val="0000CC"/>
                </a:solidFill>
              </a:rPr>
              <a:t>значень</a:t>
            </a:r>
            <a:r>
              <a:rPr lang="ru-RU" altLang="zh-CN" dirty="0" smtClean="0">
                <a:solidFill>
                  <a:srgbClr val="0000CC"/>
                </a:solidFill>
              </a:rPr>
              <a:t> </a:t>
            </a:r>
            <a:r>
              <a:rPr lang="ru-RU" altLang="zh-CN" dirty="0" err="1" smtClean="0">
                <a:solidFill>
                  <a:srgbClr val="0000CC"/>
                </a:solidFill>
              </a:rPr>
              <a:t>кольору</a:t>
            </a:r>
            <a:r>
              <a:rPr lang="ru-RU" altLang="zh-CN" dirty="0" smtClean="0">
                <a:solidFill>
                  <a:srgbClr val="0000CC"/>
                </a:solidFill>
              </a:rPr>
              <a:t> . </a:t>
            </a:r>
            <a:r>
              <a:rPr lang="ru-RU" altLang="zh-CN" dirty="0" err="1" smtClean="0">
                <a:solidFill>
                  <a:srgbClr val="0000CC"/>
                </a:solidFill>
              </a:rPr>
              <a:t>Його</a:t>
            </a:r>
            <a:r>
              <a:rPr lang="ru-RU" altLang="zh-CN" dirty="0" smtClean="0">
                <a:solidFill>
                  <a:srgbClr val="0000CC"/>
                </a:solidFill>
              </a:rPr>
              <a:t> </a:t>
            </a:r>
            <a:r>
              <a:rPr lang="ru-RU" altLang="zh-CN" dirty="0" err="1" smtClean="0">
                <a:solidFill>
                  <a:srgbClr val="0000CC"/>
                </a:solidFill>
              </a:rPr>
              <a:t>можна</a:t>
            </a:r>
            <a:r>
              <a:rPr lang="ru-RU" altLang="zh-CN" dirty="0" smtClean="0">
                <a:solidFill>
                  <a:srgbClr val="0000CC"/>
                </a:solidFill>
              </a:rPr>
              <a:t> </a:t>
            </a:r>
            <a:r>
              <a:rPr lang="ru-RU" altLang="zh-CN" dirty="0" err="1" smtClean="0">
                <a:solidFill>
                  <a:srgbClr val="0000CC"/>
                </a:solidFill>
              </a:rPr>
              <a:t>перетврити</a:t>
            </a:r>
            <a:r>
              <a:rPr lang="ru-RU" altLang="zh-CN" dirty="0" smtClean="0">
                <a:solidFill>
                  <a:srgbClr val="0000CC"/>
                </a:solidFill>
              </a:rPr>
              <a:t> на ц</a:t>
            </a:r>
            <a:r>
              <a:rPr lang="uk-UA" altLang="zh-CN" dirty="0" err="1" smtClean="0">
                <a:solidFill>
                  <a:srgbClr val="0000CC"/>
                </a:solidFill>
              </a:rPr>
              <a:t>іле</a:t>
            </a:r>
            <a:r>
              <a:rPr lang="uk-UA" altLang="zh-CN" dirty="0" smtClean="0">
                <a:solidFill>
                  <a:srgbClr val="0000CC"/>
                </a:solidFill>
              </a:rPr>
              <a:t> число.</a:t>
            </a:r>
            <a:endParaRPr lang="ru-RU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dirty="0" smtClean="0"/>
              <a:t>32-бітний</a:t>
            </a:r>
            <a:r>
              <a:rPr lang="zh-CN" altLang="en-US" sz="2000" dirty="0" smtClean="0"/>
              <a:t>з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кольорові</a:t>
            </a:r>
            <a:r>
              <a:rPr lang="en-US" altLang="zh-CN" sz="2000" dirty="0" smtClean="0"/>
              <a:t>+ </a:t>
            </a:r>
            <a:r>
              <a:rPr lang="en-US" altLang="zh-CN" sz="2000" dirty="0" err="1" smtClean="0"/>
              <a:t>Альфа</a:t>
            </a:r>
            <a:r>
              <a:rPr lang="zh-CN" altLang="en-US" sz="2000" dirty="0" smtClean="0"/>
              <a:t>значення</a:t>
            </a:r>
            <a:endParaRPr lang="en-US" altLang="zh-CN" sz="2000" dirty="0" smtClean="0"/>
          </a:p>
          <a:p>
            <a:r>
              <a:rPr lang="zh-CN" altLang="en-US" dirty="0" smtClean="0"/>
              <a:t>Створити новий колір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Отримує одне значення кольору</a:t>
            </a:r>
            <a:r>
              <a:rPr lang="zh-CN" altLang="en-US" dirty="0" smtClean="0"/>
              <a:t>:</a:t>
            </a:r>
            <a:r>
              <a:rPr lang="en-US" altLang="zh-CN" dirty="0" err="1" smtClean="0"/>
              <a:t>qRed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qGreen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qBlue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qAlpha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Отримати значення сірого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23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187624" y="2875756"/>
            <a:ext cx="51181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QRgb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orange =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qRgb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(255, 127, 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QRgb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overlay =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qRgba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(255, 0, 0, 100);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394867" y="5107136"/>
            <a:ext cx="3335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red = </a:t>
            </a:r>
            <a:r>
              <a:rPr lang="en-US" altLang="zh-CN" sz="2000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qRed</a:t>
            </a:r>
            <a:r>
              <a:rPr lang="en-US" altLang="zh-CN" sz="2000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(orange);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331640" y="6309320"/>
            <a:ext cx="36099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gray = </a:t>
            </a:r>
            <a:r>
              <a:rPr lang="en-US" altLang="zh-CN" sz="2000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qGray</a:t>
            </a:r>
            <a:r>
              <a:rPr lang="en-US" altLang="zh-CN" sz="2000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(orange);</a:t>
            </a:r>
          </a:p>
        </p:txBody>
      </p:sp>
    </p:spTree>
    <p:extLst>
      <p:ext uri="{BB962C8B-B14F-4D97-AF65-F5344CB8AC3E}">
        <p14:creationId xmlns:p14="http://schemas.microsoft.com/office/powerpoint/2010/main" val="24241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Solid Color Brush</a:t>
            </a:r>
            <a:endParaRPr lang="en-US" altLang="zh-CN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Виклик конструктора </a:t>
            </a:r>
            <a:r>
              <a:rPr lang="uk-UA" altLang="zh-CN" dirty="0" smtClean="0"/>
              <a:t>пензля</a:t>
            </a:r>
            <a:endParaRPr lang="en-US" altLang="zh-CN" dirty="0" smtClean="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73808" y="2379663"/>
            <a:ext cx="45704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red(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::red);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odd(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QColor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(55, 128, 97));</a:t>
            </a:r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72816"/>
            <a:ext cx="1971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979488" y="4187825"/>
            <a:ext cx="33353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p(this);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p.setPen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NoPen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::red);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p.drawPolygon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(polygon);</a:t>
            </a:r>
          </a:p>
        </p:txBody>
      </p:sp>
    </p:spTree>
    <p:extLst>
      <p:ext uri="{BB962C8B-B14F-4D97-AF65-F5344CB8AC3E}">
        <p14:creationId xmlns:p14="http://schemas.microsoft.com/office/powerpoint/2010/main" val="28800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 smtClean="0"/>
              <a:t>Р</a:t>
            </a:r>
            <a:r>
              <a:rPr lang="zh-CN" altLang="en-US" dirty="0" smtClean="0"/>
              <a:t>ежи</a:t>
            </a:r>
            <a:r>
              <a:rPr lang="ru-RU" altLang="zh-CN" dirty="0" smtClean="0"/>
              <a:t>ми </a:t>
            </a:r>
            <a:r>
              <a:rPr lang="uk-UA" altLang="zh-CN" dirty="0" smtClean="0"/>
              <a:t>пензля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sz="2800" dirty="0" smtClean="0"/>
              <a:t>Конструктор схематично кисті</a:t>
            </a:r>
            <a:endParaRPr lang="en-US" altLang="zh-CN" sz="2800" dirty="0" smtClean="0"/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25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00300"/>
            <a:ext cx="403225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567531" y="1857376"/>
            <a:ext cx="7175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QColor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&amp; 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color,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::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BrushStyle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style)</a:t>
            </a: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  <p:sp>
        <p:nvSpPr>
          <p:cNvPr id="27655" name="Freeform 5"/>
          <p:cNvSpPr>
            <a:spLocks noChangeArrowheads="1"/>
          </p:cNvSpPr>
          <p:nvPr/>
        </p:nvSpPr>
        <p:spPr bwMode="auto">
          <a:xfrm>
            <a:off x="567531" y="1700213"/>
            <a:ext cx="7577138" cy="720725"/>
          </a:xfrm>
          <a:custGeom>
            <a:avLst/>
            <a:gdLst>
              <a:gd name="T0" fmla="*/ 2147483647 w 21046"/>
              <a:gd name="T1" fmla="*/ 2147483647 h 2002"/>
              <a:gd name="T2" fmla="*/ 2147483647 w 21046"/>
              <a:gd name="T3" fmla="*/ 2147483647 h 2002"/>
              <a:gd name="T4" fmla="*/ 2147483647 w 21046"/>
              <a:gd name="T5" fmla="*/ 2147483647 h 2002"/>
              <a:gd name="T6" fmla="*/ 2147483647 w 21046"/>
              <a:gd name="T7" fmla="*/ 2147483647 h 2002"/>
              <a:gd name="T8" fmla="*/ 2147483647 w 21046"/>
              <a:gd name="T9" fmla="*/ 2147483647 h 2002"/>
              <a:gd name="T10" fmla="*/ 2147483647 w 21046"/>
              <a:gd name="T11" fmla="*/ 2147483647 h 2002"/>
              <a:gd name="T12" fmla="*/ 2147483647 w 21046"/>
              <a:gd name="T13" fmla="*/ 2147483647 h 2002"/>
              <a:gd name="T14" fmla="*/ 2147483647 w 21046"/>
              <a:gd name="T15" fmla="*/ 2147483647 h 2002"/>
              <a:gd name="T16" fmla="*/ 2147483647 w 21046"/>
              <a:gd name="T17" fmla="*/ 2147483647 h 20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46"/>
              <a:gd name="T28" fmla="*/ 0 h 2002"/>
              <a:gd name="T29" fmla="*/ 21046 w 21046"/>
              <a:gd name="T30" fmla="*/ 2002 h 20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46" h="2002">
                <a:moveTo>
                  <a:pt x="1074" y="2"/>
                </a:moveTo>
                <a:cubicBezTo>
                  <a:pt x="1074" y="2"/>
                  <a:pt x="17206" y="3"/>
                  <a:pt x="21043" y="4"/>
                </a:cubicBezTo>
                <a:cubicBezTo>
                  <a:pt x="21043" y="150"/>
                  <a:pt x="21043" y="1396"/>
                  <a:pt x="21043" y="1542"/>
                </a:cubicBezTo>
                <a:cubicBezTo>
                  <a:pt x="21019" y="1676"/>
                  <a:pt x="21045" y="1739"/>
                  <a:pt x="20844" y="1840"/>
                </a:cubicBezTo>
                <a:cubicBezTo>
                  <a:pt x="20551" y="1986"/>
                  <a:pt x="20266" y="1982"/>
                  <a:pt x="19911" y="2001"/>
                </a:cubicBezTo>
                <a:cubicBezTo>
                  <a:pt x="19542" y="1996"/>
                  <a:pt x="6666" y="1996"/>
                  <a:pt x="45" y="1994"/>
                </a:cubicBezTo>
                <a:cubicBezTo>
                  <a:pt x="39" y="1700"/>
                  <a:pt x="48" y="406"/>
                  <a:pt x="48" y="376"/>
                </a:cubicBezTo>
                <a:cubicBezTo>
                  <a:pt x="52" y="344"/>
                  <a:pt x="0" y="240"/>
                  <a:pt x="289" y="110"/>
                </a:cubicBezTo>
                <a:cubicBezTo>
                  <a:pt x="577" y="0"/>
                  <a:pt x="789" y="0"/>
                  <a:pt x="1074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00113" y="-26988"/>
            <a:ext cx="6551612" cy="7921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Обробка подій і рендеринг</a:t>
            </a:r>
            <a:endParaRPr lang="en-US" altLang="zh-CN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39750" y="693738"/>
            <a:ext cx="8208963" cy="61642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Коли додаток </a:t>
            </a:r>
            <a:r>
              <a:rPr lang="ru-RU" altLang="zh-CN" sz="2800" dirty="0" smtClean="0"/>
              <a:t>по</a:t>
            </a:r>
            <a:r>
              <a:rPr lang="uk-UA" altLang="zh-CN" sz="2800" dirty="0" err="1" smtClean="0"/>
              <a:t>відомлення</a:t>
            </a:r>
            <a:r>
              <a:rPr lang="uk-UA" altLang="zh-CN" sz="2800" dirty="0" smtClean="0"/>
              <a:t> про </a:t>
            </a:r>
            <a:r>
              <a:rPr lang="zh-CN" altLang="en-US" sz="2800" dirty="0" smtClean="0"/>
              <a:t>подія малювання, буде називатися</a:t>
            </a:r>
            <a:r>
              <a:rPr lang="uk-UA" altLang="zh-CN" sz="2800" dirty="0" smtClean="0"/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QWidget</a:t>
            </a:r>
            <a:r>
              <a:rPr lang="en-US" altLang="zh-CN" sz="2800" dirty="0" smtClean="0">
                <a:solidFill>
                  <a:srgbClr val="FF0000"/>
                </a:solidFill>
              </a:rPr>
              <a:t> ::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paintEvent</a:t>
            </a:r>
            <a:r>
              <a:rPr lang="en-US" altLang="zh-CN" sz="2800" dirty="0" smtClean="0">
                <a:solidFill>
                  <a:srgbClr val="FF0000"/>
                </a:solidFill>
              </a:rPr>
              <a:t> ()</a:t>
            </a:r>
            <a:endParaRPr lang="uk-UA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Функція намалювати вікно, в якому</a:t>
            </a:r>
          </a:p>
          <a:p>
            <a:r>
              <a:rPr lang="zh-CN" altLang="en-US" sz="2800" dirty="0" smtClean="0"/>
              <a:t>Є два способи </a:t>
            </a:r>
            <a:r>
              <a:rPr lang="ru-RU" altLang="zh-CN" sz="2800" dirty="0" smtClean="0"/>
              <a:t>для </a:t>
            </a:r>
            <a:r>
              <a:rPr lang="zh-CN" altLang="en-US" sz="2800" dirty="0" smtClean="0"/>
              <a:t>перемальовування</a:t>
            </a:r>
            <a:endParaRPr lang="en-US" altLang="zh-CN" sz="2800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update() </a:t>
            </a:r>
            <a:r>
              <a:rPr lang="en-US" altLang="zh-CN" dirty="0" smtClean="0"/>
              <a:t>- </a:t>
            </a:r>
            <a:r>
              <a:rPr lang="zh-CN" altLang="en-US" dirty="0" smtClean="0">
                <a:solidFill>
                  <a:srgbClr val="0000CC"/>
                </a:solidFill>
              </a:rPr>
              <a:t>Додавання події перемалювати </a:t>
            </a:r>
            <a:r>
              <a:rPr lang="ru-RU" altLang="zh-CN" dirty="0" smtClean="0">
                <a:solidFill>
                  <a:srgbClr val="0000CC"/>
                </a:solidFill>
              </a:rPr>
              <a:t>до </a:t>
            </a:r>
            <a:r>
              <a:rPr lang="zh-CN" altLang="en-US" dirty="0" smtClean="0">
                <a:solidFill>
                  <a:srgbClr val="0000CC"/>
                </a:solidFill>
              </a:rPr>
              <a:t>черг</a:t>
            </a:r>
            <a:r>
              <a:rPr lang="ru-RU" altLang="zh-CN" dirty="0" smtClean="0">
                <a:solidFill>
                  <a:srgbClr val="0000CC"/>
                </a:solidFill>
              </a:rPr>
              <a:t>и</a:t>
            </a:r>
            <a:r>
              <a:rPr lang="zh-CN" altLang="en-US" dirty="0" smtClean="0">
                <a:solidFill>
                  <a:srgbClr val="0000CC"/>
                </a:solidFill>
              </a:rPr>
              <a:t> подій</a:t>
            </a:r>
          </a:p>
          <a:p>
            <a:pPr lvl="2"/>
            <a:r>
              <a:rPr lang="zh-CN" altLang="en-US" dirty="0" smtClean="0"/>
              <a:t>повторні </a:t>
            </a:r>
            <a:r>
              <a:rPr lang="ru-RU" altLang="zh-CN" dirty="0" err="1" smtClean="0"/>
              <a:t>виклики</a:t>
            </a:r>
            <a:r>
              <a:rPr lang="ru-RU" altLang="zh-CN" dirty="0" smtClean="0"/>
              <a:t> </a:t>
            </a:r>
            <a:r>
              <a:rPr lang="en-US" altLang="zh-CN" dirty="0" smtClean="0"/>
              <a:t>update() </a:t>
            </a:r>
            <a:r>
              <a:rPr lang="zh-CN" altLang="en-US" dirty="0" smtClean="0"/>
              <a:t>буде </a:t>
            </a:r>
            <a:r>
              <a:rPr lang="ru-RU" altLang="zh-CN" dirty="0" smtClean="0"/>
              <a:t>о</a:t>
            </a:r>
            <a:r>
              <a:rPr lang="zh-CN" altLang="en-US" dirty="0" smtClean="0"/>
              <a:t>б'єднані в одному</a:t>
            </a:r>
          </a:p>
          <a:p>
            <a:pPr lvl="2"/>
            <a:r>
              <a:rPr lang="zh-CN" altLang="en-US" dirty="0" smtClean="0"/>
              <a:t>Немає мерехтлив</a:t>
            </a:r>
            <a:r>
              <a:rPr lang="ru-RU" altLang="zh-CN" dirty="0" smtClean="0"/>
              <a:t>ост</a:t>
            </a:r>
            <a:r>
              <a:rPr lang="uk-UA" altLang="zh-CN" dirty="0" smtClean="0"/>
              <a:t>і</a:t>
            </a:r>
            <a:r>
              <a:rPr lang="zh-CN" altLang="en-US" dirty="0" smtClean="0"/>
              <a:t> зображення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Ви можете перемалювати область перерахованих параметрів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repaint() </a:t>
            </a:r>
            <a:r>
              <a:rPr lang="en-US" altLang="zh-CN" sz="2400" dirty="0" smtClean="0"/>
              <a:t>- </a:t>
            </a:r>
            <a:r>
              <a:rPr lang="zh-CN" altLang="en-US" sz="2400" dirty="0" smtClean="0">
                <a:solidFill>
                  <a:srgbClr val="0000CC"/>
                </a:solidFill>
              </a:rPr>
              <a:t>подія Paint генерується відразу</a:t>
            </a:r>
          </a:p>
          <a:p>
            <a:pPr lvl="2"/>
            <a:r>
              <a:rPr lang="zh-CN" altLang="en-US" dirty="0" smtClean="0"/>
              <a:t>Цей метод не рекомендується при нормальних умовах</a:t>
            </a:r>
          </a:p>
          <a:p>
            <a:pPr lvl="2"/>
            <a:r>
              <a:rPr lang="zh-CN" altLang="en-US" dirty="0" smtClean="0"/>
              <a:t>Використовуйте тільки в разі спеціальних ефектів, які вимагають негайних перер</a:t>
            </a:r>
            <a:r>
              <a:rPr lang="uk-UA" altLang="zh-CN" dirty="0" smtClean="0"/>
              <a:t>и</a:t>
            </a:r>
            <a:r>
              <a:rPr lang="zh-CN" altLang="en-US" dirty="0" smtClean="0"/>
              <a:t>совок</a:t>
            </a:r>
          </a:p>
          <a:p>
            <a:pPr lvl="2"/>
            <a:r>
              <a:rPr lang="zh-CN" altLang="en-US" dirty="0" smtClean="0"/>
              <a:t>Ви можете перемалювати область перерахованих параметрів</a:t>
            </a:r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98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dirty="0" smtClean="0"/>
              <a:t>текстурований пензель</a:t>
            </a:r>
            <a:endParaRPr lang="en-US" altLang="zh-CN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Q</a:t>
            </a:r>
            <a:r>
              <a:rPr lang="en-US" altLang="zh-CN" sz="2800" dirty="0" err="1"/>
              <a:t>P</a:t>
            </a:r>
            <a:r>
              <a:rPr lang="en-US" altLang="zh-CN" sz="2800" dirty="0" err="1" smtClean="0"/>
              <a:t>ixmap</a:t>
            </a:r>
            <a:r>
              <a:rPr lang="uk-UA" altLang="zh-CN" sz="2800" dirty="0" smtClean="0"/>
              <a:t> </a:t>
            </a:r>
            <a:r>
              <a:rPr lang="zh-CN" altLang="en-US" sz="2800" dirty="0" smtClean="0"/>
              <a:t>параметр конструктора</a:t>
            </a:r>
            <a:endParaRPr lang="en-US" altLang="zh-CN" sz="2800" dirty="0" smtClean="0"/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26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899592" y="2333971"/>
            <a:ext cx="4432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QPixmap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&amp;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pixmap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)</a:t>
            </a:r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31" y="2410791"/>
            <a:ext cx="2530375" cy="25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899592" y="2972594"/>
            <a:ext cx="498157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QPixmap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pacPixmap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("pacman.png");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painter.setPen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QPen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::black, 3));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painter.setBrush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pacPixmap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painter.drawEllipse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rect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997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Основн</a:t>
            </a:r>
            <a:r>
              <a:rPr lang="ru-RU" altLang="zh-CN" dirty="0"/>
              <a:t>и</a:t>
            </a:r>
            <a:r>
              <a:rPr lang="zh-CN" altLang="en-US" dirty="0" smtClean="0"/>
              <a:t> </a:t>
            </a:r>
            <a:r>
              <a:rPr lang="uk-UA" altLang="zh-CN" dirty="0" smtClean="0"/>
              <a:t>створення</a:t>
            </a:r>
            <a:r>
              <a:rPr lang="ru-RU" altLang="zh-CN" dirty="0" smtClean="0"/>
              <a:t> </a:t>
            </a:r>
            <a:r>
              <a:rPr lang="uk-UA" altLang="zh-CN" dirty="0" smtClean="0"/>
              <a:t>графіки</a:t>
            </a:r>
            <a:endParaRPr lang="en-US" altLang="zh-CN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zh-CN" dirty="0" smtClean="0"/>
              <a:t>Р</a:t>
            </a:r>
            <a:r>
              <a:rPr lang="zh-CN" altLang="en-US" dirty="0" smtClean="0"/>
              <a:t>еалізація </a:t>
            </a:r>
            <a:r>
              <a:rPr lang="en-US" altLang="zh-CN" dirty="0" err="1" smtClean="0"/>
              <a:t>paintEvent</a:t>
            </a:r>
            <a:endParaRPr lang="en-US" altLang="zh-CN" dirty="0" smtClean="0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28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2060575"/>
            <a:ext cx="2513012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44463" y="2133600"/>
            <a:ext cx="6399212" cy="266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048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void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RectWithCircle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paintEvent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QPaintEvent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*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ev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p(this);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p.setBrush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::green);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p.drawRect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(10, 10, width()-20, height()-20);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p.setBrush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yellow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p.drawEllipse</a:t>
            </a: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(20, 20, width()-40, height()-40);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2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zh-CN" dirty="0" smtClean="0"/>
              <a:t>Вивід </a:t>
            </a:r>
            <a:r>
              <a:rPr lang="uk-UA" altLang="zh-CN" dirty="0" err="1" smtClean="0"/>
              <a:t>тектсу</a:t>
            </a:r>
            <a:endParaRPr lang="en-US" altLang="zh-CN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en-US" altLang="zh-CN" smtClean="0"/>
              <a:t>QPainter :: DrawText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29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636838"/>
            <a:ext cx="20193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39800" y="2027238"/>
            <a:ext cx="60928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0670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p(this);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QFont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font("Helvetica");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p.setFont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(font);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p.drawText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(20, 20, 120, 20, 0, "Hello World!");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font.setPixelSize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(10);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p.setFont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(font);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p.drawText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(20, 40, 120, 20, 0, "Hello World!");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font.setPixelSize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p.setFont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(font);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p.drawText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(20, 60, 120, 20, 0, "Hello World!");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QRect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r;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p.setPen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::red);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p.drawText</a:t>
            </a:r>
            <a:r>
              <a:rPr lang="en-US" altLang="zh-CN" sz="15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(20, 80, 120, 20, 0, "Hello World!", &amp;r);</a:t>
            </a:r>
          </a:p>
        </p:txBody>
      </p:sp>
    </p:spTree>
    <p:extLst>
      <p:ext uri="{BB962C8B-B14F-4D97-AF65-F5344CB8AC3E}">
        <p14:creationId xmlns:p14="http://schemas.microsoft.com/office/powerpoint/2010/main" val="760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градієнтною заливкою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125538"/>
            <a:ext cx="80645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Qt</a:t>
            </a:r>
            <a:r>
              <a:rPr lang="uk-UA" altLang="zh-CN" dirty="0" smtClean="0"/>
              <a:t> </a:t>
            </a:r>
            <a:r>
              <a:rPr lang="zh-CN" altLang="en-US" dirty="0" smtClean="0"/>
              <a:t>забезпечує</a:t>
            </a:r>
            <a:r>
              <a:rPr lang="uk-UA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градієнтною заливкою</a:t>
            </a:r>
            <a:r>
              <a:rPr lang="zh-CN" altLang="en-US" dirty="0" smtClean="0"/>
              <a:t>Кисть, градієнт заливка складається з двох елементів:</a:t>
            </a:r>
            <a:r>
              <a:rPr lang="zh-CN" altLang="en-US" dirty="0" smtClean="0">
                <a:solidFill>
                  <a:srgbClr val="0000CC"/>
                </a:solidFill>
              </a:rPr>
              <a:t>зміна кольору</a:t>
            </a:r>
            <a:r>
              <a:rPr lang="zh-CN" altLang="en-US" dirty="0" smtClean="0"/>
              <a:t>і</a:t>
            </a:r>
            <a:r>
              <a:rPr lang="zh-CN" altLang="en-US" dirty="0" smtClean="0">
                <a:solidFill>
                  <a:srgbClr val="0000CC"/>
                </a:solidFill>
              </a:rPr>
              <a:t>змінити шлях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Вказівка ​​градієнта зміни кольору від одного кольору на інший.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Відноситься до зміни траєкторії шляху</a:t>
            </a:r>
            <a:r>
              <a:rPr lang="zh-CN" altLang="en-US" sz="2000" dirty="0" smtClean="0">
                <a:solidFill>
                  <a:srgbClr val="0000CC"/>
                </a:solidFill>
              </a:rPr>
              <a:t>Деякі пункти вказані кольори</a:t>
            </a:r>
            <a:r>
              <a:rPr lang="zh-CN" altLang="en-US" sz="2000" dirty="0" smtClean="0"/>
              <a:t>Сегментований градієнт.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Qt</a:t>
            </a:r>
            <a:r>
              <a:rPr lang="zh-CN" altLang="en-US" dirty="0" smtClean="0"/>
              <a:t>В забезпечує три градієнтну заливку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лінійний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QLinearGradient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круглий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QRadialGradient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конус градієнт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QConicalGradient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Всі класи від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QGradient</a:t>
            </a:r>
            <a:r>
              <a:rPr lang="uk-UA" altLang="zh-CN" sz="2000" dirty="0" smtClean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/>
              <a:t>кисті градієнтної заливки конфігурації</a:t>
            </a:r>
          </a:p>
        </p:txBody>
      </p:sp>
      <p:sp>
        <p:nvSpPr>
          <p:cNvPr id="33796" name="Text Box 30"/>
          <p:cNvSpPr txBox="1">
            <a:spLocks noChangeArrowheads="1"/>
          </p:cNvSpPr>
          <p:nvPr/>
        </p:nvSpPr>
        <p:spPr bwMode="auto">
          <a:xfrm>
            <a:off x="1115616" y="5877272"/>
            <a:ext cx="62150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b =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QBrush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QRadialGradient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... ) );</a:t>
            </a:r>
          </a:p>
        </p:txBody>
      </p:sp>
      <p:sp>
        <p:nvSpPr>
          <p:cNvPr id="3379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30011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заповніть параметри</a:t>
            </a:r>
            <a:endParaRPr lang="en-US" altLang="zh-CN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З самого початку і до кінця на графіку з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до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Заповнення пропорції градієнта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повний</a:t>
            </a:r>
            <a:r>
              <a:rPr lang="en-US" altLang="zh-CN" sz="2000" dirty="0" smtClean="0"/>
              <a:t>0-1</a:t>
            </a:r>
            <a:r>
              <a:rPr lang="zh-CN" altLang="en-US" sz="2000" dirty="0" smtClean="0"/>
              <a:t>Після того, як діапазон заповнення,</a:t>
            </a:r>
            <a:r>
              <a:rPr lang="zh-CN" altLang="en-US" sz="2000" dirty="0" smtClean="0">
                <a:solidFill>
                  <a:srgbClr val="0000CC"/>
                </a:solidFill>
              </a:rPr>
              <a:t>Наступний колір поширення спосіб</a:t>
            </a:r>
            <a:r>
              <a:rPr lang="zh-CN" altLang="en-US" sz="2000" dirty="0" smtClean="0"/>
              <a:t>Це може бути різним, по</a:t>
            </a:r>
            <a:r>
              <a:rPr lang="en-US" altLang="zh-CN" sz="2000" dirty="0" err="1" smtClean="0"/>
              <a:t>setSpread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Для налаштування</a:t>
            </a:r>
            <a:endParaRPr lang="en-US" altLang="zh-CN" sz="2000" dirty="0" smtClean="0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32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827584" y="2492896"/>
            <a:ext cx="60785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QGradient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setColorAt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qreal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pos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QColor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);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755650" y="3421063"/>
          <a:ext cx="7561263" cy="2975039"/>
        </p:xfrm>
        <a:graphic>
          <a:graphicData uri="http://schemas.openxmlformats.org/drawingml/2006/table">
            <a:tbl>
              <a:tblPr/>
              <a:tblGrid>
                <a:gridCol w="2519363"/>
                <a:gridCol w="2520950"/>
                <a:gridCol w="2520950"/>
              </a:tblGrid>
              <a:tr h="669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QGradient :: PadSpread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(За замовчуванням)</a:t>
                      </a: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QGradient :: RepeatSpread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0DBCA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DBCA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QGradient :: ReflectSpread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0DBCA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2675" marB="46799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C400"/>
                    </a:solidFill>
                  </a:tcPr>
                </a:tc>
              </a:tr>
              <a:tr h="230505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6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400">
                          <a:solidFill>
                            <a:schemeClr val="tx1"/>
                          </a:solidFill>
                          <a:latin typeface="隶书" pitchFamily="49" charset="-122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62675" marB="4679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BCA"/>
                    </a:solidFill>
                  </a:tcPr>
                </a:tc>
              </a:tr>
            </a:tbl>
          </a:graphicData>
        </a:graphic>
      </p:graphicFrame>
      <p:pic>
        <p:nvPicPr>
          <p:cNvPr id="3483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2846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3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846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39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42846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6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188913"/>
            <a:ext cx="518477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Лінійний градієнт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125538"/>
            <a:ext cx="8064500" cy="52562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Лінійний градієнт заповнення двох контрольних точок, зазначених, колір кисті інтерполяція між двома контрольними точками.</a:t>
            </a:r>
            <a:endParaRPr lang="en-US" altLang="zh-CN" dirty="0" smtClean="0"/>
          </a:p>
          <a:p>
            <a:pPr eaLnBrk="1" hangingPunct="1">
              <a:spcBef>
                <a:spcPts val="1200"/>
              </a:spcBef>
            </a:pPr>
            <a:r>
              <a:rPr lang="ru-RU" altLang="zh-CN" dirty="0" smtClean="0"/>
              <a:t>С</a:t>
            </a:r>
            <a:r>
              <a:rPr lang="zh-CN" altLang="en-US" dirty="0" smtClean="0"/>
              <a:t>творюючи</a:t>
            </a:r>
            <a:r>
              <a:rPr lang="uk-UA" altLang="zh-CN" dirty="0" smtClean="0"/>
              <a:t> </a:t>
            </a:r>
            <a:r>
              <a:rPr lang="en-US" altLang="zh-CN" dirty="0" err="1" smtClean="0"/>
              <a:t>QLinearGradient</a:t>
            </a:r>
            <a:r>
              <a:rPr lang="uk-UA" altLang="zh-CN" dirty="0" smtClean="0"/>
              <a:t> </a:t>
            </a:r>
            <a:r>
              <a:rPr lang="zh-CN" altLang="en-US" dirty="0" smtClean="0"/>
              <a:t>Об'єкт для установки кисті.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QPainter</a:t>
            </a:r>
            <a:r>
              <a:rPr lang="en-US" altLang="zh-CN" sz="2000" dirty="0">
                <a:solidFill>
                  <a:srgbClr val="FF0000"/>
                </a:solidFill>
              </a:rPr>
              <a:t> p(this);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QLinearGradient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g(0, 0, 100, 100);</a:t>
            </a:r>
          </a:p>
          <a:p>
            <a:pPr>
              <a:spcBef>
                <a:spcPts val="1200"/>
              </a:spcBef>
              <a:buNone/>
            </a:pPr>
            <a:r>
              <a:rPr lang="uk-UA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g.setColorAt</a:t>
            </a:r>
            <a:r>
              <a:rPr lang="en-US" altLang="zh-CN" sz="2000" dirty="0" smtClean="0">
                <a:solidFill>
                  <a:srgbClr val="FF0000"/>
                </a:solidFill>
              </a:rPr>
              <a:t>(0.0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Qt</a:t>
            </a:r>
            <a:r>
              <a:rPr lang="en-US" altLang="zh-CN" sz="2000" dirty="0">
                <a:solidFill>
                  <a:srgbClr val="FF0000"/>
                </a:solidFill>
              </a:rPr>
              <a:t>::white);</a:t>
            </a:r>
          </a:p>
          <a:p>
            <a:pPr>
              <a:spcBef>
                <a:spcPts val="1200"/>
              </a:spcBef>
              <a:buNone/>
            </a:pPr>
            <a:r>
              <a:rPr lang="uk-UA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g.setColorAt</a:t>
            </a:r>
            <a:r>
              <a:rPr lang="en-US" altLang="zh-CN" sz="2000" dirty="0" smtClean="0">
                <a:solidFill>
                  <a:srgbClr val="FF0000"/>
                </a:solidFill>
              </a:rPr>
              <a:t>(1.0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Qt</a:t>
            </a:r>
            <a:r>
              <a:rPr lang="en-US" altLang="zh-CN" sz="2000" dirty="0">
                <a:solidFill>
                  <a:srgbClr val="FF0000"/>
                </a:solidFill>
              </a:rPr>
              <a:t>::blue);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p.setBrush</a:t>
            </a:r>
            <a:r>
              <a:rPr lang="en-US" altLang="zh-CN" sz="2000" dirty="0" smtClean="0">
                <a:solidFill>
                  <a:srgbClr val="FF0000"/>
                </a:solidFill>
              </a:rPr>
              <a:t>(g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p.drawRect</a:t>
            </a:r>
            <a:r>
              <a:rPr lang="en-US" altLang="zh-CN" sz="2000" dirty="0" smtClean="0">
                <a:solidFill>
                  <a:srgbClr val="FF0000"/>
                </a:solidFill>
              </a:rPr>
              <a:t>(0</a:t>
            </a:r>
            <a:r>
              <a:rPr lang="en-US" altLang="zh-CN" sz="2000" dirty="0">
                <a:solidFill>
                  <a:srgbClr val="FF0000"/>
                </a:solidFill>
              </a:rPr>
              <a:t>, 0, 100, 100);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zh-CN" dirty="0" smtClean="0"/>
              <a:t>В</a:t>
            </a:r>
            <a:r>
              <a:rPr lang="uk-UA" altLang="zh-CN" dirty="0" smtClean="0"/>
              <a:t> </a:t>
            </a:r>
            <a:r>
              <a:rPr lang="en-US" altLang="zh-CN" dirty="0" err="1" smtClean="0"/>
              <a:t>Qgradient</a:t>
            </a:r>
            <a:r>
              <a:rPr lang="uk-UA" altLang="zh-CN" dirty="0" smtClean="0"/>
              <a:t> </a:t>
            </a:r>
            <a:r>
              <a:rPr lang="zh-CN" altLang="en-US" dirty="0" smtClean="0"/>
              <a:t>Конструктори вказані пункти заповнюються лінійної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,</a:t>
            </a:r>
            <a:r>
              <a:rPr lang="en-US" altLang="zh-CN" dirty="0" smtClean="0"/>
              <a:t>(100</a:t>
            </a:r>
            <a:r>
              <a:rPr lang="uk-UA" altLang="zh-CN" dirty="0" smtClean="0"/>
              <a:t>, </a:t>
            </a:r>
            <a:r>
              <a:rPr lang="en-US" altLang="zh-CN" dirty="0" smtClean="0"/>
              <a:t>100)</a:t>
            </a:r>
            <a:r>
              <a:rPr lang="zh-CN" altLang="en-US" dirty="0" smtClean="0"/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setColorAt</a:t>
            </a:r>
            <a:r>
              <a:rPr lang="en-US" altLang="zh-CN" dirty="0" smtClean="0">
                <a:solidFill>
                  <a:srgbClr val="FF0000"/>
                </a:solidFill>
              </a:rPr>
              <a:t> ()</a:t>
            </a:r>
            <a:r>
              <a:rPr lang="zh-CN" altLang="en-US" dirty="0" smtClean="0">
                <a:solidFill>
                  <a:srgbClr val="FF0000"/>
                </a:solidFill>
              </a:rPr>
              <a:t>функція</a:t>
            </a:r>
            <a:r>
              <a:rPr lang="en-US" altLang="zh-CN" dirty="0" smtClean="0">
                <a:solidFill>
                  <a:srgbClr val="FF0000"/>
                </a:solidFill>
              </a:rPr>
              <a:t>0-1</a:t>
            </a:r>
            <a:r>
              <a:rPr lang="zh-CN" altLang="en-US" dirty="0" smtClean="0">
                <a:solidFill>
                  <a:srgbClr val="FF0000"/>
                </a:solidFill>
              </a:rPr>
              <a:t>між</a:t>
            </a:r>
            <a:r>
              <a:rPr lang="zh-CN" altLang="en-US" dirty="0" smtClean="0"/>
              <a:t>Встановіть колір зазначеного місця.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41663"/>
            <a:ext cx="1704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985579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Приклад заповнення лінійної</a:t>
            </a:r>
            <a:endParaRPr lang="en-US" altLang="zh-CN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34</a:t>
            </a:r>
          </a:p>
        </p:txBody>
      </p:sp>
      <p:sp>
        <p:nvSpPr>
          <p:cNvPr id="36869" name="Freeform 2"/>
          <p:cNvSpPr>
            <a:spLocks noChangeArrowheads="1"/>
          </p:cNvSpPr>
          <p:nvPr/>
        </p:nvSpPr>
        <p:spPr bwMode="auto">
          <a:xfrm>
            <a:off x="5761038" y="3336925"/>
            <a:ext cx="180975" cy="468313"/>
          </a:xfrm>
          <a:custGeom>
            <a:avLst/>
            <a:gdLst>
              <a:gd name="T0" fmla="*/ 0 w 501"/>
              <a:gd name="T1" fmla="*/ 2147483647 h 1301"/>
              <a:gd name="T2" fmla="*/ 0 w 501"/>
              <a:gd name="T3" fmla="*/ 0 h 1301"/>
              <a:gd name="T4" fmla="*/ 2147483647 w 501"/>
              <a:gd name="T5" fmla="*/ 2147483647 h 1301"/>
              <a:gd name="T6" fmla="*/ 0 w 501"/>
              <a:gd name="T7" fmla="*/ 2147483647 h 1301"/>
              <a:gd name="T8" fmla="*/ 0 60000 65536"/>
              <a:gd name="T9" fmla="*/ 0 60000 65536"/>
              <a:gd name="T10" fmla="*/ 0 60000 65536"/>
              <a:gd name="T11" fmla="*/ 0 60000 65536"/>
              <a:gd name="T12" fmla="*/ 0 w 501"/>
              <a:gd name="T13" fmla="*/ 0 h 1301"/>
              <a:gd name="T14" fmla="*/ 501 w 501"/>
              <a:gd name="T15" fmla="*/ 1301 h 1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" h="1301">
                <a:moveTo>
                  <a:pt x="0" y="1300"/>
                </a:moveTo>
                <a:lnTo>
                  <a:pt x="0" y="0"/>
                </a:lnTo>
                <a:lnTo>
                  <a:pt x="500" y="1300"/>
                </a:lnTo>
                <a:lnTo>
                  <a:pt x="0" y="1300"/>
                </a:lnTo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70" name="Freeform 3"/>
          <p:cNvSpPr>
            <a:spLocks noChangeArrowheads="1"/>
          </p:cNvSpPr>
          <p:nvPr/>
        </p:nvSpPr>
        <p:spPr bwMode="auto">
          <a:xfrm>
            <a:off x="360363" y="3336925"/>
            <a:ext cx="360362" cy="1368425"/>
          </a:xfrm>
          <a:custGeom>
            <a:avLst/>
            <a:gdLst>
              <a:gd name="T0" fmla="*/ 2147483647 w 1001"/>
              <a:gd name="T1" fmla="*/ 2147483647 h 3801"/>
              <a:gd name="T2" fmla="*/ 0 w 1001"/>
              <a:gd name="T3" fmla="*/ 0 h 3801"/>
              <a:gd name="T4" fmla="*/ 2147483647 w 1001"/>
              <a:gd name="T5" fmla="*/ 2147483647 h 3801"/>
              <a:gd name="T6" fmla="*/ 2147483647 w 1001"/>
              <a:gd name="T7" fmla="*/ 2147483647 h 3801"/>
              <a:gd name="T8" fmla="*/ 0 60000 65536"/>
              <a:gd name="T9" fmla="*/ 0 60000 65536"/>
              <a:gd name="T10" fmla="*/ 0 60000 65536"/>
              <a:gd name="T11" fmla="*/ 0 60000 65536"/>
              <a:gd name="T12" fmla="*/ 0 w 1001"/>
              <a:gd name="T13" fmla="*/ 0 h 3801"/>
              <a:gd name="T14" fmla="*/ 1001 w 1001"/>
              <a:gd name="T15" fmla="*/ 3801 h 3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" h="3801">
                <a:moveTo>
                  <a:pt x="500" y="3300"/>
                </a:moveTo>
                <a:lnTo>
                  <a:pt x="0" y="0"/>
                </a:lnTo>
                <a:lnTo>
                  <a:pt x="1000" y="3800"/>
                </a:lnTo>
                <a:lnTo>
                  <a:pt x="500" y="3300"/>
                </a:lnTo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5847" name="Group 4"/>
          <p:cNvGrpSpPr>
            <a:grpSpLocks/>
          </p:cNvGrpSpPr>
          <p:nvPr/>
        </p:nvGrpSpPr>
        <p:grpSpPr bwMode="auto">
          <a:xfrm>
            <a:off x="2865438" y="3624263"/>
            <a:ext cx="3614737" cy="719137"/>
            <a:chOff x="2258" y="2698"/>
            <a:chExt cx="2277" cy="453"/>
          </a:xfrm>
          <a:solidFill>
            <a:srgbClr val="FFFF00"/>
          </a:solidFill>
        </p:grpSpPr>
        <p:sp>
          <p:nvSpPr>
            <p:cNvPr id="35856" name="Freeform 5"/>
            <p:cNvSpPr>
              <a:spLocks noChangeArrowheads="1"/>
            </p:cNvSpPr>
            <p:nvPr/>
          </p:nvSpPr>
          <p:spPr bwMode="auto">
            <a:xfrm>
              <a:off x="2258" y="2698"/>
              <a:ext cx="2278" cy="454"/>
            </a:xfrm>
            <a:custGeom>
              <a:avLst/>
              <a:gdLst>
                <a:gd name="T0" fmla="*/ 0 w 10045"/>
                <a:gd name="T1" fmla="*/ 0 h 2003"/>
                <a:gd name="T2" fmla="*/ 0 w 10045"/>
                <a:gd name="T3" fmla="*/ 0 h 2003"/>
                <a:gd name="T4" fmla="*/ 0 w 10045"/>
                <a:gd name="T5" fmla="*/ 0 h 2003"/>
                <a:gd name="T6" fmla="*/ 0 w 10045"/>
                <a:gd name="T7" fmla="*/ 0 h 2003"/>
                <a:gd name="T8" fmla="*/ 0 w 10045"/>
                <a:gd name="T9" fmla="*/ 0 h 2003"/>
                <a:gd name="T10" fmla="*/ 0 w 10045"/>
                <a:gd name="T11" fmla="*/ 0 h 2003"/>
                <a:gd name="T12" fmla="*/ 0 w 10045"/>
                <a:gd name="T13" fmla="*/ 0 h 2003"/>
                <a:gd name="T14" fmla="*/ 0 w 10045"/>
                <a:gd name="T15" fmla="*/ 0 h 2003"/>
                <a:gd name="T16" fmla="*/ 0 w 10045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45"/>
                <a:gd name="T28" fmla="*/ 0 h 2003"/>
                <a:gd name="T29" fmla="*/ 10045 w 10045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45" h="2003">
                  <a:moveTo>
                    <a:pt x="996" y="3"/>
                  </a:moveTo>
                  <a:cubicBezTo>
                    <a:pt x="996" y="3"/>
                    <a:pt x="6472" y="4"/>
                    <a:pt x="10027" y="5"/>
                  </a:cubicBezTo>
                  <a:cubicBezTo>
                    <a:pt x="10027" y="236"/>
                    <a:pt x="10043" y="1043"/>
                    <a:pt x="10043" y="1275"/>
                  </a:cubicBezTo>
                  <a:cubicBezTo>
                    <a:pt x="10022" y="1487"/>
                    <a:pt x="10044" y="1587"/>
                    <a:pt x="9859" y="1748"/>
                  </a:cubicBezTo>
                  <a:cubicBezTo>
                    <a:pt x="9587" y="1979"/>
                    <a:pt x="9324" y="1972"/>
                    <a:pt x="8994" y="2002"/>
                  </a:cubicBezTo>
                  <a:cubicBezTo>
                    <a:pt x="8652" y="1995"/>
                    <a:pt x="48" y="1991"/>
                    <a:pt x="59" y="1991"/>
                  </a:cubicBezTo>
                  <a:cubicBezTo>
                    <a:pt x="68" y="1955"/>
                    <a:pt x="44" y="643"/>
                    <a:pt x="44" y="594"/>
                  </a:cubicBezTo>
                  <a:cubicBezTo>
                    <a:pt x="48" y="544"/>
                    <a:pt x="0" y="380"/>
                    <a:pt x="268" y="174"/>
                  </a:cubicBezTo>
                  <a:cubicBezTo>
                    <a:pt x="535" y="0"/>
                    <a:pt x="732" y="0"/>
                    <a:pt x="996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5857" name="Text Box 6"/>
            <p:cNvSpPr txBox="1">
              <a:spLocks noChangeArrowheads="1"/>
            </p:cNvSpPr>
            <p:nvPr/>
          </p:nvSpPr>
          <p:spPr bwMode="auto">
            <a:xfrm>
              <a:off x="2258" y="2698"/>
              <a:ext cx="2278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setColorAt (0,7,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QColor (255, 0, 0))</a:t>
              </a:r>
            </a:p>
          </p:txBody>
        </p:sp>
      </p:grpSp>
      <p:sp>
        <p:nvSpPr>
          <p:cNvPr id="36872" name="Freeform 7"/>
          <p:cNvSpPr>
            <a:spLocks noChangeArrowheads="1"/>
          </p:cNvSpPr>
          <p:nvPr/>
        </p:nvSpPr>
        <p:spPr bwMode="auto">
          <a:xfrm>
            <a:off x="8280400" y="3336925"/>
            <a:ext cx="180975" cy="1547813"/>
          </a:xfrm>
          <a:custGeom>
            <a:avLst/>
            <a:gdLst>
              <a:gd name="T0" fmla="*/ 0 w 501"/>
              <a:gd name="T1" fmla="*/ 2147483647 h 4301"/>
              <a:gd name="T2" fmla="*/ 0 w 501"/>
              <a:gd name="T3" fmla="*/ 0 h 4301"/>
              <a:gd name="T4" fmla="*/ 2147483647 w 501"/>
              <a:gd name="T5" fmla="*/ 2147483647 h 4301"/>
              <a:gd name="T6" fmla="*/ 0 w 501"/>
              <a:gd name="T7" fmla="*/ 2147483647 h 4301"/>
              <a:gd name="T8" fmla="*/ 0 60000 65536"/>
              <a:gd name="T9" fmla="*/ 0 60000 65536"/>
              <a:gd name="T10" fmla="*/ 0 60000 65536"/>
              <a:gd name="T11" fmla="*/ 0 60000 65536"/>
              <a:gd name="T12" fmla="*/ 0 w 501"/>
              <a:gd name="T13" fmla="*/ 0 h 4301"/>
              <a:gd name="T14" fmla="*/ 501 w 501"/>
              <a:gd name="T15" fmla="*/ 4301 h 4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" h="4301">
                <a:moveTo>
                  <a:pt x="0" y="4300"/>
                </a:moveTo>
                <a:lnTo>
                  <a:pt x="0" y="0"/>
                </a:lnTo>
                <a:lnTo>
                  <a:pt x="500" y="3800"/>
                </a:lnTo>
                <a:lnTo>
                  <a:pt x="0" y="4300"/>
                </a:lnTo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5849" name="Group 8"/>
          <p:cNvGrpSpPr>
            <a:grpSpLocks/>
          </p:cNvGrpSpPr>
          <p:nvPr/>
        </p:nvGrpSpPr>
        <p:grpSpPr bwMode="auto">
          <a:xfrm>
            <a:off x="5003800" y="4652963"/>
            <a:ext cx="3795713" cy="719137"/>
            <a:chOff x="3845" y="3378"/>
            <a:chExt cx="2391" cy="453"/>
          </a:xfrm>
          <a:solidFill>
            <a:srgbClr val="FFFF00"/>
          </a:solidFill>
        </p:grpSpPr>
        <p:sp>
          <p:nvSpPr>
            <p:cNvPr id="35854" name="Freeform 9"/>
            <p:cNvSpPr>
              <a:spLocks noChangeArrowheads="1"/>
            </p:cNvSpPr>
            <p:nvPr/>
          </p:nvSpPr>
          <p:spPr bwMode="auto">
            <a:xfrm>
              <a:off x="3845" y="3378"/>
              <a:ext cx="2392" cy="454"/>
            </a:xfrm>
            <a:custGeom>
              <a:avLst/>
              <a:gdLst>
                <a:gd name="T0" fmla="*/ 0 w 10548"/>
                <a:gd name="T1" fmla="*/ 0 h 2003"/>
                <a:gd name="T2" fmla="*/ 0 w 10548"/>
                <a:gd name="T3" fmla="*/ 0 h 2003"/>
                <a:gd name="T4" fmla="*/ 0 w 10548"/>
                <a:gd name="T5" fmla="*/ 0 h 2003"/>
                <a:gd name="T6" fmla="*/ 0 w 10548"/>
                <a:gd name="T7" fmla="*/ 0 h 2003"/>
                <a:gd name="T8" fmla="*/ 0 w 10548"/>
                <a:gd name="T9" fmla="*/ 0 h 2003"/>
                <a:gd name="T10" fmla="*/ 0 w 10548"/>
                <a:gd name="T11" fmla="*/ 0 h 2003"/>
                <a:gd name="T12" fmla="*/ 0 w 10548"/>
                <a:gd name="T13" fmla="*/ 0 h 2003"/>
                <a:gd name="T14" fmla="*/ 0 w 10548"/>
                <a:gd name="T15" fmla="*/ 0 h 2003"/>
                <a:gd name="T16" fmla="*/ 0 w 10548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48"/>
                <a:gd name="T28" fmla="*/ 0 h 2003"/>
                <a:gd name="T29" fmla="*/ 10548 w 10548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48" h="2003">
                  <a:moveTo>
                    <a:pt x="1045" y="3"/>
                  </a:moveTo>
                  <a:cubicBezTo>
                    <a:pt x="1045" y="3"/>
                    <a:pt x="6795" y="4"/>
                    <a:pt x="10528" y="5"/>
                  </a:cubicBezTo>
                  <a:cubicBezTo>
                    <a:pt x="10528" y="236"/>
                    <a:pt x="10545" y="1043"/>
                    <a:pt x="10545" y="1275"/>
                  </a:cubicBezTo>
                  <a:cubicBezTo>
                    <a:pt x="10523" y="1487"/>
                    <a:pt x="10547" y="1587"/>
                    <a:pt x="10352" y="1748"/>
                  </a:cubicBezTo>
                  <a:cubicBezTo>
                    <a:pt x="10067" y="1979"/>
                    <a:pt x="9790" y="1972"/>
                    <a:pt x="9444" y="2002"/>
                  </a:cubicBezTo>
                  <a:cubicBezTo>
                    <a:pt x="9085" y="1995"/>
                    <a:pt x="50" y="1991"/>
                    <a:pt x="62" y="1991"/>
                  </a:cubicBezTo>
                  <a:cubicBezTo>
                    <a:pt x="72" y="1955"/>
                    <a:pt x="47" y="643"/>
                    <a:pt x="47" y="594"/>
                  </a:cubicBezTo>
                  <a:cubicBezTo>
                    <a:pt x="50" y="544"/>
                    <a:pt x="0" y="380"/>
                    <a:pt x="282" y="174"/>
                  </a:cubicBezTo>
                  <a:cubicBezTo>
                    <a:pt x="562" y="0"/>
                    <a:pt x="768" y="0"/>
                    <a:pt x="1045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3845" y="3378"/>
              <a:ext cx="2392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setColorAt (1,0,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QColor (255, 255, 0))</a:t>
              </a:r>
            </a:p>
          </p:txBody>
        </p:sp>
      </p:grpSp>
      <p:grpSp>
        <p:nvGrpSpPr>
          <p:cNvPr id="35850" name="Group 11"/>
          <p:cNvGrpSpPr>
            <a:grpSpLocks/>
          </p:cNvGrpSpPr>
          <p:nvPr/>
        </p:nvGrpSpPr>
        <p:grpSpPr bwMode="auto">
          <a:xfrm>
            <a:off x="-12700" y="4524375"/>
            <a:ext cx="3252788" cy="719138"/>
            <a:chOff x="445" y="3265"/>
            <a:chExt cx="2049" cy="453"/>
          </a:xfrm>
          <a:solidFill>
            <a:srgbClr val="FFFF00"/>
          </a:solidFill>
        </p:grpSpPr>
        <p:sp>
          <p:nvSpPr>
            <p:cNvPr id="35852" name="Freeform 12"/>
            <p:cNvSpPr>
              <a:spLocks noChangeArrowheads="1"/>
            </p:cNvSpPr>
            <p:nvPr/>
          </p:nvSpPr>
          <p:spPr bwMode="auto">
            <a:xfrm>
              <a:off x="445" y="3265"/>
              <a:ext cx="2050" cy="454"/>
            </a:xfrm>
            <a:custGeom>
              <a:avLst/>
              <a:gdLst>
                <a:gd name="T0" fmla="*/ 0 w 9041"/>
                <a:gd name="T1" fmla="*/ 0 h 2003"/>
                <a:gd name="T2" fmla="*/ 0 w 9041"/>
                <a:gd name="T3" fmla="*/ 0 h 2003"/>
                <a:gd name="T4" fmla="*/ 0 w 9041"/>
                <a:gd name="T5" fmla="*/ 0 h 2003"/>
                <a:gd name="T6" fmla="*/ 0 w 9041"/>
                <a:gd name="T7" fmla="*/ 0 h 2003"/>
                <a:gd name="T8" fmla="*/ 0 w 9041"/>
                <a:gd name="T9" fmla="*/ 0 h 2003"/>
                <a:gd name="T10" fmla="*/ 0 w 9041"/>
                <a:gd name="T11" fmla="*/ 0 h 2003"/>
                <a:gd name="T12" fmla="*/ 0 w 9041"/>
                <a:gd name="T13" fmla="*/ 0 h 2003"/>
                <a:gd name="T14" fmla="*/ 0 w 9041"/>
                <a:gd name="T15" fmla="*/ 0 h 2003"/>
                <a:gd name="T16" fmla="*/ 0 w 9041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1"/>
                <a:gd name="T28" fmla="*/ 0 h 2003"/>
                <a:gd name="T29" fmla="*/ 9041 w 9041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1" h="2003">
                  <a:moveTo>
                    <a:pt x="896" y="3"/>
                  </a:moveTo>
                  <a:cubicBezTo>
                    <a:pt x="896" y="3"/>
                    <a:pt x="5825" y="4"/>
                    <a:pt x="9024" y="5"/>
                  </a:cubicBezTo>
                  <a:cubicBezTo>
                    <a:pt x="9024" y="236"/>
                    <a:pt x="9039" y="1043"/>
                    <a:pt x="9039" y="1275"/>
                  </a:cubicBezTo>
                  <a:cubicBezTo>
                    <a:pt x="9020" y="1487"/>
                    <a:pt x="9040" y="1587"/>
                    <a:pt x="8873" y="1748"/>
                  </a:cubicBezTo>
                  <a:cubicBezTo>
                    <a:pt x="8629" y="1979"/>
                    <a:pt x="8391" y="1972"/>
                    <a:pt x="8095" y="2002"/>
                  </a:cubicBezTo>
                  <a:cubicBezTo>
                    <a:pt x="7787" y="1995"/>
                    <a:pt x="43" y="1991"/>
                    <a:pt x="53" y="1991"/>
                  </a:cubicBezTo>
                  <a:cubicBezTo>
                    <a:pt x="62" y="1955"/>
                    <a:pt x="40" y="643"/>
                    <a:pt x="40" y="594"/>
                  </a:cubicBezTo>
                  <a:cubicBezTo>
                    <a:pt x="43" y="544"/>
                    <a:pt x="0" y="380"/>
                    <a:pt x="242" y="174"/>
                  </a:cubicBezTo>
                  <a:cubicBezTo>
                    <a:pt x="482" y="0"/>
                    <a:pt x="659" y="0"/>
                    <a:pt x="896" y="3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445" y="3265"/>
              <a:ext cx="2050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0803" rIns="99000" bIns="54000" anchor="ctr" anchorCtr="1"/>
            <a:lstStyle/>
            <a:p>
              <a:pPr>
                <a:lnSpc>
                  <a:spcPct val="98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setColorAt (0,0, </a:t>
              </a:r>
            </a:p>
            <a:p>
              <a:pPr>
                <a:lnSpc>
                  <a:spcPct val="97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QColor (0, 0, 0))</a:t>
              </a:r>
            </a:p>
          </p:txBody>
        </p:sp>
      </p:grpSp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12875"/>
            <a:ext cx="79200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Кругова заливка градієнтом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125538"/>
            <a:ext cx="8137525" cy="525621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Кругова градієнтної заливки, щоб вказати</a:t>
            </a:r>
            <a:r>
              <a:rPr lang="zh-CN" altLang="en-US" smtClean="0">
                <a:solidFill>
                  <a:srgbClr val="FF0000"/>
                </a:solidFill>
              </a:rPr>
              <a:t>Центр, радіус і фокус</a:t>
            </a:r>
            <a:r>
              <a:rPr lang="zh-CN" altLang="en-US" smtClean="0"/>
              <a:t>,</a:t>
            </a:r>
            <a:r>
              <a:rPr lang="en-US" altLang="zh-CN" smtClean="0"/>
              <a:t>QRadialGradient (qreal сх, qreal су, qreal радіус, qreal FX, FY qreal)</a:t>
            </a:r>
            <a:r>
              <a:rPr lang="zh-CN" altLang="en-US" smtClean="0"/>
              <a:t>, Всі кольори інтерполяції між точками в фокусі і щітки коло. створити</a:t>
            </a:r>
            <a:r>
              <a:rPr lang="en-US" altLang="zh-CN" smtClean="0"/>
              <a:t>QRadialGradient</a:t>
            </a:r>
            <a:r>
              <a:rPr lang="zh-CN" altLang="en-US" smtClean="0"/>
              <a:t>Цільовий набір кистей</a:t>
            </a:r>
            <a:endParaRPr lang="en-US" altLang="zh-CN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QPainter художник (це);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QRadialGradient RadialGradient (50, 50, 50, 30, 30);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radialGradient.setColorAt (0.0, Qt :: білий);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radialGradient.setColorAt (1.0, Qt :: синій);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painter.setBrush (RadialGradient);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painter.drawRect (0, 0, 100, 100);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50"/>
            <a:ext cx="1655763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45000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заливка градієнтом конуса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25538"/>
            <a:ext cx="8137525" cy="52562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Конічні вказівки градієнтної заливки</a:t>
            </a:r>
            <a:r>
              <a:rPr lang="zh-CN" altLang="en-US" dirty="0" smtClean="0">
                <a:solidFill>
                  <a:srgbClr val="FF0000"/>
                </a:solidFill>
              </a:rPr>
              <a:t>центр</a:t>
            </a:r>
            <a:r>
              <a:rPr lang="zh-CN" altLang="en-US" dirty="0" smtClean="0"/>
              <a:t>і</a:t>
            </a:r>
            <a:r>
              <a:rPr lang="zh-CN" altLang="en-US" dirty="0" smtClean="0">
                <a:solidFill>
                  <a:srgbClr val="FF0000"/>
                </a:solidFill>
              </a:rPr>
              <a:t>початковий кут</a:t>
            </a:r>
            <a:r>
              <a:rPr lang="zh-CN" altLang="en-US" dirty="0" smtClean="0"/>
              <a:t>,</a:t>
            </a:r>
            <a:r>
              <a:rPr lang="en-US" altLang="zh-CN" dirty="0" err="1" smtClean="0"/>
              <a:t>QConicalGradient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qreal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ого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qreal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су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qreal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кута</a:t>
            </a:r>
            <a:r>
              <a:rPr lang="en-US" altLang="zh-CN" dirty="0" smtClean="0"/>
              <a:t>)</a:t>
            </a:r>
            <a:r>
              <a:rPr lang="zh-CN" altLang="en-US" dirty="0" smtClean="0"/>
              <a:t>, кисть</a:t>
            </a:r>
            <a:r>
              <a:rPr lang="zh-CN" altLang="en-US" dirty="0" smtClean="0">
                <a:solidFill>
                  <a:srgbClr val="0000CC"/>
                </a:solidFill>
              </a:rPr>
              <a:t>По центру кола проти годинникової стрілки, щоб інтерполювати колір</a:t>
            </a:r>
            <a:r>
              <a:rPr lang="zh-CN" altLang="en-US" dirty="0" smtClean="0"/>
              <a:t>створити</a:t>
            </a:r>
            <a:r>
              <a:rPr lang="en-US" altLang="zh-CN" dirty="0" err="1" smtClean="0"/>
              <a:t>QConicalGradient</a:t>
            </a:r>
            <a:r>
              <a:rPr lang="zh-CN" altLang="en-US" dirty="0" smtClean="0"/>
              <a:t>Об'єкт і встановите кисть.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uk-UA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QPainter</a:t>
            </a:r>
            <a:r>
              <a:rPr lang="en-US" altLang="zh-CN" sz="2000" dirty="0" smtClean="0">
                <a:solidFill>
                  <a:srgbClr val="0000CC"/>
                </a:solidFill>
              </a:rPr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painter(this);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</a:rPr>
              <a:t>QConicalGradient</a:t>
            </a:r>
            <a:r>
              <a:rPr lang="en-US" altLang="zh-CN" sz="2000" dirty="0">
                <a:solidFill>
                  <a:srgbClr val="0000CC"/>
                </a:solidFill>
              </a:rPr>
              <a:t> 	</a:t>
            </a:r>
            <a:r>
              <a:rPr lang="en-US" altLang="zh-CN" sz="2000" dirty="0" err="1">
                <a:solidFill>
                  <a:srgbClr val="0000CC"/>
                </a:solidFill>
              </a:rPr>
              <a:t>conicalGradient</a:t>
            </a:r>
            <a:r>
              <a:rPr lang="en-US" altLang="zh-CN" sz="2000" dirty="0">
                <a:solidFill>
                  <a:srgbClr val="0000CC"/>
                </a:solidFill>
              </a:rPr>
              <a:t>(50, 50, 90);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</a:rPr>
              <a:t>conicalGradient.setColorAt</a:t>
            </a:r>
            <a:r>
              <a:rPr lang="en-US" altLang="zh-CN" sz="2000" dirty="0">
                <a:solidFill>
                  <a:srgbClr val="0000CC"/>
                </a:solidFill>
              </a:rPr>
              <a:t>(0, </a:t>
            </a:r>
            <a:r>
              <a:rPr lang="en-US" altLang="zh-CN" sz="2000" dirty="0" err="1">
                <a:solidFill>
                  <a:srgbClr val="0000CC"/>
                </a:solidFill>
              </a:rPr>
              <a:t>Qt</a:t>
            </a:r>
            <a:r>
              <a:rPr lang="en-US" altLang="zh-CN" sz="2000" dirty="0">
                <a:solidFill>
                  <a:srgbClr val="0000CC"/>
                </a:solidFill>
              </a:rPr>
              <a:t>::white);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</a:rPr>
              <a:t>conicalGradient.setColorAt</a:t>
            </a:r>
            <a:r>
              <a:rPr lang="en-US" altLang="zh-CN" sz="2000" dirty="0">
                <a:solidFill>
                  <a:srgbClr val="0000CC"/>
                </a:solidFill>
              </a:rPr>
              <a:t>(1, </a:t>
            </a:r>
            <a:r>
              <a:rPr lang="en-US" altLang="zh-CN" sz="2000" dirty="0" err="1">
                <a:solidFill>
                  <a:srgbClr val="0000CC"/>
                </a:solidFill>
              </a:rPr>
              <a:t>Qt</a:t>
            </a:r>
            <a:r>
              <a:rPr lang="en-US" altLang="zh-CN" sz="2000" dirty="0">
                <a:solidFill>
                  <a:srgbClr val="0000CC"/>
                </a:solidFill>
              </a:rPr>
              <a:t>::blue);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</a:rPr>
              <a:t>painter.setBrush</a:t>
            </a:r>
            <a:r>
              <a:rPr lang="en-US" altLang="zh-CN" sz="2000" dirty="0">
                <a:solidFill>
                  <a:srgbClr val="0000CC"/>
                </a:solidFill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</a:rPr>
              <a:t>conicalGradient</a:t>
            </a:r>
            <a:r>
              <a:rPr lang="en-US" altLang="zh-CN" sz="20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</a:rPr>
              <a:t>painter.drawRect</a:t>
            </a:r>
            <a:r>
              <a:rPr lang="en-US" altLang="zh-CN" sz="2000" dirty="0">
                <a:solidFill>
                  <a:srgbClr val="0000CC"/>
                </a:solidFill>
              </a:rPr>
              <a:t>(0, 0, 100, 100);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Для досягнення заповнення звичаю, також може бути використаний</a:t>
            </a:r>
            <a:r>
              <a:rPr lang="en-US" altLang="zh-CN" dirty="0" err="1" smtClean="0"/>
              <a:t>QPixmap</a:t>
            </a:r>
            <a:r>
              <a:rPr lang="zh-CN" altLang="en-US" dirty="0" smtClean="0"/>
              <a:t>або</a:t>
            </a:r>
            <a:r>
              <a:rPr lang="en-US" altLang="zh-CN" dirty="0" err="1" smtClean="0"/>
              <a:t>QImage</a:t>
            </a:r>
            <a:r>
              <a:rPr lang="zh-CN" altLang="en-US" dirty="0" smtClean="0"/>
              <a:t>текстури Об'єкт заливки. Були використані два типи зображень</a:t>
            </a:r>
            <a:r>
              <a:rPr lang="uk-UA" altLang="zh-CN" dirty="0" smtClean="0"/>
              <a:t> </a:t>
            </a:r>
            <a:r>
              <a:rPr lang="en-US" altLang="zh-CN" dirty="0" err="1" smtClean="0">
                <a:solidFill>
                  <a:srgbClr val="0000CC"/>
                </a:solidFill>
              </a:rPr>
              <a:t>SetTexture</a:t>
            </a:r>
            <a:r>
              <a:rPr lang="en-US" altLang="zh-CN" dirty="0" smtClean="0">
                <a:solidFill>
                  <a:srgbClr val="0000CC"/>
                </a:solidFill>
              </a:rPr>
              <a:t>()</a:t>
            </a:r>
            <a:r>
              <a:rPr lang="uk-UA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/>
              <a:t>і</a:t>
            </a:r>
            <a:r>
              <a:rPr lang="uk-UA" altLang="zh-CN" dirty="0" smtClean="0"/>
              <a:t> </a:t>
            </a:r>
            <a:r>
              <a:rPr lang="en-US" altLang="zh-CN" dirty="0" err="1" smtClean="0">
                <a:solidFill>
                  <a:srgbClr val="0000CC"/>
                </a:solidFill>
              </a:rPr>
              <a:t>setTextureImage</a:t>
            </a:r>
            <a:r>
              <a:rPr lang="en-US" altLang="zh-CN" dirty="0" smtClean="0">
                <a:solidFill>
                  <a:srgbClr val="0000CC"/>
                </a:solidFill>
              </a:rPr>
              <a:t>()</a:t>
            </a:r>
            <a:r>
              <a:rPr lang="uk-UA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/>
              <a:t>Функція для завантаження текстури.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284538"/>
            <a:ext cx="1257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24052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текст малюнок</a:t>
            </a:r>
            <a:endParaRPr lang="en-US" altLang="zh-CN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використання</a:t>
            </a:r>
            <a:r>
              <a:rPr lang="en-US" altLang="zh-CN" sz="2800" dirty="0" err="1" smtClean="0"/>
              <a:t>QPainter</a:t>
            </a:r>
            <a:r>
              <a:rPr lang="zh-CN" altLang="en-US" sz="2800" dirty="0" smtClean="0"/>
              <a:t>намалювати текст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Основний текст креслення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r>
              <a:rPr lang="zh-CN" altLang="en-US" sz="2400" dirty="0" smtClean="0"/>
              <a:t>Намалювати текст з опціями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r>
              <a:rPr lang="zh-CN" altLang="en-US" sz="2400" dirty="0" smtClean="0"/>
              <a:t>Текст звертається з поворотної інформацією</a:t>
            </a:r>
            <a:endParaRPr lang="en-US" altLang="zh-CN" sz="2400" dirty="0" smtClean="0"/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38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754188" y="2668588"/>
            <a:ext cx="3884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DrawText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QPoint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QString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740248" y="4159250"/>
            <a:ext cx="56673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DrawText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QRect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QString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QTextOptions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754188" y="5695950"/>
            <a:ext cx="5803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DrawText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QRect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прапори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QString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QRect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*)</a:t>
            </a:r>
          </a:p>
        </p:txBody>
      </p:sp>
    </p:spTree>
    <p:extLst>
      <p:ext uri="{BB962C8B-B14F-4D97-AF65-F5344CB8AC3E}">
        <p14:creationId xmlns:p14="http://schemas.microsoft.com/office/powerpoint/2010/main" val="1367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900113" y="44450"/>
            <a:ext cx="6048375" cy="7921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Обробка подій і рендеринг </a:t>
            </a:r>
            <a:endParaRPr lang="en-US" altLang="zh-CN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67544" y="78819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Для обробки події малювання, </a:t>
            </a:r>
            <a:r>
              <a:rPr lang="uk-UA" altLang="zh-CN" dirty="0" smtClean="0"/>
              <a:t>необхідно </a:t>
            </a:r>
            <a:r>
              <a:rPr lang="uk-UA" altLang="zh-CN" dirty="0" smtClean="0">
                <a:solidFill>
                  <a:srgbClr val="FF0000"/>
                </a:solidFill>
              </a:rPr>
              <a:t>перевантажити функцію </a:t>
            </a:r>
            <a:r>
              <a:rPr lang="en-US" altLang="zh-CN" dirty="0" err="1" smtClean="0">
                <a:solidFill>
                  <a:srgbClr val="FF0000"/>
                </a:solidFill>
              </a:rPr>
              <a:t>paintEvent</a:t>
            </a:r>
            <a:r>
              <a:rPr lang="uk-UA" altLang="zh-CN" dirty="0" smtClean="0">
                <a:solidFill>
                  <a:srgbClr val="FF0000"/>
                </a:solidFill>
              </a:rPr>
              <a:t>()</a:t>
            </a:r>
            <a:endParaRPr lang="en-US" altLang="zh-CN" dirty="0" smtClean="0"/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77863" y="2489200"/>
            <a:ext cx="4843462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class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MyWidget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: public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QWidget</a:t>
            </a: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...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protected: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void </a:t>
            </a:r>
            <a:r>
              <a:rPr lang="en-US" altLang="zh-CN" sz="2000" b="1" dirty="0" err="1">
                <a:solidFill>
                  <a:srgbClr val="FF0000"/>
                </a:solidFill>
                <a:latin typeface="DejaVu Sans Mono" pitchFamily="49" charset="0"/>
                <a:ea typeface="宋体" pitchFamily="2" charset="-122"/>
              </a:rPr>
              <a:t>paintEvent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QPaintEvent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*);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875029" y="5098312"/>
            <a:ext cx="795737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void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MyWidget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::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paintEvent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QPaintEvent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*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ev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DejaVu Sans Mono" pitchFamily="49" charset="0"/>
                <a:ea typeface="宋体" pitchFamily="2" charset="-122"/>
              </a:rPr>
              <a:t>QPainter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p(this);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  ...</a:t>
            </a:r>
          </a:p>
        </p:txBody>
      </p:sp>
      <p:sp>
        <p:nvSpPr>
          <p:cNvPr id="8199" name="Freeform 5"/>
          <p:cNvSpPr>
            <a:spLocks noChangeArrowheads="1"/>
          </p:cNvSpPr>
          <p:nvPr/>
        </p:nvSpPr>
        <p:spPr bwMode="auto">
          <a:xfrm>
            <a:off x="600075" y="2348880"/>
            <a:ext cx="5484093" cy="2304256"/>
          </a:xfrm>
          <a:custGeom>
            <a:avLst/>
            <a:gdLst>
              <a:gd name="T0" fmla="*/ 2147483647 w 14032"/>
              <a:gd name="T1" fmla="*/ 2147483647 h 5504"/>
              <a:gd name="T2" fmla="*/ 2147483647 w 14032"/>
              <a:gd name="T3" fmla="*/ 2147483647 h 5504"/>
              <a:gd name="T4" fmla="*/ 2147483647 w 14032"/>
              <a:gd name="T5" fmla="*/ 2147483647 h 5504"/>
              <a:gd name="T6" fmla="*/ 2147483647 w 14032"/>
              <a:gd name="T7" fmla="*/ 2147483647 h 5504"/>
              <a:gd name="T8" fmla="*/ 2147483647 w 14032"/>
              <a:gd name="T9" fmla="*/ 2147483647 h 5504"/>
              <a:gd name="T10" fmla="*/ 2147483647 w 14032"/>
              <a:gd name="T11" fmla="*/ 2147483647 h 5504"/>
              <a:gd name="T12" fmla="*/ 2147483647 w 14032"/>
              <a:gd name="T13" fmla="*/ 2147483647 h 5504"/>
              <a:gd name="T14" fmla="*/ 2147483647 w 14032"/>
              <a:gd name="T15" fmla="*/ 2147483647 h 5504"/>
              <a:gd name="T16" fmla="*/ 2147483647 w 14032"/>
              <a:gd name="T17" fmla="*/ 2147483647 h 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32"/>
              <a:gd name="T28" fmla="*/ 0 h 5504"/>
              <a:gd name="T29" fmla="*/ 14032 w 14032"/>
              <a:gd name="T30" fmla="*/ 5504 h 5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32" h="5504">
                <a:moveTo>
                  <a:pt x="716" y="5"/>
                </a:moveTo>
                <a:cubicBezTo>
                  <a:pt x="716" y="5"/>
                  <a:pt x="11472" y="7"/>
                  <a:pt x="14030" y="11"/>
                </a:cubicBezTo>
                <a:cubicBezTo>
                  <a:pt x="14030" y="412"/>
                  <a:pt x="14030" y="3839"/>
                  <a:pt x="14030" y="4242"/>
                </a:cubicBezTo>
                <a:cubicBezTo>
                  <a:pt x="14014" y="4609"/>
                  <a:pt x="14031" y="4783"/>
                  <a:pt x="13897" y="5062"/>
                </a:cubicBezTo>
                <a:cubicBezTo>
                  <a:pt x="13702" y="5463"/>
                  <a:pt x="13512" y="5450"/>
                  <a:pt x="13275" y="5503"/>
                </a:cubicBezTo>
                <a:cubicBezTo>
                  <a:pt x="13029" y="5491"/>
                  <a:pt x="4445" y="5489"/>
                  <a:pt x="30" y="5483"/>
                </a:cubicBezTo>
                <a:cubicBezTo>
                  <a:pt x="26" y="4675"/>
                  <a:pt x="32" y="1116"/>
                  <a:pt x="32" y="1032"/>
                </a:cubicBezTo>
                <a:cubicBezTo>
                  <a:pt x="35" y="944"/>
                  <a:pt x="0" y="660"/>
                  <a:pt x="193" y="300"/>
                </a:cubicBezTo>
                <a:cubicBezTo>
                  <a:pt x="385" y="0"/>
                  <a:pt x="527" y="0"/>
                  <a:pt x="716" y="5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0" name="Freeform 6"/>
          <p:cNvSpPr>
            <a:spLocks noChangeArrowheads="1"/>
          </p:cNvSpPr>
          <p:nvPr/>
        </p:nvSpPr>
        <p:spPr bwMode="auto">
          <a:xfrm>
            <a:off x="677862" y="4980091"/>
            <a:ext cx="8214617" cy="1620837"/>
          </a:xfrm>
          <a:custGeom>
            <a:avLst/>
            <a:gdLst>
              <a:gd name="T0" fmla="*/ 2147483647 w 17038"/>
              <a:gd name="T1" fmla="*/ 2147483647 h 4504"/>
              <a:gd name="T2" fmla="*/ 2147483647 w 17038"/>
              <a:gd name="T3" fmla="*/ 2147483647 h 4504"/>
              <a:gd name="T4" fmla="*/ 2147483647 w 17038"/>
              <a:gd name="T5" fmla="*/ 2147483647 h 4504"/>
              <a:gd name="T6" fmla="*/ 2147483647 w 17038"/>
              <a:gd name="T7" fmla="*/ 2147483647 h 4504"/>
              <a:gd name="T8" fmla="*/ 2147483647 w 17038"/>
              <a:gd name="T9" fmla="*/ 2147483647 h 4504"/>
              <a:gd name="T10" fmla="*/ 2147483647 w 17038"/>
              <a:gd name="T11" fmla="*/ 2147483647 h 4504"/>
              <a:gd name="T12" fmla="*/ 2147483647 w 17038"/>
              <a:gd name="T13" fmla="*/ 2147483647 h 4504"/>
              <a:gd name="T14" fmla="*/ 2147483647 w 17038"/>
              <a:gd name="T15" fmla="*/ 2147483647 h 4504"/>
              <a:gd name="T16" fmla="*/ 2147483647 w 17038"/>
              <a:gd name="T17" fmla="*/ 2147483647 h 4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38"/>
              <a:gd name="T28" fmla="*/ 0 h 4504"/>
              <a:gd name="T29" fmla="*/ 17038 w 17038"/>
              <a:gd name="T30" fmla="*/ 4504 h 4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38" h="4504">
                <a:moveTo>
                  <a:pt x="870" y="4"/>
                </a:moveTo>
                <a:cubicBezTo>
                  <a:pt x="870" y="4"/>
                  <a:pt x="13929" y="6"/>
                  <a:pt x="17035" y="9"/>
                </a:cubicBezTo>
                <a:cubicBezTo>
                  <a:pt x="17035" y="337"/>
                  <a:pt x="17035" y="3141"/>
                  <a:pt x="17035" y="3471"/>
                </a:cubicBezTo>
                <a:cubicBezTo>
                  <a:pt x="17016" y="3771"/>
                  <a:pt x="17037" y="3913"/>
                  <a:pt x="16874" y="4141"/>
                </a:cubicBezTo>
                <a:cubicBezTo>
                  <a:pt x="16636" y="4470"/>
                  <a:pt x="16406" y="4459"/>
                  <a:pt x="16119" y="4503"/>
                </a:cubicBezTo>
                <a:cubicBezTo>
                  <a:pt x="15820" y="4492"/>
                  <a:pt x="5397" y="4491"/>
                  <a:pt x="37" y="4486"/>
                </a:cubicBezTo>
                <a:cubicBezTo>
                  <a:pt x="32" y="3825"/>
                  <a:pt x="39" y="913"/>
                  <a:pt x="39" y="844"/>
                </a:cubicBezTo>
                <a:cubicBezTo>
                  <a:pt x="42" y="772"/>
                  <a:pt x="0" y="540"/>
                  <a:pt x="234" y="246"/>
                </a:cubicBezTo>
                <a:cubicBezTo>
                  <a:pt x="467" y="0"/>
                  <a:pt x="639" y="0"/>
                  <a:pt x="870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шрифт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125538"/>
            <a:ext cx="8137525" cy="52562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Qt</a:t>
            </a:r>
            <a:r>
              <a:rPr lang="zh-CN" altLang="en-US" smtClean="0"/>
              <a:t>це забезпечує</a:t>
            </a:r>
            <a:r>
              <a:rPr lang="en-US" altLang="zh-CN" smtClean="0">
                <a:solidFill>
                  <a:srgbClr val="FF0000"/>
                </a:solidFill>
              </a:rPr>
              <a:t>QFont</a:t>
            </a:r>
            <a:r>
              <a:rPr lang="zh-CN" altLang="en-US" smtClean="0">
                <a:solidFill>
                  <a:srgbClr val="FF0000"/>
                </a:solidFill>
              </a:rPr>
              <a:t>категорія</a:t>
            </a:r>
            <a:r>
              <a:rPr lang="zh-CN" altLang="en-US" smtClean="0"/>
              <a:t>Для уявлення шрифту при створенні</a:t>
            </a:r>
            <a:r>
              <a:rPr lang="en-US" altLang="zh-CN" smtClean="0"/>
              <a:t>QFont</a:t>
            </a:r>
            <a:r>
              <a:rPr lang="zh-CN" altLang="en-US" smtClean="0"/>
              <a:t>Коли об'єкт,</a:t>
            </a:r>
            <a:r>
              <a:rPr lang="en-US" altLang="zh-CN" smtClean="0"/>
              <a:t>Qt</a:t>
            </a:r>
            <a:r>
              <a:rPr lang="zh-CN" altLang="en-US" smtClean="0"/>
              <a:t>Чи буде використовувати вказаний шрифт, якщо немає відповідного шрифту,</a:t>
            </a:r>
            <a:r>
              <a:rPr lang="en-US" altLang="zh-CN" smtClean="0"/>
              <a:t>Qt</a:t>
            </a:r>
            <a:r>
              <a:rPr lang="zh-CN" altLang="en-US" smtClean="0"/>
              <a:t>Найближчий знайти шрифт встановлений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/>
              <a:t>шрифт сім'ї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/>
              <a:t>розмір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/>
              <a:t>Жирний / Курсив / Підкреслений / Перекреслити / 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Шрифт інформації по</a:t>
            </a:r>
            <a:r>
              <a:rPr lang="en-US" altLang="zh-CN" smtClean="0">
                <a:solidFill>
                  <a:srgbClr val="0000CC"/>
                </a:solidFill>
              </a:rPr>
              <a:t>QFontInfo</a:t>
            </a:r>
            <a:r>
              <a:rPr lang="zh-CN" altLang="en-US" smtClean="0"/>
              <a:t>Прибрано і доступні</a:t>
            </a:r>
            <a:r>
              <a:rPr lang="en-US" altLang="zh-CN" smtClean="0">
                <a:solidFill>
                  <a:srgbClr val="0000CC"/>
                </a:solidFill>
              </a:rPr>
              <a:t>QFontMetrics</a:t>
            </a:r>
            <a:r>
              <a:rPr lang="zh-CN" altLang="en-US" smtClean="0"/>
              <a:t>Для того, щоб отримати необхідні дані для шрифту.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використання</a:t>
            </a:r>
            <a:r>
              <a:rPr lang="en-US" altLang="zh-CN" smtClean="0">
                <a:solidFill>
                  <a:srgbClr val="FF0000"/>
                </a:solidFill>
              </a:rPr>
              <a:t>QApplication :: SetFont ()</a:t>
            </a:r>
            <a:r>
              <a:rPr lang="zh-CN" altLang="en-US" smtClean="0"/>
              <a:t>Ви можете встановити шрифт зі стандартними програмами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коли</a:t>
            </a:r>
            <a:r>
              <a:rPr lang="en-US" altLang="zh-CN" smtClean="0"/>
              <a:t>QPainter</a:t>
            </a:r>
            <a:r>
              <a:rPr lang="zh-CN" altLang="en-US" smtClean="0"/>
              <a:t>Він буде малювати лінію, коли порожній квадрат шрифт символу, який не існує малюється вказано.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22921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сімейство шрифтів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Вкажіть шрифт в конструкторі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Отримати список доступних шрифтів</a:t>
            </a:r>
            <a:endParaRPr lang="en-US" altLang="zh-CN" sz="2800" smtClean="0"/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2311400" y="1895475"/>
            <a:ext cx="34718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QFont шрифту ( "Helvetica");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font.setFamily ( "Times");</a:t>
            </a:r>
          </a:p>
        </p:txBody>
      </p:sp>
      <p:sp>
        <p:nvSpPr>
          <p:cNvPr id="43014" name="Freeform 5"/>
          <p:cNvSpPr>
            <a:spLocks noChangeArrowheads="1"/>
          </p:cNvSpPr>
          <p:nvPr/>
        </p:nvSpPr>
        <p:spPr bwMode="auto">
          <a:xfrm>
            <a:off x="2124075" y="1700213"/>
            <a:ext cx="3787775" cy="1260475"/>
          </a:xfrm>
          <a:custGeom>
            <a:avLst/>
            <a:gdLst>
              <a:gd name="T0" fmla="*/ 2147483647 w 10523"/>
              <a:gd name="T1" fmla="*/ 2147483647 h 3503"/>
              <a:gd name="T2" fmla="*/ 2147483647 w 10523"/>
              <a:gd name="T3" fmla="*/ 2147483647 h 3503"/>
              <a:gd name="T4" fmla="*/ 2147483647 w 10523"/>
              <a:gd name="T5" fmla="*/ 2147483647 h 3503"/>
              <a:gd name="T6" fmla="*/ 2147483647 w 10523"/>
              <a:gd name="T7" fmla="*/ 2147483647 h 3503"/>
              <a:gd name="T8" fmla="*/ 2147483647 w 10523"/>
              <a:gd name="T9" fmla="*/ 2147483647 h 3503"/>
              <a:gd name="T10" fmla="*/ 2147483647 w 10523"/>
              <a:gd name="T11" fmla="*/ 2147483647 h 3503"/>
              <a:gd name="T12" fmla="*/ 2147483647 w 10523"/>
              <a:gd name="T13" fmla="*/ 2147483647 h 3503"/>
              <a:gd name="T14" fmla="*/ 2147483647 w 10523"/>
              <a:gd name="T15" fmla="*/ 2147483647 h 3503"/>
              <a:gd name="T16" fmla="*/ 2147483647 w 10523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523"/>
              <a:gd name="T28" fmla="*/ 0 h 3503"/>
              <a:gd name="T29" fmla="*/ 10523 w 10523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523" h="3503">
                <a:moveTo>
                  <a:pt x="536" y="4"/>
                </a:moveTo>
                <a:cubicBezTo>
                  <a:pt x="536" y="4"/>
                  <a:pt x="8602" y="5"/>
                  <a:pt x="10521" y="7"/>
                </a:cubicBezTo>
                <a:cubicBezTo>
                  <a:pt x="10521" y="263"/>
                  <a:pt x="10521" y="2443"/>
                  <a:pt x="10521" y="2700"/>
                </a:cubicBezTo>
                <a:cubicBezTo>
                  <a:pt x="10509" y="2933"/>
                  <a:pt x="10522" y="3044"/>
                  <a:pt x="10421" y="3221"/>
                </a:cubicBezTo>
                <a:cubicBezTo>
                  <a:pt x="10275" y="3477"/>
                  <a:pt x="10133" y="3468"/>
                  <a:pt x="9955" y="3502"/>
                </a:cubicBezTo>
                <a:cubicBezTo>
                  <a:pt x="9770" y="3494"/>
                  <a:pt x="3333" y="3493"/>
                  <a:pt x="22" y="3489"/>
                </a:cubicBezTo>
                <a:cubicBezTo>
                  <a:pt x="19" y="2975"/>
                  <a:pt x="23" y="711"/>
                  <a:pt x="23" y="657"/>
                </a:cubicBezTo>
                <a:cubicBezTo>
                  <a:pt x="25" y="601"/>
                  <a:pt x="0" y="420"/>
                  <a:pt x="144" y="192"/>
                </a:cubicBezTo>
                <a:cubicBezTo>
                  <a:pt x="288" y="0"/>
                  <a:pt x="394" y="0"/>
                  <a:pt x="536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670050" y="3933825"/>
            <a:ext cx="60785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бази даних QFontDatabase;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QStringList сім'я = database.families ();</a:t>
            </a:r>
          </a:p>
        </p:txBody>
      </p:sp>
      <p:sp>
        <p:nvSpPr>
          <p:cNvPr id="43016" name="Freeform 6"/>
          <p:cNvSpPr>
            <a:spLocks noChangeArrowheads="1"/>
          </p:cNvSpPr>
          <p:nvPr/>
        </p:nvSpPr>
        <p:spPr bwMode="auto">
          <a:xfrm>
            <a:off x="1476375" y="3789363"/>
            <a:ext cx="6313488" cy="901700"/>
          </a:xfrm>
          <a:custGeom>
            <a:avLst/>
            <a:gdLst>
              <a:gd name="T0" fmla="*/ 2147483647 w 17539"/>
              <a:gd name="T1" fmla="*/ 2147483647 h 2503"/>
              <a:gd name="T2" fmla="*/ 2147483647 w 17539"/>
              <a:gd name="T3" fmla="*/ 2147483647 h 2503"/>
              <a:gd name="T4" fmla="*/ 2147483647 w 17539"/>
              <a:gd name="T5" fmla="*/ 2147483647 h 2503"/>
              <a:gd name="T6" fmla="*/ 2147483647 w 17539"/>
              <a:gd name="T7" fmla="*/ 2147483647 h 2503"/>
              <a:gd name="T8" fmla="*/ 2147483647 w 17539"/>
              <a:gd name="T9" fmla="*/ 2147483647 h 2503"/>
              <a:gd name="T10" fmla="*/ 2147483647 w 17539"/>
              <a:gd name="T11" fmla="*/ 2147483647 h 2503"/>
              <a:gd name="T12" fmla="*/ 2147483647 w 17539"/>
              <a:gd name="T13" fmla="*/ 2147483647 h 2503"/>
              <a:gd name="T14" fmla="*/ 2147483647 w 17539"/>
              <a:gd name="T15" fmla="*/ 2147483647 h 2503"/>
              <a:gd name="T16" fmla="*/ 2147483647 w 17539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2503"/>
              <a:gd name="T29" fmla="*/ 17539 w 17539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2503">
                <a:moveTo>
                  <a:pt x="895" y="3"/>
                </a:moveTo>
                <a:cubicBezTo>
                  <a:pt x="895" y="3"/>
                  <a:pt x="14338" y="3"/>
                  <a:pt x="17536" y="5"/>
                </a:cubicBezTo>
                <a:cubicBezTo>
                  <a:pt x="17536" y="188"/>
                  <a:pt x="17536" y="1745"/>
                  <a:pt x="17536" y="1928"/>
                </a:cubicBezTo>
                <a:cubicBezTo>
                  <a:pt x="17516" y="2095"/>
                  <a:pt x="17538" y="2174"/>
                  <a:pt x="17370" y="2301"/>
                </a:cubicBezTo>
                <a:cubicBezTo>
                  <a:pt x="17126" y="2483"/>
                  <a:pt x="16889" y="2478"/>
                  <a:pt x="16593" y="2502"/>
                </a:cubicBezTo>
                <a:cubicBezTo>
                  <a:pt x="16285" y="2496"/>
                  <a:pt x="5555" y="2495"/>
                  <a:pt x="38" y="2493"/>
                </a:cubicBezTo>
                <a:cubicBezTo>
                  <a:pt x="33" y="2125"/>
                  <a:pt x="40" y="508"/>
                  <a:pt x="40" y="469"/>
                </a:cubicBezTo>
                <a:cubicBezTo>
                  <a:pt x="43" y="429"/>
                  <a:pt x="0" y="300"/>
                  <a:pt x="241" y="137"/>
                </a:cubicBezTo>
                <a:cubicBezTo>
                  <a:pt x="481" y="0"/>
                  <a:pt x="658" y="0"/>
                  <a:pt x="89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Розмір шрифту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Розмір шрифту може бути розміром пікселя (</a:t>
            </a:r>
            <a:r>
              <a:rPr lang="en-US" altLang="zh-CN" smtClean="0"/>
              <a:t>розмір пікселя</a:t>
            </a:r>
            <a:r>
              <a:rPr lang="zh-CN" altLang="en-US" smtClean="0"/>
              <a:t>) Або розмір точки (</a:t>
            </a:r>
            <a:r>
              <a:rPr lang="en-US" altLang="zh-CN" smtClean="0"/>
              <a:t>розмір точки</a:t>
            </a:r>
            <a:r>
              <a:rPr lang="zh-CN" altLang="en-US" smtClean="0"/>
              <a:t>)</a:t>
            </a:r>
            <a:endParaRPr lang="en-US" altLang="zh-CN" smtClean="0"/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41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683568" y="3573016"/>
            <a:ext cx="761682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048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QFont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шрифту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 "Helvetica");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font.setPointSize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(14); // 14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точок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високого</a:t>
            </a:r>
            <a:endParaRPr lang="en-US" altLang="zh-CN" sz="16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// в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залежності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від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точок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на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дюйм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пристрої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малювання</a:t>
            </a:r>
            <a:endParaRPr lang="en-US" altLang="zh-CN" sz="16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font.setPixelSize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(10); // 10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пікселів</a:t>
            </a:r>
            <a:r>
              <a:rPr lang="en-US" altLang="zh-CN" sz="16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у </a:t>
            </a:r>
            <a:r>
              <a:rPr lang="en-US" altLang="zh-CN" sz="16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висоту</a:t>
            </a:r>
            <a:endParaRPr lang="en-US" altLang="zh-CN" sz="1600" b="1" dirty="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шрифтові ефекти</a:t>
            </a:r>
            <a:endParaRPr lang="en-US" altLang="zh-CN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Шрифтові ефекти можуть бути активовані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fr-FR" altLang="zh-CN" dirty="0" smtClean="0"/>
              <a:t>QWidget :: шрифту</a:t>
            </a:r>
            <a:r>
              <a:rPr lang="zh-CN" altLang="en-US" dirty="0" smtClean="0"/>
              <a:t>функція і</a:t>
            </a:r>
            <a:r>
              <a:rPr lang="fr-FR" altLang="zh-CN" dirty="0" smtClean="0"/>
              <a:t>QPainter :: шрифту</a:t>
            </a:r>
            <a:r>
              <a:rPr lang="zh-CN" altLang="en-US" dirty="0" smtClean="0"/>
              <a:t>функція</a:t>
            </a:r>
            <a:r>
              <a:rPr lang="zh-CN" altLang="en-US" dirty="0" smtClean="0">
                <a:solidFill>
                  <a:srgbClr val="FF0000"/>
                </a:solidFill>
              </a:rPr>
              <a:t>повернення</a:t>
            </a:r>
            <a:r>
              <a:rPr lang="fr-FR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існуючі шрифти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zh-CN" altLang="en-US" dirty="0" smtClean="0">
                <a:solidFill>
                  <a:srgbClr val="FF0000"/>
                </a:solidFill>
              </a:rPr>
              <a:t>Посилання, тому вам потрібно скопіювати існуючий</a:t>
            </a:r>
            <a:r>
              <a:rPr lang="en-US" altLang="zh-CN" dirty="0" err="1" smtClean="0">
                <a:solidFill>
                  <a:srgbClr val="FF0000"/>
                </a:solidFill>
              </a:rPr>
              <a:t>шрифт</a:t>
            </a:r>
            <a:r>
              <a:rPr lang="zh-CN" altLang="en-US" dirty="0" smtClean="0">
                <a:solidFill>
                  <a:srgbClr val="FF0000"/>
                </a:solidFill>
              </a:rPr>
              <a:t>, З тих пір.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42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2292474"/>
            <a:ext cx="12525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763963" y="2260747"/>
            <a:ext cx="2176612" cy="2104357"/>
            <a:chOff x="2489" y="1813"/>
            <a:chExt cx="1253" cy="795"/>
          </a:xfrm>
        </p:grpSpPr>
        <p:sp>
          <p:nvSpPr>
            <p:cNvPr id="45065" name="Freeform 7"/>
            <p:cNvSpPr>
              <a:spLocks noChangeArrowheads="1"/>
            </p:cNvSpPr>
            <p:nvPr/>
          </p:nvSpPr>
          <p:spPr bwMode="auto">
            <a:xfrm>
              <a:off x="2489" y="1813"/>
              <a:ext cx="1253" cy="795"/>
            </a:xfrm>
            <a:custGeom>
              <a:avLst/>
              <a:gdLst>
                <a:gd name="T0" fmla="*/ 0 w 5525"/>
                <a:gd name="T1" fmla="*/ 0 h 3504"/>
                <a:gd name="T2" fmla="*/ 0 w 5525"/>
                <a:gd name="T3" fmla="*/ 0 h 3504"/>
                <a:gd name="T4" fmla="*/ 0 w 5525"/>
                <a:gd name="T5" fmla="*/ 0 h 3504"/>
                <a:gd name="T6" fmla="*/ 0 w 5525"/>
                <a:gd name="T7" fmla="*/ 0 h 3504"/>
                <a:gd name="T8" fmla="*/ 0 w 5525"/>
                <a:gd name="T9" fmla="*/ 0 h 3504"/>
                <a:gd name="T10" fmla="*/ 0 w 5525"/>
                <a:gd name="T11" fmla="*/ 0 h 3504"/>
                <a:gd name="T12" fmla="*/ 0 w 5525"/>
                <a:gd name="T13" fmla="*/ 0 h 3504"/>
                <a:gd name="T14" fmla="*/ 0 w 5525"/>
                <a:gd name="T15" fmla="*/ 0 h 3504"/>
                <a:gd name="T16" fmla="*/ 0 w 5525"/>
                <a:gd name="T17" fmla="*/ 0 h 3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5"/>
                <a:gd name="T28" fmla="*/ 0 h 3504"/>
                <a:gd name="T29" fmla="*/ 5525 w 5525"/>
                <a:gd name="T30" fmla="*/ 3504 h 35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5" h="3504">
                  <a:moveTo>
                    <a:pt x="547" y="5"/>
                  </a:moveTo>
                  <a:cubicBezTo>
                    <a:pt x="547" y="5"/>
                    <a:pt x="3559" y="7"/>
                    <a:pt x="5514" y="9"/>
                  </a:cubicBezTo>
                  <a:cubicBezTo>
                    <a:pt x="5514" y="413"/>
                    <a:pt x="5523" y="1825"/>
                    <a:pt x="5523" y="2231"/>
                  </a:cubicBezTo>
                  <a:cubicBezTo>
                    <a:pt x="5511" y="2602"/>
                    <a:pt x="5524" y="2777"/>
                    <a:pt x="5422" y="3059"/>
                  </a:cubicBezTo>
                  <a:cubicBezTo>
                    <a:pt x="5272" y="3463"/>
                    <a:pt x="5127" y="3451"/>
                    <a:pt x="4946" y="3503"/>
                  </a:cubicBezTo>
                  <a:cubicBezTo>
                    <a:pt x="4758" y="3491"/>
                    <a:pt x="26" y="3484"/>
                    <a:pt x="31" y="3484"/>
                  </a:cubicBezTo>
                  <a:cubicBezTo>
                    <a:pt x="37" y="3421"/>
                    <a:pt x="24" y="1125"/>
                    <a:pt x="24" y="1039"/>
                  </a:cubicBezTo>
                  <a:cubicBezTo>
                    <a:pt x="26" y="952"/>
                    <a:pt x="0" y="665"/>
                    <a:pt x="147" y="304"/>
                  </a:cubicBezTo>
                  <a:cubicBezTo>
                    <a:pt x="293" y="0"/>
                    <a:pt x="402" y="0"/>
                    <a:pt x="547" y="5"/>
                  </a:cubicBezTo>
                </a:path>
              </a:pathLst>
            </a:custGeom>
            <a:solidFill>
              <a:srgbClr val="6D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2489" y="1813"/>
              <a:ext cx="1253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000" tIns="69876" rIns="99000" bIns="54000" anchor="ctr" anchorCtr="1"/>
            <a:lstStyle>
              <a:lvl1pPr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Нормальний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, </a:t>
              </a: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напівжирний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курсив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, </a:t>
              </a: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викреслити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підкреслити</a:t>
              </a:r>
              <a:r>
                <a:rPr lang="en-US" altLang="zh-CN" sz="20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Overline</a:t>
              </a:r>
              <a:endParaRPr lang="en-US" altLang="zh-CN" sz="2000" b="1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5063" name="Text Box 3"/>
          <p:cNvSpPr txBox="1">
            <a:spLocks noChangeArrowheads="1"/>
          </p:cNvSpPr>
          <p:nvPr/>
        </p:nvSpPr>
        <p:spPr bwMode="auto">
          <a:xfrm>
            <a:off x="966068" y="5933529"/>
            <a:ext cx="38846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QFont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tempFont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= w-&gt;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шрифт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tempFont.setBold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істина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w-&gt; 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SetFont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tempFont</a:t>
            </a:r>
            <a:r>
              <a:rPr lang="en-US" altLang="zh-CN" sz="2000" b="1" dirty="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31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Вимірювання розміру тексту</a:t>
            </a:r>
            <a:endParaRPr lang="en-US" altLang="zh-CN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QFontMetrics</a:t>
            </a:r>
            <a:r>
              <a:rPr lang="zh-CN" altLang="en-US" sz="2800" smtClean="0"/>
              <a:t>Він використовується для вимірювання</a:t>
            </a:r>
            <a:r>
              <a:rPr lang="zh-CN" altLang="en-US" sz="2800" smtClean="0">
                <a:solidFill>
                  <a:srgbClr val="0000CC"/>
                </a:solidFill>
              </a:rPr>
              <a:t>текст і</a:t>
            </a:r>
            <a:r>
              <a:rPr lang="en-US" altLang="zh-CN" sz="2800" smtClean="0">
                <a:solidFill>
                  <a:srgbClr val="0000CC"/>
                </a:solidFill>
              </a:rPr>
              <a:t>шрифт</a:t>
            </a:r>
            <a:r>
              <a:rPr lang="zh-CN" altLang="en-US" sz="2800" smtClean="0">
                <a:solidFill>
                  <a:srgbClr val="0000CC"/>
                </a:solidFill>
              </a:rPr>
              <a:t>розмір</a:t>
            </a:r>
            <a:endParaRPr lang="en-US" altLang="zh-CN" sz="2800" smtClean="0">
              <a:solidFill>
                <a:srgbClr val="0000CC"/>
              </a:solidFill>
            </a:endParaRPr>
          </a:p>
          <a:p>
            <a:r>
              <a:rPr lang="en-US" altLang="zh-CN" sz="2800" smtClean="0">
                <a:solidFill>
                  <a:srgbClr val="FF0000"/>
                </a:solidFill>
              </a:rPr>
              <a:t>boundingRect</a:t>
            </a:r>
            <a:r>
              <a:rPr lang="zh-CN" altLang="en-US" sz="2800" smtClean="0"/>
              <a:t>Функція може бути використана для вимірювання</a:t>
            </a:r>
            <a:r>
              <a:rPr lang="zh-CN" altLang="en-US" sz="2800" smtClean="0">
                <a:solidFill>
                  <a:srgbClr val="0000CC"/>
                </a:solidFill>
              </a:rPr>
              <a:t>Розмір текстового блоку</a:t>
            </a:r>
            <a:endParaRPr lang="en-US" altLang="zh-CN" sz="2800" smtClean="0">
              <a:solidFill>
                <a:srgbClr val="0000CC"/>
              </a:solidFill>
            </a:endParaRPr>
          </a:p>
          <a:p>
            <a:endParaRPr lang="en-US" altLang="zh-CN" sz="2800" smtClean="0"/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43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54013" y="2781300"/>
            <a:ext cx="87899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QImage зображення (200, 200, QImage :: Format_ARGB32);</a:t>
            </a:r>
            <a:b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</a:b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 художник (&amp; зображення);</a:t>
            </a:r>
            <a:b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</a:b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QFontMetrics фм (painter.font (), &amp; зображення);</a:t>
            </a:r>
            <a:b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</a:b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/>
            </a:r>
            <a:b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</a:b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QDebug ( "ширина:% d", fm.width ( "Привіт Qt!"));</a:t>
            </a:r>
            <a:b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</a:b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QDebug ( "висота:% d", fm.boundingRect (0, 0, 200, 0, 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Qt :: AlignLeft | Qt :: TextWordWrap, loremIpsum) .height ());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  <p:sp>
        <p:nvSpPr>
          <p:cNvPr id="46086" name="Freeform 5"/>
          <p:cNvSpPr>
            <a:spLocks noChangeArrowheads="1"/>
          </p:cNvSpPr>
          <p:nvPr/>
        </p:nvSpPr>
        <p:spPr bwMode="auto">
          <a:xfrm>
            <a:off x="161925" y="2689225"/>
            <a:ext cx="8658225" cy="2611438"/>
          </a:xfrm>
          <a:custGeom>
            <a:avLst/>
            <a:gdLst>
              <a:gd name="T0" fmla="*/ 2147483647 w 24052"/>
              <a:gd name="T1" fmla="*/ 2147483647 h 6005"/>
              <a:gd name="T2" fmla="*/ 2147483647 w 24052"/>
              <a:gd name="T3" fmla="*/ 2147483647 h 6005"/>
              <a:gd name="T4" fmla="*/ 2147483647 w 24052"/>
              <a:gd name="T5" fmla="*/ 2147483647 h 6005"/>
              <a:gd name="T6" fmla="*/ 2147483647 w 24052"/>
              <a:gd name="T7" fmla="*/ 2147483647 h 6005"/>
              <a:gd name="T8" fmla="*/ 2147483647 w 24052"/>
              <a:gd name="T9" fmla="*/ 2147483647 h 6005"/>
              <a:gd name="T10" fmla="*/ 2147483647 w 24052"/>
              <a:gd name="T11" fmla="*/ 2147483647 h 6005"/>
              <a:gd name="T12" fmla="*/ 2147483647 w 24052"/>
              <a:gd name="T13" fmla="*/ 2147483647 h 6005"/>
              <a:gd name="T14" fmla="*/ 2147483647 w 24052"/>
              <a:gd name="T15" fmla="*/ 2147483647 h 6005"/>
              <a:gd name="T16" fmla="*/ 2147483647 w 24052"/>
              <a:gd name="T17" fmla="*/ 2147483647 h 6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52"/>
              <a:gd name="T28" fmla="*/ 0 h 6005"/>
              <a:gd name="T29" fmla="*/ 24052 w 24052"/>
              <a:gd name="T30" fmla="*/ 6005 h 6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52" h="6005">
                <a:moveTo>
                  <a:pt x="1227" y="6"/>
                </a:moveTo>
                <a:cubicBezTo>
                  <a:pt x="1227" y="6"/>
                  <a:pt x="19664" y="8"/>
                  <a:pt x="24049" y="12"/>
                </a:cubicBezTo>
                <a:cubicBezTo>
                  <a:pt x="24049" y="450"/>
                  <a:pt x="24049" y="4188"/>
                  <a:pt x="24049" y="4628"/>
                </a:cubicBezTo>
                <a:cubicBezTo>
                  <a:pt x="24022" y="5028"/>
                  <a:pt x="24051" y="5218"/>
                  <a:pt x="23821" y="5522"/>
                </a:cubicBezTo>
                <a:cubicBezTo>
                  <a:pt x="23486" y="5960"/>
                  <a:pt x="23161" y="5946"/>
                  <a:pt x="22755" y="6004"/>
                </a:cubicBezTo>
                <a:cubicBezTo>
                  <a:pt x="22333" y="5990"/>
                  <a:pt x="7619" y="5988"/>
                  <a:pt x="51" y="5982"/>
                </a:cubicBezTo>
                <a:cubicBezTo>
                  <a:pt x="45" y="5100"/>
                  <a:pt x="55" y="1218"/>
                  <a:pt x="55" y="1126"/>
                </a:cubicBezTo>
                <a:cubicBezTo>
                  <a:pt x="59" y="1030"/>
                  <a:pt x="0" y="720"/>
                  <a:pt x="331" y="328"/>
                </a:cubicBezTo>
                <a:cubicBezTo>
                  <a:pt x="659" y="0"/>
                  <a:pt x="902" y="0"/>
                  <a:pt x="1227" y="6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Китайські проблеми з відображенням</a:t>
            </a:r>
            <a:endParaRPr lang="en-US" altLang="zh-CN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використання</a:t>
            </a:r>
            <a:r>
              <a:rPr lang="en-US" altLang="zh-CN" smtClean="0">
                <a:solidFill>
                  <a:srgbClr val="FF0000"/>
                </a:solidFill>
              </a:rPr>
              <a:t>QTextCodec</a:t>
            </a:r>
            <a:r>
              <a:rPr lang="zh-CN" altLang="en-US" smtClean="0">
                <a:solidFill>
                  <a:srgbClr val="FF0000"/>
                </a:solidFill>
              </a:rPr>
              <a:t>категорія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pPr>
              <a:buFontTx/>
              <a:buNone/>
            </a:pPr>
            <a:r>
              <a:rPr lang="en-US" altLang="zh-CN" sz="2000" smtClean="0"/>
              <a:t>#include &lt;qtextcodec.h&gt;</a:t>
            </a:r>
          </a:p>
          <a:p>
            <a:pPr>
              <a:buFontTx/>
              <a:buNone/>
            </a:pPr>
            <a:r>
              <a:rPr lang="en-US" altLang="zh-CN" sz="2000" smtClean="0"/>
              <a:t>...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QTextCodec :: setCodecForTr (QTextCodec :: codecForName ( "GB2312"));</a:t>
            </a:r>
          </a:p>
          <a:p>
            <a:pPr>
              <a:buFontTx/>
              <a:buNone/>
            </a:pPr>
            <a:r>
              <a:rPr lang="en-US" altLang="zh-CN" sz="2000" smtClean="0"/>
              <a:t>...</a:t>
            </a:r>
          </a:p>
          <a:p>
            <a:pPr>
              <a:buFontTx/>
              <a:buNone/>
            </a:pPr>
            <a:r>
              <a:rPr lang="en-US" altLang="zh-CN" sz="2000" smtClean="0"/>
              <a:t> INT RET = QMessageBox :: попередження (0, тр ( "Слідопит"), Tr ( "</a:t>
            </a:r>
            <a:r>
              <a:rPr lang="zh-CN" altLang="en-US" sz="2000" smtClean="0"/>
              <a:t>Ви дійсно хочете вийти?</a:t>
            </a:r>
            <a:r>
              <a:rPr lang="en-US" altLang="zh-CN" sz="2000" smtClean="0"/>
              <a:t>«), QMessageBox :: Так | QMessageBox :: Немає);</a:t>
            </a:r>
          </a:p>
          <a:p>
            <a:pPr>
              <a:buFontTx/>
              <a:buNone/>
            </a:pPr>
            <a:endParaRPr lang="en-US" altLang="zh-CN" sz="2000" smtClean="0"/>
          </a:p>
        </p:txBody>
      </p:sp>
      <p:sp>
        <p:nvSpPr>
          <p:cNvPr id="4710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2939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обробка зображень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smtClean="0"/>
              <a:t>Qt</a:t>
            </a:r>
            <a:r>
              <a:rPr lang="zh-CN" altLang="en-US" sz="2800" smtClean="0"/>
              <a:t>це забезпечує</a:t>
            </a:r>
            <a:r>
              <a:rPr lang="en-US" altLang="zh-CN" sz="2800" smtClean="0"/>
              <a:t>4</a:t>
            </a:r>
            <a:r>
              <a:rPr lang="zh-CN" altLang="en-US" sz="2800" smtClean="0"/>
              <a:t>Клас обробки зображень.</a:t>
            </a:r>
            <a:r>
              <a:rPr lang="en-US" altLang="zh-CN" sz="2800" smtClean="0">
                <a:solidFill>
                  <a:srgbClr val="FF0000"/>
                </a:solidFill>
              </a:rPr>
              <a:t>QImage</a:t>
            </a:r>
            <a:r>
              <a:rPr lang="zh-CN" altLang="en-US" sz="2800" smtClean="0">
                <a:solidFill>
                  <a:srgbClr val="FF0000"/>
                </a:solidFill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</a:rPr>
              <a:t>QPixmap</a:t>
            </a:r>
            <a:r>
              <a:rPr lang="zh-CN" altLang="en-US" sz="2800" smtClean="0">
                <a:solidFill>
                  <a:srgbClr val="FF0000"/>
                </a:solidFill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</a:rPr>
              <a:t>QBitmap</a:t>
            </a:r>
            <a:r>
              <a:rPr lang="zh-CN" altLang="en-US" sz="2800" smtClean="0">
                <a:solidFill>
                  <a:srgbClr val="FF0000"/>
                </a:solidFill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</a:rPr>
              <a:t>QPicure</a:t>
            </a:r>
            <a:r>
              <a:rPr lang="zh-CN" altLang="en-US" sz="2800" smtClean="0"/>
              <a:t>, У них є свої особливості.</a:t>
            </a:r>
          </a:p>
          <a:p>
            <a:pPr eaLnBrk="1" hangingPunct="1"/>
            <a:r>
              <a:rPr lang="en-US" altLang="zh-CN" sz="2800" smtClean="0"/>
              <a:t>QImage</a:t>
            </a:r>
            <a:r>
              <a:rPr lang="zh-CN" altLang="en-US" sz="2800" smtClean="0"/>
              <a:t>оптимізований</a:t>
            </a:r>
            <a:r>
              <a:rPr lang="en-US" altLang="zh-CN" sz="2800" smtClean="0"/>
              <a:t>I / O</a:t>
            </a:r>
            <a:r>
              <a:rPr lang="zh-CN" altLang="en-US" sz="2800" smtClean="0"/>
              <a:t>Операція, може безпосередньо отримати доступ до операції піксельних даних.</a:t>
            </a:r>
          </a:p>
          <a:p>
            <a:pPr eaLnBrk="1" hangingPunct="1"/>
            <a:r>
              <a:rPr lang="en-US" altLang="zh-CN" sz="2800" smtClean="0"/>
              <a:t>QPixmap</a:t>
            </a:r>
            <a:r>
              <a:rPr lang="zh-CN" altLang="en-US" sz="2800" smtClean="0"/>
              <a:t>Для оптимізації продуктивності зображення, яке з'являється на екрані.</a:t>
            </a:r>
          </a:p>
          <a:p>
            <a:pPr eaLnBrk="1" hangingPunct="1"/>
            <a:r>
              <a:rPr lang="en-US" altLang="zh-CN" sz="2800" smtClean="0"/>
              <a:t>QBitmap</a:t>
            </a:r>
            <a:r>
              <a:rPr lang="zh-CN" altLang="en-US" sz="2800" smtClean="0"/>
              <a:t>від</a:t>
            </a:r>
            <a:r>
              <a:rPr lang="en-US" altLang="zh-CN" sz="2800" smtClean="0"/>
              <a:t>QPixmap</a:t>
            </a:r>
            <a:r>
              <a:rPr lang="zh-CN" altLang="en-US" sz="2800" smtClean="0"/>
              <a:t>Спадкування, може показати тільки два кольори.</a:t>
            </a:r>
          </a:p>
          <a:p>
            <a:pPr eaLnBrk="1" hangingPunct="1"/>
            <a:r>
              <a:rPr lang="en-US" altLang="zh-CN" sz="2800" smtClean="0"/>
              <a:t>QPicture</a:t>
            </a:r>
            <a:r>
              <a:rPr lang="zh-CN" altLang="en-US" sz="2800" smtClean="0"/>
              <a:t>Він може записувати і перезавантаження</a:t>
            </a:r>
            <a:r>
              <a:rPr lang="en-US" altLang="zh-CN" sz="2800" smtClean="0"/>
              <a:t>QPrinter</a:t>
            </a:r>
            <a:r>
              <a:rPr lang="zh-CN" altLang="en-US" sz="2800" smtClean="0"/>
              <a:t>команда класу.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02423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зміна</a:t>
            </a:r>
            <a:endParaRPr lang="en-US" altLang="zh-CN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в</a:t>
            </a:r>
            <a:r>
              <a:rPr lang="en-US" altLang="zh-CN" smtClean="0"/>
              <a:t>QImage</a:t>
            </a:r>
            <a:r>
              <a:rPr lang="zh-CN" altLang="en-US" smtClean="0"/>
              <a:t>і</a:t>
            </a:r>
            <a:r>
              <a:rPr lang="en-US" altLang="zh-CN" smtClean="0"/>
              <a:t>QPixmap</a:t>
            </a:r>
            <a:r>
              <a:rPr lang="zh-CN" altLang="en-US" smtClean="0"/>
              <a:t>перетворення між</a:t>
            </a:r>
            <a:endParaRPr lang="en-US" altLang="zh-CN" smtClean="0"/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47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668463" y="2328863"/>
            <a:ext cx="6215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QImage :: QPixmap toImage 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QPixmap QPixmap :: fromImage (Const QImage &amp;);</a:t>
            </a:r>
          </a:p>
        </p:txBody>
      </p:sp>
      <p:sp>
        <p:nvSpPr>
          <p:cNvPr id="50182" name="Freeform 4"/>
          <p:cNvSpPr>
            <a:spLocks noChangeArrowheads="1"/>
          </p:cNvSpPr>
          <p:nvPr/>
        </p:nvSpPr>
        <p:spPr bwMode="auto">
          <a:xfrm>
            <a:off x="1476375" y="2133600"/>
            <a:ext cx="6494463" cy="1260475"/>
          </a:xfrm>
          <a:custGeom>
            <a:avLst/>
            <a:gdLst>
              <a:gd name="T0" fmla="*/ 2147483647 w 18040"/>
              <a:gd name="T1" fmla="*/ 2147483647 h 3503"/>
              <a:gd name="T2" fmla="*/ 2147483647 w 18040"/>
              <a:gd name="T3" fmla="*/ 2147483647 h 3503"/>
              <a:gd name="T4" fmla="*/ 2147483647 w 18040"/>
              <a:gd name="T5" fmla="*/ 2147483647 h 3503"/>
              <a:gd name="T6" fmla="*/ 2147483647 w 18040"/>
              <a:gd name="T7" fmla="*/ 2147483647 h 3503"/>
              <a:gd name="T8" fmla="*/ 2147483647 w 18040"/>
              <a:gd name="T9" fmla="*/ 2147483647 h 3503"/>
              <a:gd name="T10" fmla="*/ 2147483647 w 18040"/>
              <a:gd name="T11" fmla="*/ 2147483647 h 3503"/>
              <a:gd name="T12" fmla="*/ 2147483647 w 18040"/>
              <a:gd name="T13" fmla="*/ 2147483647 h 3503"/>
              <a:gd name="T14" fmla="*/ 2147483647 w 18040"/>
              <a:gd name="T15" fmla="*/ 2147483647 h 3503"/>
              <a:gd name="T16" fmla="*/ 2147483647 w 18040"/>
              <a:gd name="T17" fmla="*/ 2147483647 h 3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3503"/>
              <a:gd name="T29" fmla="*/ 18040 w 18040"/>
              <a:gd name="T30" fmla="*/ 3503 h 3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3503">
                <a:moveTo>
                  <a:pt x="921" y="4"/>
                </a:moveTo>
                <a:cubicBezTo>
                  <a:pt x="921" y="4"/>
                  <a:pt x="14748" y="5"/>
                  <a:pt x="18037" y="7"/>
                </a:cubicBezTo>
                <a:cubicBezTo>
                  <a:pt x="18037" y="263"/>
                  <a:pt x="18037" y="2443"/>
                  <a:pt x="18037" y="2700"/>
                </a:cubicBezTo>
                <a:cubicBezTo>
                  <a:pt x="18017" y="2933"/>
                  <a:pt x="18039" y="3044"/>
                  <a:pt x="17866" y="3221"/>
                </a:cubicBezTo>
                <a:cubicBezTo>
                  <a:pt x="17615" y="3477"/>
                  <a:pt x="17371" y="3468"/>
                  <a:pt x="17067" y="3502"/>
                </a:cubicBezTo>
                <a:cubicBezTo>
                  <a:pt x="16750" y="3494"/>
                  <a:pt x="5714" y="3493"/>
                  <a:pt x="39" y="3489"/>
                </a:cubicBezTo>
                <a:cubicBezTo>
                  <a:pt x="34" y="2975"/>
                  <a:pt x="41" y="711"/>
                  <a:pt x="41" y="657"/>
                </a:cubicBezTo>
                <a:cubicBezTo>
                  <a:pt x="44" y="601"/>
                  <a:pt x="0" y="420"/>
                  <a:pt x="248" y="192"/>
                </a:cubicBezTo>
                <a:cubicBezTo>
                  <a:pt x="494" y="0"/>
                  <a:pt x="677" y="0"/>
                  <a:pt x="921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Прочитайте і збережіть</a:t>
            </a:r>
            <a:endParaRPr lang="en-US" altLang="zh-CN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За допомогою наступного коду</a:t>
            </a:r>
            <a:r>
              <a:rPr lang="en-US" altLang="zh-CN" sz="2800" smtClean="0"/>
              <a:t>QImageReader</a:t>
            </a:r>
            <a:r>
              <a:rPr lang="zh-CN" altLang="en-US" sz="2800" smtClean="0"/>
              <a:t>і</a:t>
            </a:r>
            <a:r>
              <a:rPr lang="en-US" altLang="zh-CN" sz="2800" smtClean="0"/>
              <a:t>QImageWriter</a:t>
            </a:r>
            <a:r>
              <a:rPr lang="zh-CN" altLang="en-US" sz="2800" smtClean="0"/>
              <a:t>Класи ці класи визначаються розширенням файлу формату файлу при економії</a:t>
            </a:r>
            <a:endParaRPr lang="en-US" altLang="zh-CN" sz="2800" smtClean="0"/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48</a:t>
            </a:r>
          </a:p>
        </p:txBody>
      </p:sp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1943100" y="2817813"/>
            <a:ext cx="42957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QPixmap піксельна ( "image.png");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піксельна.</a:t>
            </a:r>
            <a:r>
              <a:rPr lang="en-US" altLang="zh-CN" sz="2000" b="1">
                <a:solidFill>
                  <a:srgbClr val="FF0000"/>
                </a:solidFill>
                <a:latin typeface="DejaVu Sans Mono" pitchFamily="49" charset="0"/>
                <a:ea typeface="宋体" pitchFamily="2" charset="-122"/>
              </a:rPr>
              <a:t>економити</a:t>
            </a: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"Image.jpeg");</a:t>
            </a: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943100" y="4176713"/>
            <a:ext cx="402113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QImage зображення ( "image.png");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зображення.</a:t>
            </a:r>
            <a:r>
              <a:rPr lang="en-US" altLang="zh-CN" sz="2000" b="1">
                <a:solidFill>
                  <a:srgbClr val="FF0000"/>
                </a:solidFill>
                <a:latin typeface="DejaVu Sans Mono" pitchFamily="49" charset="0"/>
                <a:ea typeface="宋体" pitchFamily="2" charset="-122"/>
              </a:rPr>
              <a:t>економити</a:t>
            </a: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 "Image.jpeg");</a:t>
            </a:r>
          </a:p>
        </p:txBody>
      </p:sp>
      <p:sp>
        <p:nvSpPr>
          <p:cNvPr id="51207" name="Freeform 4"/>
          <p:cNvSpPr>
            <a:spLocks noChangeArrowheads="1"/>
          </p:cNvSpPr>
          <p:nvPr/>
        </p:nvSpPr>
        <p:spPr bwMode="auto">
          <a:xfrm>
            <a:off x="1752600" y="2673350"/>
            <a:ext cx="4691063" cy="901700"/>
          </a:xfrm>
          <a:custGeom>
            <a:avLst/>
            <a:gdLst>
              <a:gd name="T0" fmla="*/ 2147483647 w 13029"/>
              <a:gd name="T1" fmla="*/ 2147483647 h 2503"/>
              <a:gd name="T2" fmla="*/ 2147483647 w 13029"/>
              <a:gd name="T3" fmla="*/ 2147483647 h 2503"/>
              <a:gd name="T4" fmla="*/ 2147483647 w 13029"/>
              <a:gd name="T5" fmla="*/ 2147483647 h 2503"/>
              <a:gd name="T6" fmla="*/ 2147483647 w 13029"/>
              <a:gd name="T7" fmla="*/ 2147483647 h 2503"/>
              <a:gd name="T8" fmla="*/ 2147483647 w 13029"/>
              <a:gd name="T9" fmla="*/ 2147483647 h 2503"/>
              <a:gd name="T10" fmla="*/ 2147483647 w 13029"/>
              <a:gd name="T11" fmla="*/ 2147483647 h 2503"/>
              <a:gd name="T12" fmla="*/ 2147483647 w 13029"/>
              <a:gd name="T13" fmla="*/ 2147483647 h 2503"/>
              <a:gd name="T14" fmla="*/ 2147483647 w 13029"/>
              <a:gd name="T15" fmla="*/ 2147483647 h 2503"/>
              <a:gd name="T16" fmla="*/ 2147483647 w 13029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2503"/>
              <a:gd name="T29" fmla="*/ 13029 w 13029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2503">
                <a:moveTo>
                  <a:pt x="665" y="3"/>
                </a:moveTo>
                <a:cubicBezTo>
                  <a:pt x="665" y="3"/>
                  <a:pt x="10652" y="3"/>
                  <a:pt x="13027" y="5"/>
                </a:cubicBezTo>
                <a:cubicBezTo>
                  <a:pt x="13027" y="188"/>
                  <a:pt x="13027" y="1745"/>
                  <a:pt x="13027" y="1928"/>
                </a:cubicBezTo>
                <a:cubicBezTo>
                  <a:pt x="13012" y="2095"/>
                  <a:pt x="13028" y="2174"/>
                  <a:pt x="12904" y="2301"/>
                </a:cubicBezTo>
                <a:cubicBezTo>
                  <a:pt x="12722" y="2483"/>
                  <a:pt x="12546" y="2478"/>
                  <a:pt x="12326" y="2502"/>
                </a:cubicBezTo>
                <a:cubicBezTo>
                  <a:pt x="12098" y="2496"/>
                  <a:pt x="4127" y="2495"/>
                  <a:pt x="28" y="2493"/>
                </a:cubicBezTo>
                <a:cubicBezTo>
                  <a:pt x="25" y="2125"/>
                  <a:pt x="30" y="508"/>
                  <a:pt x="30" y="469"/>
                </a:cubicBezTo>
                <a:cubicBezTo>
                  <a:pt x="32" y="429"/>
                  <a:pt x="0" y="300"/>
                  <a:pt x="179" y="137"/>
                </a:cubicBezTo>
                <a:cubicBezTo>
                  <a:pt x="357" y="0"/>
                  <a:pt x="489" y="0"/>
                  <a:pt x="66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08" name="Freeform 5"/>
          <p:cNvSpPr>
            <a:spLocks noChangeArrowheads="1"/>
          </p:cNvSpPr>
          <p:nvPr/>
        </p:nvSpPr>
        <p:spPr bwMode="auto">
          <a:xfrm>
            <a:off x="1752600" y="4076700"/>
            <a:ext cx="4691063" cy="865188"/>
          </a:xfrm>
          <a:custGeom>
            <a:avLst/>
            <a:gdLst>
              <a:gd name="T0" fmla="*/ 2147483647 w 13029"/>
              <a:gd name="T1" fmla="*/ 2147483647 h 2403"/>
              <a:gd name="T2" fmla="*/ 2147483647 w 13029"/>
              <a:gd name="T3" fmla="*/ 2147483647 h 2403"/>
              <a:gd name="T4" fmla="*/ 2147483647 w 13029"/>
              <a:gd name="T5" fmla="*/ 2147483647 h 2403"/>
              <a:gd name="T6" fmla="*/ 2147483647 w 13029"/>
              <a:gd name="T7" fmla="*/ 2147483647 h 2403"/>
              <a:gd name="T8" fmla="*/ 2147483647 w 13029"/>
              <a:gd name="T9" fmla="*/ 2147483647 h 2403"/>
              <a:gd name="T10" fmla="*/ 2147483647 w 13029"/>
              <a:gd name="T11" fmla="*/ 2147483647 h 2403"/>
              <a:gd name="T12" fmla="*/ 2147483647 w 13029"/>
              <a:gd name="T13" fmla="*/ 2147483647 h 2403"/>
              <a:gd name="T14" fmla="*/ 2147483647 w 13029"/>
              <a:gd name="T15" fmla="*/ 2147483647 h 2403"/>
              <a:gd name="T16" fmla="*/ 2147483647 w 13029"/>
              <a:gd name="T17" fmla="*/ 2147483647 h 2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2403"/>
              <a:gd name="T29" fmla="*/ 13029 w 13029"/>
              <a:gd name="T30" fmla="*/ 2403 h 2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2403">
                <a:moveTo>
                  <a:pt x="665" y="3"/>
                </a:moveTo>
                <a:cubicBezTo>
                  <a:pt x="665" y="3"/>
                  <a:pt x="10652" y="3"/>
                  <a:pt x="13027" y="5"/>
                </a:cubicBezTo>
                <a:cubicBezTo>
                  <a:pt x="13027" y="180"/>
                  <a:pt x="13027" y="1675"/>
                  <a:pt x="13027" y="1851"/>
                </a:cubicBezTo>
                <a:cubicBezTo>
                  <a:pt x="13012" y="2011"/>
                  <a:pt x="13028" y="2087"/>
                  <a:pt x="12904" y="2209"/>
                </a:cubicBezTo>
                <a:cubicBezTo>
                  <a:pt x="12722" y="2384"/>
                  <a:pt x="12546" y="2379"/>
                  <a:pt x="12326" y="2402"/>
                </a:cubicBezTo>
                <a:cubicBezTo>
                  <a:pt x="12098" y="2396"/>
                  <a:pt x="4127" y="2395"/>
                  <a:pt x="28" y="2393"/>
                </a:cubicBezTo>
                <a:cubicBezTo>
                  <a:pt x="25" y="2040"/>
                  <a:pt x="30" y="487"/>
                  <a:pt x="30" y="451"/>
                </a:cubicBezTo>
                <a:cubicBezTo>
                  <a:pt x="32" y="412"/>
                  <a:pt x="0" y="288"/>
                  <a:pt x="179" y="131"/>
                </a:cubicBezTo>
                <a:cubicBezTo>
                  <a:pt x="357" y="0"/>
                  <a:pt x="489" y="0"/>
                  <a:pt x="665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в</a:t>
            </a:r>
            <a:r>
              <a:rPr lang="en-US" altLang="zh-CN" smtClean="0"/>
              <a:t>QImage</a:t>
            </a:r>
            <a:r>
              <a:rPr lang="zh-CN" altLang="en-US" smtClean="0"/>
              <a:t>спираючись на</a:t>
            </a:r>
            <a:endParaRPr lang="en-US" altLang="zh-CN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QImage</a:t>
            </a:r>
            <a:r>
              <a:rPr lang="zh-CN" altLang="en-US" sz="2800" smtClean="0"/>
              <a:t>тут</a:t>
            </a:r>
            <a:r>
              <a:rPr lang="en-US" altLang="zh-CN" sz="2800" smtClean="0"/>
              <a:t>QPaintDevice</a:t>
            </a:r>
            <a:r>
              <a:rPr lang="zh-CN" altLang="en-US" sz="2800" smtClean="0"/>
              <a:t>Підкласи, таким чином,</a:t>
            </a:r>
            <a:r>
              <a:rPr lang="en-US" altLang="zh-CN" sz="2800" smtClean="0"/>
              <a:t>QPainter</a:t>
            </a:r>
            <a:r>
              <a:rPr lang="zh-CN" altLang="en-US" sz="2800" smtClean="0"/>
              <a:t>Ви можете малювати на ній</a:t>
            </a:r>
            <a:endParaRPr lang="en-US" altLang="zh-CN" sz="2800" smtClean="0"/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49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538163" y="2270125"/>
            <a:ext cx="62769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QImage зображення (100, 100, QImage :: Format_ARGB32);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QPainter художник (&amp; зображення);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painter.setBrush (Qt :: червоний);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painter.fillRect (image.rect (), Qt :: білий);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painter.drawRect ( 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. Image.rect () регулюється (20, 20, -20, -20));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image.save ( "image.jpeg");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  <p:sp>
        <p:nvSpPr>
          <p:cNvPr id="52230" name="Freeform 4"/>
          <p:cNvSpPr>
            <a:spLocks noChangeArrowheads="1"/>
          </p:cNvSpPr>
          <p:nvPr/>
        </p:nvSpPr>
        <p:spPr bwMode="auto">
          <a:xfrm>
            <a:off x="344488" y="2201863"/>
            <a:ext cx="6470650" cy="2955925"/>
          </a:xfrm>
          <a:custGeom>
            <a:avLst/>
            <a:gdLst>
              <a:gd name="T0" fmla="*/ 2147483647 w 19543"/>
              <a:gd name="T1" fmla="*/ 2147483647 h 7005"/>
              <a:gd name="T2" fmla="*/ 2147483647 w 19543"/>
              <a:gd name="T3" fmla="*/ 2147483647 h 7005"/>
              <a:gd name="T4" fmla="*/ 2147483647 w 19543"/>
              <a:gd name="T5" fmla="*/ 2147483647 h 7005"/>
              <a:gd name="T6" fmla="*/ 2147483647 w 19543"/>
              <a:gd name="T7" fmla="*/ 2147483647 h 7005"/>
              <a:gd name="T8" fmla="*/ 2147483647 w 19543"/>
              <a:gd name="T9" fmla="*/ 2147483647 h 7005"/>
              <a:gd name="T10" fmla="*/ 2147483647 w 19543"/>
              <a:gd name="T11" fmla="*/ 2147483647 h 7005"/>
              <a:gd name="T12" fmla="*/ 2147483647 w 19543"/>
              <a:gd name="T13" fmla="*/ 2147483647 h 7005"/>
              <a:gd name="T14" fmla="*/ 2147483647 w 19543"/>
              <a:gd name="T15" fmla="*/ 2147483647 h 7005"/>
              <a:gd name="T16" fmla="*/ 2147483647 w 19543"/>
              <a:gd name="T17" fmla="*/ 2147483647 h 7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543"/>
              <a:gd name="T28" fmla="*/ 0 h 7005"/>
              <a:gd name="T29" fmla="*/ 19543 w 19543"/>
              <a:gd name="T30" fmla="*/ 7005 h 70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543" h="7005">
                <a:moveTo>
                  <a:pt x="997" y="7"/>
                </a:moveTo>
                <a:cubicBezTo>
                  <a:pt x="997" y="7"/>
                  <a:pt x="15977" y="9"/>
                  <a:pt x="19540" y="14"/>
                </a:cubicBezTo>
                <a:cubicBezTo>
                  <a:pt x="19540" y="525"/>
                  <a:pt x="19540" y="4885"/>
                  <a:pt x="19540" y="5399"/>
                </a:cubicBezTo>
                <a:cubicBezTo>
                  <a:pt x="19518" y="5865"/>
                  <a:pt x="19542" y="6087"/>
                  <a:pt x="19355" y="6442"/>
                </a:cubicBezTo>
                <a:cubicBezTo>
                  <a:pt x="19083" y="6953"/>
                  <a:pt x="18819" y="6936"/>
                  <a:pt x="18489" y="7004"/>
                </a:cubicBezTo>
                <a:cubicBezTo>
                  <a:pt x="18146" y="6988"/>
                  <a:pt x="6190" y="6985"/>
                  <a:pt x="42" y="6978"/>
                </a:cubicBezTo>
                <a:cubicBezTo>
                  <a:pt x="37" y="5949"/>
                  <a:pt x="44" y="1421"/>
                  <a:pt x="44" y="1313"/>
                </a:cubicBezTo>
                <a:cubicBezTo>
                  <a:pt x="48" y="1201"/>
                  <a:pt x="0" y="840"/>
                  <a:pt x="269" y="382"/>
                </a:cubicBezTo>
                <a:cubicBezTo>
                  <a:pt x="536" y="0"/>
                  <a:pt x="733" y="0"/>
                  <a:pt x="997" y="7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6" t="20190" r="31966" b="26096"/>
          <a:stretch>
            <a:fillRect/>
          </a:stretch>
        </p:blipFill>
        <p:spPr bwMode="auto">
          <a:xfrm>
            <a:off x="6875463" y="2492375"/>
            <a:ext cx="21891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основний </a:t>
            </a:r>
            <a:r>
              <a:rPr lang="ru-RU" altLang="zh-CN" dirty="0" err="1" smtClean="0"/>
              <a:t>малювання</a:t>
            </a:r>
            <a:endParaRPr lang="en-US" altLang="zh-CN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821737" cy="5256212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en-US" altLang="zh-CN" dirty="0" err="1" smtClean="0">
                <a:solidFill>
                  <a:srgbClr val="FF0000"/>
                </a:solidFill>
              </a:rPr>
              <a:t>ainter</a:t>
            </a:r>
            <a:r>
              <a:rPr lang="uk-UA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категорія</a:t>
            </a:r>
            <a:r>
              <a:rPr lang="zh-CN" altLang="en-US" dirty="0" smtClean="0"/>
              <a:t>за умови</a:t>
            </a:r>
            <a:r>
              <a:rPr lang="zh-CN" altLang="en-US" dirty="0" smtClean="0">
                <a:solidFill>
                  <a:srgbClr val="0000CC"/>
                </a:solidFill>
              </a:rPr>
              <a:t>складання операцій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Налаштовані на прототип функції: </a:t>
            </a:r>
            <a:r>
              <a:rPr lang="en-US" altLang="zh-CN" b="1" dirty="0" err="1" smtClean="0">
                <a:solidFill>
                  <a:srgbClr val="2C418D"/>
                </a:solidFill>
                <a:hlinkClick r:id="rId2"/>
              </a:rPr>
              <a:t>QPainter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QPaintDevice</a:t>
            </a:r>
            <a:r>
              <a:rPr lang="en-US" altLang="zh-CN" dirty="0"/>
              <a:t> * device)</a:t>
            </a:r>
            <a:endParaRPr lang="zh-CN" altLang="en-US" dirty="0" smtClean="0">
              <a:solidFill>
                <a:srgbClr val="0000CC"/>
              </a:solidFill>
            </a:endParaRPr>
          </a:p>
          <a:p>
            <a:r>
              <a:rPr lang="en-US" altLang="zh-CN" dirty="0" err="1" smtClean="0"/>
              <a:t>QPaintDevice</a:t>
            </a:r>
            <a:r>
              <a:rPr lang="uk-UA" altLang="zh-CN" dirty="0" smtClean="0"/>
              <a:t> о</a:t>
            </a:r>
            <a:r>
              <a:rPr lang="zh-CN" altLang="en-US" dirty="0" smtClean="0"/>
              <a:t>б'єкти класу можуть бути </a:t>
            </a:r>
            <a:r>
              <a:rPr lang="uk-UA" altLang="zh-CN" dirty="0" smtClean="0"/>
              <a:t>використовувати </a:t>
            </a:r>
            <a:r>
              <a:rPr lang="en-US" altLang="zh-CN" dirty="0" err="1" smtClean="0"/>
              <a:t>QPainter</a:t>
            </a:r>
            <a:r>
              <a:rPr lang="uk-UA" altLang="zh-CN" dirty="0" smtClean="0"/>
              <a:t> для малювання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QWidget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QImage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QPixmap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QPicture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QPrinter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QSvgGenerator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QGLPixelBuffer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QGLFramebufferObject</a:t>
            </a:r>
            <a:r>
              <a:rPr lang="en-US" altLang="zh-CN" sz="2000" dirty="0" smtClean="0"/>
              <a:t>, ...</a:t>
            </a: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7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" y="5877272"/>
            <a:ext cx="8569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3025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0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8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в</a:t>
            </a:r>
            <a:r>
              <a:rPr lang="en-US" altLang="zh-CN" smtClean="0"/>
              <a:t>QPixmap</a:t>
            </a:r>
            <a:r>
              <a:rPr lang="zh-CN" altLang="en-US" smtClean="0"/>
              <a:t>спираючись на</a:t>
            </a:r>
            <a:endParaRPr lang="en-US" altLang="zh-CN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QPixmap</a:t>
            </a:r>
            <a:r>
              <a:rPr lang="zh-CN" altLang="en-US" sz="2800" smtClean="0"/>
              <a:t>тут</a:t>
            </a:r>
            <a:r>
              <a:rPr lang="en-US" altLang="zh-CN" sz="2800" smtClean="0"/>
              <a:t>QPaintDevice</a:t>
            </a:r>
            <a:r>
              <a:rPr lang="zh-CN" altLang="en-US" sz="2800" smtClean="0"/>
              <a:t>Підкласи, таким чином,</a:t>
            </a:r>
            <a:r>
              <a:rPr lang="en-US" altLang="zh-CN" sz="2800" smtClean="0"/>
              <a:t>QPainter</a:t>
            </a:r>
            <a:r>
              <a:rPr lang="zh-CN" altLang="en-US" sz="2800" smtClean="0"/>
              <a:t>Ви можете малювати на ній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Основна приманка для екрану</a:t>
            </a:r>
            <a:endParaRPr lang="en-US" altLang="zh-CN" sz="2400" smtClean="0"/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50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539750" y="2708275"/>
            <a:ext cx="6480175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анулювання MyWidget :: imageChanged (константний QImage &amp; зображення)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піксельна = QPixmap :: fromImage (зображення);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оновлення 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анулюються MyWidget :: paintEvent (QPaintEvent *)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QPainter художник (це);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painter.drawPixmap (10, 20, піксельна);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3254" name="Freeform 4"/>
          <p:cNvSpPr>
            <a:spLocks noChangeArrowheads="1"/>
          </p:cNvSpPr>
          <p:nvPr/>
        </p:nvSpPr>
        <p:spPr bwMode="auto">
          <a:xfrm>
            <a:off x="395288" y="2586038"/>
            <a:ext cx="6408737" cy="3003550"/>
          </a:xfrm>
          <a:custGeom>
            <a:avLst/>
            <a:gdLst>
              <a:gd name="T0" fmla="*/ 2147483647 w 20545"/>
              <a:gd name="T1" fmla="*/ 2147483647 h 9507"/>
              <a:gd name="T2" fmla="*/ 2147483647 w 20545"/>
              <a:gd name="T3" fmla="*/ 2147483647 h 9507"/>
              <a:gd name="T4" fmla="*/ 2147483647 w 20545"/>
              <a:gd name="T5" fmla="*/ 2147483647 h 9507"/>
              <a:gd name="T6" fmla="*/ 2147483647 w 20545"/>
              <a:gd name="T7" fmla="*/ 2147483647 h 9507"/>
              <a:gd name="T8" fmla="*/ 2147483647 w 20545"/>
              <a:gd name="T9" fmla="*/ 2147483647 h 9507"/>
              <a:gd name="T10" fmla="*/ 2147483647 w 20545"/>
              <a:gd name="T11" fmla="*/ 2147483647 h 9507"/>
              <a:gd name="T12" fmla="*/ 2147483647 w 20545"/>
              <a:gd name="T13" fmla="*/ 2147483647 h 9507"/>
              <a:gd name="T14" fmla="*/ 2147483647 w 20545"/>
              <a:gd name="T15" fmla="*/ 2147483647 h 9507"/>
              <a:gd name="T16" fmla="*/ 2147483647 w 20545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545"/>
              <a:gd name="T28" fmla="*/ 0 h 9507"/>
              <a:gd name="T29" fmla="*/ 20545 w 20545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545" h="9507">
                <a:moveTo>
                  <a:pt x="1048" y="9"/>
                </a:moveTo>
                <a:cubicBezTo>
                  <a:pt x="1048" y="9"/>
                  <a:pt x="16796" y="12"/>
                  <a:pt x="20542" y="19"/>
                </a:cubicBezTo>
                <a:cubicBezTo>
                  <a:pt x="20542" y="712"/>
                  <a:pt x="20542" y="6631"/>
                  <a:pt x="20542" y="7327"/>
                </a:cubicBezTo>
                <a:cubicBezTo>
                  <a:pt x="20519" y="7961"/>
                  <a:pt x="20544" y="8261"/>
                  <a:pt x="20347" y="8743"/>
                </a:cubicBezTo>
                <a:cubicBezTo>
                  <a:pt x="20061" y="9436"/>
                  <a:pt x="19784" y="9414"/>
                  <a:pt x="19437" y="9506"/>
                </a:cubicBezTo>
                <a:cubicBezTo>
                  <a:pt x="19076" y="9484"/>
                  <a:pt x="6508" y="9480"/>
                  <a:pt x="44" y="9471"/>
                </a:cubicBezTo>
                <a:cubicBezTo>
                  <a:pt x="38" y="8075"/>
                  <a:pt x="47" y="1928"/>
                  <a:pt x="47" y="1782"/>
                </a:cubicBezTo>
                <a:cubicBezTo>
                  <a:pt x="50" y="1630"/>
                  <a:pt x="0" y="1140"/>
                  <a:pt x="282" y="519"/>
                </a:cubicBezTo>
                <a:cubicBezTo>
                  <a:pt x="563" y="0"/>
                  <a:pt x="771" y="0"/>
                  <a:pt x="1048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2" t="28381" r="51071" b="49333"/>
          <a:stretch>
            <a:fillRect/>
          </a:stretch>
        </p:blipFill>
        <p:spPr bwMode="auto">
          <a:xfrm>
            <a:off x="6892925" y="2708275"/>
            <a:ext cx="21431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7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система координат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4967288"/>
          </a:xfrm>
        </p:spPr>
        <p:txBody>
          <a:bodyPr>
            <a:normAutofit fontScale="77500" lnSpcReduction="20000"/>
          </a:bodyPr>
          <a:lstStyle/>
          <a:p>
            <a:pPr marL="323850" eaLnBrk="1" hangingPunct="1">
              <a:spcBef>
                <a:spcPts val="1200"/>
              </a:spcBef>
            </a:pPr>
            <a:r>
              <a:rPr lang="en-US" altLang="zh-CN" smtClean="0"/>
              <a:t>Qt</a:t>
            </a:r>
            <a:r>
              <a:rPr lang="zh-CN" altLang="en-US" smtClean="0"/>
              <a:t>Система координат складається з</a:t>
            </a:r>
            <a:r>
              <a:rPr lang="en-US" altLang="zh-CN" smtClean="0"/>
              <a:t>QPainter</a:t>
            </a:r>
            <a:r>
              <a:rPr lang="zh-CN" altLang="en-US" smtClean="0"/>
              <a:t>Контроль, а й</a:t>
            </a:r>
            <a:r>
              <a:rPr lang="en-US" altLang="zh-CN" smtClean="0"/>
              <a:t>QPaintDevice</a:t>
            </a:r>
            <a:r>
              <a:rPr lang="zh-CN" altLang="en-US" smtClean="0"/>
              <a:t>і</a:t>
            </a:r>
            <a:r>
              <a:rPr lang="en-US" altLang="zh-CN" smtClean="0"/>
              <a:t>QPaintEngine</a:t>
            </a:r>
            <a:r>
              <a:rPr lang="zh-CN" altLang="en-US" smtClean="0"/>
              <a:t>Клас управління.</a:t>
            </a:r>
            <a:endParaRPr lang="en-US" altLang="zh-CN" smtClean="0"/>
          </a:p>
          <a:p>
            <a:pPr marL="323850" eaLnBrk="1" hangingPunct="1">
              <a:spcBef>
                <a:spcPts val="1200"/>
              </a:spcBef>
            </a:pPr>
            <a:r>
              <a:rPr lang="en-US" altLang="zh-CN" smtClean="0"/>
              <a:t>Qt</a:t>
            </a:r>
            <a:r>
              <a:rPr lang="zh-CN" altLang="en-US" smtClean="0"/>
              <a:t>за замовчуванням координат обладнання відображення</a:t>
            </a:r>
            <a:r>
              <a:rPr lang="zh-CN" altLang="en-US" smtClean="0">
                <a:solidFill>
                  <a:srgbClr val="FF0000"/>
                </a:solidFill>
              </a:rPr>
              <a:t>Origin є лівим верхнім кутом</a:t>
            </a:r>
            <a:r>
              <a:rPr lang="zh-CN" altLang="en-US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Збільшення осі вправо</a:t>
            </a:r>
            <a:r>
              <a:rPr lang="zh-CN" altLang="en-US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Осьова низький зріст</a:t>
            </a:r>
            <a:r>
              <a:rPr lang="zh-CN" altLang="en-US" smtClean="0"/>
              <a:t>За замовчуванням одиниць на основі пікселів пристрою є піксель в пристрої принтера,</a:t>
            </a:r>
            <a:r>
              <a:rPr lang="en-US" altLang="zh-CN" smtClean="0"/>
              <a:t>1/72</a:t>
            </a:r>
            <a:r>
              <a:rPr lang="zh-CN" altLang="en-US" smtClean="0"/>
              <a:t>дюйм</a:t>
            </a:r>
            <a:r>
              <a:rPr lang="en-US" altLang="zh-CN" smtClean="0"/>
              <a:t>(0,35</a:t>
            </a:r>
            <a:r>
              <a:rPr lang="zh-CN" altLang="en-US" smtClean="0"/>
              <a:t>міліметр</a:t>
            </a:r>
            <a:r>
              <a:rPr lang="en-US" altLang="zh-CN" smtClean="0"/>
              <a:t>)</a:t>
            </a:r>
          </a:p>
          <a:p>
            <a:pPr marL="323850" eaLnBrk="1" hangingPunct="1">
              <a:spcBef>
                <a:spcPts val="1200"/>
              </a:spcBef>
            </a:pPr>
            <a:r>
              <a:rPr lang="en-US" altLang="zh-CN" smtClean="0"/>
              <a:t>QPainter</a:t>
            </a:r>
            <a:r>
              <a:rPr lang="zh-CN" altLang="en-US" smtClean="0"/>
              <a:t>Логічні координати</a:t>
            </a:r>
            <a:r>
              <a:rPr lang="en-US" altLang="zh-CN" smtClean="0"/>
              <a:t>QPainterDevice</a:t>
            </a:r>
            <a:r>
              <a:rPr lang="zh-CN" altLang="en-US" smtClean="0"/>
              <a:t>Відображення між фізичними координатами</a:t>
            </a:r>
            <a:r>
              <a:rPr lang="en-US" altLang="zh-CN" smtClean="0"/>
              <a:t>QPainter</a:t>
            </a:r>
            <a:r>
              <a:rPr lang="zh-CN" altLang="en-US" smtClean="0"/>
              <a:t>матриця перетворення</a:t>
            </a:r>
            <a:r>
              <a:rPr lang="en-US" altLang="zh-CN" smtClean="0"/>
              <a:t>worldMatrix ()</a:t>
            </a:r>
            <a:r>
              <a:rPr lang="zh-CN" altLang="en-US" smtClean="0"/>
              <a:t>Viewport</a:t>
            </a:r>
            <a:r>
              <a:rPr lang="en-US" altLang="zh-CN" smtClean="0"/>
              <a:t>вікно перегляду () </a:t>
            </a:r>
            <a:r>
              <a:rPr lang="zh-CN" altLang="en-US" smtClean="0"/>
              <a:t>І вікно</a:t>
            </a:r>
            <a:r>
              <a:rPr lang="en-US" altLang="zh-CN" smtClean="0"/>
              <a:t>вікно ()</a:t>
            </a:r>
            <a:r>
              <a:rPr lang="zh-CN" altLang="en-US" smtClean="0"/>
              <a:t>Обробка.</a:t>
            </a:r>
            <a:endParaRPr lang="en-US" altLang="zh-CN" smtClean="0"/>
          </a:p>
          <a:p>
            <a:pPr marL="723900" lvl="1" eaLnBrk="1" hangingPunct="1">
              <a:spcBef>
                <a:spcPts val="1200"/>
              </a:spcBef>
            </a:pPr>
            <a:r>
              <a:rPr lang="zh-CN" altLang="en-US" sz="2000" smtClean="0">
                <a:solidFill>
                  <a:srgbClr val="0000CC"/>
                </a:solidFill>
              </a:rPr>
              <a:t>Без перетворення координат, координати і координати такі ж фізичні</a:t>
            </a:r>
            <a:endParaRPr lang="en-US" altLang="zh-CN" sz="2000" smtClean="0">
              <a:solidFill>
                <a:srgbClr val="0000CC"/>
              </a:solidFill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19070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Метод представляє значення координат</a:t>
            </a:r>
            <a:endParaRPr lang="en-US" altLang="zh-CN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Якщо немає перетворення координат, прямої малюнок</a:t>
            </a:r>
            <a:endParaRPr lang="en-US" altLang="zh-CN" smtClean="0"/>
          </a:p>
          <a:p>
            <a:pPr lvl="1"/>
            <a:r>
              <a:rPr lang="zh-CN" altLang="en-US" sz="2000" smtClean="0"/>
              <a:t>наявний</a:t>
            </a:r>
            <a:r>
              <a:rPr lang="en-US" altLang="zh-CN" sz="2000" smtClean="0">
                <a:solidFill>
                  <a:srgbClr val="0000CC"/>
                </a:solidFill>
              </a:rPr>
              <a:t>QPainter</a:t>
            </a:r>
            <a:r>
              <a:rPr lang="zh-CN" altLang="en-US" sz="2000" smtClean="0">
                <a:solidFill>
                  <a:srgbClr val="0000CC"/>
                </a:solidFill>
              </a:rPr>
              <a:t>з</a:t>
            </a:r>
            <a:r>
              <a:rPr lang="en-US" altLang="zh-CN" sz="2000" smtClean="0">
                <a:solidFill>
                  <a:srgbClr val="0000CC"/>
                </a:solidFill>
              </a:rPr>
              <a:t>вікно ()</a:t>
            </a:r>
            <a:r>
              <a:rPr lang="zh-CN" altLang="en-US" sz="2000" smtClean="0"/>
              <a:t>Функція для отримання креслення вікна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Потім звертається в цьому вікні креслення</a:t>
            </a:r>
            <a:endParaRPr lang="en-US" altLang="zh-CN" sz="2000" smtClean="0"/>
          </a:p>
          <a:p>
            <a:r>
              <a:rPr lang="zh-CN" altLang="en-US" smtClean="0"/>
              <a:t>використання</a:t>
            </a:r>
            <a:r>
              <a:rPr lang="en-US" altLang="zh-CN" smtClean="0"/>
              <a:t>QPoint, QSize, </a:t>
            </a:r>
            <a:r>
              <a:rPr lang="zh-CN" altLang="en-US" smtClean="0"/>
              <a:t>і</a:t>
            </a:r>
            <a:r>
              <a:rPr lang="en-US" altLang="zh-CN" smtClean="0"/>
              <a:t>QRect</a:t>
            </a:r>
            <a:r>
              <a:rPr lang="zh-CN" altLang="en-US" smtClean="0"/>
              <a:t>шоу</a:t>
            </a:r>
            <a:r>
              <a:rPr lang="zh-CN" altLang="en-US" smtClean="0">
                <a:solidFill>
                  <a:srgbClr val="0000CC"/>
                </a:solidFill>
              </a:rPr>
              <a:t>значення координат</a:t>
            </a:r>
            <a:r>
              <a:rPr lang="zh-CN" altLang="en-US" smtClean="0"/>
              <a:t>і</a:t>
            </a:r>
            <a:r>
              <a:rPr lang="zh-CN" altLang="en-US" smtClean="0">
                <a:solidFill>
                  <a:srgbClr val="0000CC"/>
                </a:solidFill>
              </a:rPr>
              <a:t>область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smtClean="0"/>
              <a:t>QPoint: точка (х, у)</a:t>
            </a:r>
          </a:p>
          <a:p>
            <a:pPr lvl="1"/>
            <a:r>
              <a:rPr lang="en-US" altLang="zh-CN" sz="2000" smtClean="0"/>
              <a:t>QSize: розмір (ширина, висота)</a:t>
            </a:r>
          </a:p>
          <a:p>
            <a:pPr lvl="1"/>
            <a:r>
              <a:rPr lang="en-US" altLang="zh-CN" sz="2000" smtClean="0"/>
              <a:t>QRect: точка </a:t>
            </a:r>
            <a:r>
              <a:rPr lang="zh-CN" altLang="en-US" sz="2000" smtClean="0"/>
              <a:t>і</a:t>
            </a:r>
            <a:r>
              <a:rPr lang="en-US" altLang="zh-CN" sz="2000" smtClean="0"/>
              <a:t> розмір </a:t>
            </a:r>
            <a:r>
              <a:rPr lang="en-US" altLang="zh-CN" sz="2000" smtClean="0">
                <a:sym typeface="Wingdings" pitchFamily="2" charset="2"/>
              </a:rPr>
              <a:t></a:t>
            </a:r>
            <a:r>
              <a:rPr lang="en-US" altLang="zh-CN" sz="2000" smtClean="0"/>
              <a:t> (X, Y, ширина, висота)</a:t>
            </a:r>
          </a:p>
          <a:p>
            <a:r>
              <a:rPr lang="en-US" altLang="zh-CN" smtClean="0"/>
              <a:t>QPointF / QSizeF / QRectF</a:t>
            </a:r>
            <a:r>
              <a:rPr lang="zh-CN" altLang="en-US" smtClean="0"/>
              <a:t>Він використовується для представлення</a:t>
            </a:r>
            <a:r>
              <a:rPr lang="zh-CN" altLang="en-US" smtClean="0">
                <a:solidFill>
                  <a:srgbClr val="0000CC"/>
                </a:solidFill>
              </a:rPr>
              <a:t>координати з плаваючою точкою</a:t>
            </a:r>
            <a:endParaRPr lang="en-US" altLang="zh-CN" smtClean="0">
              <a:solidFill>
                <a:srgbClr val="0000CC"/>
              </a:solidFill>
            </a:endParaRP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2851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перетворення координат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49672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mtClean="0"/>
              <a:t>в цілому</a:t>
            </a:r>
            <a:r>
              <a:rPr lang="en-US" altLang="zh-CN" smtClean="0"/>
              <a:t>QPainer</a:t>
            </a:r>
            <a:r>
              <a:rPr lang="zh-CN" altLang="en-US" smtClean="0"/>
              <a:t>Намалюйте графіки в системі координат пристрою, але</a:t>
            </a:r>
            <a:r>
              <a:rPr lang="en-US" altLang="zh-CN" smtClean="0"/>
              <a:t>QPainter</a:t>
            </a:r>
            <a:r>
              <a:rPr lang="zh-CN" altLang="en-US" smtClean="0"/>
              <a:t>Також підтримує перетворення координат.</a:t>
            </a:r>
            <a:endParaRPr lang="en-US" altLang="zh-CN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smtClean="0">
                <a:solidFill>
                  <a:srgbClr val="0000CC"/>
                </a:solidFill>
              </a:rPr>
              <a:t>QPainter :: шкала ()</a:t>
            </a:r>
            <a:r>
              <a:rPr lang="zh-CN" altLang="en-US" sz="2000" smtClean="0"/>
              <a:t>Функція: масштабування</a:t>
            </a:r>
            <a:endParaRPr lang="en-US" altLang="zh-CN" sz="200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smtClean="0">
                <a:solidFill>
                  <a:srgbClr val="0000CC"/>
                </a:solidFill>
              </a:rPr>
              <a:t>QPainter :: обертати ()</a:t>
            </a:r>
            <a:r>
              <a:rPr lang="zh-CN" altLang="en-US" sz="2000" smtClean="0"/>
              <a:t>Функція: перетворення обертання</a:t>
            </a:r>
            <a:endParaRPr lang="en-US" altLang="zh-CN" sz="200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smtClean="0">
                <a:solidFill>
                  <a:srgbClr val="0000CC"/>
                </a:solidFill>
              </a:rPr>
              <a:t>QPainter :: переводити ()</a:t>
            </a:r>
            <a:r>
              <a:rPr lang="zh-CN" altLang="en-US" sz="2000" smtClean="0"/>
              <a:t>Функція: перетворення перекладу</a:t>
            </a:r>
            <a:endParaRPr lang="en-US" altLang="zh-CN" sz="200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smtClean="0">
                <a:solidFill>
                  <a:srgbClr val="0000CC"/>
                </a:solidFill>
              </a:rPr>
              <a:t>QPainter :: зсуву ()</a:t>
            </a:r>
            <a:r>
              <a:rPr lang="zh-CN" altLang="en-US" sz="2000" smtClean="0"/>
              <a:t>Функція: графіка перекіс трансформували</a:t>
            </a:r>
            <a:endParaRPr lang="en-US" altLang="zh-CN" sz="2000" smtClean="0"/>
          </a:p>
          <a:p>
            <a:pPr eaLnBrk="1" hangingPunct="1">
              <a:spcBef>
                <a:spcPts val="600"/>
              </a:spcBef>
            </a:pPr>
            <a:r>
              <a:rPr lang="zh-CN" altLang="en-US" smtClean="0"/>
              <a:t>Всі комутаційні операції доступні через матрицю перетворення</a:t>
            </a:r>
            <a:r>
              <a:rPr lang="en-US" altLang="zh-CN" smtClean="0">
                <a:solidFill>
                  <a:srgbClr val="0000CC"/>
                </a:solidFill>
              </a:rPr>
              <a:t>QPainter :: wordMatrix ()</a:t>
            </a:r>
            <a:r>
              <a:rPr lang="zh-CN" altLang="en-US" smtClean="0"/>
              <a:t>Видалити функцію. Різні матриці перетворення можуть бути використані для збереження стека.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smtClean="0"/>
              <a:t>використання</a:t>
            </a:r>
            <a:r>
              <a:rPr lang="en-US" altLang="zh-CN" sz="2000" smtClean="0"/>
              <a:t>QPainter :: зберегти ()</a:t>
            </a:r>
            <a:r>
              <a:rPr lang="zh-CN" altLang="en-US" sz="2000" smtClean="0">
                <a:solidFill>
                  <a:srgbClr val="0000CC"/>
                </a:solidFill>
              </a:rPr>
              <a:t>Збережіть матрицю перетворення в стек</a:t>
            </a:r>
            <a:r>
              <a:rPr lang="zh-CN" altLang="en-US" sz="2000" smtClean="0"/>
              <a:t>з</a:t>
            </a:r>
            <a:r>
              <a:rPr lang="en-US" altLang="zh-CN" sz="2000" smtClean="0"/>
              <a:t>QPainter :: відновити ()</a:t>
            </a:r>
            <a:r>
              <a:rPr lang="zh-CN" altLang="en-US" sz="2000" smtClean="0"/>
              <a:t>функція</a:t>
            </a:r>
            <a:r>
              <a:rPr lang="zh-CN" altLang="en-US" sz="2000" smtClean="0">
                <a:solidFill>
                  <a:srgbClr val="0000CC"/>
                </a:solidFill>
              </a:rPr>
              <a:t>Він вискочив з стека</a:t>
            </a:r>
            <a:r>
              <a:rPr lang="zh-CN" altLang="en-US" sz="2000" smtClean="0"/>
              <a:t>,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47758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перетворення координат</a:t>
            </a:r>
            <a:endParaRPr lang="en-US" altLang="zh-CN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Перетворення координат послідовність має важливе значення</a:t>
            </a:r>
            <a:endParaRPr lang="en-US" altLang="zh-CN" smtClean="0"/>
          </a:p>
          <a:p>
            <a:r>
              <a:rPr lang="zh-CN" altLang="en-US" smtClean="0"/>
              <a:t>При цьому перетворення переміщення, перетворення обертання і перетворення викривлення, походження також має важливе значення</a:t>
            </a:r>
            <a:endParaRPr lang="en-US" altLang="zh-CN" smtClean="0"/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55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-36513" y="4816475"/>
            <a:ext cx="39608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048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(Qt :: червоний);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(0, 100);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p.rotate (35);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643438" y="4745038"/>
            <a:ext cx="39608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048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(Qt :: червоний);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p.rotate (35);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(0, 100);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(200, 20, 120, 120);</a:t>
            </a:r>
          </a:p>
        </p:txBody>
      </p:sp>
      <p:sp>
        <p:nvSpPr>
          <p:cNvPr id="58375" name="Freeform 7"/>
          <p:cNvSpPr>
            <a:spLocks noChangeArrowheads="1"/>
          </p:cNvSpPr>
          <p:nvPr/>
        </p:nvSpPr>
        <p:spPr bwMode="auto">
          <a:xfrm>
            <a:off x="25400" y="2133600"/>
            <a:ext cx="4329113" cy="4248150"/>
          </a:xfrm>
          <a:custGeom>
            <a:avLst/>
            <a:gdLst>
              <a:gd name="T0" fmla="*/ 2147483647 w 12027"/>
              <a:gd name="T1" fmla="*/ 2147483647 h 11009"/>
              <a:gd name="T2" fmla="*/ 2147483647 w 12027"/>
              <a:gd name="T3" fmla="*/ 2147483647 h 11009"/>
              <a:gd name="T4" fmla="*/ 2147483647 w 12027"/>
              <a:gd name="T5" fmla="*/ 2147483647 h 11009"/>
              <a:gd name="T6" fmla="*/ 2147483647 w 12027"/>
              <a:gd name="T7" fmla="*/ 2147483647 h 11009"/>
              <a:gd name="T8" fmla="*/ 2147483647 w 12027"/>
              <a:gd name="T9" fmla="*/ 2147483647 h 11009"/>
              <a:gd name="T10" fmla="*/ 2147483647 w 12027"/>
              <a:gd name="T11" fmla="*/ 2147483647 h 11009"/>
              <a:gd name="T12" fmla="*/ 2147483647 w 12027"/>
              <a:gd name="T13" fmla="*/ 2147483647 h 11009"/>
              <a:gd name="T14" fmla="*/ 2147483647 w 12027"/>
              <a:gd name="T15" fmla="*/ 2147483647 h 11009"/>
              <a:gd name="T16" fmla="*/ 2147483647 w 12027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7"/>
              <a:gd name="T28" fmla="*/ 0 h 11009"/>
              <a:gd name="T29" fmla="*/ 12027 w 12027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7" h="11009">
                <a:moveTo>
                  <a:pt x="614" y="11"/>
                </a:moveTo>
                <a:cubicBezTo>
                  <a:pt x="614" y="11"/>
                  <a:pt x="9832" y="15"/>
                  <a:pt x="12025" y="22"/>
                </a:cubicBezTo>
                <a:cubicBezTo>
                  <a:pt x="12025" y="825"/>
                  <a:pt x="12025" y="7678"/>
                  <a:pt x="12025" y="8485"/>
                </a:cubicBezTo>
                <a:cubicBezTo>
                  <a:pt x="12011" y="9218"/>
                  <a:pt x="12026" y="9567"/>
                  <a:pt x="11911" y="10124"/>
                </a:cubicBezTo>
                <a:cubicBezTo>
                  <a:pt x="11744" y="10927"/>
                  <a:pt x="11581" y="10901"/>
                  <a:pt x="11378" y="11008"/>
                </a:cubicBezTo>
                <a:cubicBezTo>
                  <a:pt x="11167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376" name="Freeform 8"/>
          <p:cNvSpPr>
            <a:spLocks noChangeArrowheads="1"/>
          </p:cNvSpPr>
          <p:nvPr/>
        </p:nvSpPr>
        <p:spPr bwMode="auto">
          <a:xfrm>
            <a:off x="4705350" y="2133600"/>
            <a:ext cx="4330700" cy="4175125"/>
          </a:xfrm>
          <a:custGeom>
            <a:avLst/>
            <a:gdLst>
              <a:gd name="T0" fmla="*/ 2147483647 w 12029"/>
              <a:gd name="T1" fmla="*/ 2147483647 h 11009"/>
              <a:gd name="T2" fmla="*/ 2147483647 w 12029"/>
              <a:gd name="T3" fmla="*/ 2147483647 h 11009"/>
              <a:gd name="T4" fmla="*/ 2147483647 w 12029"/>
              <a:gd name="T5" fmla="*/ 2147483647 h 11009"/>
              <a:gd name="T6" fmla="*/ 2147483647 w 12029"/>
              <a:gd name="T7" fmla="*/ 2147483647 h 11009"/>
              <a:gd name="T8" fmla="*/ 2147483647 w 12029"/>
              <a:gd name="T9" fmla="*/ 2147483647 h 11009"/>
              <a:gd name="T10" fmla="*/ 2147483647 w 12029"/>
              <a:gd name="T11" fmla="*/ 2147483647 h 11009"/>
              <a:gd name="T12" fmla="*/ 2147483647 w 12029"/>
              <a:gd name="T13" fmla="*/ 2147483647 h 11009"/>
              <a:gd name="T14" fmla="*/ 2147483647 w 12029"/>
              <a:gd name="T15" fmla="*/ 2147483647 h 11009"/>
              <a:gd name="T16" fmla="*/ 2147483647 w 12029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9"/>
              <a:gd name="T28" fmla="*/ 0 h 11009"/>
              <a:gd name="T29" fmla="*/ 12029 w 12029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9" h="11009">
                <a:moveTo>
                  <a:pt x="614" y="11"/>
                </a:moveTo>
                <a:cubicBezTo>
                  <a:pt x="614" y="11"/>
                  <a:pt x="9834" y="15"/>
                  <a:pt x="12027" y="22"/>
                </a:cubicBezTo>
                <a:cubicBezTo>
                  <a:pt x="12027" y="825"/>
                  <a:pt x="12027" y="7678"/>
                  <a:pt x="12027" y="8485"/>
                </a:cubicBezTo>
                <a:cubicBezTo>
                  <a:pt x="12013" y="9218"/>
                  <a:pt x="12028" y="9567"/>
                  <a:pt x="11913" y="10124"/>
                </a:cubicBezTo>
                <a:cubicBezTo>
                  <a:pt x="11746" y="10927"/>
                  <a:pt x="11583" y="10901"/>
                  <a:pt x="11380" y="11008"/>
                </a:cubicBezTo>
                <a:cubicBezTo>
                  <a:pt x="11169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837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133600"/>
            <a:ext cx="2592388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29511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Збереження і відновлення перетворення координат</a:t>
            </a:r>
            <a:endParaRPr lang="en-US" altLang="zh-CN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по</a:t>
            </a:r>
            <a:r>
              <a:rPr lang="en-US" altLang="zh-CN" smtClean="0"/>
              <a:t>економити</a:t>
            </a:r>
            <a:r>
              <a:rPr lang="zh-CN" altLang="en-US" smtClean="0"/>
              <a:t>і</a:t>
            </a:r>
            <a:r>
              <a:rPr lang="en-US" altLang="zh-CN" smtClean="0"/>
              <a:t>відновлення</a:t>
            </a:r>
            <a:r>
              <a:rPr lang="zh-CN" altLang="en-US" smtClean="0"/>
              <a:t>Функція, стан перетворення координат можуть бути збережені і відновлені</a:t>
            </a:r>
            <a:endParaRPr lang="en-US" altLang="zh-CN" smtClean="0"/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56</a:t>
            </a:r>
          </a:p>
        </p:txBody>
      </p:sp>
      <p:sp>
        <p:nvSpPr>
          <p:cNvPr id="59397" name="Freeform 1"/>
          <p:cNvSpPr>
            <a:spLocks noChangeArrowheads="1"/>
          </p:cNvSpPr>
          <p:nvPr/>
        </p:nvSpPr>
        <p:spPr bwMode="auto">
          <a:xfrm>
            <a:off x="1214438" y="2201863"/>
            <a:ext cx="4329112" cy="3963987"/>
          </a:xfrm>
          <a:custGeom>
            <a:avLst/>
            <a:gdLst>
              <a:gd name="T0" fmla="*/ 2147483647 w 12027"/>
              <a:gd name="T1" fmla="*/ 2147483647 h 11009"/>
              <a:gd name="T2" fmla="*/ 2147483647 w 12027"/>
              <a:gd name="T3" fmla="*/ 2147483647 h 11009"/>
              <a:gd name="T4" fmla="*/ 2147483647 w 12027"/>
              <a:gd name="T5" fmla="*/ 2147483647 h 11009"/>
              <a:gd name="T6" fmla="*/ 2147483647 w 12027"/>
              <a:gd name="T7" fmla="*/ 2147483647 h 11009"/>
              <a:gd name="T8" fmla="*/ 2147483647 w 12027"/>
              <a:gd name="T9" fmla="*/ 2147483647 h 11009"/>
              <a:gd name="T10" fmla="*/ 2147483647 w 12027"/>
              <a:gd name="T11" fmla="*/ 2147483647 h 11009"/>
              <a:gd name="T12" fmla="*/ 2147483647 w 12027"/>
              <a:gd name="T13" fmla="*/ 2147483647 h 11009"/>
              <a:gd name="T14" fmla="*/ 2147483647 w 12027"/>
              <a:gd name="T15" fmla="*/ 2147483647 h 11009"/>
              <a:gd name="T16" fmla="*/ 2147483647 w 12027"/>
              <a:gd name="T17" fmla="*/ 2147483647 h 11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7"/>
              <a:gd name="T28" fmla="*/ 0 h 11009"/>
              <a:gd name="T29" fmla="*/ 12027 w 12027"/>
              <a:gd name="T30" fmla="*/ 11009 h 11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7" h="11009">
                <a:moveTo>
                  <a:pt x="614" y="11"/>
                </a:moveTo>
                <a:cubicBezTo>
                  <a:pt x="614" y="11"/>
                  <a:pt x="9832" y="15"/>
                  <a:pt x="12025" y="22"/>
                </a:cubicBezTo>
                <a:cubicBezTo>
                  <a:pt x="12025" y="825"/>
                  <a:pt x="12025" y="7678"/>
                  <a:pt x="12025" y="8485"/>
                </a:cubicBezTo>
                <a:cubicBezTo>
                  <a:pt x="12011" y="9218"/>
                  <a:pt x="12026" y="9567"/>
                  <a:pt x="11911" y="10124"/>
                </a:cubicBezTo>
                <a:cubicBezTo>
                  <a:pt x="11744" y="10927"/>
                  <a:pt x="11581" y="10901"/>
                  <a:pt x="11378" y="11008"/>
                </a:cubicBezTo>
                <a:cubicBezTo>
                  <a:pt x="11167" y="10982"/>
                  <a:pt x="3810" y="10978"/>
                  <a:pt x="26" y="10967"/>
                </a:cubicBezTo>
                <a:cubicBezTo>
                  <a:pt x="23" y="9350"/>
                  <a:pt x="28" y="2233"/>
                  <a:pt x="28" y="2065"/>
                </a:cubicBezTo>
                <a:cubicBezTo>
                  <a:pt x="30" y="1889"/>
                  <a:pt x="0" y="1320"/>
                  <a:pt x="166" y="602"/>
                </a:cubicBezTo>
                <a:cubicBezTo>
                  <a:pt x="330" y="0"/>
                  <a:pt x="452" y="0"/>
                  <a:pt x="614" y="1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465513"/>
            <a:ext cx="1284288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042988" y="2265363"/>
            <a:ext cx="444817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0291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QPoint rotCenter (50, 50);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qreal кут = 42;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р.</a:t>
            </a:r>
            <a:r>
              <a:rPr lang="en-US" altLang="zh-CN" sz="1400" b="1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економити</a:t>
            </a: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(rotCenter);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p.rotate (кут);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(-rotCenter);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(Qt :: червоний);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p.setPen (Qt :: чорний);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(25,25, 50, 50);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р.</a:t>
            </a:r>
            <a:r>
              <a:rPr lang="en-US" altLang="zh-CN" sz="1400" b="1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відновлення</a:t>
            </a: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p.setPen (Qt :: NoPen);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(QColor (80, 80, 80, 150));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p.drawRect (25,25, 50, 50);</a:t>
            </a:r>
          </a:p>
        </p:txBody>
      </p:sp>
      <p:sp>
        <p:nvSpPr>
          <p:cNvPr id="59400" name="AutoShape 6"/>
          <p:cNvSpPr>
            <a:spLocks/>
          </p:cNvSpPr>
          <p:nvPr/>
        </p:nvSpPr>
        <p:spPr bwMode="auto">
          <a:xfrm>
            <a:off x="4462463" y="3178175"/>
            <a:ext cx="179387" cy="647700"/>
          </a:xfrm>
          <a:prstGeom prst="rightBrace">
            <a:avLst>
              <a:gd name="adj1" fmla="val 30089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401" name="AutoShape 7"/>
          <p:cNvSpPr>
            <a:spLocks/>
          </p:cNvSpPr>
          <p:nvPr/>
        </p:nvSpPr>
        <p:spPr bwMode="auto">
          <a:xfrm>
            <a:off x="4462463" y="4078288"/>
            <a:ext cx="179387" cy="647700"/>
          </a:xfrm>
          <a:prstGeom prst="rightBrace">
            <a:avLst>
              <a:gd name="adj1" fmla="val 30089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402" name="AutoShape 8"/>
          <p:cNvSpPr>
            <a:spLocks/>
          </p:cNvSpPr>
          <p:nvPr/>
        </p:nvSpPr>
        <p:spPr bwMode="auto">
          <a:xfrm>
            <a:off x="5362575" y="5410200"/>
            <a:ext cx="179388" cy="647700"/>
          </a:xfrm>
          <a:prstGeom prst="rightBrace">
            <a:avLst>
              <a:gd name="adj1" fmla="val 30088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403" name="AutoShape 9"/>
          <p:cNvSpPr>
            <a:spLocks noChangeArrowheads="1"/>
          </p:cNvSpPr>
          <p:nvPr/>
        </p:nvSpPr>
        <p:spPr bwMode="auto">
          <a:xfrm>
            <a:off x="5003800" y="2744788"/>
            <a:ext cx="2339975" cy="539750"/>
          </a:xfrm>
          <a:prstGeom prst="wedgeRoundRectCallout">
            <a:avLst>
              <a:gd name="adj1" fmla="val -61519"/>
              <a:gd name="adj2" fmla="val 87907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перетворення додатків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404" name="AutoShape 10"/>
          <p:cNvSpPr>
            <a:spLocks noChangeArrowheads="1"/>
          </p:cNvSpPr>
          <p:nvPr/>
        </p:nvSpPr>
        <p:spPr bwMode="auto">
          <a:xfrm>
            <a:off x="5362575" y="3644900"/>
            <a:ext cx="1619250" cy="539750"/>
          </a:xfrm>
          <a:prstGeom prst="wedgeRoundRectCallout">
            <a:avLst>
              <a:gd name="adj1" fmla="val -88880"/>
              <a:gd name="adj2" fmla="val 87907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Пофарбовані червоний прямокутник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405" name="AutoShape 11"/>
          <p:cNvSpPr>
            <a:spLocks noChangeArrowheads="1"/>
          </p:cNvSpPr>
          <p:nvPr/>
        </p:nvSpPr>
        <p:spPr bwMode="auto">
          <a:xfrm>
            <a:off x="6262688" y="5626100"/>
            <a:ext cx="1619250" cy="539750"/>
          </a:xfrm>
          <a:prstGeom prst="wedgeRoundRectCallout">
            <a:avLst>
              <a:gd name="adj1" fmla="val -89898"/>
              <a:gd name="adj2" fmla="val -28884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Пофарбовані сірий прямокутник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4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2.5D</a:t>
            </a:r>
            <a:r>
              <a:rPr lang="zh-CN" altLang="en-US" smtClean="0"/>
              <a:t>перетворення координат</a:t>
            </a:r>
            <a:endParaRPr lang="en-US" altLang="zh-CN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Синхронна операція може бути виконана в будь-який координатної осі, щоб зробити</a:t>
            </a:r>
            <a:r>
              <a:rPr lang="en-US" altLang="zh-CN" sz="2800" smtClean="0"/>
              <a:t>3D</a:t>
            </a:r>
            <a:r>
              <a:rPr lang="zh-CN" altLang="en-US" sz="2800" smtClean="0"/>
              <a:t>ефект</a:t>
            </a:r>
            <a:endParaRPr lang="en-US" altLang="zh-CN" sz="2800" smtClean="0"/>
          </a:p>
        </p:txBody>
      </p:sp>
      <p:sp>
        <p:nvSpPr>
          <p:cNvPr id="6042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57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52463" y="2347913"/>
            <a:ext cx="5178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p.setBrush (Qt :: сірий); p.setRenderHint (QPainter :: Antialiasing);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p.drawRect (100,100, 100, 100);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QTransform т;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t.translate (150,0);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t.rotate (60, Qt :: YAxis);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p.setTransform (т, правда);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p.setBrush (Qt :: червоний);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p.drawRect (-50100, 100, 100);</a:t>
            </a:r>
          </a:p>
        </p:txBody>
      </p:sp>
      <p:sp>
        <p:nvSpPr>
          <p:cNvPr id="60422" name="Freeform 6"/>
          <p:cNvSpPr>
            <a:spLocks noChangeArrowheads="1"/>
          </p:cNvSpPr>
          <p:nvPr/>
        </p:nvSpPr>
        <p:spPr bwMode="auto">
          <a:xfrm>
            <a:off x="179388" y="2133600"/>
            <a:ext cx="5795962" cy="2808288"/>
          </a:xfrm>
          <a:custGeom>
            <a:avLst/>
            <a:gdLst>
              <a:gd name="T0" fmla="*/ 2147483647 w 13029"/>
              <a:gd name="T1" fmla="*/ 2147483647 h 4004"/>
              <a:gd name="T2" fmla="*/ 2147483647 w 13029"/>
              <a:gd name="T3" fmla="*/ 2147483647 h 4004"/>
              <a:gd name="T4" fmla="*/ 2147483647 w 13029"/>
              <a:gd name="T5" fmla="*/ 2147483647 h 4004"/>
              <a:gd name="T6" fmla="*/ 2147483647 w 13029"/>
              <a:gd name="T7" fmla="*/ 2147483647 h 4004"/>
              <a:gd name="T8" fmla="*/ 2147483647 w 13029"/>
              <a:gd name="T9" fmla="*/ 2147483647 h 4004"/>
              <a:gd name="T10" fmla="*/ 2147483647 w 13029"/>
              <a:gd name="T11" fmla="*/ 2147483647 h 4004"/>
              <a:gd name="T12" fmla="*/ 2147483647 w 13029"/>
              <a:gd name="T13" fmla="*/ 2147483647 h 4004"/>
              <a:gd name="T14" fmla="*/ 2147483647 w 13029"/>
              <a:gd name="T15" fmla="*/ 2147483647 h 4004"/>
              <a:gd name="T16" fmla="*/ 2147483647 w 13029"/>
              <a:gd name="T17" fmla="*/ 2147483647 h 40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29"/>
              <a:gd name="T28" fmla="*/ 0 h 4004"/>
              <a:gd name="T29" fmla="*/ 13029 w 13029"/>
              <a:gd name="T30" fmla="*/ 4004 h 40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29" h="4004">
                <a:moveTo>
                  <a:pt x="665" y="4"/>
                </a:moveTo>
                <a:cubicBezTo>
                  <a:pt x="665" y="4"/>
                  <a:pt x="10652" y="5"/>
                  <a:pt x="13027" y="8"/>
                </a:cubicBezTo>
                <a:cubicBezTo>
                  <a:pt x="13027" y="300"/>
                  <a:pt x="13027" y="2792"/>
                  <a:pt x="13027" y="3086"/>
                </a:cubicBezTo>
                <a:cubicBezTo>
                  <a:pt x="13012" y="3352"/>
                  <a:pt x="13028" y="3479"/>
                  <a:pt x="12904" y="3682"/>
                </a:cubicBezTo>
                <a:cubicBezTo>
                  <a:pt x="12722" y="3974"/>
                  <a:pt x="12546" y="3964"/>
                  <a:pt x="12326" y="4003"/>
                </a:cubicBezTo>
                <a:cubicBezTo>
                  <a:pt x="12098" y="3994"/>
                  <a:pt x="4127" y="3992"/>
                  <a:pt x="28" y="3988"/>
                </a:cubicBezTo>
                <a:cubicBezTo>
                  <a:pt x="25" y="3400"/>
                  <a:pt x="30" y="812"/>
                  <a:pt x="30" y="751"/>
                </a:cubicBezTo>
                <a:cubicBezTo>
                  <a:pt x="32" y="687"/>
                  <a:pt x="0" y="480"/>
                  <a:pt x="179" y="219"/>
                </a:cubicBezTo>
                <a:cubicBezTo>
                  <a:pt x="357" y="0"/>
                  <a:pt x="489" y="0"/>
                  <a:pt x="665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04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133600"/>
            <a:ext cx="276066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0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Viewport і вікна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Viewport</a:t>
            </a:r>
            <a:r>
              <a:rPr lang="zh-CN" altLang="en-US" smtClean="0"/>
              <a:t>шоу</a:t>
            </a:r>
            <a:r>
              <a:rPr lang="zh-CN" altLang="en-US" smtClean="0">
                <a:solidFill>
                  <a:srgbClr val="0000CC"/>
                </a:solidFill>
              </a:rPr>
              <a:t>фізичні координати</a:t>
            </a:r>
            <a:r>
              <a:rPr lang="zh-CN" altLang="en-US" smtClean="0"/>
              <a:t>При будь-прямокутної. і</a:t>
            </a:r>
            <a:r>
              <a:rPr lang="zh-CN" altLang="en-US" smtClean="0">
                <a:solidFill>
                  <a:srgbClr val="FF0000"/>
                </a:solidFill>
              </a:rPr>
              <a:t>вікно</a:t>
            </a:r>
            <a:r>
              <a:rPr lang="zh-CN" altLang="en-US" smtClean="0"/>
              <a:t>шоу</a:t>
            </a:r>
            <a:r>
              <a:rPr lang="zh-CN" altLang="en-US" smtClean="0">
                <a:solidFill>
                  <a:srgbClr val="0000CC"/>
                </a:solidFill>
              </a:rPr>
              <a:t>Логічні координати</a:t>
            </a:r>
            <a:r>
              <a:rPr lang="zh-CN" altLang="en-US" smtClean="0"/>
              <a:t>В рамках цього ж прямокутника.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за видовому</a:t>
            </a:r>
            <a:r>
              <a:rPr lang="en-US" altLang="zh-CN" sz="2000" smtClean="0"/>
              <a:t>QPainter</a:t>
            </a:r>
            <a:r>
              <a:rPr lang="zh-CN" altLang="en-US" sz="2000" smtClean="0"/>
              <a:t>з</a:t>
            </a:r>
            <a:r>
              <a:rPr lang="en-US" altLang="zh-CN" sz="2000" smtClean="0">
                <a:solidFill>
                  <a:srgbClr val="FF0000"/>
                </a:solidFill>
              </a:rPr>
              <a:t>вікно перегляду ()</a:t>
            </a:r>
            <a:r>
              <a:rPr lang="zh-CN" altLang="en-US" sz="2000" smtClean="0"/>
              <a:t>функція отримує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Біля вікна</a:t>
            </a:r>
            <a:r>
              <a:rPr lang="en-US" altLang="zh-CN" sz="2000" smtClean="0"/>
              <a:t>QPainter</a:t>
            </a:r>
            <a:r>
              <a:rPr lang="zh-CN" altLang="en-US" sz="2000" smtClean="0"/>
              <a:t>з</a:t>
            </a:r>
            <a:r>
              <a:rPr lang="en-US" altLang="zh-CN" sz="2000" smtClean="0">
                <a:solidFill>
                  <a:srgbClr val="FF0000"/>
                </a:solidFill>
              </a:rPr>
              <a:t>вікно ()</a:t>
            </a:r>
            <a:r>
              <a:rPr lang="zh-CN" altLang="en-US" sz="2000" smtClean="0"/>
              <a:t>функція отримує</a:t>
            </a:r>
            <a:endParaRPr lang="en-US" altLang="zh-CN" sz="2000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за замовчуванням</a:t>
            </a:r>
            <a:r>
              <a:rPr lang="zh-CN" altLang="en-US" smtClean="0"/>
              <a:t>Логічні координати і фізичні координати</a:t>
            </a:r>
            <a:r>
              <a:rPr lang="zh-CN" altLang="en-US" smtClean="0">
                <a:solidFill>
                  <a:srgbClr val="FF0000"/>
                </a:solidFill>
              </a:rPr>
              <a:t>Це те ж саме</a:t>
            </a:r>
            <a:r>
              <a:rPr lang="zh-CN" altLang="en-US" smtClean="0"/>
              <a:t>, Це також узгоджується з прямокутником на пристрої малювання.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використання</a:t>
            </a:r>
            <a:r>
              <a:rPr lang="zh-CN" altLang="en-US" smtClean="0">
                <a:solidFill>
                  <a:srgbClr val="FF0000"/>
                </a:solidFill>
              </a:rPr>
              <a:t>Вікно - видовий екран перетворення</a:t>
            </a:r>
            <a:r>
              <a:rPr lang="zh-CN" altLang="en-US" smtClean="0"/>
              <a:t>Логічні координати можуть задовольнити власні потреби, цей механізм, як правило, використовується для завершення</a:t>
            </a:r>
            <a:r>
              <a:rPr lang="zh-CN" altLang="en-US" smtClean="0">
                <a:solidFill>
                  <a:srgbClr val="0000CC"/>
                </a:solidFill>
              </a:rPr>
              <a:t>Пристрій-незалежний код малювання</a:t>
            </a:r>
            <a:r>
              <a:rPr lang="zh-CN" altLang="en-US" smtClean="0"/>
              <a:t>,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зателефонувавши</a:t>
            </a:r>
            <a:r>
              <a:rPr lang="en-US" altLang="zh-CN" sz="2000" smtClean="0">
                <a:solidFill>
                  <a:srgbClr val="0000CC"/>
                </a:solidFill>
              </a:rPr>
              <a:t>QPainter :: setWindow ()</a:t>
            </a:r>
            <a:r>
              <a:rPr lang="zh-CN" altLang="en-US" sz="2000" smtClean="0"/>
              <a:t>Функція перетворення координат може бути досягнута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вікно або вікно проекції прямокутника Установка фактично виконує лінійне перетворення. Вікно відображається у відповідних чотирьох кутах чотирьох кутів вікна перегляду, і навпаки, в природі. Таким чином, він повинен тримати вікно перегляду і вікно</a:t>
            </a:r>
            <a:r>
              <a:rPr lang="en-US" altLang="zh-CN" sz="2000" smtClean="0"/>
              <a:t>х</a:t>
            </a:r>
            <a:r>
              <a:rPr lang="zh-CN" altLang="en-US" sz="2000" smtClean="0"/>
              <a:t>Вал і</a:t>
            </a:r>
            <a:r>
              <a:rPr lang="en-US" altLang="zh-CN" sz="2000" smtClean="0"/>
              <a:t>Y</a:t>
            </a:r>
            <a:r>
              <a:rPr lang="zh-CN" altLang="en-US" sz="2000" smtClean="0"/>
              <a:t>Збіг між масштабуванням осі, забезпечуючи таким чином малюнок не призводить до деформованої трансформації.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5355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набір номера</a:t>
            </a:r>
            <a:endParaRPr lang="en-US" altLang="zh-CN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5256212"/>
          </a:xfrm>
        </p:spPr>
        <p:txBody>
          <a:bodyPr/>
          <a:lstStyle/>
          <a:p>
            <a:r>
              <a:rPr lang="zh-CN" altLang="en-US" smtClean="0"/>
              <a:t>Призначений для користувача рисунок</a:t>
            </a:r>
            <a:endParaRPr lang="en-US" altLang="zh-CN" smtClean="0"/>
          </a:p>
          <a:p>
            <a:r>
              <a:rPr lang="zh-CN" altLang="en-US" smtClean="0"/>
              <a:t>Ви можете взаємодіяти з клавіатурою і мишкою</a:t>
            </a:r>
            <a:endParaRPr lang="en-US" altLang="zh-CN" smtClean="0"/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60</a:t>
            </a:r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268413"/>
            <a:ext cx="2484438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9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набір номера</a:t>
            </a:r>
            <a:endParaRPr lang="en-US" altLang="zh-CN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Циферблат забарвлений фон</a:t>
            </a:r>
            <a:endParaRPr lang="en-US" altLang="zh-CN" smtClean="0"/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61</a:t>
            </a:r>
          </a:p>
        </p:txBody>
      </p:sp>
      <p:sp>
        <p:nvSpPr>
          <p:cNvPr id="64517" name="Freeform 1"/>
          <p:cNvSpPr>
            <a:spLocks noChangeArrowheads="1"/>
          </p:cNvSpPr>
          <p:nvPr/>
        </p:nvSpPr>
        <p:spPr bwMode="auto">
          <a:xfrm>
            <a:off x="130175" y="1989138"/>
            <a:ext cx="7215188" cy="4503737"/>
          </a:xfrm>
          <a:custGeom>
            <a:avLst/>
            <a:gdLst>
              <a:gd name="T0" fmla="*/ 2147483647 w 20044"/>
              <a:gd name="T1" fmla="*/ 2147483647 h 12510"/>
              <a:gd name="T2" fmla="*/ 2147483647 w 20044"/>
              <a:gd name="T3" fmla="*/ 2147483647 h 12510"/>
              <a:gd name="T4" fmla="*/ 2147483647 w 20044"/>
              <a:gd name="T5" fmla="*/ 2147483647 h 12510"/>
              <a:gd name="T6" fmla="*/ 2147483647 w 20044"/>
              <a:gd name="T7" fmla="*/ 2147483647 h 12510"/>
              <a:gd name="T8" fmla="*/ 2147483647 w 20044"/>
              <a:gd name="T9" fmla="*/ 2147483647 h 12510"/>
              <a:gd name="T10" fmla="*/ 2147483647 w 20044"/>
              <a:gd name="T11" fmla="*/ 2147483647 h 12510"/>
              <a:gd name="T12" fmla="*/ 2147483647 w 20044"/>
              <a:gd name="T13" fmla="*/ 2147483647 h 12510"/>
              <a:gd name="T14" fmla="*/ 2147483647 w 20044"/>
              <a:gd name="T15" fmla="*/ 2147483647 h 12510"/>
              <a:gd name="T16" fmla="*/ 2147483647 w 20044"/>
              <a:gd name="T17" fmla="*/ 2147483647 h 12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4"/>
              <a:gd name="T28" fmla="*/ 0 h 12510"/>
              <a:gd name="T29" fmla="*/ 20044 w 20044"/>
              <a:gd name="T30" fmla="*/ 12510 h 12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4" h="12510">
                <a:moveTo>
                  <a:pt x="1023" y="13"/>
                </a:moveTo>
                <a:cubicBezTo>
                  <a:pt x="1023" y="13"/>
                  <a:pt x="16387" y="17"/>
                  <a:pt x="20041" y="25"/>
                </a:cubicBezTo>
                <a:cubicBezTo>
                  <a:pt x="20041" y="938"/>
                  <a:pt x="20041" y="8726"/>
                  <a:pt x="20041" y="9642"/>
                </a:cubicBezTo>
                <a:cubicBezTo>
                  <a:pt x="20018" y="10476"/>
                  <a:pt x="20043" y="10871"/>
                  <a:pt x="19851" y="11505"/>
                </a:cubicBezTo>
                <a:cubicBezTo>
                  <a:pt x="19572" y="12417"/>
                  <a:pt x="19301" y="12388"/>
                  <a:pt x="18963" y="12509"/>
                </a:cubicBezTo>
                <a:cubicBezTo>
                  <a:pt x="18611" y="12480"/>
                  <a:pt x="6349" y="12476"/>
                  <a:pt x="43" y="12463"/>
                </a:cubicBezTo>
                <a:cubicBezTo>
                  <a:pt x="37" y="10626"/>
                  <a:pt x="46" y="2538"/>
                  <a:pt x="46" y="2346"/>
                </a:cubicBezTo>
                <a:cubicBezTo>
                  <a:pt x="49" y="2146"/>
                  <a:pt x="0" y="1500"/>
                  <a:pt x="276" y="684"/>
                </a:cubicBezTo>
                <a:cubicBezTo>
                  <a:pt x="549" y="0"/>
                  <a:pt x="752" y="0"/>
                  <a:pt x="1023" y="1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468313" y="2063750"/>
            <a:ext cx="669607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0670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анулювання CircularGauge :: paintEvent (QPaintEvent * ев)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QPainter р (це);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ІНТ ступеня;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якщо (ширина ()&gt; висота ())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Ступінь = висота () - 20;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ще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Ступінь = ширина () - 20;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((ширина () - ступінь) / 2, (висота () - ступінь) / 2);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p.setPen (Qt :: білий);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(Qt :: чорний);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p.drawEllipse (0, 0, протяжність, ступінь);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...</a:t>
            </a:r>
          </a:p>
        </p:txBody>
      </p:sp>
      <p:sp>
        <p:nvSpPr>
          <p:cNvPr id="64519" name="AutoShape 6"/>
          <p:cNvSpPr>
            <a:spLocks/>
          </p:cNvSpPr>
          <p:nvPr/>
        </p:nvSpPr>
        <p:spPr bwMode="auto">
          <a:xfrm flipH="1">
            <a:off x="757238" y="3036888"/>
            <a:ext cx="179387" cy="1619250"/>
          </a:xfrm>
          <a:prstGeom prst="rightBrace">
            <a:avLst>
              <a:gd name="adj1" fmla="val 75221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5184775" y="4800600"/>
            <a:ext cx="179388" cy="1079500"/>
          </a:xfrm>
          <a:prstGeom prst="rightBrace">
            <a:avLst>
              <a:gd name="adj1" fmla="val 50147"/>
              <a:gd name="adj2" fmla="val 50000"/>
            </a:avLst>
          </a:prstGeom>
          <a:noFill/>
          <a:ln w="21600">
            <a:solidFill>
              <a:srgbClr val="024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521" name="AutoShape 8"/>
          <p:cNvSpPr>
            <a:spLocks noChangeArrowheads="1"/>
          </p:cNvSpPr>
          <p:nvPr/>
        </p:nvSpPr>
        <p:spPr bwMode="auto">
          <a:xfrm>
            <a:off x="6264275" y="5232400"/>
            <a:ext cx="1979613" cy="720725"/>
          </a:xfrm>
          <a:prstGeom prst="wedgeRoundRectCallout">
            <a:avLst>
              <a:gd name="adj1" fmla="val -89593"/>
              <a:gd name="adj2" fmla="val -33958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Живопис фон Круглий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4067175" y="32845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Масло на столі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Центральне положення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45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68413"/>
            <a:ext cx="2476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7950" y="44450"/>
            <a:ext cx="7416800" cy="49053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Q</a:t>
            </a:r>
            <a:r>
              <a:rPr lang="en-US" altLang="zh-CN" dirty="0" err="1"/>
              <a:t>t</a:t>
            </a:r>
            <a:r>
              <a:rPr lang="en-US" altLang="zh-CN" dirty="0" smtClean="0"/>
              <a:t> 2D </a:t>
            </a:r>
            <a:r>
              <a:rPr lang="uk-UA" altLang="zh-CN" dirty="0" smtClean="0"/>
              <a:t>графіка</a:t>
            </a:r>
            <a:endParaRPr lang="en-US" altLang="zh-CN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95288" y="620712"/>
            <a:ext cx="8353425" cy="62372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QPainter</a:t>
            </a:r>
            <a:r>
              <a:rPr lang="uk-UA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 </a:t>
            </a:r>
            <a:r>
              <a:rPr lang="ru-RU" altLang="zh-CN" dirty="0" smtClean="0"/>
              <a:t>в</a:t>
            </a:r>
            <a:r>
              <a:rPr lang="zh-CN" altLang="en-US" dirty="0" smtClean="0"/>
              <a:t>икористовується для виконання конкретних операцій, пов'язаних </a:t>
            </a:r>
            <a:r>
              <a:rPr lang="uk-UA" altLang="zh-CN" dirty="0" smtClean="0"/>
              <a:t>з рисування точок,</a:t>
            </a:r>
            <a:r>
              <a:rPr lang="zh-CN" altLang="en-US" dirty="0" smtClean="0"/>
              <a:t> ліній, </a:t>
            </a:r>
            <a:r>
              <a:rPr lang="uk-UA" altLang="zh-CN" dirty="0" smtClean="0"/>
              <a:t>зафарбовування</a:t>
            </a:r>
            <a:r>
              <a:rPr lang="zh-CN" altLang="en-US" dirty="0" smtClean="0"/>
              <a:t>, перетворення,</a:t>
            </a:r>
            <a:r>
              <a:rPr lang="uk-UA" altLang="zh-CN" dirty="0" smtClean="0"/>
              <a:t> </a:t>
            </a:r>
            <a:r>
              <a:rPr lang="en-US" altLang="zh-CN" dirty="0" err="1" smtClean="0"/>
              <a:t>альфа</a:t>
            </a:r>
            <a:r>
              <a:rPr lang="uk-UA" altLang="zh-CN" dirty="0" smtClean="0"/>
              <a:t>к</a:t>
            </a:r>
            <a:r>
              <a:rPr lang="zh-CN" altLang="en-US" dirty="0" smtClean="0"/>
              <a:t>анал</a:t>
            </a:r>
            <a:r>
              <a:rPr lang="uk-UA" altLang="zh-CN" dirty="0" smtClean="0"/>
              <a:t>у (прозорості)</a:t>
            </a:r>
            <a:r>
              <a:rPr lang="zh-CN" altLang="en-US" dirty="0" smtClean="0"/>
              <a:t> і так далі.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QPaintDevice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ru-RU" altLang="zh-CN" dirty="0" smtClean="0"/>
              <a:t>- </a:t>
            </a:r>
            <a:r>
              <a:rPr lang="ru-RU" altLang="zh-CN" dirty="0" err="1"/>
              <a:t>це</a:t>
            </a:r>
            <a:r>
              <a:rPr lang="ru-RU" altLang="zh-CN" dirty="0"/>
              <a:t> </a:t>
            </a:r>
            <a:r>
              <a:rPr lang="ru-RU" altLang="zh-CN" dirty="0" err="1"/>
              <a:t>абстракція</a:t>
            </a:r>
            <a:r>
              <a:rPr lang="ru-RU" altLang="zh-CN" dirty="0"/>
              <a:t> </a:t>
            </a:r>
            <a:r>
              <a:rPr lang="ru-RU" altLang="zh-CN" dirty="0" err="1"/>
              <a:t>двовимірного</a:t>
            </a:r>
            <a:r>
              <a:rPr lang="ru-RU" altLang="zh-CN" dirty="0"/>
              <a:t> простору, яку </a:t>
            </a:r>
            <a:r>
              <a:rPr lang="ru-RU" altLang="zh-CN" dirty="0" err="1"/>
              <a:t>можна</a:t>
            </a:r>
            <a:r>
              <a:rPr lang="ru-RU" altLang="zh-CN" dirty="0"/>
              <a:t> </a:t>
            </a:r>
            <a:r>
              <a:rPr lang="ru-RU" altLang="zh-CN" dirty="0" err="1"/>
              <a:t>намалювати</a:t>
            </a:r>
            <a:r>
              <a:rPr lang="ru-RU" altLang="zh-CN" dirty="0"/>
              <a:t> за </a:t>
            </a:r>
            <a:r>
              <a:rPr lang="ru-RU" altLang="zh-CN" dirty="0" err="1"/>
              <a:t>допомогою</a:t>
            </a:r>
            <a:r>
              <a:rPr lang="ru-RU" altLang="zh-CN" dirty="0"/>
              <a:t> </a:t>
            </a:r>
            <a:r>
              <a:rPr lang="en-US" altLang="zh-CN" dirty="0" err="1"/>
              <a:t>QPainter</a:t>
            </a:r>
            <a:r>
              <a:rPr lang="en-US" altLang="zh-CN" dirty="0"/>
              <a:t>. </a:t>
            </a:r>
            <a:r>
              <a:rPr lang="ru-RU" altLang="zh-CN" dirty="0" err="1"/>
              <a:t>Його</a:t>
            </a:r>
            <a:r>
              <a:rPr lang="ru-RU" altLang="zh-CN" dirty="0"/>
              <a:t> система координат за </a:t>
            </a:r>
            <a:r>
              <a:rPr lang="ru-RU" altLang="zh-CN" dirty="0" err="1"/>
              <a:t>замовчуванням</a:t>
            </a:r>
            <a:r>
              <a:rPr lang="ru-RU" altLang="zh-CN" dirty="0"/>
              <a:t> </a:t>
            </a:r>
            <a:r>
              <a:rPr lang="ru-RU" altLang="zh-CN" dirty="0" err="1"/>
              <a:t>має</a:t>
            </a:r>
            <a:r>
              <a:rPr lang="ru-RU" altLang="zh-CN" dirty="0"/>
              <a:t> </a:t>
            </a:r>
            <a:r>
              <a:rPr lang="ru-RU" altLang="zh-CN" dirty="0" err="1"/>
              <a:t>свій</a:t>
            </a:r>
            <a:r>
              <a:rPr lang="ru-RU" altLang="zh-CN" dirty="0"/>
              <a:t> початок, </a:t>
            </a:r>
            <a:r>
              <a:rPr lang="ru-RU" altLang="zh-CN" dirty="0" err="1"/>
              <a:t>розташований</a:t>
            </a:r>
            <a:r>
              <a:rPr lang="ru-RU" altLang="zh-CN" dirty="0"/>
              <a:t> у </a:t>
            </a:r>
            <a:r>
              <a:rPr lang="ru-RU" altLang="zh-CN" dirty="0" err="1"/>
              <a:t>верхньому</a:t>
            </a:r>
            <a:r>
              <a:rPr lang="ru-RU" altLang="zh-CN" dirty="0"/>
              <a:t> </a:t>
            </a:r>
            <a:r>
              <a:rPr lang="ru-RU" altLang="zh-CN" dirty="0" err="1"/>
              <a:t>лівому</a:t>
            </a:r>
            <a:r>
              <a:rPr lang="ru-RU" altLang="zh-CN" dirty="0"/>
              <a:t> </a:t>
            </a:r>
            <a:r>
              <a:rPr lang="ru-RU" altLang="zh-CN" dirty="0" err="1"/>
              <a:t>положенні</a:t>
            </a:r>
            <a:r>
              <a:rPr lang="ru-RU" altLang="zh-CN" dirty="0"/>
              <a:t>. </a:t>
            </a:r>
            <a:r>
              <a:rPr lang="en-US" altLang="zh-CN" dirty="0"/>
              <a:t>X </a:t>
            </a:r>
            <a:r>
              <a:rPr lang="ru-RU" altLang="zh-CN" dirty="0" err="1"/>
              <a:t>збільшується</a:t>
            </a:r>
            <a:r>
              <a:rPr lang="ru-RU" altLang="zh-CN" dirty="0"/>
              <a:t> </a:t>
            </a:r>
            <a:r>
              <a:rPr lang="ru-RU" altLang="zh-CN" dirty="0" err="1"/>
              <a:t>праворуч</a:t>
            </a:r>
            <a:r>
              <a:rPr lang="ru-RU" altLang="zh-CN" dirty="0"/>
              <a:t>, а </a:t>
            </a:r>
            <a:r>
              <a:rPr lang="en-US" altLang="zh-CN" dirty="0"/>
              <a:t>Y </a:t>
            </a:r>
            <a:r>
              <a:rPr lang="ru-RU" altLang="zh-CN" dirty="0" err="1"/>
              <a:t>збільшується</a:t>
            </a:r>
            <a:r>
              <a:rPr lang="ru-RU" altLang="zh-CN" dirty="0"/>
              <a:t> вниз. </a:t>
            </a:r>
            <a:r>
              <a:rPr lang="ru-RU" altLang="zh-CN" dirty="0" err="1"/>
              <a:t>Одиниця</a:t>
            </a:r>
            <a:r>
              <a:rPr lang="ru-RU" altLang="zh-CN" dirty="0"/>
              <a:t> - один </a:t>
            </a:r>
            <a:r>
              <a:rPr lang="ru-RU" altLang="zh-CN" dirty="0" err="1" smtClean="0"/>
              <a:t>піксель</a:t>
            </a:r>
            <a:r>
              <a:rPr lang="ru-RU" altLang="zh-CN" dirty="0" smtClean="0"/>
              <a:t>.</a:t>
            </a:r>
            <a:r>
              <a:rPr lang="en-US" altLang="zh-CN" dirty="0"/>
              <a:t> </a:t>
            </a:r>
            <a:r>
              <a:rPr lang="ru-RU" altLang="zh-CN" dirty="0" err="1" smtClean="0"/>
              <a:t>Наразі</a:t>
            </a:r>
            <a:r>
              <a:rPr lang="ru-RU" altLang="zh-CN" dirty="0" smtClean="0"/>
              <a:t> </a:t>
            </a:r>
            <a:r>
              <a:rPr lang="ru-RU" altLang="zh-CN" dirty="0" err="1"/>
              <a:t>можливості</a:t>
            </a:r>
            <a:r>
              <a:rPr lang="ru-RU" altLang="zh-CN" dirty="0"/>
              <a:t> </a:t>
            </a:r>
            <a:r>
              <a:rPr lang="ru-RU" altLang="zh-CN" dirty="0" err="1"/>
              <a:t>малювання</a:t>
            </a:r>
            <a:r>
              <a:rPr lang="ru-RU" altLang="zh-CN" dirty="0"/>
              <a:t> </a:t>
            </a:r>
            <a:r>
              <a:rPr lang="en-US" altLang="zh-CN" dirty="0" err="1"/>
              <a:t>QPaintDevice</a:t>
            </a:r>
            <a:r>
              <a:rPr lang="en-US" altLang="zh-CN" dirty="0"/>
              <a:t> </a:t>
            </a:r>
            <a:r>
              <a:rPr lang="ru-RU" altLang="zh-CN" dirty="0" err="1"/>
              <a:t>реалізовані</a:t>
            </a:r>
            <a:r>
              <a:rPr lang="ru-RU" altLang="zh-CN" dirty="0"/>
              <a:t> </a:t>
            </a:r>
            <a:r>
              <a:rPr lang="ru-RU" altLang="zh-CN" dirty="0" err="1"/>
              <a:t>підкласами</a:t>
            </a:r>
            <a:r>
              <a:rPr lang="ru-RU" altLang="zh-CN" dirty="0"/>
              <a:t> </a:t>
            </a:r>
            <a:r>
              <a:rPr lang="en-US" altLang="zh-CN" dirty="0" err="1"/>
              <a:t>QWidget</a:t>
            </a:r>
            <a:r>
              <a:rPr lang="en-US" altLang="zh-CN" dirty="0"/>
              <a:t>, </a:t>
            </a:r>
            <a:r>
              <a:rPr lang="en-US" altLang="zh-CN" dirty="0" err="1"/>
              <a:t>QImage</a:t>
            </a:r>
            <a:r>
              <a:rPr lang="en-US" altLang="zh-CN" dirty="0"/>
              <a:t>, </a:t>
            </a:r>
            <a:r>
              <a:rPr lang="en-US" altLang="zh-CN" dirty="0" err="1"/>
              <a:t>QPixmap</a:t>
            </a:r>
            <a:r>
              <a:rPr lang="en-US" altLang="zh-CN" dirty="0"/>
              <a:t>, </a:t>
            </a:r>
            <a:r>
              <a:rPr lang="en-US" altLang="zh-CN" dirty="0" err="1"/>
              <a:t>QGLPixelBuffer</a:t>
            </a:r>
            <a:r>
              <a:rPr lang="en-US" altLang="zh-CN" dirty="0"/>
              <a:t>, </a:t>
            </a:r>
            <a:r>
              <a:rPr lang="en-US" altLang="zh-CN" dirty="0" err="1"/>
              <a:t>QPicture</a:t>
            </a:r>
            <a:r>
              <a:rPr lang="en-US" altLang="zh-CN" dirty="0"/>
              <a:t> </a:t>
            </a:r>
            <a:r>
              <a:rPr lang="ru-RU" altLang="zh-CN" dirty="0"/>
              <a:t>та </a:t>
            </a:r>
            <a:r>
              <a:rPr lang="en-US" altLang="zh-CN" dirty="0" err="1"/>
              <a:t>QPrinter</a:t>
            </a:r>
            <a:r>
              <a:rPr lang="en-US" altLang="zh-CN" dirty="0"/>
              <a:t>.</a:t>
            </a:r>
            <a:endParaRPr lang="zh-CN" altLang="en-US" dirty="0" smtClean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61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набір номера</a:t>
            </a:r>
            <a:endParaRPr lang="en-US" altLang="zh-CN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Шкала Пофарбований циферблат</a:t>
            </a:r>
            <a:endParaRPr lang="en-US" altLang="zh-CN" smtClean="0"/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62</a:t>
            </a:r>
          </a:p>
        </p:txBody>
      </p:sp>
      <p:sp>
        <p:nvSpPr>
          <p:cNvPr id="65541" name="Freeform 1"/>
          <p:cNvSpPr>
            <a:spLocks noChangeArrowheads="1"/>
          </p:cNvSpPr>
          <p:nvPr/>
        </p:nvSpPr>
        <p:spPr bwMode="auto">
          <a:xfrm>
            <a:off x="174625" y="1916113"/>
            <a:ext cx="6313488" cy="3422650"/>
          </a:xfrm>
          <a:custGeom>
            <a:avLst/>
            <a:gdLst>
              <a:gd name="T0" fmla="*/ 2147483647 w 17539"/>
              <a:gd name="T1" fmla="*/ 2147483647 h 9507"/>
              <a:gd name="T2" fmla="*/ 2147483647 w 17539"/>
              <a:gd name="T3" fmla="*/ 2147483647 h 9507"/>
              <a:gd name="T4" fmla="*/ 2147483647 w 17539"/>
              <a:gd name="T5" fmla="*/ 2147483647 h 9507"/>
              <a:gd name="T6" fmla="*/ 2147483647 w 17539"/>
              <a:gd name="T7" fmla="*/ 2147483647 h 9507"/>
              <a:gd name="T8" fmla="*/ 2147483647 w 17539"/>
              <a:gd name="T9" fmla="*/ 2147483647 h 9507"/>
              <a:gd name="T10" fmla="*/ 2147483647 w 17539"/>
              <a:gd name="T11" fmla="*/ 2147483647 h 9507"/>
              <a:gd name="T12" fmla="*/ 2147483647 w 17539"/>
              <a:gd name="T13" fmla="*/ 2147483647 h 9507"/>
              <a:gd name="T14" fmla="*/ 2147483647 w 17539"/>
              <a:gd name="T15" fmla="*/ 2147483647 h 9507"/>
              <a:gd name="T16" fmla="*/ 2147483647 w 17539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9507"/>
              <a:gd name="T29" fmla="*/ 17539 w 17539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9507">
                <a:moveTo>
                  <a:pt x="895" y="9"/>
                </a:moveTo>
                <a:cubicBezTo>
                  <a:pt x="895" y="9"/>
                  <a:pt x="14338" y="12"/>
                  <a:pt x="17536" y="19"/>
                </a:cubicBezTo>
                <a:cubicBezTo>
                  <a:pt x="17536" y="712"/>
                  <a:pt x="17536" y="6631"/>
                  <a:pt x="17536" y="7327"/>
                </a:cubicBezTo>
                <a:cubicBezTo>
                  <a:pt x="17516" y="7961"/>
                  <a:pt x="17538" y="8261"/>
                  <a:pt x="17370" y="8743"/>
                </a:cubicBezTo>
                <a:cubicBezTo>
                  <a:pt x="17126" y="9436"/>
                  <a:pt x="16889" y="9414"/>
                  <a:pt x="16593" y="9506"/>
                </a:cubicBezTo>
                <a:cubicBezTo>
                  <a:pt x="16285" y="9484"/>
                  <a:pt x="5555" y="9481"/>
                  <a:pt x="38" y="9471"/>
                </a:cubicBezTo>
                <a:cubicBezTo>
                  <a:pt x="33" y="8075"/>
                  <a:pt x="40" y="1928"/>
                  <a:pt x="40" y="1782"/>
                </a:cubicBezTo>
                <a:cubicBezTo>
                  <a:pt x="43" y="1630"/>
                  <a:pt x="0" y="1140"/>
                  <a:pt x="241" y="519"/>
                </a:cubicBezTo>
                <a:cubicBezTo>
                  <a:pt x="481" y="0"/>
                  <a:pt x="658" y="0"/>
                  <a:pt x="895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278063"/>
            <a:ext cx="2476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411163" y="2098675"/>
            <a:ext cx="589597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0670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анулювання CircularGauge :: paintEvent (QPaintEvent * ев)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...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p.translate (ступінь / 2, ступінь / 2);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для (кут INT = 0; кут &lt;= 270; кут + = 45)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p.save 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p.rotate (кут + 135);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p.drawLine (ступеня * 0,4, 0, ступінь * 0.48, 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p.restore ();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}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...</a:t>
            </a:r>
          </a:p>
        </p:txBody>
      </p:sp>
      <p:sp>
        <p:nvSpPr>
          <p:cNvPr id="65544" name="AutoShape 6"/>
          <p:cNvSpPr>
            <a:spLocks noChangeArrowheads="1"/>
          </p:cNvSpPr>
          <p:nvPr/>
        </p:nvSpPr>
        <p:spPr bwMode="auto">
          <a:xfrm>
            <a:off x="1808163" y="4799013"/>
            <a:ext cx="4319587" cy="1439862"/>
          </a:xfrm>
          <a:prstGeom prst="roundRect">
            <a:avLst>
              <a:gd name="adj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звернути увагу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економити</a:t>
            </a:r>
            <a:r>
              <a:rPr lang="zh-CN" altLang="en-US" sz="2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і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відновлення</a:t>
            </a: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функція</a:t>
            </a:r>
            <a:endParaRPr lang="en-US" altLang="zh-CN" sz="1500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простий виклик</a:t>
            </a:r>
            <a:r>
              <a:rPr lang="en-US" altLang="zh-CN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обертатися (45)</a:t>
            </a:r>
            <a:r>
              <a:rPr lang="zh-CN" altLang="en-US" sz="1500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Завершують збільшення помилок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8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набір номера</a:t>
            </a:r>
            <a:endParaRPr lang="en-US" altLang="zh-CN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Покажчик Пофарбований диск</a:t>
            </a:r>
            <a:endParaRPr lang="en-US" altLang="zh-CN" smtClean="0"/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63</a:t>
            </a:r>
          </a:p>
        </p:txBody>
      </p:sp>
      <p:sp>
        <p:nvSpPr>
          <p:cNvPr id="66565" name="Freeform 1"/>
          <p:cNvSpPr>
            <a:spLocks noChangeArrowheads="1"/>
          </p:cNvSpPr>
          <p:nvPr/>
        </p:nvSpPr>
        <p:spPr bwMode="auto">
          <a:xfrm>
            <a:off x="58738" y="1952625"/>
            <a:ext cx="6313487" cy="3422650"/>
          </a:xfrm>
          <a:custGeom>
            <a:avLst/>
            <a:gdLst>
              <a:gd name="T0" fmla="*/ 2147483647 w 17539"/>
              <a:gd name="T1" fmla="*/ 2147483647 h 9507"/>
              <a:gd name="T2" fmla="*/ 2147483647 w 17539"/>
              <a:gd name="T3" fmla="*/ 2147483647 h 9507"/>
              <a:gd name="T4" fmla="*/ 2147483647 w 17539"/>
              <a:gd name="T5" fmla="*/ 2147483647 h 9507"/>
              <a:gd name="T6" fmla="*/ 2147483647 w 17539"/>
              <a:gd name="T7" fmla="*/ 2147483647 h 9507"/>
              <a:gd name="T8" fmla="*/ 2147483647 w 17539"/>
              <a:gd name="T9" fmla="*/ 2147483647 h 9507"/>
              <a:gd name="T10" fmla="*/ 2147483647 w 17539"/>
              <a:gd name="T11" fmla="*/ 2147483647 h 9507"/>
              <a:gd name="T12" fmla="*/ 2147483647 w 17539"/>
              <a:gd name="T13" fmla="*/ 2147483647 h 9507"/>
              <a:gd name="T14" fmla="*/ 2147483647 w 17539"/>
              <a:gd name="T15" fmla="*/ 2147483647 h 9507"/>
              <a:gd name="T16" fmla="*/ 2147483647 w 17539"/>
              <a:gd name="T17" fmla="*/ 2147483647 h 9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39"/>
              <a:gd name="T28" fmla="*/ 0 h 9507"/>
              <a:gd name="T29" fmla="*/ 17539 w 17539"/>
              <a:gd name="T30" fmla="*/ 9507 h 9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39" h="9507">
                <a:moveTo>
                  <a:pt x="895" y="9"/>
                </a:moveTo>
                <a:cubicBezTo>
                  <a:pt x="895" y="9"/>
                  <a:pt x="14338" y="12"/>
                  <a:pt x="17536" y="19"/>
                </a:cubicBezTo>
                <a:cubicBezTo>
                  <a:pt x="17536" y="712"/>
                  <a:pt x="17536" y="6631"/>
                  <a:pt x="17536" y="7327"/>
                </a:cubicBezTo>
                <a:cubicBezTo>
                  <a:pt x="17516" y="7961"/>
                  <a:pt x="17538" y="8261"/>
                  <a:pt x="17370" y="8743"/>
                </a:cubicBezTo>
                <a:cubicBezTo>
                  <a:pt x="17126" y="9436"/>
                  <a:pt x="16889" y="9414"/>
                  <a:pt x="16593" y="9506"/>
                </a:cubicBezTo>
                <a:cubicBezTo>
                  <a:pt x="16285" y="9484"/>
                  <a:pt x="5555" y="9481"/>
                  <a:pt x="38" y="9471"/>
                </a:cubicBezTo>
                <a:cubicBezTo>
                  <a:pt x="33" y="8075"/>
                  <a:pt x="40" y="1928"/>
                  <a:pt x="40" y="1782"/>
                </a:cubicBezTo>
                <a:cubicBezTo>
                  <a:pt x="43" y="1630"/>
                  <a:pt x="0" y="1140"/>
                  <a:pt x="241" y="519"/>
                </a:cubicBezTo>
                <a:cubicBezTo>
                  <a:pt x="481" y="0"/>
                  <a:pt x="658" y="0"/>
                  <a:pt x="895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314575"/>
            <a:ext cx="248443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252413" y="2135188"/>
            <a:ext cx="59404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50670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анулювання CircularGauge :: paintEvent (QPaintEvent * ев)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...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p.rotate (m_value +135);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QPolygon полігон;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багатокутник &lt;&lt; QPoint (-extent * 0,05, ступінь * 0,05) 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&lt;&lt; QPoint (-extent * 0,05, -extent * 0,05) 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&lt;&lt; QPoint (ступінь * 0.46, 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p.setPen (Qt :: NoPen);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p.setBrush (QColor (255,0,0,120));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p.drawPolygon (полігон);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7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прискорення рендеринга</a:t>
            </a:r>
            <a:endParaRPr lang="en-US" altLang="zh-CN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256212"/>
          </a:xfrm>
        </p:spPr>
        <p:txBody>
          <a:bodyPr/>
          <a:lstStyle/>
          <a:p>
            <a:r>
              <a:rPr lang="en-US" altLang="zh-CN" smtClean="0"/>
              <a:t>paintEvent</a:t>
            </a:r>
            <a:r>
              <a:rPr lang="zh-CN" altLang="en-US" smtClean="0"/>
              <a:t>існує функція</a:t>
            </a:r>
            <a:r>
              <a:rPr lang="en-US" altLang="zh-CN" smtClean="0"/>
              <a:t>QPaintEvent</a:t>
            </a:r>
            <a:r>
              <a:rPr lang="zh-CN" altLang="en-US" smtClean="0"/>
              <a:t>параметри</a:t>
            </a:r>
            <a:endParaRPr lang="en-US" altLang="zh-CN" smtClean="0"/>
          </a:p>
          <a:p>
            <a:r>
              <a:rPr lang="en-US" altLang="zh-CN" smtClean="0"/>
              <a:t>QPaintEvent</a:t>
            </a:r>
            <a:r>
              <a:rPr lang="zh-CN" altLang="en-US" smtClean="0"/>
              <a:t>Є два способи</a:t>
            </a:r>
            <a:endParaRPr lang="en-US" altLang="zh-CN" smtClean="0"/>
          </a:p>
          <a:p>
            <a:pPr lvl="1"/>
            <a:r>
              <a:rPr lang="en-US" altLang="zh-CN" sz="2000" smtClean="0"/>
              <a:t>QRect Rect ()</a:t>
            </a:r>
            <a:r>
              <a:rPr lang="zh-CN" altLang="en-US" sz="2000" smtClean="0"/>
              <a:t>: Повертає прямокутник повинен бути перефарбовані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QRegion область ()</a:t>
            </a:r>
            <a:r>
              <a:rPr lang="zh-CN" altLang="en-US" sz="2000" smtClean="0"/>
              <a:t>: Повертає область повинна бути перефарбовані</a:t>
            </a:r>
            <a:endParaRPr lang="en-US" altLang="zh-CN" sz="2000" smtClean="0"/>
          </a:p>
          <a:p>
            <a:r>
              <a:rPr lang="zh-CN" altLang="en-US" smtClean="0"/>
              <a:t>Коли перемальовування, намагайтеся уникати</a:t>
            </a:r>
            <a:r>
              <a:rPr lang="en-US" altLang="zh-CN" smtClean="0"/>
              <a:t>QPaintEvent</a:t>
            </a:r>
            <a:r>
              <a:rPr lang="zh-CN" altLang="en-US" smtClean="0"/>
              <a:t>повертається прямокутник</a:t>
            </a:r>
            <a:r>
              <a:rPr lang="en-US" altLang="zh-CN" smtClean="0"/>
              <a:t>/</a:t>
            </a:r>
            <a:r>
              <a:rPr lang="zh-CN" altLang="en-US" smtClean="0"/>
              <a:t>Позаклітинної область малювати складні графічні</a:t>
            </a:r>
            <a:endParaRPr lang="en-US" altLang="zh-CN" smtClean="0"/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40780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Додати подію Фільтр набрати</a:t>
            </a:r>
            <a:endParaRPr lang="en-US" altLang="zh-CN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кнопка</a:t>
            </a:r>
            <a:r>
              <a:rPr lang="en-US" altLang="zh-CN" sz="2800" smtClean="0"/>
              <a:t>0</a:t>
            </a:r>
            <a:r>
              <a:rPr lang="zh-CN" altLang="en-US" sz="2800" smtClean="0"/>
              <a:t>Коли, коли покажчик рівня палива вказуючи</a:t>
            </a:r>
            <a:r>
              <a:rPr lang="en-US" altLang="zh-CN" sz="2800" smtClean="0"/>
              <a:t>0</a:t>
            </a:r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65</a:t>
            </a:r>
          </a:p>
        </p:txBody>
      </p:sp>
      <p:sp>
        <p:nvSpPr>
          <p:cNvPr id="68613" name="Freeform 1"/>
          <p:cNvSpPr>
            <a:spLocks noChangeArrowheads="1"/>
          </p:cNvSpPr>
          <p:nvPr/>
        </p:nvSpPr>
        <p:spPr bwMode="auto">
          <a:xfrm>
            <a:off x="179388" y="1841500"/>
            <a:ext cx="8839200" cy="3783013"/>
          </a:xfrm>
          <a:custGeom>
            <a:avLst/>
            <a:gdLst>
              <a:gd name="T0" fmla="*/ 2147483647 w 24552"/>
              <a:gd name="T1" fmla="*/ 2147483647 h 10508"/>
              <a:gd name="T2" fmla="*/ 2147483647 w 24552"/>
              <a:gd name="T3" fmla="*/ 2147483647 h 10508"/>
              <a:gd name="T4" fmla="*/ 2147483647 w 24552"/>
              <a:gd name="T5" fmla="*/ 2147483647 h 10508"/>
              <a:gd name="T6" fmla="*/ 2147483647 w 24552"/>
              <a:gd name="T7" fmla="*/ 2147483647 h 10508"/>
              <a:gd name="T8" fmla="*/ 2147483647 w 24552"/>
              <a:gd name="T9" fmla="*/ 2147483647 h 10508"/>
              <a:gd name="T10" fmla="*/ 2147483647 w 24552"/>
              <a:gd name="T11" fmla="*/ 2147483647 h 10508"/>
              <a:gd name="T12" fmla="*/ 2147483647 w 24552"/>
              <a:gd name="T13" fmla="*/ 2147483647 h 10508"/>
              <a:gd name="T14" fmla="*/ 2147483647 w 24552"/>
              <a:gd name="T15" fmla="*/ 2147483647 h 10508"/>
              <a:gd name="T16" fmla="*/ 2147483647 w 24552"/>
              <a:gd name="T17" fmla="*/ 2147483647 h 10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552"/>
              <a:gd name="T28" fmla="*/ 0 h 10508"/>
              <a:gd name="T29" fmla="*/ 24552 w 24552"/>
              <a:gd name="T30" fmla="*/ 10508 h 105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552" h="10508">
                <a:moveTo>
                  <a:pt x="1253" y="10"/>
                </a:moveTo>
                <a:cubicBezTo>
                  <a:pt x="1253" y="10"/>
                  <a:pt x="20073" y="14"/>
                  <a:pt x="24549" y="21"/>
                </a:cubicBezTo>
                <a:cubicBezTo>
                  <a:pt x="24549" y="787"/>
                  <a:pt x="24549" y="7329"/>
                  <a:pt x="24549" y="8099"/>
                </a:cubicBezTo>
                <a:cubicBezTo>
                  <a:pt x="24521" y="8799"/>
                  <a:pt x="24551" y="9131"/>
                  <a:pt x="24316" y="9663"/>
                </a:cubicBezTo>
                <a:cubicBezTo>
                  <a:pt x="23974" y="10430"/>
                  <a:pt x="23643" y="10405"/>
                  <a:pt x="23228" y="10507"/>
                </a:cubicBezTo>
                <a:cubicBezTo>
                  <a:pt x="22797" y="10482"/>
                  <a:pt x="7777" y="10479"/>
                  <a:pt x="52" y="10468"/>
                </a:cubicBezTo>
                <a:cubicBezTo>
                  <a:pt x="46" y="8925"/>
                  <a:pt x="56" y="2131"/>
                  <a:pt x="56" y="1970"/>
                </a:cubicBezTo>
                <a:cubicBezTo>
                  <a:pt x="60" y="1802"/>
                  <a:pt x="0" y="1260"/>
                  <a:pt x="337" y="574"/>
                </a:cubicBezTo>
                <a:cubicBezTo>
                  <a:pt x="673" y="0"/>
                  <a:pt x="921" y="0"/>
                  <a:pt x="1253" y="10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573088" y="2174875"/>
            <a:ext cx="8067675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0670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клас KeyboardFilter: громадський QObject ...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{Bool KeyboardFilter :: eventFilter (QObject * о, QEvent * ев)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15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якщо (EV-&gt; тип () == QEvent :: KeyPress)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якщо (QKeyEvent * KE = static_cast &lt;QKeyEvent *&gt; (ев))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 якщо (ke-&gt; ключ () == Qt :: Key_0)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якщо (о-&gt; метаоб'ект (!) -&gt; indexOfProperty ( "значення") = -1)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о-&gt; SetProperty ( "значення", 0);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повертає істину;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}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 повернутися помилковим;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8615" name="Line 5"/>
          <p:cNvSpPr>
            <a:spLocks noChangeShapeType="1"/>
          </p:cNvSpPr>
          <p:nvPr/>
        </p:nvSpPr>
        <p:spPr bwMode="auto">
          <a:xfrm>
            <a:off x="377825" y="2384425"/>
            <a:ext cx="8459788" cy="1588"/>
          </a:xfrm>
          <a:prstGeom prst="line">
            <a:avLst/>
          </a:prstGeom>
          <a:noFill/>
          <a:ln w="216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16" name="AutoShape 6"/>
          <p:cNvSpPr>
            <a:spLocks noChangeArrowheads="1"/>
          </p:cNvSpPr>
          <p:nvPr/>
        </p:nvSpPr>
        <p:spPr bwMode="auto">
          <a:xfrm>
            <a:off x="4518025" y="4905375"/>
            <a:ext cx="2339975" cy="900113"/>
          </a:xfrm>
          <a:prstGeom prst="wedgeRoundRectCallout">
            <a:avLst>
              <a:gd name="adj1" fmla="val -59398"/>
              <a:gd name="adj2" fmla="val -108134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51048" rIns="90000" bIns="45000" anchor="ctr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повернення</a:t>
            </a:r>
            <a:r>
              <a:rPr lang="en-US" altLang="zh-CN" sz="1600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правда</a:t>
            </a: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Для того, щоб зупинити</a:t>
            </a:r>
            <a:endParaRPr lang="en-US" altLang="zh-CN" sz="1600">
              <a:solidFill>
                <a:srgbClr val="66B036"/>
              </a:solidFill>
              <a:latin typeface="DejaVu Sans Mono" pitchFamily="49" charset="0"/>
              <a:ea typeface="宋体" pitchFamily="2" charset="-122"/>
            </a:endParaRPr>
          </a:p>
          <a:p>
            <a:pPr algn="ctr"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B036"/>
                </a:solidFill>
                <a:latin typeface="DejaVu Sans Mono" pitchFamily="49" charset="0"/>
                <a:ea typeface="宋体" pitchFamily="2" charset="-122"/>
              </a:rPr>
              <a:t>У відповідь на подію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3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Установка фільтра подій</a:t>
            </a:r>
            <a:endParaRPr lang="en-US" altLang="zh-CN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виклик</a:t>
            </a:r>
            <a:r>
              <a:rPr lang="en-US" altLang="en-US" smtClean="0"/>
              <a:t>installEventFilter</a:t>
            </a:r>
            <a:r>
              <a:rPr lang="zh-CN" altLang="en-US" smtClean="0"/>
              <a:t>функція</a:t>
            </a:r>
            <a:endParaRPr lang="en-US" altLang="zh-CN" smtClean="0"/>
          </a:p>
          <a:p>
            <a:r>
              <a:rPr lang="zh-CN" altLang="en-US" smtClean="0"/>
              <a:t>оскільки</a:t>
            </a:r>
            <a:r>
              <a:rPr lang="en-US" altLang="zh-CN" smtClean="0"/>
              <a:t>фільтр</a:t>
            </a:r>
            <a:r>
              <a:rPr lang="zh-CN" altLang="en-US" smtClean="0"/>
              <a:t>Застосовується для атрибута об'єкта (</a:t>
            </a:r>
            <a:r>
              <a:rPr lang="en-US" altLang="zh-CN" smtClean="0"/>
              <a:t>властивість</a:t>
            </a:r>
            <a:r>
              <a:rPr lang="zh-CN" altLang="en-US" smtClean="0"/>
              <a:t>), Який може бути використаний для будь-якого об'єкта, що має атрибут, наприклад,</a:t>
            </a:r>
            <a:r>
              <a:rPr lang="en-US" altLang="zh-CN" smtClean="0"/>
              <a:t>QSlider, QDial, QSpinBox</a:t>
            </a:r>
            <a:r>
              <a:rPr lang="zh-CN" altLang="en-US" smtClean="0"/>
              <a:t>почекайте</a:t>
            </a:r>
          </a:p>
          <a:p>
            <a:pPr lvl="1"/>
            <a:r>
              <a:rPr lang="zh-CN" altLang="en-US" sz="2000" smtClean="0"/>
              <a:t>Якщо ви зважитеся спробувати, може</a:t>
            </a:r>
            <a:r>
              <a:rPr lang="en-US" altLang="zh-CN" sz="2000" smtClean="0"/>
              <a:t>QApplication</a:t>
            </a:r>
            <a:r>
              <a:rPr lang="zh-CN" altLang="en-US" sz="2000" smtClean="0"/>
              <a:t>Додати фільтр подій</a:t>
            </a:r>
            <a:endParaRPr lang="en-US" altLang="zh-CN" sz="2000" smtClean="0"/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66</a:t>
            </a: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2278063" y="3352800"/>
            <a:ext cx="4843462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1803" rIns="900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ComposedGauge compg;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CircularGauge circg;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KeyboardFilter фільтр;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DejaVu Sans Mono" pitchFamily="49" charset="0"/>
              <a:ea typeface="宋体" pitchFamily="2" charset="-122"/>
            </a:endParaRP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compg.installEventFilter (&amp; фільтр);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DejaVu Sans Mono" pitchFamily="49" charset="0"/>
                <a:ea typeface="宋体" pitchFamily="2" charset="-122"/>
              </a:rPr>
              <a:t>circg.installEventFilter (&amp; фільтр);</a:t>
            </a:r>
          </a:p>
        </p:txBody>
      </p:sp>
    </p:spTree>
    <p:extLst>
      <p:ext uri="{BB962C8B-B14F-4D97-AF65-F5344CB8AC3E}">
        <p14:creationId xmlns:p14="http://schemas.microsoft.com/office/powerpoint/2010/main" val="8610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Назва роботи (проект пакета завантаження в області перерви)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дизайн годин (циферблат, покажчик)</a:t>
            </a:r>
          </a:p>
          <a:p>
            <a:pPr lvl="1">
              <a:buFontTx/>
              <a:buNone/>
            </a:pPr>
            <a:r>
              <a:rPr lang="zh-CN" altLang="en-US" smtClean="0"/>
              <a:t>альтернативи:</a:t>
            </a:r>
          </a:p>
          <a:p>
            <a:pPr lvl="1"/>
            <a:r>
              <a:rPr lang="zh-CN" altLang="en-US" smtClean="0"/>
              <a:t>При всіх функцій малювання;</a:t>
            </a:r>
          </a:p>
          <a:p>
            <a:pPr lvl="1"/>
            <a:r>
              <a:rPr lang="zh-CN" altLang="en-US" smtClean="0"/>
              <a:t>карти;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69</a:t>
            </a:r>
            <a:endParaRPr lang="en-GB" altLang="en-US" sz="140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2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900113" y="44450"/>
            <a:ext cx="7056437" cy="792163"/>
          </a:xfrm>
        </p:spPr>
        <p:txBody>
          <a:bodyPr/>
          <a:lstStyle/>
          <a:p>
            <a:r>
              <a:rPr lang="en-US" altLang="zh-CN" smtClean="0"/>
              <a:t>QPainter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08050"/>
            <a:ext cx="8353425" cy="50419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І контурні лінії</a:t>
            </a:r>
            <a:r>
              <a:rPr lang="ru-RU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може використовуватися</a:t>
            </a:r>
            <a:r>
              <a:rPr lang="ru-RU" altLang="zh-CN" dirty="0" smtClean="0"/>
              <a:t> </a:t>
            </a:r>
            <a:r>
              <a:rPr lang="ru-RU" altLang="zh-CN" dirty="0" smtClean="0">
                <a:solidFill>
                  <a:srgbClr val="0000CC"/>
                </a:solidFill>
              </a:rPr>
              <a:t>ручка 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en-US" altLang="zh-CN" dirty="0" err="1" smtClean="0">
                <a:solidFill>
                  <a:srgbClr val="0000CC"/>
                </a:solidFill>
              </a:rPr>
              <a:t>QPen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/>
              <a:t>нічия з</a:t>
            </a:r>
            <a:r>
              <a:rPr lang="zh-CN" altLang="en-US" dirty="0" smtClean="0">
                <a:solidFill>
                  <a:srgbClr val="0000CC"/>
                </a:solidFill>
              </a:rPr>
              <a:t>кисть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en-US" altLang="zh-CN" dirty="0" err="1" smtClean="0">
                <a:solidFill>
                  <a:srgbClr val="0000CC"/>
                </a:solidFill>
              </a:rPr>
              <a:t>QBrush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/>
              <a:t>продовжувати</a:t>
            </a:r>
            <a:r>
              <a:rPr lang="zh-CN" altLang="en-US" dirty="0" smtClean="0">
                <a:solidFill>
                  <a:srgbClr val="FF0000"/>
                </a:solidFill>
              </a:rPr>
              <a:t>начинка</a:t>
            </a:r>
            <a:r>
              <a:rPr lang="zh-CN" altLang="en-US" dirty="0" smtClean="0"/>
              <a:t>,</a:t>
            </a:r>
            <a:endParaRPr lang="zh-CN" altLang="en-US" sz="2000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шрифти</a:t>
            </a:r>
            <a:r>
              <a:rPr lang="zh-CN" altLang="en-US" dirty="0" smtClean="0"/>
              <a:t>використання</a:t>
            </a:r>
            <a:r>
              <a:rPr lang="en-US" altLang="zh-CN" dirty="0" err="1" smtClean="0"/>
              <a:t>QFont</a:t>
            </a:r>
            <a:r>
              <a:rPr lang="zh-CN" altLang="en-US" dirty="0" smtClean="0"/>
              <a:t>Визначення класу, при малюванні персонажів,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Використовуючи зазначені атрибути шрифту, якщо немає відповідного шрифту,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Ми використовуємо найближчий шрифт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Як правило,</a:t>
            </a:r>
            <a:r>
              <a:rPr lang="en-US" altLang="zh-CN" dirty="0" err="1" smtClean="0"/>
              <a:t>QPainter</a:t>
            </a:r>
            <a:r>
              <a:rPr lang="zh-CN" altLang="en-US" dirty="0" smtClean="0"/>
              <a:t>Система за замовчуванням координат малювати, можна також використовувати</a:t>
            </a:r>
            <a:r>
              <a:rPr lang="en-US" altLang="zh-CN" dirty="0" err="1" smtClean="0"/>
              <a:t>QMatrix</a:t>
            </a:r>
            <a:r>
              <a:rPr lang="zh-CN" altLang="en-US" dirty="0" smtClean="0"/>
              <a:t>категорія</a:t>
            </a:r>
            <a:r>
              <a:rPr lang="zh-CN" altLang="en-US" dirty="0" smtClean="0">
                <a:solidFill>
                  <a:srgbClr val="FF0000"/>
                </a:solidFill>
              </a:rPr>
              <a:t>перетворення координат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29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926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QPainter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064500" cy="5256213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При малюванні, ви можете використовувати</a:t>
            </a:r>
            <a:r>
              <a:rPr lang="en-US" altLang="zh-CN" smtClean="0">
                <a:solidFill>
                  <a:srgbClr val="FF0000"/>
                </a:solidFill>
              </a:rPr>
              <a:t>QPainter :: RenderHint</a:t>
            </a:r>
            <a:r>
              <a:rPr lang="zh-CN" altLang="en-US" smtClean="0"/>
              <a:t>Для того, щоб сказати, чи є графічний движок</a:t>
            </a:r>
            <a:r>
              <a:rPr lang="zh-CN" altLang="en-US" smtClean="0">
                <a:solidFill>
                  <a:srgbClr val="0000CC"/>
                </a:solidFill>
              </a:rPr>
              <a:t>включити згладжування</a:t>
            </a:r>
            <a:r>
              <a:rPr lang="zh-CN" altLang="en-US" smtClean="0"/>
              <a:t>фігура полегшить</a:t>
            </a:r>
          </a:p>
          <a:p>
            <a:r>
              <a:rPr lang="en-US" altLang="zh-CN" smtClean="0"/>
              <a:t>QPainter :: RenderHint</a:t>
            </a:r>
            <a:r>
              <a:rPr lang="zh-CN" altLang="en-US" smtClean="0"/>
              <a:t>можливі значення</a:t>
            </a:r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QPainter :: Antialiasing</a:t>
            </a:r>
            <a:r>
              <a:rPr lang="zh-CN" altLang="en-US" sz="2000" smtClean="0"/>
              <a:t>: Скажіть малювати згладжування графічного движка повинна бути в стороні, де це можливо,</a:t>
            </a:r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QPainter :: TextAntialiasing</a:t>
            </a:r>
            <a:r>
              <a:rPr lang="zh-CN" altLang="en-US" sz="2000" smtClean="0"/>
              <a:t>Згладжування тексту рендеринга, наскільки це можливо:</a:t>
            </a:r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QPainter :: SmoothPixmapTransform</a:t>
            </a:r>
            <a:r>
              <a:rPr lang="zh-CN" altLang="en-US" sz="2000" smtClean="0"/>
              <a:t>використовуйте гладку</a:t>
            </a:r>
            <a:r>
              <a:rPr lang="en-US" altLang="zh-CN" sz="2000" smtClean="0"/>
              <a:t>піксельна</a:t>
            </a:r>
            <a:r>
              <a:rPr lang="zh-CN" altLang="en-US" sz="2000" smtClean="0"/>
              <a:t>алгоритм перетворення</a:t>
            </a:r>
            <a:r>
              <a:rPr lang="en-US" altLang="zh-CN" sz="2000" smtClean="0"/>
              <a:t>(</a:t>
            </a:r>
            <a:r>
              <a:rPr lang="zh-CN" altLang="en-US" sz="2000" smtClean="0"/>
              <a:t>алгоритм інтерполяції Bilinear</a:t>
            </a:r>
            <a:r>
              <a:rPr lang="en-US" altLang="zh-CN" sz="2000" smtClean="0"/>
              <a:t>)</a:t>
            </a:r>
            <a:r>
              <a:rPr lang="zh-CN" altLang="en-US" sz="2000" smtClean="0"/>
              <a:t>Замість того, щоб алгоритм Neighbor інтерполяції</a:t>
            </a:r>
            <a:endParaRPr lang="en-US" altLang="zh-CN" sz="2000" smtClean="0"/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QPainter</a:t>
            </a:r>
            <a:r>
              <a:rPr lang="zh-CN" altLang="en-US" smtClean="0"/>
              <a:t>малювання функції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125538"/>
            <a:ext cx="4171950" cy="4464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drawArc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дуга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drawChord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хорда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drawConvexPolygon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кутника можна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drawEllipse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еліпс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DrawImage</a:t>
            </a:r>
            <a:r>
              <a:rPr lang="en-US" altLang="zh-CN" sz="2000" dirty="0" smtClean="0"/>
              <a:t> () </a:t>
            </a:r>
            <a:r>
              <a:rPr lang="en-US" altLang="zh-CN" sz="2000" dirty="0" err="1" smtClean="0"/>
              <a:t>Qimage</a:t>
            </a:r>
            <a:r>
              <a:rPr lang="ru-RU" altLang="zh-CN" sz="2000" dirty="0" smtClean="0"/>
              <a:t> </a:t>
            </a:r>
            <a:r>
              <a:rPr lang="zh-CN" altLang="en-US" sz="2000" dirty="0" smtClean="0"/>
              <a:t>представлені зображення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DrawLine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лінія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drawLines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кілька рядків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drawPath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шлях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drawPicture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прес</a:t>
            </a:r>
            <a:r>
              <a:rPr lang="en-US" altLang="zh-CN" sz="2000" dirty="0" err="1" smtClean="0"/>
              <a:t>QPainter</a:t>
            </a:r>
            <a:r>
              <a:rPr lang="zh-CN" altLang="en-US" sz="2000" dirty="0" smtClean="0"/>
              <a:t>Директива Жеребкування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drawPie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сектор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  <p:sp>
        <p:nvSpPr>
          <p:cNvPr id="14340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500563" y="1125538"/>
            <a:ext cx="424815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drawPixmap</a:t>
            </a:r>
            <a:r>
              <a:rPr lang="en-US" altLang="zh-CN" sz="2000" dirty="0" smtClean="0"/>
              <a:t> () </a:t>
            </a:r>
            <a:r>
              <a:rPr lang="en-US" altLang="zh-CN" sz="2000" dirty="0" err="1" smtClean="0"/>
              <a:t>QPixmap</a:t>
            </a:r>
            <a:r>
              <a:rPr lang="zh-CN" altLang="en-US" sz="2000" dirty="0" smtClean="0"/>
              <a:t>представлені зображення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drawPoint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точка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drawPoints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більше очок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DrawPolygon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багатокутник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drawPolyline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ламана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DrawRect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прямокутник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drawRects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безліч прямокутних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drawRoundRect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Прямокутник із закругленими кутами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DrawText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писемність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drawTiledPixmap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плитка зображення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 smtClean="0"/>
              <a:t>drawLineSegments</a:t>
            </a:r>
            <a:r>
              <a:rPr lang="en-US" altLang="zh-CN" sz="2000" dirty="0" smtClean="0"/>
              <a:t> () </a:t>
            </a:r>
            <a:r>
              <a:rPr lang="zh-CN" altLang="en-US" sz="2000" dirty="0" smtClean="0"/>
              <a:t>полилинии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5348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zh-CN" dirty="0" smtClean="0"/>
              <a:t>Перо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96752"/>
            <a:ext cx="8540750" cy="5544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властивості </a:t>
            </a:r>
            <a:r>
              <a:rPr lang="en-US" altLang="zh-CN" dirty="0"/>
              <a:t> </a:t>
            </a:r>
            <a:r>
              <a:rPr lang="ru-RU" altLang="zh-CN" dirty="0" smtClean="0"/>
              <a:t>пера (</a:t>
            </a:r>
            <a:r>
              <a:rPr lang="en-US" altLang="zh-CN" dirty="0" smtClean="0"/>
              <a:t>Pen</a:t>
            </a:r>
            <a:r>
              <a:rPr lang="ru-RU" altLang="zh-CN" dirty="0" smtClean="0"/>
              <a:t>)</a:t>
            </a:r>
            <a:r>
              <a:rPr lang="zh-CN" altLang="en-US" dirty="0" smtClean="0"/>
              <a:t> включають</a:t>
            </a:r>
            <a:r>
              <a:rPr lang="ru-RU" altLang="zh-CN" dirty="0" smtClean="0"/>
              <a:t> с</a:t>
            </a:r>
            <a:r>
              <a:rPr lang="zh-CN" altLang="en-US" dirty="0" smtClean="0">
                <a:solidFill>
                  <a:srgbClr val="FF0000"/>
                </a:solidFill>
              </a:rPr>
              <a:t>тиль лінії, ширин</a:t>
            </a:r>
            <a:r>
              <a:rPr lang="ru-RU" altLang="zh-CN" dirty="0" smtClean="0">
                <a:solidFill>
                  <a:srgbClr val="FF0000"/>
                </a:solidFill>
              </a:rPr>
              <a:t>у</a:t>
            </a:r>
            <a:r>
              <a:rPr lang="zh-CN" altLang="en-US" dirty="0" smtClean="0">
                <a:solidFill>
                  <a:srgbClr val="FF0000"/>
                </a:solidFill>
              </a:rPr>
              <a:t>, колір</a:t>
            </a:r>
            <a:r>
              <a:rPr lang="ru-RU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/>
              <a:t>І так далі. Властивості </a:t>
            </a:r>
            <a:r>
              <a:rPr lang="zh-CN" altLang="en-US" dirty="0"/>
              <a:t>Brush </a:t>
            </a:r>
            <a:r>
              <a:rPr lang="zh-CN" altLang="en-US" dirty="0" smtClean="0"/>
              <a:t>може</a:t>
            </a:r>
            <a:r>
              <a:rPr lang="ru-RU" altLang="zh-CN" dirty="0" smtClean="0"/>
              <a:t> </a:t>
            </a:r>
            <a:r>
              <a:rPr lang="ru-RU" altLang="zh-CN" dirty="0" err="1" smtClean="0"/>
              <a:t>завадаватися</a:t>
            </a:r>
            <a:r>
              <a:rPr lang="ru-RU" altLang="zh-CN" dirty="0" smtClean="0"/>
              <a:t> у</a:t>
            </a:r>
            <a:r>
              <a:rPr lang="zh-CN" altLang="en-US" dirty="0" smtClean="0">
                <a:solidFill>
                  <a:srgbClr val="0000CC"/>
                </a:solidFill>
              </a:rPr>
              <a:t> конструкторі</a:t>
            </a:r>
            <a:r>
              <a:rPr lang="ru-RU" altLang="zh-CN" dirty="0" smtClean="0">
                <a:solidFill>
                  <a:srgbClr val="0000CC"/>
                </a:solidFill>
              </a:rPr>
              <a:t>. </a:t>
            </a:r>
            <a:r>
              <a:rPr lang="ru-RU" altLang="zh-CN" dirty="0" err="1" smtClean="0"/>
              <a:t>Також</a:t>
            </a:r>
            <a:r>
              <a:rPr lang="ru-RU" altLang="zh-CN" dirty="0" smtClean="0"/>
              <a:t> </a:t>
            </a:r>
            <a:r>
              <a:rPr lang="ru-RU" altLang="zh-CN" dirty="0" err="1" smtClean="0"/>
              <a:t>можна</a:t>
            </a:r>
            <a:r>
              <a:rPr lang="ru-RU" altLang="zh-CN" dirty="0" smtClean="0"/>
              <a:t> </a:t>
            </a:r>
            <a:r>
              <a:rPr lang="zh-CN" altLang="en-US" dirty="0" smtClean="0"/>
              <a:t> використовувати</a:t>
            </a:r>
            <a:r>
              <a:rPr lang="ru-RU" altLang="zh-CN" dirty="0" smtClean="0"/>
              <a:t> </a:t>
            </a:r>
            <a:r>
              <a:rPr lang="en-US" altLang="zh-CN" dirty="0" err="1" smtClean="0"/>
              <a:t>setStyle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setWidth</a:t>
            </a:r>
            <a:r>
              <a:rPr lang="en-US" altLang="zh-CN" dirty="0" smtClean="0"/>
              <a:t> ()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setBrush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setCapStyle</a:t>
            </a:r>
            <a:r>
              <a:rPr lang="en-US" altLang="zh-CN" dirty="0" smtClean="0"/>
              <a:t> ()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setJoinStyle</a:t>
            </a:r>
            <a:r>
              <a:rPr lang="en-US" altLang="zh-CN" dirty="0" smtClean="0"/>
              <a:t> (). </a:t>
            </a:r>
            <a:r>
              <a:rPr lang="uk-UA" altLang="zh-CN" dirty="0" smtClean="0"/>
              <a:t>Є й </a:t>
            </a:r>
            <a:r>
              <a:rPr lang="zh-CN" altLang="en-US" dirty="0" smtClean="0"/>
              <a:t>інші </a:t>
            </a:r>
            <a:r>
              <a:rPr lang="uk-UA" altLang="zh-CN" dirty="0" smtClean="0"/>
              <a:t>налаштування. Наприклад </a:t>
            </a:r>
            <a:r>
              <a:rPr lang="en-US" altLang="zh-CN" dirty="0" err="1" smtClean="0">
                <a:solidFill>
                  <a:srgbClr val="FF0000"/>
                </a:solidFill>
              </a:rPr>
              <a:t>Qt</a:t>
            </a:r>
            <a:r>
              <a:rPr lang="en-US" altLang="zh-CN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PenStyle</a:t>
            </a:r>
            <a:r>
              <a:rPr lang="uk-UA" altLang="zh-CN" dirty="0" smtClean="0">
                <a:solidFill>
                  <a:srgbClr val="FF0000"/>
                </a:solidFill>
              </a:rPr>
              <a:t> </a:t>
            </a:r>
            <a:r>
              <a:rPr lang="uk-UA" altLang="zh-CN" dirty="0" smtClean="0"/>
              <a:t>представляє </a:t>
            </a:r>
            <a:r>
              <a:rPr lang="en-US" altLang="zh-CN" dirty="0" smtClean="0"/>
              <a:t>6</a:t>
            </a:r>
            <a:r>
              <a:rPr lang="uk-UA" altLang="zh-CN" dirty="0" smtClean="0"/>
              <a:t> </a:t>
            </a:r>
            <a:r>
              <a:rPr lang="zh-CN" altLang="en-US" dirty="0" smtClean="0"/>
              <a:t>стилів пера, а саме,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SolidLine</a:t>
            </a:r>
            <a:r>
              <a:rPr lang="zh-CN" altLang="en-US" sz="2400" dirty="0" smtClean="0"/>
              <a:t>,</a:t>
            </a:r>
            <a:r>
              <a:rPr lang="uk-UA" altLang="zh-CN" sz="2400" dirty="0" smtClean="0"/>
              <a:t>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DashLine</a:t>
            </a:r>
            <a:r>
              <a:rPr lang="zh-CN" altLang="en-US" sz="2400" dirty="0" smtClean="0"/>
              <a:t>,</a:t>
            </a:r>
            <a:r>
              <a:rPr lang="uk-UA" altLang="zh-CN" sz="2400" dirty="0" smtClean="0"/>
              <a:t>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DotLine</a:t>
            </a:r>
            <a:r>
              <a:rPr lang="zh-CN" altLang="en-US" sz="2400" dirty="0" smtClean="0"/>
              <a:t>,</a:t>
            </a:r>
            <a:r>
              <a:rPr lang="uk-UA" altLang="zh-CN" sz="2400" dirty="0" smtClean="0"/>
              <a:t>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DashDotLine</a:t>
            </a:r>
            <a:r>
              <a:rPr lang="zh-CN" altLang="en-US" sz="2400" dirty="0" smtClean="0"/>
              <a:t>,</a:t>
            </a:r>
            <a:r>
              <a:rPr lang="uk-UA" altLang="zh-CN" sz="2400" dirty="0" smtClean="0"/>
              <a:t>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DashDotDotLine</a:t>
            </a:r>
            <a:r>
              <a:rPr lang="zh-CN" altLang="en-US" sz="2400" dirty="0" smtClean="0"/>
              <a:t>,</a:t>
            </a:r>
            <a:r>
              <a:rPr lang="uk-UA" altLang="zh-CN" sz="2400" dirty="0" smtClean="0"/>
              <a:t>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CustomDashLine</a:t>
            </a:r>
            <a:r>
              <a:rPr lang="zh-CN" altLang="en-US" sz="2400" dirty="0" smtClean="0"/>
              <a:t>,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Для налаштування власного </a:t>
            </a:r>
            <a:r>
              <a:rPr lang="zh-CN" altLang="en-US" sz="2400" dirty="0" smtClean="0"/>
              <a:t>стилюнеобхідність використання</a:t>
            </a:r>
            <a:r>
              <a:rPr lang="uk-UA" altLang="zh-CN" sz="2400" dirty="0" smtClean="0"/>
              <a:t> </a:t>
            </a:r>
            <a:r>
              <a:rPr lang="en-US" altLang="zh-CN" sz="2400" dirty="0" err="1"/>
              <a:t>Qt</a:t>
            </a:r>
            <a:r>
              <a:rPr lang="en-US" altLang="zh-CN" sz="2400" dirty="0"/>
              <a:t>::</a:t>
            </a:r>
            <a:r>
              <a:rPr lang="en-US" altLang="zh-CN" sz="2400" dirty="0" err="1" smtClean="0"/>
              <a:t>CustomDashLine</a:t>
            </a:r>
            <a:r>
              <a:rPr lang="uk-UA" altLang="zh-CN" sz="2400" dirty="0" smtClean="0"/>
              <a:t> з </a:t>
            </a:r>
            <a:r>
              <a:rPr lang="en-US" altLang="zh-CN" sz="2400" dirty="0" err="1" smtClean="0"/>
              <a:t>QPen</a:t>
            </a:r>
            <a:r>
              <a:rPr lang="uk-UA" altLang="zh-CN" sz="2400" dirty="0" smtClean="0"/>
              <a:t> та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setDashPattern</a:t>
            </a:r>
            <a:r>
              <a:rPr lang="en-US" altLang="zh-CN" sz="2400" dirty="0" smtClean="0">
                <a:solidFill>
                  <a:srgbClr val="0000CC"/>
                </a:solidFill>
              </a:rPr>
              <a:t> ()</a:t>
            </a:r>
            <a:endParaRPr lang="zh-CN" altLang="en-US" sz="2400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667625" y="6518275"/>
            <a:ext cx="1476375" cy="3397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3850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3643</Words>
  <Application>Microsoft Office PowerPoint</Application>
  <PresentationFormat>Экран (4:3)</PresentationFormat>
  <Paragraphs>608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Об’єктно-орієнтоване програмування</vt:lpstr>
      <vt:lpstr>Обробка подій і рендеринг</vt:lpstr>
      <vt:lpstr>Обробка подій і рендеринг </vt:lpstr>
      <vt:lpstr>основний малювання</vt:lpstr>
      <vt:lpstr>Qt 2D графіка</vt:lpstr>
      <vt:lpstr>QPainter</vt:lpstr>
      <vt:lpstr>QPainter</vt:lpstr>
      <vt:lpstr>QPainterмалювання функції</vt:lpstr>
      <vt:lpstr>Перо</vt:lpstr>
      <vt:lpstr>Стилі ліній</vt:lpstr>
      <vt:lpstr>Перо</vt:lpstr>
      <vt:lpstr>Стиль кришки і тип з'єднання</vt:lpstr>
      <vt:lpstr>Приклад роботи з пером</vt:lpstr>
      <vt:lpstr>Пензель</vt:lpstr>
      <vt:lpstr>QColor</vt:lpstr>
      <vt:lpstr>Колір тонкої настройки</vt:lpstr>
      <vt:lpstr>QRgb</vt:lpstr>
      <vt:lpstr>Solid Color Brush</vt:lpstr>
      <vt:lpstr>Режими пензля</vt:lpstr>
      <vt:lpstr>текстурований пензель</vt:lpstr>
      <vt:lpstr>Основни створення графіки</vt:lpstr>
      <vt:lpstr>Вивід тектсу</vt:lpstr>
      <vt:lpstr>градієнтною заливкою</vt:lpstr>
      <vt:lpstr>заповніть параметри</vt:lpstr>
      <vt:lpstr>Лінійний градієнт</vt:lpstr>
      <vt:lpstr>Приклад заповнення лінійної</vt:lpstr>
      <vt:lpstr>Кругова заливка градієнтом</vt:lpstr>
      <vt:lpstr>заливка градієнтом конуса</vt:lpstr>
      <vt:lpstr>текст малюнок</vt:lpstr>
      <vt:lpstr>шрифт</vt:lpstr>
      <vt:lpstr>сімейство шрифтів</vt:lpstr>
      <vt:lpstr>Розмір шрифту</vt:lpstr>
      <vt:lpstr>шрифтові ефекти</vt:lpstr>
      <vt:lpstr>Вимірювання розміру тексту</vt:lpstr>
      <vt:lpstr>Китайські проблеми з відображенням</vt:lpstr>
      <vt:lpstr>обробка зображень</vt:lpstr>
      <vt:lpstr>зміна</vt:lpstr>
      <vt:lpstr>Прочитайте і збережіть</vt:lpstr>
      <vt:lpstr>вQImageспираючись на</vt:lpstr>
      <vt:lpstr>вQPixmapспираючись на</vt:lpstr>
      <vt:lpstr>система координат</vt:lpstr>
      <vt:lpstr>Метод представляє значення координат</vt:lpstr>
      <vt:lpstr>перетворення координат</vt:lpstr>
      <vt:lpstr>перетворення координат</vt:lpstr>
      <vt:lpstr>Збереження і відновлення перетворення координат</vt:lpstr>
      <vt:lpstr>2.5Dперетворення координат</vt:lpstr>
      <vt:lpstr>Viewport і вікна</vt:lpstr>
      <vt:lpstr>набір номера</vt:lpstr>
      <vt:lpstr>набір номера</vt:lpstr>
      <vt:lpstr>набір номера</vt:lpstr>
      <vt:lpstr>набір номера</vt:lpstr>
      <vt:lpstr>прискорення рендеринга</vt:lpstr>
      <vt:lpstr>Додати подію Фільтр набрати</vt:lpstr>
      <vt:lpstr>Установка фільтра подій</vt:lpstr>
      <vt:lpstr>Назва роботи (проект пакета завантаження в області перерви)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alex-nb</cp:lastModifiedBy>
  <cp:revision>100</cp:revision>
  <dcterms:modified xsi:type="dcterms:W3CDTF">2019-10-10T09:38:44Z</dcterms:modified>
</cp:coreProperties>
</file>