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84" y="-10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89D72-A080-4A79-B96C-EAF4279EA27C}" type="datetimeFigureOut">
              <a:rPr lang="ru-RU" smtClean="0"/>
              <a:t>11.09.2019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95C5B-8E35-441F-ABCD-76F322D20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88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0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11.09.2019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-vodka/oop_q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k.wikipedia.org/wiki/&#1057;&#1087;&#1080;&#1089;&#1086;&#1082;_&#1089;&#1090;&#1088;&#1091;&#1082;&#1090;&#1091;&#1088;_&#1076;&#1072;&#1085;&#1080;&#1093;" TargetMode="External"/><Relationship Id="rId2" Type="http://schemas.openxmlformats.org/officeDocument/2006/relationships/hyperlink" Target="https://en.wikipedia.org/wiki/List_of_data_structur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052736"/>
            <a:ext cx="7772400" cy="1470025"/>
          </a:xfrm>
        </p:spPr>
        <p:txBody>
          <a:bodyPr/>
          <a:lstStyle/>
          <a:p>
            <a:r>
              <a:rPr lang="uk-UA" dirty="0" smtClean="0"/>
              <a:t>Об’єктно-орієнтоване програмування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550912"/>
          </a:xfrm>
        </p:spPr>
        <p:txBody>
          <a:bodyPr>
            <a:normAutofit lnSpcReduction="10000"/>
          </a:bodyPr>
          <a:lstStyle/>
          <a:p>
            <a:r>
              <a:rPr lang="uk-UA" dirty="0" smtClean="0"/>
              <a:t>Лекція 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555776" y="2992796"/>
            <a:ext cx="391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 smtClean="0"/>
              <a:t>На основі мови С++ та </a:t>
            </a:r>
            <a:r>
              <a:rPr lang="uk-UA" dirty="0" err="1" smtClean="0"/>
              <a:t>фреймворку</a:t>
            </a:r>
            <a:r>
              <a:rPr lang="uk-UA" dirty="0" smtClean="0"/>
              <a:t> </a:t>
            </a:r>
            <a:r>
              <a:rPr lang="en-US" dirty="0" err="1" smtClean="0"/>
              <a:t>Qt</a:t>
            </a:r>
            <a:endParaRPr lang="uk-UA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483768" y="5188550"/>
            <a:ext cx="4567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Всі матеріали курсу доступні за посиланням: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github.com/a-vodka/oop_qt</a:t>
            </a:r>
            <a:endParaRPr lang="ru-RU" dirty="0" smtClean="0"/>
          </a:p>
          <a:p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1453191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82133" y="75601"/>
            <a:ext cx="7704667" cy="56519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стек</a:t>
            </a:r>
            <a:endParaRPr lang="uk-UA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982133" y="907200"/>
            <a:ext cx="7704667" cy="5092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Додавання елемента, зване також проштовхуванням (</a:t>
            </a:r>
            <a:r>
              <a:rPr lang="ru-RU" sz="3200" dirty="0" err="1"/>
              <a:t>push</a:t>
            </a:r>
            <a:r>
              <a:rPr lang="ru-RU" sz="3200" dirty="0"/>
              <a:t>), Можливо тільки в вершину стека (доданий елемент стає першим зверху). Видалення елемента, зване також виштовхуванням (</a:t>
            </a:r>
            <a:r>
              <a:rPr lang="ru-RU" sz="3200" dirty="0" err="1"/>
              <a:t>pop</a:t>
            </a:r>
            <a:r>
              <a:rPr lang="ru-RU" sz="3200" dirty="0"/>
              <a:t>), Теж можливо тільки з вершини стека, при цьому другий зверху елемент стає верхнім</a:t>
            </a:r>
          </a:p>
        </p:txBody>
      </p:sp>
    </p:spTree>
    <p:extLst>
      <p:ext uri="{BB962C8B-B14F-4D97-AF65-F5344CB8AC3E}">
        <p14:creationId xmlns:p14="http://schemas.microsoft.com/office/powerpoint/2010/main" val="394292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82133" y="75601"/>
            <a:ext cx="7704667" cy="56519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стек</a:t>
            </a:r>
            <a:endParaRPr lang="uk-UA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402" y="1332000"/>
            <a:ext cx="5806127" cy="4168800"/>
          </a:xfrm>
        </p:spPr>
      </p:pic>
      <p:sp>
        <p:nvSpPr>
          <p:cNvPr id="10" name="TextBox 9"/>
          <p:cNvSpPr txBox="1"/>
          <p:nvPr/>
        </p:nvSpPr>
        <p:spPr>
          <a:xfrm>
            <a:off x="3608905" y="6007334"/>
            <a:ext cx="245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Принцип роботи стека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1463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82133" y="75601"/>
            <a:ext cx="7704667" cy="56519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стек</a:t>
            </a:r>
            <a:endParaRPr lang="uk-UA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982133" y="907200"/>
            <a:ext cx="7704667" cy="5092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Стеки широко застосовуються в обчислювальній техніці. Наприклад, для відстеження точок повернення з підпрограм використовується стек викликів, який є невід'ємною частиною архітектури більшості сучасних процесорів. Мови програмування високого рівня також використовують стек викликів для передачі параметрів при виклику процедур.</a:t>
            </a:r>
          </a:p>
        </p:txBody>
      </p:sp>
    </p:spTree>
    <p:extLst>
      <p:ext uri="{BB962C8B-B14F-4D97-AF65-F5344CB8AC3E}">
        <p14:creationId xmlns:p14="http://schemas.microsoft.com/office/powerpoint/2010/main" val="406784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2" y="0"/>
            <a:ext cx="7704667" cy="613316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стек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613315"/>
            <a:ext cx="8161867" cy="615919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stacksize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pPr marL="0" indent="0">
              <a:buNone/>
            </a:pP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EMPTY = -1;</a:t>
            </a:r>
          </a:p>
          <a:p>
            <a:pPr marL="0" indent="0">
              <a:buNone/>
            </a:pP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stacksize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]; // Масив для зберігання даних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; // Вершина стека</a:t>
            </a:r>
          </a:p>
          <a:p>
            <a:pPr marL="0" indent="0">
              <a:buNone/>
            </a:pPr>
            <a:r>
              <a:rPr 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(); // Конструктор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c); // Додавання елемента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(); // Виштовхування елемента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(); // Очищення стека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(); // Перевірка на наявність елементів в стеку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(); // Перевірка на заповнення всього стека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getCount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(); // Кількість елементів в стеку</a:t>
            </a:r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18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982132" y="0"/>
            <a:ext cx="8161867" cy="138275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Тимчасова складність операцій зі стеком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397487"/>
              </p:ext>
            </p:extLst>
          </p:nvPr>
        </p:nvGraphicFramePr>
        <p:xfrm>
          <a:off x="178419" y="2275247"/>
          <a:ext cx="8957604" cy="2429062"/>
        </p:xfrm>
        <a:graphic>
          <a:graphicData uri="http://schemas.openxmlformats.org/drawingml/2006/table">
            <a:tbl>
              <a:tblPr firstRow="1" firstCol="1" bandRow="1"/>
              <a:tblGrid>
                <a:gridCol w="1659351"/>
                <a:gridCol w="897351"/>
                <a:gridCol w="788004"/>
                <a:gridCol w="962629"/>
                <a:gridCol w="947262"/>
                <a:gridCol w="896558"/>
                <a:gridCol w="896558"/>
                <a:gridCol w="962629"/>
                <a:gridCol w="947262"/>
              </a:tblGrid>
              <a:tr h="6061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структура </a:t>
                      </a:r>
                      <a:endParaRPr lang="uk-UA" sz="1800" dirty="0" smtClean="0">
                        <a:effectLst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даних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тимчасова складність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7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ru-RU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Середня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найгірша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7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ru-RU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доступ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Пошук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вставка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Вилучений.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доступ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Пошук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вставка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Вилучений.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66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масив (</a:t>
                      </a:r>
                      <a:r>
                        <a:rPr lang="ru-RU" sz="1800" dirty="0" err="1">
                          <a:effectLst/>
                        </a:rPr>
                        <a:t>Array</a:t>
                      </a:r>
                      <a:r>
                        <a:rPr lang="ru-RU" sz="1800" dirty="0">
                          <a:effectLst/>
                        </a:rPr>
                        <a:t>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(1)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(1)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4466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стек (</a:t>
                      </a: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Stack</a:t>
                      </a:r>
                      <a:r>
                        <a:rPr lang="ru-R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1825080" y="1854199"/>
          <a:ext cx="7318919" cy="370840"/>
        </p:xfrm>
        <a:graphic>
          <a:graphicData uri="http://schemas.openxmlformats.org/drawingml/2006/table">
            <a:tbl>
              <a:tblPr firstRow="1" bandRow="1"/>
              <a:tblGrid>
                <a:gridCol w="1261758"/>
                <a:gridCol w="1261758"/>
                <a:gridCol w="2271887"/>
                <a:gridCol w="1261758"/>
                <a:gridCol w="1261758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r>
                        <a:rPr lang="ru-RU" dirty="0" smtClean="0"/>
                        <a:t>відмінно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r>
                        <a:rPr lang="ru-RU" dirty="0" smtClean="0"/>
                        <a:t>добре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ACEC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r>
                        <a:rPr lang="ru-RU" dirty="0" smtClean="0"/>
                        <a:t>задовільно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r>
                        <a:rPr lang="ru-RU" dirty="0" smtClean="0"/>
                        <a:t>погано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r>
                        <a:rPr lang="ru-RU" dirty="0" smtClean="0"/>
                        <a:t>жахливо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4A3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0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2494" y="0"/>
            <a:ext cx="7704667" cy="825189"/>
          </a:xfrm>
        </p:spPr>
        <p:txBody>
          <a:bodyPr/>
          <a:lstStyle/>
          <a:p>
            <a:r>
              <a:rPr lang="ru-RU" dirty="0"/>
              <a:t>Пошук парних дужок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7922" y="1025912"/>
            <a:ext cx="8486077" cy="5341434"/>
          </a:xfrm>
        </p:spPr>
        <p:txBody>
          <a:bodyPr>
            <a:normAutofit/>
          </a:bodyPr>
          <a:lstStyle/>
          <a:p>
            <a:r>
              <a:rPr lang="ru-RU" dirty="0"/>
              <a:t>Стеки також часто використовуються при розборі деяких видів текстових рядків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 [d] // Правильно</a:t>
            </a:r>
          </a:p>
          <a:p>
            <a:pPr marL="0" indent="0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{b [c] d} e // Правильно</a:t>
            </a:r>
          </a:p>
          <a:p>
            <a:pPr marL="0" indent="0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{b (c] d} e // Неправильно;] не відповідає (</a:t>
            </a:r>
          </a:p>
          <a:p>
            <a:pPr marL="0" indent="0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[b {c} d] 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//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неправильно; у завершальній дужки} немає пари</a:t>
            </a:r>
          </a:p>
          <a:p>
            <a:pPr marL="0" indent="0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{b (c) // Неправильно; у відкриває дужки {немає пари</a:t>
            </a:r>
          </a:p>
        </p:txBody>
      </p:sp>
    </p:spTree>
    <p:extLst>
      <p:ext uri="{BB962C8B-B14F-4D97-AF65-F5344CB8AC3E}">
        <p14:creationId xmlns:p14="http://schemas.microsoft.com/office/powerpoint/2010/main" val="65926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82133" y="75601"/>
            <a:ext cx="7704667" cy="56519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структури даних</a:t>
            </a:r>
            <a:endParaRPr lang="uk-UA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982133" y="907200"/>
            <a:ext cx="7704667" cy="5092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b="1" dirty="0" err="1"/>
              <a:t>черга</a:t>
            </a:r>
            <a:r>
              <a:rPr lang="ru-RU" dirty="0"/>
              <a:t> - структура даних з типом доступу до елементів «перший прийшов - першим вийшов» (FIFO, </a:t>
            </a:r>
            <a:r>
              <a:rPr lang="ru-RU" dirty="0" err="1"/>
              <a:t>First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- </a:t>
            </a:r>
            <a:r>
              <a:rPr lang="ru-RU" dirty="0" err="1"/>
              <a:t>First</a:t>
            </a:r>
            <a:r>
              <a:rPr lang="ru-RU" dirty="0"/>
              <a:t> </a:t>
            </a:r>
            <a:r>
              <a:rPr lang="ru-RU" dirty="0" err="1"/>
              <a:t>Out</a:t>
            </a:r>
            <a:r>
              <a:rPr lang="ru-RU" dirty="0"/>
              <a:t>). Додавання елемента можливо лише в кінець черги, а витяг - тільки з початок черги, при цьому обраний елемент з черги видаляється. У різних бібліотеках методи додавання і вилучення елементів в чергу можуть називатися по-різному. Часто для додавання використовують назву методів</a:t>
            </a:r>
            <a:r>
              <a:rPr lang="en-US" dirty="0"/>
              <a:t>push </a:t>
            </a:r>
            <a:r>
              <a:rPr lang="ru-RU" dirty="0"/>
              <a:t>або </a:t>
            </a:r>
            <a:r>
              <a:rPr lang="ru-RU" dirty="0" err="1"/>
              <a:t>enqueue</a:t>
            </a:r>
            <a:r>
              <a:rPr lang="ru-RU" dirty="0"/>
              <a:t>, А для вилучення </a:t>
            </a:r>
            <a:r>
              <a:rPr lang="en-US" dirty="0"/>
              <a:t>-</a:t>
            </a:r>
            <a:r>
              <a:rPr lang="ru-RU" dirty="0"/>
              <a:t> </a:t>
            </a:r>
            <a:r>
              <a:rPr lang="en-US" dirty="0"/>
              <a:t>pop </a:t>
            </a:r>
            <a:r>
              <a:rPr lang="ru-RU" dirty="0"/>
              <a:t>або </a:t>
            </a:r>
            <a:r>
              <a:rPr lang="ru-RU" dirty="0" err="1"/>
              <a:t>dequeue</a:t>
            </a:r>
            <a:r>
              <a:rPr lang="ru-RU" dirty="0"/>
              <a:t> (Рис. 1).</a:t>
            </a:r>
          </a:p>
        </p:txBody>
      </p:sp>
    </p:spTree>
    <p:extLst>
      <p:ext uri="{BB962C8B-B14F-4D97-AF65-F5344CB8AC3E}">
        <p14:creationId xmlns:p14="http://schemas.microsoft.com/office/powerpoint/2010/main" val="17606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82133" y="75601"/>
            <a:ext cx="7704667" cy="565199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структури даних</a:t>
            </a:r>
            <a:endParaRPr lang="uk-UA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18" y="874200"/>
            <a:ext cx="4640895" cy="3332163"/>
          </a:xfrm>
        </p:spPr>
      </p:pic>
      <p:sp>
        <p:nvSpPr>
          <p:cNvPr id="11" name="TextBox 10"/>
          <p:cNvSpPr txBox="1"/>
          <p:nvPr/>
        </p:nvSpPr>
        <p:spPr>
          <a:xfrm>
            <a:off x="3033619" y="4439763"/>
            <a:ext cx="3601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Загальний принцип роботи черги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4376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7062" y="0"/>
            <a:ext cx="8106937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 Q; // Черга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qEnd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Поточний розмір черги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maxQLength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// Максимальний розмір черги</a:t>
            </a:r>
          </a:p>
          <a:p>
            <a:pPr marL="0" indent="0">
              <a:buNone/>
            </a:pPr>
            <a:r>
              <a:rPr lang="ru-RU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MaxLength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 // Конструктор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 // Деструкція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 // Додавання елемента в чергу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 // Витяг елемента з черги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 // Черга порожня?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 // Черга заповнена?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setSG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TStringGrid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 _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printToSG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 // Висновок черзі</a:t>
            </a:r>
          </a:p>
          <a:p>
            <a:pPr marL="0" indent="0">
              <a:buNone/>
            </a:pP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19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982132" y="0"/>
            <a:ext cx="8161867" cy="138275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Тимчасова складність операцій з</a:t>
            </a:r>
            <a:r>
              <a:rPr lang="en-US" dirty="0" smtClean="0"/>
              <a:t> </a:t>
            </a:r>
            <a:r>
              <a:rPr lang="ru-RU" dirty="0" smtClean="0"/>
              <a:t>чергою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558124"/>
              </p:ext>
            </p:extLst>
          </p:nvPr>
        </p:nvGraphicFramePr>
        <p:xfrm>
          <a:off x="178419" y="2275247"/>
          <a:ext cx="8957604" cy="2875679"/>
        </p:xfrm>
        <a:graphic>
          <a:graphicData uri="http://schemas.openxmlformats.org/drawingml/2006/table">
            <a:tbl>
              <a:tblPr firstRow="1" firstCol="1" bandRow="1"/>
              <a:tblGrid>
                <a:gridCol w="1659351"/>
                <a:gridCol w="897351"/>
                <a:gridCol w="788004"/>
                <a:gridCol w="962629"/>
                <a:gridCol w="947262"/>
                <a:gridCol w="896558"/>
                <a:gridCol w="896558"/>
                <a:gridCol w="962629"/>
                <a:gridCol w="947262"/>
              </a:tblGrid>
              <a:tr h="6061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структура </a:t>
                      </a:r>
                      <a:endParaRPr lang="uk-UA" sz="1800" dirty="0" smtClean="0">
                        <a:effectLst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даних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тимчасова складність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7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ru-RU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Середня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найгірша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7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ru-RU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доступ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Пошук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вставка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Вилучений.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доступ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Пошук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вставка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Вилучений.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66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масив (</a:t>
                      </a:r>
                      <a:r>
                        <a:rPr lang="ru-RU" sz="1800" dirty="0" err="1">
                          <a:effectLst/>
                        </a:rPr>
                        <a:t>Array</a:t>
                      </a:r>
                      <a:r>
                        <a:rPr lang="ru-RU" sz="1800" dirty="0">
                          <a:effectLst/>
                        </a:rPr>
                        <a:t>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(1)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(1)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4466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стек (</a:t>
                      </a: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Stack</a:t>
                      </a:r>
                      <a:r>
                        <a:rPr lang="ru-R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</a:tr>
              <a:tr h="4466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черга (</a:t>
                      </a:r>
                      <a:r>
                        <a:rPr lang="ru-RU" sz="1800" dirty="0" err="1" smtClean="0">
                          <a:latin typeface="+mn-lt"/>
                          <a:cs typeface="Courier New" panose="02070309020205020404" pitchFamily="49" charset="0"/>
                        </a:rPr>
                        <a:t>Queue</a:t>
                      </a:r>
                      <a:r>
                        <a:rPr lang="ru-RU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1825080" y="1854199"/>
          <a:ext cx="7318919" cy="370840"/>
        </p:xfrm>
        <a:graphic>
          <a:graphicData uri="http://schemas.openxmlformats.org/drawingml/2006/table">
            <a:tbl>
              <a:tblPr firstRow="1" bandRow="1"/>
              <a:tblGrid>
                <a:gridCol w="1261758"/>
                <a:gridCol w="1261758"/>
                <a:gridCol w="2271887"/>
                <a:gridCol w="1261758"/>
                <a:gridCol w="1261758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r>
                        <a:rPr lang="ru-RU" dirty="0" smtClean="0"/>
                        <a:t>відмінно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r>
                        <a:rPr lang="ru-RU" dirty="0" smtClean="0"/>
                        <a:t>добре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ACEC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r>
                        <a:rPr lang="ru-RU" dirty="0" smtClean="0"/>
                        <a:t>задовільно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r>
                        <a:rPr lang="ru-RU" dirty="0" smtClean="0"/>
                        <a:t>погано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r>
                        <a:rPr lang="ru-RU" dirty="0" smtClean="0"/>
                        <a:t>жахливо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4A3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75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 smtClean="0"/>
              <a:t>структури даних</a:t>
            </a:r>
            <a:endParaRPr lang="uk-UA" sz="72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5058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557560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структури даних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735980"/>
            <a:ext cx="8161867" cy="51184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/>
              <a:t>дек (</a:t>
            </a:r>
            <a:r>
              <a:rPr lang="ru-RU" sz="2400" b="1" dirty="0" err="1" smtClean="0"/>
              <a:t>deq</a:t>
            </a:r>
            <a:r>
              <a:rPr lang="en-US" sz="2400" b="1" dirty="0" smtClean="0"/>
              <a:t>u</a:t>
            </a:r>
            <a:r>
              <a:rPr lang="ru-RU" sz="2400" b="1" dirty="0" smtClean="0"/>
              <a:t>e</a:t>
            </a:r>
            <a:r>
              <a:rPr lang="ru-RU" sz="2400" b="1" dirty="0"/>
              <a:t>) </a:t>
            </a:r>
            <a:r>
              <a:rPr lang="ru-RU" sz="2400" dirty="0"/>
              <a:t>являє собою двосторонню чергу. І вставка, і</a:t>
            </a:r>
            <a:r>
              <a:rPr lang="ru-RU" sz="2400" dirty="0" smtClean="0"/>
              <a:t>видалення</a:t>
            </a:r>
            <a:r>
              <a:rPr lang="en-US" sz="2400" dirty="0" smtClean="0"/>
              <a:t> </a:t>
            </a:r>
            <a:r>
              <a:rPr lang="ru-RU" sz="2400" dirty="0" smtClean="0"/>
              <a:t>елементів </a:t>
            </a:r>
            <a:r>
              <a:rPr lang="ru-RU" sz="2400" dirty="0"/>
              <a:t>можуть проводитися з обох кінців. відповідні методи</a:t>
            </a:r>
            <a:r>
              <a:rPr lang="ru-RU" sz="2400" dirty="0" smtClean="0"/>
              <a:t>можуть</a:t>
            </a:r>
            <a:r>
              <a:rPr lang="en-US" sz="2400" dirty="0" smtClean="0"/>
              <a:t> </a:t>
            </a:r>
            <a:r>
              <a:rPr lang="ru-RU" sz="2400" dirty="0" smtClean="0"/>
              <a:t>називатися </a:t>
            </a:r>
            <a:r>
              <a:rPr lang="ru-RU" sz="2400" dirty="0" err="1"/>
              <a:t>insertLeft</a:t>
            </a:r>
            <a:r>
              <a:rPr lang="ru-RU" sz="2400" dirty="0"/>
              <a:t>() / </a:t>
            </a:r>
            <a:r>
              <a:rPr lang="ru-RU" sz="2400" dirty="0" err="1"/>
              <a:t>insertRight</a:t>
            </a:r>
            <a:r>
              <a:rPr lang="ru-RU" sz="2400" dirty="0"/>
              <a:t>() І </a:t>
            </a:r>
            <a:r>
              <a:rPr lang="ru-RU" sz="2400" dirty="0" err="1"/>
              <a:t>removeLeft</a:t>
            </a:r>
            <a:r>
              <a:rPr lang="ru-RU" sz="2400" dirty="0"/>
              <a:t>() / </a:t>
            </a:r>
            <a:r>
              <a:rPr lang="ru-RU" sz="2400" dirty="0" err="1"/>
              <a:t>removeRight</a:t>
            </a:r>
            <a:r>
              <a:rPr lang="ru-RU" sz="2400" dirty="0"/>
              <a:t>().</a:t>
            </a:r>
          </a:p>
          <a:p>
            <a:pPr marL="0" indent="0">
              <a:buNone/>
            </a:pPr>
            <a:r>
              <a:rPr lang="ru-RU" sz="2400" dirty="0"/>
              <a:t>Якщо обмежитися тільки методами </a:t>
            </a:r>
            <a:r>
              <a:rPr lang="ru-RU" sz="2400" dirty="0" err="1"/>
              <a:t>insertLeft</a:t>
            </a:r>
            <a:r>
              <a:rPr lang="ru-RU" sz="2400" dirty="0"/>
              <a:t>() І </a:t>
            </a:r>
            <a:r>
              <a:rPr lang="ru-RU" sz="2400" dirty="0" err="1"/>
              <a:t>removeLeft</a:t>
            </a:r>
            <a:r>
              <a:rPr lang="ru-RU" sz="2400" dirty="0"/>
              <a:t>() (Або їх </a:t>
            </a:r>
            <a:r>
              <a:rPr lang="ru-RU" sz="2400" dirty="0" smtClean="0"/>
              <a:t>еквівалентами </a:t>
            </a:r>
            <a:r>
              <a:rPr lang="ru-RU" sz="2400" dirty="0"/>
              <a:t>для правого кінця), дек працює як стек. Якщо ж обмежитися</a:t>
            </a:r>
            <a:r>
              <a:rPr lang="ru-RU" sz="2400" dirty="0" smtClean="0"/>
              <a:t>методами</a:t>
            </a:r>
            <a:r>
              <a:rPr lang="en-US" sz="2400" dirty="0" smtClean="0"/>
              <a:t> </a:t>
            </a:r>
            <a:r>
              <a:rPr lang="ru-RU" sz="2400" dirty="0" err="1" smtClean="0"/>
              <a:t>insertLeft</a:t>
            </a:r>
            <a:r>
              <a:rPr lang="ru-RU" sz="2400" dirty="0"/>
              <a:t>() І </a:t>
            </a:r>
            <a:r>
              <a:rPr lang="ru-RU" sz="2400" dirty="0" err="1"/>
              <a:t>removeRight</a:t>
            </a:r>
            <a:r>
              <a:rPr lang="ru-RU" sz="2400" dirty="0"/>
              <a:t>() (Або протилежної парою), він працює як черга.</a:t>
            </a:r>
          </a:p>
          <a:p>
            <a:pPr marL="0" indent="0">
              <a:buNone/>
            </a:pPr>
            <a:r>
              <a:rPr lang="ru-RU" sz="2400" dirty="0"/>
              <a:t>За своєю гнучкості деки перевершують і стеки, і черги; іноді вони</a:t>
            </a:r>
            <a:r>
              <a:rPr lang="ru-RU" sz="2400" dirty="0" smtClean="0"/>
              <a:t>використовуються </a:t>
            </a:r>
            <a:r>
              <a:rPr lang="ru-RU" sz="2400" dirty="0"/>
              <a:t>в бібліотеках класів-контейнерів для реалізації обох різновидів.</a:t>
            </a:r>
          </a:p>
        </p:txBody>
      </p:sp>
      <p:pic>
        <p:nvPicPr>
          <p:cNvPr id="4098" name="Picture 2" descr="Dequ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717" y="5728009"/>
            <a:ext cx="3424352" cy="99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80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2" y="0"/>
            <a:ext cx="7704667" cy="561277"/>
          </a:xfrm>
        </p:spPr>
        <p:txBody>
          <a:bodyPr>
            <a:normAutofit fontScale="90000"/>
          </a:bodyPr>
          <a:lstStyle/>
          <a:p>
            <a:r>
              <a:rPr lang="ru-RU" dirty="0"/>
              <a:t>пріоритетна чергу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561277"/>
            <a:ext cx="7704667" cy="6218664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пріоритетна чергу </a:t>
            </a:r>
            <a:r>
              <a:rPr lang="en-US" dirty="0" smtClean="0"/>
              <a:t> (</a:t>
            </a:r>
            <a:r>
              <a:rPr lang="ru-RU" dirty="0" smtClean="0"/>
              <a:t>чергу з пріоритетами</a:t>
            </a:r>
            <a:r>
              <a:rPr lang="en-US" dirty="0" smtClean="0"/>
              <a:t>)</a:t>
            </a:r>
            <a:r>
              <a:rPr lang="ru-RU" dirty="0" smtClean="0"/>
              <a:t> є </a:t>
            </a:r>
            <a:r>
              <a:rPr lang="ru-RU" dirty="0"/>
              <a:t>більш спеціалізованою структурою даних</a:t>
            </a:r>
            <a:r>
              <a:rPr lang="ru-RU" dirty="0" smtClean="0"/>
              <a:t>, ніж </a:t>
            </a:r>
            <a:r>
              <a:rPr lang="ru-RU" dirty="0"/>
              <a:t>стек або черга, проте і він несподівано часто виявляється корисним.</a:t>
            </a:r>
          </a:p>
          <a:p>
            <a:r>
              <a:rPr lang="ru-RU" dirty="0"/>
              <a:t>У пріоритетною черзі, як і у звичайній, є початок і кінець, а елементи </a:t>
            </a:r>
            <a:r>
              <a:rPr lang="ru-RU" dirty="0" smtClean="0"/>
              <a:t>витягуються </a:t>
            </a:r>
            <a:r>
              <a:rPr lang="ru-RU" dirty="0"/>
              <a:t>від початку. Але у пріоритетною черзі елементи упорядковуються</a:t>
            </a:r>
            <a:r>
              <a:rPr lang="ru-RU" dirty="0" smtClean="0"/>
              <a:t>за спеціальним полю - ключу</a:t>
            </a:r>
            <a:r>
              <a:rPr lang="ru-RU" dirty="0"/>
              <a:t>, Так що елемент з найменшим (в деяких реалізаціях - найбільшим</a:t>
            </a:r>
            <a:r>
              <a:rPr lang="ru-RU" dirty="0" smtClean="0"/>
              <a:t>) значенням </a:t>
            </a:r>
            <a:r>
              <a:rPr lang="ru-RU" dirty="0"/>
              <a:t>ключа завжди знаходиться на початку. Нові елементи вставляються в</a:t>
            </a:r>
            <a:r>
              <a:rPr lang="ru-RU" dirty="0" smtClean="0"/>
              <a:t>позиціях</a:t>
            </a:r>
            <a:r>
              <a:rPr lang="ru-RU" dirty="0"/>
              <a:t>, Що зберігають порядок сортування.</a:t>
            </a:r>
          </a:p>
        </p:txBody>
      </p:sp>
    </p:spTree>
    <p:extLst>
      <p:ext uri="{BB962C8B-B14F-4D97-AF65-F5344CB8AC3E}">
        <p14:creationId xmlns:p14="http://schemas.microsoft.com/office/powerpoint/2010/main" val="65731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860399"/>
          </a:xfrm>
        </p:spPr>
        <p:txBody>
          <a:bodyPr/>
          <a:lstStyle/>
          <a:p>
            <a:r>
              <a:rPr lang="uk-UA" dirty="0" smtClean="0"/>
              <a:t>зв</a:t>
            </a:r>
            <a:r>
              <a:rPr lang="ru-RU" dirty="0" smtClean="0"/>
              <a:t>'</a:t>
            </a:r>
            <a:r>
              <a:rPr lang="ru-RU" dirty="0" err="1" smtClean="0"/>
              <a:t>язані</a:t>
            </a:r>
            <a:r>
              <a:rPr lang="ru-RU" dirty="0" smtClean="0"/>
              <a:t> </a:t>
            </a:r>
            <a:r>
              <a:rPr lang="ru-RU" dirty="0" smtClean="0"/>
              <a:t>списки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1317600"/>
            <a:ext cx="7704667" cy="46822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/>
              <a:t>Масиви є зручною формою зберігання даних в тому </a:t>
            </a:r>
            <a:r>
              <a:rPr lang="ru-RU" sz="2800" dirty="0" smtClean="0"/>
              <a:t>випадку,</a:t>
            </a:r>
            <a:r>
              <a:rPr lang="en-US" sz="2800" dirty="0" smtClean="0"/>
              <a:t> </a:t>
            </a:r>
            <a:r>
              <a:rPr lang="ru-RU" sz="2800" dirty="0" smtClean="0"/>
              <a:t>коли </a:t>
            </a:r>
            <a:r>
              <a:rPr lang="ru-RU" sz="2800" dirty="0"/>
              <a:t>обсяг даних в процесі обробки заздалегідь відомий і не </a:t>
            </a:r>
            <a:r>
              <a:rPr lang="ru-RU" sz="2800" dirty="0" smtClean="0"/>
              <a:t>схильний</a:t>
            </a:r>
            <a:r>
              <a:rPr lang="en-US" sz="2800" dirty="0" smtClean="0"/>
              <a:t> </a:t>
            </a:r>
            <a:r>
              <a:rPr lang="ru-RU" sz="2800" dirty="0" smtClean="0"/>
              <a:t>змін</a:t>
            </a:r>
            <a:r>
              <a:rPr lang="ru-RU" sz="2800" dirty="0"/>
              <a:t>, А також потрібна висока </a:t>
            </a:r>
            <a:r>
              <a:rPr lang="ru-RU" sz="2800" dirty="0" smtClean="0"/>
              <a:t>ефективність (продуктивність) </a:t>
            </a:r>
            <a:r>
              <a:rPr lang="ru-RU" sz="2800" dirty="0"/>
              <a:t>доступу до даних.</a:t>
            </a:r>
          </a:p>
          <a:p>
            <a:pPr marL="0" indent="0">
              <a:buNone/>
            </a:pPr>
            <a:r>
              <a:rPr lang="ru-RU" sz="2800" dirty="0"/>
              <a:t>Іноді структура даних у зв'язку з модельованої </a:t>
            </a:r>
            <a:r>
              <a:rPr lang="ru-RU" sz="2800" dirty="0" smtClean="0"/>
              <a:t>предметної</a:t>
            </a:r>
            <a:r>
              <a:rPr lang="en-US" sz="2800" dirty="0" smtClean="0"/>
              <a:t> </a:t>
            </a:r>
            <a:r>
              <a:rPr lang="ru-RU" sz="2800" dirty="0" smtClean="0"/>
              <a:t>областю </a:t>
            </a:r>
            <a:r>
              <a:rPr lang="ru-RU" sz="2800" dirty="0"/>
              <a:t>така, що заздалегідь не можна передбачити їх обсяг, а також </a:t>
            </a:r>
            <a:r>
              <a:rPr lang="ru-RU" sz="2800" dirty="0" smtClean="0"/>
              <a:t>часто</a:t>
            </a:r>
            <a:r>
              <a:rPr lang="en-US" sz="2800" dirty="0" smtClean="0"/>
              <a:t> </a:t>
            </a:r>
            <a:r>
              <a:rPr lang="ru-RU" sz="2800" dirty="0" smtClean="0"/>
              <a:t>виникає </a:t>
            </a:r>
            <a:r>
              <a:rPr lang="ru-RU" sz="2800" dirty="0"/>
              <a:t>необхідність в операціях видалення і додавання елементів.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208842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536399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зв'язані</a:t>
            </a:r>
            <a:r>
              <a:rPr lang="ru-RU" dirty="0" smtClean="0"/>
              <a:t> </a:t>
            </a:r>
            <a:r>
              <a:rPr lang="ru-RU" dirty="0" smtClean="0"/>
              <a:t>списки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1202399"/>
            <a:ext cx="7704667" cy="5521785"/>
          </a:xfrm>
        </p:spPr>
        <p:txBody>
          <a:bodyPr>
            <a:noAutofit/>
          </a:bodyPr>
          <a:lstStyle/>
          <a:p>
            <a:r>
              <a:rPr lang="uk-UA" sz="2800" b="1" dirty="0" smtClean="0"/>
              <a:t>з</a:t>
            </a:r>
            <a:r>
              <a:rPr lang="ru-RU" sz="2800" b="1" dirty="0" err="1" smtClean="0"/>
              <a:t>в'язний</a:t>
            </a:r>
            <a:r>
              <a:rPr lang="ru-RU" sz="2800" b="1" dirty="0" smtClean="0"/>
              <a:t> </a:t>
            </a:r>
            <a:r>
              <a:rPr lang="ru-RU" sz="2800" b="1" dirty="0"/>
              <a:t>список</a:t>
            </a:r>
            <a:r>
              <a:rPr lang="ru-RU" sz="2800" dirty="0"/>
              <a:t> - структура даних, що складається з вузлів, кожен з яких містить як власне дані, так і </a:t>
            </a:r>
            <a:r>
              <a:rPr lang="ru-RU" sz="2800" dirty="0" err="1" smtClean="0"/>
              <a:t>одне</a:t>
            </a:r>
            <a:r>
              <a:rPr lang="ru-RU" sz="2800" dirty="0" smtClean="0"/>
              <a:t> </a:t>
            </a:r>
            <a:r>
              <a:rPr lang="ru-RU" sz="2800" dirty="0"/>
              <a:t>або дві посилання ( «зв'язки») на наступний і / або попередній вузол </a:t>
            </a:r>
            <a:r>
              <a:rPr lang="ru-RU" sz="2800" dirty="0" smtClean="0"/>
              <a:t>списку.</a:t>
            </a:r>
            <a:endParaRPr lang="en-US" sz="2800" dirty="0" smtClean="0"/>
          </a:p>
          <a:p>
            <a:pPr marL="0" indent="0">
              <a:buNone/>
            </a:pPr>
            <a:r>
              <a:rPr lang="ru-RU" sz="2800" dirty="0" smtClean="0"/>
              <a:t>принциповим </a:t>
            </a:r>
            <a:r>
              <a:rPr lang="ru-RU" sz="2800" dirty="0"/>
              <a:t>перевагою перед масивом є структурна гнучкість: порядок елементів зв'язкового списку може не збігатися з порядком розташування елементів даних в пам'яті комп'ютера, а порядок обходу списку завжди явно задається його внутрішніми зв'язками.</a:t>
            </a:r>
          </a:p>
          <a:p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428955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673199"/>
          </a:xfrm>
        </p:spPr>
        <p:txBody>
          <a:bodyPr>
            <a:normAutofit fontScale="90000"/>
          </a:bodyPr>
          <a:lstStyle/>
          <a:p>
            <a:r>
              <a:rPr lang="ru-RU" dirty="0"/>
              <a:t>однозв'язний список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1353600"/>
            <a:ext cx="7704667" cy="216275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Однозв'язний список складається з покажчика на перший елемент списку (голову, </a:t>
            </a:r>
            <a:r>
              <a:rPr lang="en-US" dirty="0"/>
              <a:t>head</a:t>
            </a:r>
            <a:r>
              <a:rPr lang="ru-RU" dirty="0"/>
              <a:t>) </a:t>
            </a:r>
            <a:r>
              <a:rPr lang="uk-UA" dirty="0"/>
              <a:t>і самих </a:t>
            </a:r>
            <a:r>
              <a:rPr lang="ru-RU" dirty="0"/>
              <a:t>даних, причому кожен елемент списку містить покажчик на наступний. Останній елемент списку містить покажчик на</a:t>
            </a:r>
            <a:r>
              <a:rPr lang="en-US" dirty="0" smtClean="0"/>
              <a:t>NULL.</a:t>
            </a:r>
            <a:endParaRPr lang="ru-RU" dirty="0"/>
          </a:p>
          <a:p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07" y="3233190"/>
            <a:ext cx="8397522" cy="8108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6717" y="4534829"/>
            <a:ext cx="72154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Element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елемент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даних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дані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Element * Next; 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Адреса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наступного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елемента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списку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085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2" y="0"/>
            <a:ext cx="7704667" cy="62075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 для роботи зі списком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892099"/>
            <a:ext cx="7704667" cy="59659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CList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Head; //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покажчик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на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голову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списку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Count; //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кількість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елементів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списку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//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конструктор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//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деструкція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Add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data); //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Додавання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елемента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список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Del (); //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видалення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елемента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списку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//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видалення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всього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списку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PrintToWxG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роздруківка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вмісту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списку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index,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data); //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завдання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нового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зач-ня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GetCount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//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отримання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кількості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елементів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списку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38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32816"/>
            <a:ext cx="7704667" cy="665999"/>
          </a:xfrm>
        </p:spPr>
        <p:txBody>
          <a:bodyPr>
            <a:normAutofit fontScale="90000"/>
          </a:bodyPr>
          <a:lstStyle/>
          <a:p>
            <a:r>
              <a:rPr lang="ru-RU" dirty="0"/>
              <a:t>однозв'язний список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698815"/>
            <a:ext cx="7704667" cy="47758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/>
              <a:t>Вставка вузла. </a:t>
            </a:r>
            <a:r>
              <a:rPr lang="ru-RU" dirty="0"/>
              <a:t>Однією з типових операцій при роботі зі списком є ​​вставка нового вузла в певне місце пов'язаного списку. Для цього необхідно виконати наступні дії:</a:t>
            </a:r>
          </a:p>
          <a:p>
            <a:r>
              <a:rPr lang="ru-RU" dirty="0"/>
              <a:t>Виділити пам'ять під новий вузол і заповнити в ньому поля даних; </a:t>
            </a:r>
          </a:p>
          <a:p>
            <a:r>
              <a:rPr lang="ru-RU" dirty="0"/>
              <a:t>У що додається елементі встановити покажчик на наступний вузол, а в попередньому - на </a:t>
            </a:r>
            <a:r>
              <a:rPr lang="ru-RU" dirty="0" smtClean="0"/>
              <a:t>додається.</a:t>
            </a:r>
          </a:p>
          <a:p>
            <a:pPr marL="0" indent="0">
              <a:buNone/>
            </a:pPr>
            <a:r>
              <a:rPr lang="ru-RU" dirty="0" smtClean="0"/>
              <a:t>Необхідно зауважити, що при додавання вузла в початок або кінець списку алгоритм дещо зміняться, тому деякі дії можуть бути відсутні.</a:t>
            </a:r>
          </a:p>
          <a:p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39" y="5056468"/>
            <a:ext cx="8397522" cy="180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7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204440"/>
            <a:ext cx="7704667" cy="66535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Додавання елемента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0059" y="1367883"/>
            <a:ext cx="8244468" cy="463193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 :: Add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Element * temp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Element; 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створення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нового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елемента</a:t>
            </a:r>
            <a:endParaRPr lang="ru-RU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temp-&gt; data = data;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заповнення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даними</a:t>
            </a:r>
            <a:endParaRPr lang="ru-RU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temp-&gt; Next = Head;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наступного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елемент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головний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Head = temp;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новий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елемент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стає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головним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елементом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Count ++;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увілічівается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кол-во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е-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тов</a:t>
            </a:r>
            <a:endParaRPr lang="ru-RU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89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59399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однозв'язний список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2" y="1159200"/>
            <a:ext cx="7704667" cy="42862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/>
              <a:t>Видалення вузла.</a:t>
            </a:r>
            <a:r>
              <a:rPr lang="ru-RU" dirty="0"/>
              <a:t>Другою типовою операцією зі списками є видалення вузла, що знаходиться в середині списку. Для цього необхідно виконати наступні дії:</a:t>
            </a:r>
          </a:p>
          <a:p>
            <a:r>
              <a:rPr lang="ru-RU" dirty="0"/>
              <a:t>Записати адресу вузла, наступного за видаляється вузлом, в покажчик на наступний вузол в вузлі, що передує </a:t>
            </a:r>
            <a:r>
              <a:rPr lang="ru-RU" dirty="0" smtClean="0"/>
              <a:t>удаляемому.</a:t>
            </a:r>
            <a:endParaRPr lang="ru-RU" dirty="0"/>
          </a:p>
          <a:p>
            <a:r>
              <a:rPr lang="ru-RU" dirty="0"/>
              <a:t>Звільнити пам'ять займану вузлом, призначеним для видалення.</a:t>
            </a:r>
          </a:p>
          <a:p>
            <a:pPr marL="0" indent="0">
              <a:buNone/>
            </a:pPr>
            <a:r>
              <a:rPr lang="ru-RU" dirty="0"/>
              <a:t>При видаленні вузла з початку або кінця списку вищеописана послідовність дій може змінюватися.</a:t>
            </a:r>
          </a:p>
          <a:p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39" y="4990646"/>
            <a:ext cx="8397522" cy="112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4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9041" y="0"/>
            <a:ext cx="7704667" cy="553843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В</a:t>
            </a:r>
            <a:r>
              <a:rPr lang="ru-RU" dirty="0" err="1" smtClean="0"/>
              <a:t>Висновки</a:t>
            </a:r>
            <a:r>
              <a:rPr lang="ru-RU" dirty="0" smtClean="0"/>
              <a:t> списку на екран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624467"/>
            <a:ext cx="7704667" cy="623353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PrintToWxG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wxg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Temp = Head; 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запам'ятовуємо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адреса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головного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ел-та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wxg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ClearGrid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wxg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GetRows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wxg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DeleteRows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(0, wxg-&gt;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GetRows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(temp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 = NULL)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поки що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ще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є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елементи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wxg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InsertRows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wxg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SetCellValue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(I, 0, wxString () &lt;&lt; temp-&gt; data);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Temp-&gt; Next; 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переходимо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на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наступного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елемент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340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82133" y="75601"/>
            <a:ext cx="7704667" cy="56519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структури даних</a:t>
            </a:r>
            <a:endParaRPr lang="uk-UA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982133" y="907200"/>
            <a:ext cx="7704667" cy="5092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структура </a:t>
            </a:r>
            <a:r>
              <a:rPr lang="ru-RU" dirty="0"/>
              <a:t>даних (англ.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structure</a:t>
            </a:r>
            <a:r>
              <a:rPr lang="ru-RU" dirty="0"/>
              <a:t>) </a:t>
            </a:r>
            <a:r>
              <a:rPr lang="ru-RU" dirty="0" smtClean="0"/>
              <a:t>– </a:t>
            </a:r>
            <a:r>
              <a:rPr lang="ru-RU" dirty="0" err="1" smtClean="0"/>
              <a:t>програмна</a:t>
            </a:r>
            <a:r>
              <a:rPr lang="en-US" dirty="0" smtClean="0"/>
              <a:t> </a:t>
            </a:r>
            <a:r>
              <a:rPr lang="ru-RU" dirty="0" err="1" smtClean="0"/>
              <a:t>одиниця</a:t>
            </a:r>
            <a:r>
              <a:rPr lang="ru-RU" dirty="0"/>
              <a:t>, що дозволяє зберігати і обробляти безліч однотипних і / або логічно пов'язаних даних в обчислювальній техніці. Для додавання, пошуку, зміни і видалення даних структура даних надає певний набір функцій, з яких складається інтерфейс.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4627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982132" y="0"/>
            <a:ext cx="8161867" cy="138275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Тимчасова складність операцій з </a:t>
            </a:r>
            <a:r>
              <a:rPr lang="ru-RU" smtClean="0"/>
              <a:t>пов'язаним списком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91632"/>
              </p:ext>
            </p:extLst>
          </p:nvPr>
        </p:nvGraphicFramePr>
        <p:xfrm>
          <a:off x="178419" y="2275247"/>
          <a:ext cx="8957604" cy="3587483"/>
        </p:xfrm>
        <a:graphic>
          <a:graphicData uri="http://schemas.openxmlformats.org/drawingml/2006/table">
            <a:tbl>
              <a:tblPr firstRow="1" firstCol="1" bandRow="1"/>
              <a:tblGrid>
                <a:gridCol w="1659351"/>
                <a:gridCol w="897351"/>
                <a:gridCol w="788004"/>
                <a:gridCol w="962629"/>
                <a:gridCol w="947262"/>
                <a:gridCol w="896558"/>
                <a:gridCol w="896558"/>
                <a:gridCol w="962629"/>
                <a:gridCol w="947262"/>
              </a:tblGrid>
              <a:tr h="6061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структура </a:t>
                      </a:r>
                      <a:endParaRPr lang="uk-UA" sz="1800" dirty="0" smtClean="0">
                        <a:effectLst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даних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</a:rPr>
                        <a:t>тимчасова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складність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7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ru-RU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Середня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найгірша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7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ru-RU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доступ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Пошук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вставка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Вилучений.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доступ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Пошук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вставка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Вилучений.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66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масив (</a:t>
                      </a:r>
                      <a:r>
                        <a:rPr lang="ru-RU" sz="1800" dirty="0" err="1">
                          <a:effectLst/>
                        </a:rPr>
                        <a:t>Array</a:t>
                      </a:r>
                      <a:r>
                        <a:rPr lang="ru-RU" sz="1800" dirty="0">
                          <a:effectLst/>
                        </a:rPr>
                        <a:t>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(1)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(1)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4466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стек (</a:t>
                      </a: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Stack</a:t>
                      </a:r>
                      <a:r>
                        <a:rPr lang="ru-R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</a:tr>
              <a:tr h="4466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черга (</a:t>
                      </a:r>
                      <a:r>
                        <a:rPr lang="ru-RU" sz="1800" dirty="0" err="1" smtClean="0">
                          <a:latin typeface="+mn-lt"/>
                          <a:cs typeface="Courier New" panose="02070309020205020404" pitchFamily="49" charset="0"/>
                        </a:rPr>
                        <a:t>Queue</a:t>
                      </a:r>
                      <a:r>
                        <a:rPr lang="ru-RU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</a:tr>
              <a:tr h="4466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зв'язаний</a:t>
                      </a:r>
                      <a:r>
                        <a:rPr lang="ru-RU" sz="18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список (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Linked list</a:t>
                      </a:r>
                      <a:r>
                        <a:rPr lang="ru-RU" sz="18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1825080" y="1854199"/>
          <a:ext cx="7318919" cy="370840"/>
        </p:xfrm>
        <a:graphic>
          <a:graphicData uri="http://schemas.openxmlformats.org/drawingml/2006/table">
            <a:tbl>
              <a:tblPr firstRow="1" bandRow="1"/>
              <a:tblGrid>
                <a:gridCol w="1261758"/>
                <a:gridCol w="1261758"/>
                <a:gridCol w="2271887"/>
                <a:gridCol w="1261758"/>
                <a:gridCol w="1261758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r>
                        <a:rPr lang="ru-RU" dirty="0" smtClean="0"/>
                        <a:t>відмінно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r>
                        <a:rPr lang="ru-RU" dirty="0" smtClean="0"/>
                        <a:t>добре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ACEC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r>
                        <a:rPr lang="ru-RU" dirty="0" smtClean="0"/>
                        <a:t>задовільно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r>
                        <a:rPr lang="ru-RU" dirty="0" smtClean="0"/>
                        <a:t>погано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r>
                        <a:rPr lang="ru-RU" dirty="0" smtClean="0"/>
                        <a:t>жахливо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4A3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89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702526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структури даних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892097"/>
            <a:ext cx="7704667" cy="5538439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структур</a:t>
            </a:r>
            <a:r>
              <a:rPr lang="ru-RU" dirty="0" smtClean="0"/>
              <a:t>и даних застосовуються переважно для вирішення трьох завдань:</a:t>
            </a:r>
          </a:p>
          <a:p>
            <a:r>
              <a:rPr lang="ru-RU" dirty="0" smtClean="0"/>
              <a:t>зберігання </a:t>
            </a:r>
            <a:r>
              <a:rPr lang="ru-RU" dirty="0"/>
              <a:t>реальних даних.</a:t>
            </a:r>
          </a:p>
          <a:p>
            <a:r>
              <a:rPr lang="ru-RU" dirty="0" smtClean="0"/>
              <a:t>інструментарій </a:t>
            </a:r>
            <a:r>
              <a:rPr lang="ru-RU" dirty="0"/>
              <a:t>програміста.</a:t>
            </a:r>
          </a:p>
          <a:p>
            <a:r>
              <a:rPr lang="ru-RU" dirty="0" smtClean="0"/>
              <a:t>моделювання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9150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82133" y="75601"/>
            <a:ext cx="7704667" cy="56519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типи даних</a:t>
            </a:r>
            <a:endParaRPr lang="uk-UA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982133" y="907200"/>
            <a:ext cx="7704667" cy="5092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атомарні</a:t>
            </a:r>
          </a:p>
          <a:p>
            <a:pPr marL="400050" lvl="1" indent="0">
              <a:buNone/>
            </a:pPr>
            <a:r>
              <a:rPr lang="en-US" sz="2400" dirty="0" smtClean="0"/>
              <a:t>bool, char, float / double, </a:t>
            </a:r>
            <a:r>
              <a:rPr lang="en-US" sz="2400" dirty="0" err="1" smtClean="0"/>
              <a:t>int</a:t>
            </a:r>
            <a:r>
              <a:rPr lang="en-US" sz="2400" dirty="0" smtClean="0"/>
              <a:t>, </a:t>
            </a:r>
            <a:r>
              <a:rPr lang="en-US" sz="2400" dirty="0" err="1" smtClean="0"/>
              <a:t>enum</a:t>
            </a:r>
            <a:endParaRPr lang="en-US" sz="2400" dirty="0" smtClean="0"/>
          </a:p>
          <a:p>
            <a:pPr marL="0" indent="0">
              <a:buNone/>
            </a:pPr>
            <a:r>
              <a:rPr lang="ru-RU" sz="2800" dirty="0" smtClean="0"/>
              <a:t>складен</a:t>
            </a:r>
            <a:r>
              <a:rPr lang="uk-UA" sz="2800" dirty="0" smtClean="0"/>
              <a:t>і</a:t>
            </a:r>
            <a:r>
              <a:rPr lang="ru-RU" sz="2800" dirty="0" smtClean="0"/>
              <a:t> </a:t>
            </a:r>
          </a:p>
          <a:p>
            <a:pPr marL="400050" lvl="1" indent="0">
              <a:buNone/>
            </a:pPr>
            <a:r>
              <a:rPr lang="ru-RU" sz="2400" dirty="0"/>
              <a:t> </a:t>
            </a:r>
            <a:r>
              <a:rPr lang="ru-RU" sz="2400" dirty="0" smtClean="0"/>
              <a:t>масив, структура, об'єднання</a:t>
            </a:r>
          </a:p>
          <a:p>
            <a:pPr marL="0" indent="0">
              <a:buNone/>
            </a:pPr>
            <a:r>
              <a:rPr lang="ru-RU" sz="2800" dirty="0" smtClean="0"/>
              <a:t>абстрактні</a:t>
            </a:r>
          </a:p>
          <a:p>
            <a:pPr marL="400050" lvl="1" indent="0">
              <a:buNone/>
            </a:pPr>
            <a:r>
              <a:rPr lang="ru-RU" sz="2400" dirty="0"/>
              <a:t> </a:t>
            </a:r>
            <a:r>
              <a:rPr lang="ru-RU" sz="2400" dirty="0" smtClean="0"/>
              <a:t>список, стек, чергу, дерево, граф</a:t>
            </a:r>
            <a:endParaRPr lang="uk-UA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115616" y="5157192"/>
            <a:ext cx="53579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Повний список </a:t>
            </a:r>
            <a:r>
              <a:rPr lang="ru-RU" dirty="0" err="1" smtClean="0"/>
              <a:t>типів</a:t>
            </a:r>
            <a:r>
              <a:rPr lang="ru-RU" dirty="0" smtClean="0"/>
              <a:t> та структур даних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en.wikipedia.org/wiki/List_of_data_structures</a:t>
            </a:r>
            <a:endParaRPr lang="uk-UA" dirty="0" smtClean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://uk.wikipedia.org/wiki/</a:t>
            </a:r>
            <a:r>
              <a:rPr lang="ru-RU" dirty="0" err="1" smtClean="0">
                <a:hlinkClick r:id="rId3"/>
              </a:rPr>
              <a:t>Список_структур_даних</a:t>
            </a:r>
            <a:endParaRPr lang="uk-UA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6339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58357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масив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3645" y="583578"/>
            <a:ext cx="7704667" cy="2427251"/>
          </a:xfrm>
        </p:spPr>
        <p:txBody>
          <a:bodyPr>
            <a:normAutofit fontScale="92500"/>
          </a:bodyPr>
          <a:lstStyle/>
          <a:p>
            <a:r>
              <a:rPr lang="ru-RU" b="1" dirty="0"/>
              <a:t>масив</a:t>
            </a:r>
            <a:r>
              <a:rPr lang="ru-RU" dirty="0"/>
              <a:t> - </a:t>
            </a:r>
            <a:r>
              <a:rPr lang="ru-RU" dirty="0" smtClean="0"/>
              <a:t>структура даних, яка зберігає в пам'яті однотипні елементи </a:t>
            </a:r>
            <a:r>
              <a:rPr lang="ru-RU" dirty="0"/>
              <a:t>безпосередньо один за одним, доступ до яких здійснюється за індексом (індексами). </a:t>
            </a:r>
            <a:r>
              <a:rPr lang="ru-RU" dirty="0" smtClean="0"/>
              <a:t>масив </a:t>
            </a:r>
            <a:r>
              <a:rPr lang="ru-RU" dirty="0"/>
              <a:t>є структурою з довільним </a:t>
            </a:r>
            <a:r>
              <a:rPr lang="ru-RU" dirty="0" smtClean="0"/>
              <a:t>доступом.</a:t>
            </a:r>
            <a:endParaRPr lang="ru-RU" dirty="0"/>
          </a:p>
        </p:txBody>
      </p:sp>
      <p:pic>
        <p:nvPicPr>
          <p:cNvPr id="1026" name="Picture 2" descr="http://www.fx4u.ru/uploads/monthly_09_2010/post-798-000376300%20128377557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784" y="3212976"/>
            <a:ext cx="7139479" cy="206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17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4" y="0"/>
            <a:ext cx="7447492" cy="5302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Вставка елемента в масив</a:t>
            </a:r>
            <a:endParaRPr lang="ru-RU" dirty="0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917318" y="545637"/>
            <a:ext cx="8183562" cy="500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altLang="ru-RU" dirty="0" smtClean="0"/>
              <a:t>Дан масив А</a:t>
            </a:r>
            <a:r>
              <a:rPr lang="en-US" altLang="ru-RU" dirty="0" smtClean="0"/>
              <a:t>[</a:t>
            </a:r>
            <a:r>
              <a:rPr lang="ru-RU" altLang="ru-RU" dirty="0" smtClean="0"/>
              <a:t>10</a:t>
            </a:r>
            <a:r>
              <a:rPr lang="en-US" altLang="ru-RU" dirty="0" smtClean="0"/>
              <a:t>]</a:t>
            </a:r>
            <a:endParaRPr lang="ru-RU" altLang="ru-RU" dirty="0" smtClean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857250" y="2214563"/>
          <a:ext cx="7358060" cy="39687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735806"/>
                <a:gridCol w="735806"/>
                <a:gridCol w="735806"/>
                <a:gridCol w="735806"/>
                <a:gridCol w="735806"/>
                <a:gridCol w="735806"/>
                <a:gridCol w="735806"/>
                <a:gridCol w="735806"/>
                <a:gridCol w="735806"/>
                <a:gridCol w="735806"/>
              </a:tblGrid>
              <a:tr h="396875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4</a:t>
                      </a:r>
                      <a:endParaRPr lang="ru-RU" sz="2000" dirty="0"/>
                    </a:p>
                  </a:txBody>
                  <a:tcPr marL="91439" marR="91439" marT="45793" marB="457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-35</a:t>
                      </a:r>
                      <a:endParaRPr lang="ru-RU" sz="2000" dirty="0"/>
                    </a:p>
                  </a:txBody>
                  <a:tcPr marL="91439" marR="91439" marT="45793" marB="457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12</a:t>
                      </a:r>
                      <a:endParaRPr lang="ru-RU" sz="2000" dirty="0"/>
                    </a:p>
                  </a:txBody>
                  <a:tcPr marL="91439" marR="91439" marT="45793" marB="457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43</a:t>
                      </a:r>
                      <a:endParaRPr lang="ru-RU" sz="2000" dirty="0"/>
                    </a:p>
                  </a:txBody>
                  <a:tcPr marL="91439" marR="91439" marT="45793" marB="457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-6</a:t>
                      </a:r>
                      <a:endParaRPr lang="ru-RU" sz="2000" dirty="0"/>
                    </a:p>
                  </a:txBody>
                  <a:tcPr marL="91439" marR="91439" marT="45793" marB="457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21</a:t>
                      </a:r>
                      <a:endParaRPr lang="ru-RU" sz="2000" dirty="0"/>
                    </a:p>
                  </a:txBody>
                  <a:tcPr marL="91439" marR="91439" marT="45793" marB="457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3</a:t>
                      </a:r>
                      <a:endParaRPr lang="ru-RU" sz="2000" dirty="0"/>
                    </a:p>
                  </a:txBody>
                  <a:tcPr marL="91439" marR="91439" marT="45793" marB="457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76</a:t>
                      </a:r>
                      <a:endParaRPr lang="ru-RU" sz="2000" dirty="0"/>
                    </a:p>
                  </a:txBody>
                  <a:tcPr marL="91439" marR="91439" marT="45793" marB="457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13</a:t>
                      </a:r>
                      <a:endParaRPr lang="ru-RU" sz="2000" dirty="0"/>
                    </a:p>
                  </a:txBody>
                  <a:tcPr marL="91439" marR="91439" marT="45793" marB="457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16</a:t>
                      </a:r>
                      <a:endParaRPr lang="ru-RU" sz="2000" dirty="0"/>
                    </a:p>
                  </a:txBody>
                  <a:tcPr marL="91439" marR="91439" marT="45793" marB="45793"/>
                </a:tc>
              </a:tr>
            </a:tbl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50094" y="1793835"/>
            <a:ext cx="74295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ru-RU" altLang="ru-RU" dirty="0"/>
              <a:t> </a:t>
            </a:r>
            <a:r>
              <a:rPr lang="ru-RU" altLang="ru-RU" dirty="0" smtClean="0"/>
              <a:t>0 1 </a:t>
            </a:r>
            <a:r>
              <a:rPr lang="ru-RU" altLang="ru-RU" dirty="0"/>
              <a:t>2 3 4 5 6 7 8 9 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92969" y="1405637"/>
            <a:ext cx="7286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ru-RU" altLang="ru-RU" b="1" dirty="0"/>
              <a:t>Вставити після 4 елементи 0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892969" y="1100653"/>
            <a:ext cx="6215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ru-RU" altLang="ru-RU" b="1" dirty="0"/>
              <a:t>Початковий масив</a:t>
            </a: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857250" y="4000500"/>
          <a:ext cx="7858125" cy="39687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714375"/>
                <a:gridCol w="714375"/>
                <a:gridCol w="714375"/>
                <a:gridCol w="714375"/>
                <a:gridCol w="714375"/>
                <a:gridCol w="714375"/>
                <a:gridCol w="714375"/>
                <a:gridCol w="714375"/>
                <a:gridCol w="714375"/>
                <a:gridCol w="714375"/>
                <a:gridCol w="714375"/>
              </a:tblGrid>
              <a:tr h="396875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4</a:t>
                      </a:r>
                      <a:endParaRPr lang="ru-RU" sz="2000" dirty="0"/>
                    </a:p>
                  </a:txBody>
                  <a:tcPr marL="91439" marR="91439" marT="45793" marB="457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-35</a:t>
                      </a:r>
                      <a:endParaRPr lang="ru-RU" sz="2000" dirty="0"/>
                    </a:p>
                  </a:txBody>
                  <a:tcPr marL="91439" marR="91439" marT="45793" marB="457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12</a:t>
                      </a:r>
                      <a:endParaRPr lang="ru-RU" sz="2000" dirty="0"/>
                    </a:p>
                  </a:txBody>
                  <a:tcPr marL="91439" marR="91439" marT="45793" marB="457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43</a:t>
                      </a:r>
                      <a:endParaRPr lang="ru-RU" sz="2000" dirty="0"/>
                    </a:p>
                  </a:txBody>
                  <a:tcPr marL="91439" marR="91439" marT="45793" marB="457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0</a:t>
                      </a:r>
                      <a:endParaRPr lang="ru-RU" sz="2000" dirty="0"/>
                    </a:p>
                  </a:txBody>
                  <a:tcPr marL="91439" marR="91439" marT="45793" marB="457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-6</a:t>
                      </a:r>
                      <a:endParaRPr lang="ru-RU" sz="2000" dirty="0"/>
                    </a:p>
                  </a:txBody>
                  <a:tcPr marL="91439" marR="91439" marT="45793" marB="457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21</a:t>
                      </a:r>
                      <a:endParaRPr lang="ru-RU" sz="2000" dirty="0"/>
                    </a:p>
                  </a:txBody>
                  <a:tcPr marL="91439" marR="91439" marT="45793" marB="457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3</a:t>
                      </a:r>
                      <a:endParaRPr lang="ru-RU" sz="2000" dirty="0"/>
                    </a:p>
                  </a:txBody>
                  <a:tcPr marL="91439" marR="91439" marT="45793" marB="457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76</a:t>
                      </a:r>
                      <a:endParaRPr lang="ru-RU" sz="2000" dirty="0"/>
                    </a:p>
                  </a:txBody>
                  <a:tcPr marL="91439" marR="91439" marT="45793" marB="457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13</a:t>
                      </a:r>
                      <a:endParaRPr lang="ru-RU" sz="2000" dirty="0"/>
                    </a:p>
                  </a:txBody>
                  <a:tcPr marL="91439" marR="91439" marT="45793" marB="457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16</a:t>
                      </a:r>
                      <a:endParaRPr lang="ru-RU" sz="2000" dirty="0"/>
                    </a:p>
                  </a:txBody>
                  <a:tcPr marL="91439" marR="91439" marT="45793" marB="45793"/>
                </a:tc>
              </a:tr>
            </a:tbl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857250" y="4500563"/>
            <a:ext cx="79295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ru-RU" altLang="ru-RU" dirty="0"/>
              <a:t> </a:t>
            </a:r>
            <a:r>
              <a:rPr lang="ru-RU" altLang="ru-RU" dirty="0" smtClean="0"/>
              <a:t>0 1 </a:t>
            </a:r>
            <a:r>
              <a:rPr lang="ru-RU" altLang="ru-RU" dirty="0"/>
              <a:t>2 3 4 5 6 7 8 </a:t>
            </a:r>
            <a:r>
              <a:rPr lang="ru-RU" altLang="ru-RU" dirty="0" smtClean="0"/>
              <a:t> </a:t>
            </a:r>
            <a:r>
              <a:rPr lang="ru-RU" altLang="ru-RU" dirty="0"/>
              <a:t>9 10 </a:t>
            </a:r>
          </a:p>
        </p:txBody>
      </p:sp>
      <p:sp>
        <p:nvSpPr>
          <p:cNvPr id="14" name="Двойные круглые скобки 13"/>
          <p:cNvSpPr/>
          <p:nvPr/>
        </p:nvSpPr>
        <p:spPr>
          <a:xfrm>
            <a:off x="3714750" y="3929063"/>
            <a:ext cx="714375" cy="571500"/>
          </a:xfrm>
          <a:prstGeom prst="bracketPair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15" name="Прямая со стрелкой 14"/>
          <p:cNvCxnSpPr/>
          <p:nvPr/>
        </p:nvCxnSpPr>
        <p:spPr>
          <a:xfrm rot="5400000">
            <a:off x="427038" y="3357563"/>
            <a:ext cx="1430337" cy="1587"/>
          </a:xfrm>
          <a:prstGeom prst="straightConnector1">
            <a:avLst/>
          </a:prstGeom>
          <a:ln w="571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rot="5400000">
            <a:off x="1215232" y="3356769"/>
            <a:ext cx="1428750" cy="1587"/>
          </a:xfrm>
          <a:prstGeom prst="straightConnector1">
            <a:avLst/>
          </a:prstGeom>
          <a:ln w="571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rot="5400000">
            <a:off x="2001044" y="3356769"/>
            <a:ext cx="1428750" cy="1588"/>
          </a:xfrm>
          <a:prstGeom prst="straightConnector1">
            <a:avLst/>
          </a:prstGeom>
          <a:ln w="571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rot="5400000">
            <a:off x="2715419" y="3285331"/>
            <a:ext cx="1428750" cy="1588"/>
          </a:xfrm>
          <a:prstGeom prst="straightConnector1">
            <a:avLst/>
          </a:prstGeom>
          <a:ln w="571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rot="16200000" flipH="1">
            <a:off x="3857626" y="3071812"/>
            <a:ext cx="1357312" cy="500063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rot="16200000" flipH="1">
            <a:off x="4500563" y="3071813"/>
            <a:ext cx="1357312" cy="50006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rot="16200000" flipH="1">
            <a:off x="5286376" y="3071812"/>
            <a:ext cx="1357312" cy="500063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rot="16200000" flipH="1">
            <a:off x="6000751" y="3071812"/>
            <a:ext cx="1357312" cy="500063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rot="16200000" flipH="1">
            <a:off x="6715126" y="3071812"/>
            <a:ext cx="1357312" cy="500063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rot="16200000" flipH="1">
            <a:off x="7500938" y="3071813"/>
            <a:ext cx="1357312" cy="50006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42453" y="5286376"/>
            <a:ext cx="4122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Яка складність такої операції?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6313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982133" y="332656"/>
            <a:ext cx="8161867" cy="138275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Тимчасова складність операцій з масивом</a:t>
            </a:r>
            <a:endParaRPr lang="ru-RU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845231"/>
              </p:ext>
            </p:extLst>
          </p:nvPr>
        </p:nvGraphicFramePr>
        <p:xfrm>
          <a:off x="1825080" y="1854199"/>
          <a:ext cx="7318919" cy="370840"/>
        </p:xfrm>
        <a:graphic>
          <a:graphicData uri="http://schemas.openxmlformats.org/drawingml/2006/table">
            <a:tbl>
              <a:tblPr firstRow="1" bandRow="1"/>
              <a:tblGrid>
                <a:gridCol w="1261758"/>
                <a:gridCol w="1261758"/>
                <a:gridCol w="2271887"/>
                <a:gridCol w="1261758"/>
                <a:gridCol w="1261758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r>
                        <a:rPr lang="ru-RU" dirty="0" smtClean="0"/>
                        <a:t>відмінно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r>
                        <a:rPr lang="ru-RU" dirty="0" smtClean="0"/>
                        <a:t>добре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ACEC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r>
                        <a:rPr lang="ru-RU" dirty="0" smtClean="0"/>
                        <a:t>задовільно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r>
                        <a:rPr lang="ru-RU" dirty="0" smtClean="0"/>
                        <a:t>погано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r>
                        <a:rPr lang="ru-RU" dirty="0" smtClean="0"/>
                        <a:t>жахливо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4A3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822509"/>
              </p:ext>
            </p:extLst>
          </p:nvPr>
        </p:nvGraphicFramePr>
        <p:xfrm>
          <a:off x="178419" y="2275247"/>
          <a:ext cx="8957604" cy="1982445"/>
        </p:xfrm>
        <a:graphic>
          <a:graphicData uri="http://schemas.openxmlformats.org/drawingml/2006/table">
            <a:tbl>
              <a:tblPr firstRow="1" firstCol="1" bandRow="1"/>
              <a:tblGrid>
                <a:gridCol w="1659351"/>
                <a:gridCol w="897351"/>
                <a:gridCol w="788004"/>
                <a:gridCol w="962629"/>
                <a:gridCol w="947262"/>
                <a:gridCol w="896558"/>
                <a:gridCol w="896558"/>
                <a:gridCol w="962629"/>
                <a:gridCol w="947262"/>
              </a:tblGrid>
              <a:tr h="6061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структура </a:t>
                      </a:r>
                      <a:endParaRPr lang="uk-UA" sz="1800" dirty="0" smtClean="0">
                        <a:effectLst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даних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Часова </a:t>
                      </a:r>
                      <a:r>
                        <a:rPr lang="uk-UA" sz="1800" noProof="0" dirty="0" smtClean="0">
                          <a:effectLst/>
                        </a:rPr>
                        <a:t>складність</a:t>
                      </a:r>
                      <a:endParaRPr lang="uk-UA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7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ru-RU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У </a:t>
                      </a:r>
                      <a:r>
                        <a:rPr lang="uk-UA" sz="1800" noProof="0" dirty="0" smtClean="0">
                          <a:effectLst/>
                        </a:rPr>
                        <a:t>середньому</a:t>
                      </a:r>
                      <a:endParaRPr lang="uk-UA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800" noProof="0" dirty="0" smtClean="0">
                          <a:effectLst/>
                        </a:rPr>
                        <a:t>Найгірша</a:t>
                      </a:r>
                      <a:endParaRPr lang="uk-UA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7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ru-RU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доступ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Пошук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вставка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Вилучений.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доступ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Пошук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вставка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Вилучений.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66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масив (</a:t>
                      </a:r>
                      <a:r>
                        <a:rPr lang="ru-RU" sz="1800" dirty="0" err="1">
                          <a:effectLst/>
                        </a:rPr>
                        <a:t>Array</a:t>
                      </a:r>
                      <a:r>
                        <a:rPr lang="ru-RU" sz="1800" dirty="0">
                          <a:effectLst/>
                        </a:rPr>
                        <a:t>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O (1)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O (n)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O (n)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O (n)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O (1)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O (n)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O (n)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O (n)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29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82133" y="75601"/>
            <a:ext cx="7704667" cy="56519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стек</a:t>
            </a:r>
            <a:endParaRPr lang="uk-UA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982133" y="907200"/>
            <a:ext cx="7704667" cy="5092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/>
              <a:t>стек</a:t>
            </a:r>
            <a:r>
              <a:rPr lang="ru-RU" sz="3200" dirty="0"/>
              <a:t> (Англ. </a:t>
            </a:r>
            <a:r>
              <a:rPr lang="ru-RU" sz="3200" dirty="0" err="1"/>
              <a:t>stack</a:t>
            </a:r>
            <a:r>
              <a:rPr lang="ru-RU" sz="3200" dirty="0"/>
              <a:t> - стопка) - структура даних, в якій доступ до елементів організований за принципом LIFO (англ. </a:t>
            </a:r>
            <a:r>
              <a:rPr lang="ru-RU" sz="3200" dirty="0" err="1"/>
              <a:t>last</a:t>
            </a:r>
            <a:r>
              <a:rPr lang="ru-RU" sz="3200" dirty="0"/>
              <a:t> </a:t>
            </a:r>
            <a:r>
              <a:rPr lang="ru-RU" sz="3200" dirty="0" err="1"/>
              <a:t>in</a:t>
            </a:r>
            <a:r>
              <a:rPr lang="ru-RU" sz="3200" dirty="0"/>
              <a:t> - </a:t>
            </a:r>
            <a:r>
              <a:rPr lang="ru-RU" sz="3200" dirty="0" err="1"/>
              <a:t>first</a:t>
            </a:r>
            <a:r>
              <a:rPr lang="ru-RU" sz="3200" dirty="0"/>
              <a:t> </a:t>
            </a:r>
            <a:r>
              <a:rPr lang="ru-RU" sz="3200" dirty="0" err="1"/>
              <a:t>out</a:t>
            </a:r>
            <a:r>
              <a:rPr lang="ru-RU" sz="3200" dirty="0"/>
              <a:t>, «Останнім прийшов - першим вийшов»). Найчастіше принцип роботи стека порівнюють зі стопкою тарілок: щоб взяти другу зверху, потрібно зняти верхню.</a:t>
            </a:r>
          </a:p>
        </p:txBody>
      </p:sp>
    </p:spTree>
    <p:extLst>
      <p:ext uri="{BB962C8B-B14F-4D97-AF65-F5344CB8AC3E}">
        <p14:creationId xmlns:p14="http://schemas.microsoft.com/office/powerpoint/2010/main" val="324367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2035</Words>
  <Application>Microsoft Office PowerPoint</Application>
  <PresentationFormat>Экран (4:3)</PresentationFormat>
  <Paragraphs>343</Paragraphs>
  <Slides>30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1" baseType="lpstr">
      <vt:lpstr>Тема Office</vt:lpstr>
      <vt:lpstr>Об’єктно-орієнтоване програмування</vt:lpstr>
      <vt:lpstr>структури даних</vt:lpstr>
      <vt:lpstr>структури даних</vt:lpstr>
      <vt:lpstr>структури даних</vt:lpstr>
      <vt:lpstr>типи даних</vt:lpstr>
      <vt:lpstr>масив</vt:lpstr>
      <vt:lpstr>Вставка елемента в масив</vt:lpstr>
      <vt:lpstr>Тимчасова складність операцій з масивом</vt:lpstr>
      <vt:lpstr>стек</vt:lpstr>
      <vt:lpstr>стек</vt:lpstr>
      <vt:lpstr>стек</vt:lpstr>
      <vt:lpstr>стек</vt:lpstr>
      <vt:lpstr>стек</vt:lpstr>
      <vt:lpstr>Тимчасова складність операцій зі стеком</vt:lpstr>
      <vt:lpstr>Пошук парних дужок</vt:lpstr>
      <vt:lpstr>структури даних</vt:lpstr>
      <vt:lpstr>структури даних</vt:lpstr>
      <vt:lpstr>Презентация PowerPoint</vt:lpstr>
      <vt:lpstr>Тимчасова складність операцій з чергою</vt:lpstr>
      <vt:lpstr>структури даних</vt:lpstr>
      <vt:lpstr>пріоритетна чергу</vt:lpstr>
      <vt:lpstr>зв'язані списки</vt:lpstr>
      <vt:lpstr>зв'язані списки</vt:lpstr>
      <vt:lpstr>однозв'язний список</vt:lpstr>
      <vt:lpstr>Клас для роботи зі списком</vt:lpstr>
      <vt:lpstr>однозв'язний список</vt:lpstr>
      <vt:lpstr>Додавання елемента</vt:lpstr>
      <vt:lpstr>однозв'язний список</vt:lpstr>
      <vt:lpstr>ВВисновки списку на екран</vt:lpstr>
      <vt:lpstr>Тимчасова складність операцій з пов'язаним списком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Об’єктно-орієнтоване програмування</dc:title>
  <cp:lastModifiedBy>alex</cp:lastModifiedBy>
  <cp:revision>24</cp:revision>
  <dcterms:modified xsi:type="dcterms:W3CDTF">2019-09-10T21:26:18Z</dcterms:modified>
</cp:coreProperties>
</file>