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258" r:id="rId4"/>
    <p:sldId id="259" r:id="rId5"/>
    <p:sldId id="262" r:id="rId6"/>
    <p:sldId id="263" r:id="rId7"/>
    <p:sldId id="264" r:id="rId8"/>
    <p:sldId id="265" r:id="rId9"/>
    <p:sldId id="266" r:id="rId10"/>
    <p:sldId id="267" r:id="rId11"/>
    <p:sldId id="268" r:id="rId12"/>
    <p:sldId id="269" r:id="rId13"/>
    <p:sldId id="270" r:id="rId14"/>
    <p:sldId id="297"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8" autoAdjust="0"/>
    <p:restoredTop sz="94689" autoAdjust="0"/>
  </p:normalViewPr>
  <p:slideViewPr>
    <p:cSldViewPr>
      <p:cViewPr varScale="1">
        <p:scale>
          <a:sx n="76" d="100"/>
          <a:sy n="76" d="100"/>
        </p:scale>
        <p:origin x="-90" y="-1104"/>
      </p:cViewPr>
      <p:guideLst>
        <p:guide orient="horz" pos="2160"/>
        <p:guide pos="2880"/>
      </p:guideLst>
    </p:cSldViewPr>
  </p:slideViewPr>
  <p:outlineViewPr>
    <p:cViewPr>
      <p:scale>
        <a:sx n="33" d="100"/>
        <a:sy n="33" d="100"/>
      </p:scale>
      <p:origin x="0" y="3601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589D72-A080-4A79-B96C-EAF4279EA27C}" type="datetimeFigureOut">
              <a:rPr lang="ru-RU" smtClean="0"/>
              <a:t>09.10.2019</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195C5B-8E35-441F-ABCD-76F322D208B7}" type="slidenum">
              <a:rPr lang="ru-RU" smtClean="0"/>
              <a:t>‹#›</a:t>
            </a:fld>
            <a:endParaRPr lang="ru-RU"/>
          </a:p>
        </p:txBody>
      </p:sp>
    </p:spTree>
    <p:extLst>
      <p:ext uri="{BB962C8B-B14F-4D97-AF65-F5344CB8AC3E}">
        <p14:creationId xmlns:p14="http://schemas.microsoft.com/office/powerpoint/2010/main" val="4024887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5" name="Rectangle 1"/>
          <p:cNvSpPr>
            <a:spLocks noGrp="1" noRot="1" noChangeAspect="1"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1746" name="Rectangle 2"/>
          <p:cNvSpPr txBox="1">
            <a:spLocks noGrp="1" noChangeArrowheads="1"/>
          </p:cNvSpPr>
          <p:nvPr>
            <p:ph type="body" idx="1"/>
          </p:nvPr>
        </p:nvSpPr>
        <p:spPr bwMode="auto">
          <a:xfrm>
            <a:off x="672704" y="3236989"/>
            <a:ext cx="7807523" cy="304497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6485" tIns="43243" rIns="86485" bIns="43243" anchor="ctr"/>
          <a:lstStyle/>
          <a:p>
            <a:endParaRPr lang="en-US" altLang="ru-RU"/>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bwMode="auto">
          <a:xfrm>
            <a:off x="1193800" y="682625"/>
            <a:ext cx="4532313" cy="3400425"/>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8307" name="Text Box 3"/>
          <p:cNvSpPr txBox="1">
            <a:spLocks noGrp="1" noChangeArrowheads="1"/>
          </p:cNvSpPr>
          <p:nvPr>
            <p:ph type="body" idx="1"/>
          </p:nvPr>
        </p:nvSpPr>
        <p:spPr/>
        <p:txBody>
          <a:bodyPr/>
          <a:lstStyle/>
          <a:p>
            <a:r>
              <a:rPr lang="nb-NO" altLang="ru-RU"/>
              <a:t>A Qt application also looks native on Linux</a:t>
            </a:r>
            <a:endParaRPr lang="en-GB" altLang="ru-RU"/>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bwMode="auto">
          <a:xfrm>
            <a:off x="1193800" y="682625"/>
            <a:ext cx="4532313" cy="3400425"/>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9331" name="Text Box 3"/>
          <p:cNvSpPr txBox="1">
            <a:spLocks noGrp="1" noChangeArrowheads="1"/>
          </p:cNvSpPr>
          <p:nvPr>
            <p:ph type="body" idx="1"/>
          </p:nvPr>
        </p:nvSpPr>
        <p:spPr/>
        <p:txBody>
          <a:bodyPr/>
          <a:lstStyle/>
          <a:p>
            <a:r>
              <a:rPr lang="nb-NO" altLang="ru-RU"/>
              <a:t>And Mac OS X</a:t>
            </a:r>
            <a:endParaRPr lang="en-GB" altLang="ru-RU"/>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bwMode="auto">
          <a:xfrm>
            <a:off x="1193800" y="682625"/>
            <a:ext cx="4532313" cy="3400425"/>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0355" name="Text Box 3"/>
          <p:cNvSpPr txBox="1">
            <a:spLocks noGrp="1" noChangeArrowheads="1"/>
          </p:cNvSpPr>
          <p:nvPr>
            <p:ph type="body" idx="1"/>
          </p:nvPr>
        </p:nvSpPr>
        <p:spPr/>
        <p:txBody>
          <a:bodyPr/>
          <a:lstStyle/>
          <a:p>
            <a:r>
              <a:rPr lang="nb-NO" altLang="ru-RU"/>
              <a:t>The drawing shows the ”virtuous cycle” of open source / dual licensing development. Having the source available is a benefit also for commercial customers, as it greatly simplifies debugging and expedites application debugging and problem-solving.  </a:t>
            </a:r>
          </a:p>
          <a:p>
            <a:endParaRPr lang="nb-NO" altLang="ru-RU"/>
          </a:p>
          <a:p>
            <a:r>
              <a:rPr lang="nb-NO" altLang="ru-RU"/>
              <a:t>Because the source is available, customers may customize the Qt library if they have special needs or need special workarounds.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9747" name="Rectangle 3"/>
          <p:cNvSpPr txBox="1">
            <a:spLocks noGrp="1" noChangeArrowheads="1"/>
          </p:cNvSpPr>
          <p:nvPr>
            <p:ph type="body" idx="1"/>
          </p:nvPr>
        </p:nvSpPr>
        <p:spPr/>
        <p:txBody>
          <a:bodyPr/>
          <a:lstStyle/>
          <a:p>
            <a:endParaRPr lang="en-US" altLang="ru-RU"/>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0771" name="Rectangle 3"/>
          <p:cNvSpPr txBox="1">
            <a:spLocks noGrp="1" noChangeArrowheads="1"/>
          </p:cNvSpPr>
          <p:nvPr>
            <p:ph type="body" idx="1"/>
          </p:nvPr>
        </p:nvSpPr>
        <p:spPr/>
        <p:txBody>
          <a:bodyPr/>
          <a:lstStyle/>
          <a:p>
            <a:endParaRPr lang="en-US" altLang="ru-RU"/>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bwMode="auto">
          <a:xfrm>
            <a:off x="1193800" y="682625"/>
            <a:ext cx="4532313" cy="3400425"/>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6979" name="Text Box 3"/>
          <p:cNvSpPr txBox="1">
            <a:spLocks noGrp="1" noChangeArrowheads="1"/>
          </p:cNvSpPr>
          <p:nvPr>
            <p:ph type="body" idx="1"/>
          </p:nvPr>
        </p:nvSpPr>
        <p:spPr/>
        <p:txBody>
          <a:bodyPr/>
          <a:lstStyle/>
          <a:p>
            <a:r>
              <a:rPr lang="nb-NO" altLang="ru-RU"/>
              <a:t>Trolltech has a large number of customers, ranging from single developer shops to some of the largest companies in the world. </a:t>
            </a:r>
            <a:endParaRPr lang="en-GB" altLang="ru-RU"/>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bwMode="auto">
          <a:xfrm>
            <a:off x="1193800" y="682625"/>
            <a:ext cx="4532313" cy="3400425"/>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6259" name="Text Box 3"/>
          <p:cNvSpPr txBox="1">
            <a:spLocks noGrp="1" noChangeArrowheads="1"/>
          </p:cNvSpPr>
          <p:nvPr>
            <p:ph type="body" idx="1"/>
          </p:nvPr>
        </p:nvSpPr>
        <p:spPr/>
        <p:txBody>
          <a:bodyPr/>
          <a:lstStyle/>
          <a:p>
            <a:r>
              <a:rPr lang="nb-NO" altLang="ru-RU"/>
              <a:t>Adobe Photoshop Album is a good example of a Qt-based application. Adobe chose Qt for ease of use and programmer productivity rather than its cross-platform capability. </a:t>
            </a:r>
          </a:p>
          <a:p>
            <a:endParaRPr lang="en-GB" altLang="ru-RU"/>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3" name="Rectangle 1"/>
          <p:cNvSpPr>
            <a:spLocks noGrp="1" noRot="1" noChangeAspect="1"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8914" name="Rectangle 2"/>
          <p:cNvSpPr txBox="1">
            <a:spLocks noGrp="1" noChangeArrowheads="1"/>
          </p:cNvSpPr>
          <p:nvPr>
            <p:ph type="body" idx="1"/>
          </p:nvPr>
        </p:nvSpPr>
        <p:spPr bwMode="auto">
          <a:xfrm>
            <a:off x="672704" y="3236989"/>
            <a:ext cx="7807523" cy="304497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6485" tIns="43243" rIns="86485" bIns="43243" anchor="ctr"/>
          <a:lstStyle/>
          <a:p>
            <a:endParaRPr lang="en-US" altLang="ru-RU"/>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1795" name="Rectangle 3"/>
          <p:cNvSpPr txBox="1">
            <a:spLocks noGrp="1" noChangeArrowheads="1"/>
          </p:cNvSpPr>
          <p:nvPr>
            <p:ph type="body" idx="1"/>
          </p:nvPr>
        </p:nvSpPr>
        <p:spPr/>
        <p:txBody>
          <a:bodyPr/>
          <a:lstStyle/>
          <a:p>
            <a:endParaRPr lang="en-US" altLang="ru-RU"/>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bwMode="auto">
          <a:xfrm>
            <a:off x="1193800" y="682625"/>
            <a:ext cx="4532313" cy="3400425"/>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8003" name="Text Box 3"/>
          <p:cNvSpPr txBox="1">
            <a:spLocks noGrp="1" noChangeArrowheads="1"/>
          </p:cNvSpPr>
          <p:nvPr>
            <p:ph type="body" idx="1"/>
          </p:nvPr>
        </p:nvSpPr>
        <p:spPr/>
        <p:txBody>
          <a:bodyPr/>
          <a:lstStyle/>
          <a:p>
            <a:r>
              <a:rPr lang="nb-NO" altLang="ru-RU"/>
              <a:t>The Qt API provides abstractions for commonly needed functionality, this means that programmers do not need to worry about API differences between different versions of Windows or different flavors of UNIX/Linux, or even between platforms.</a:t>
            </a:r>
            <a:endParaRPr lang="en-GB" altLang="ru-R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69" name="Rectangle 1"/>
          <p:cNvSpPr>
            <a:spLocks noGrp="1" noRot="1" noChangeAspect="1"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2770" name="Rectangle 2"/>
          <p:cNvSpPr txBox="1">
            <a:spLocks noGrp="1" noChangeArrowheads="1"/>
          </p:cNvSpPr>
          <p:nvPr>
            <p:ph type="body" idx="1"/>
          </p:nvPr>
        </p:nvSpPr>
        <p:spPr bwMode="auto">
          <a:xfrm>
            <a:off x="672704" y="3236989"/>
            <a:ext cx="7807523" cy="304497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6485" tIns="43243" rIns="86485" bIns="43243" anchor="ctr"/>
          <a:lstStyle/>
          <a:p>
            <a:endParaRPr lang="en-US" altLang="ru-RU"/>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2819" name="Rectangle 3"/>
          <p:cNvSpPr txBox="1">
            <a:spLocks noGrp="1" noChangeArrowheads="1"/>
          </p:cNvSpPr>
          <p:nvPr>
            <p:ph type="body" idx="1"/>
          </p:nvPr>
        </p:nvSpPr>
        <p:spPr/>
        <p:txBody>
          <a:bodyPr/>
          <a:lstStyle/>
          <a:p>
            <a:endParaRPr lang="en-US" altLang="ru-RU"/>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3843" name="Rectangle 3"/>
          <p:cNvSpPr txBox="1">
            <a:spLocks noGrp="1" noChangeArrowheads="1"/>
          </p:cNvSpPr>
          <p:nvPr>
            <p:ph type="body" idx="1"/>
          </p:nvPr>
        </p:nvSpPr>
        <p:spPr/>
        <p:txBody>
          <a:bodyPr/>
          <a:lstStyle/>
          <a:p>
            <a:endParaRPr lang="en-US" altLang="ru-RU"/>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5891" name="Rectangle 3"/>
          <p:cNvSpPr txBox="1">
            <a:spLocks noGrp="1" noChangeArrowheads="1"/>
          </p:cNvSpPr>
          <p:nvPr>
            <p:ph type="body" idx="1"/>
          </p:nvPr>
        </p:nvSpPr>
        <p:spPr/>
        <p:txBody>
          <a:bodyPr/>
          <a:lstStyle/>
          <a:p>
            <a:endParaRPr lang="en-US" altLang="ru-RU"/>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6915" name="Rectangle 3"/>
          <p:cNvSpPr txBox="1">
            <a:spLocks noGrp="1" noChangeArrowheads="1"/>
          </p:cNvSpPr>
          <p:nvPr>
            <p:ph type="body" idx="1"/>
          </p:nvPr>
        </p:nvSpPr>
        <p:spPr/>
        <p:txBody>
          <a:bodyPr/>
          <a:lstStyle/>
          <a:p>
            <a:endParaRPr lang="en-US" altLang="ru-RU"/>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7939" name="Rectangle 3"/>
          <p:cNvSpPr txBox="1">
            <a:spLocks noGrp="1" noChangeArrowheads="1"/>
          </p:cNvSpPr>
          <p:nvPr>
            <p:ph type="body" idx="1"/>
          </p:nvPr>
        </p:nvSpPr>
        <p:spPr/>
        <p:txBody>
          <a:bodyPr/>
          <a:lstStyle/>
          <a:p>
            <a:endParaRPr lang="en-US" altLang="ru-RU"/>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8963" name="Rectangle 3"/>
          <p:cNvSpPr txBox="1">
            <a:spLocks noGrp="1" noChangeArrowheads="1"/>
          </p:cNvSpPr>
          <p:nvPr>
            <p:ph type="body" idx="1"/>
          </p:nvPr>
        </p:nvSpPr>
        <p:spPr/>
        <p:txBody>
          <a:bodyPr/>
          <a:lstStyle/>
          <a:p>
            <a:endParaRPr lang="en-US" altLang="ru-RU"/>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9987" name="Rectangle 3"/>
          <p:cNvSpPr txBox="1">
            <a:spLocks noGrp="1" noChangeArrowheads="1"/>
          </p:cNvSpPr>
          <p:nvPr>
            <p:ph type="body" idx="1"/>
          </p:nvPr>
        </p:nvSpPr>
        <p:spPr/>
        <p:txBody>
          <a:bodyPr/>
          <a:lstStyle/>
          <a:p>
            <a:endParaRPr lang="en-US" altLang="ru-RU"/>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1011" name="Rectangle 3"/>
          <p:cNvSpPr txBox="1">
            <a:spLocks noGrp="1" noChangeArrowheads="1"/>
          </p:cNvSpPr>
          <p:nvPr>
            <p:ph type="body" idx="1"/>
          </p:nvPr>
        </p:nvSpPr>
        <p:spPr/>
        <p:txBody>
          <a:bodyPr/>
          <a:lstStyle/>
          <a:p>
            <a:endParaRPr lang="en-US" altLang="ru-RU"/>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2035" name="Rectangle 3"/>
          <p:cNvSpPr txBox="1">
            <a:spLocks noGrp="1" noChangeArrowheads="1"/>
          </p:cNvSpPr>
          <p:nvPr>
            <p:ph type="body" idx="1"/>
          </p:nvPr>
        </p:nvSpPr>
        <p:spPr/>
        <p:txBody>
          <a:bodyPr/>
          <a:lstStyle/>
          <a:p>
            <a:endParaRPr lang="en-US" altLang="ru-RU"/>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0290" name="Rectangle 2"/>
          <p:cNvSpPr>
            <a:spLocks noGrp="1" noRot="1" noChangeAspect="1"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40291" name="Rectangle 3"/>
          <p:cNvSpPr txBox="1">
            <a:spLocks noGrp="1" noChangeArrowheads="1"/>
          </p:cNvSpPr>
          <p:nvPr>
            <p:ph type="body" idx="1"/>
          </p:nvPr>
        </p:nvSpPr>
        <p:spPr>
          <a:noFill/>
          <a:ln/>
        </p:spPr>
        <p:txBody>
          <a:bodyPr wrap="none" lIns="86485" tIns="43243" rIns="86485" bIns="43243" anchor="ctr"/>
          <a:lstStyle/>
          <a:p>
            <a:endParaRPr lang="en-US" altLang="ru-R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3" name="Rectangle 1"/>
          <p:cNvSpPr>
            <a:spLocks noGrp="1" noRot="1" noChangeAspect="1"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3794" name="Rectangle 2"/>
          <p:cNvSpPr txBox="1">
            <a:spLocks noGrp="1" noChangeArrowheads="1"/>
          </p:cNvSpPr>
          <p:nvPr>
            <p:ph type="body" idx="1"/>
          </p:nvPr>
        </p:nvSpPr>
        <p:spPr bwMode="auto">
          <a:xfrm>
            <a:off x="672704" y="3236989"/>
            <a:ext cx="7807523" cy="304497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6485" tIns="43243" rIns="86485" bIns="43243" anchor="ctr"/>
          <a:lstStyle/>
          <a:p>
            <a:endParaRPr lang="en-US" altLang="ru-RU"/>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5107" name="Rectangle 3"/>
          <p:cNvSpPr txBox="1">
            <a:spLocks noGrp="1" noChangeArrowheads="1"/>
          </p:cNvSpPr>
          <p:nvPr>
            <p:ph type="body" idx="1"/>
          </p:nvPr>
        </p:nvSpPr>
        <p:spPr/>
        <p:txBody>
          <a:bodyPr/>
          <a:lstStyle/>
          <a:p>
            <a:endParaRPr lang="en-US" altLang="ru-RU"/>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7155" name="Rectangle 3"/>
          <p:cNvSpPr txBox="1">
            <a:spLocks noGrp="1" noChangeArrowheads="1"/>
          </p:cNvSpPr>
          <p:nvPr>
            <p:ph type="body" idx="1"/>
          </p:nvPr>
        </p:nvSpPr>
        <p:spPr/>
        <p:txBody>
          <a:bodyPr/>
          <a:lstStyle/>
          <a:p>
            <a:endParaRPr lang="en-US" altLang="ru-RU"/>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8179" name="Rectangle 3"/>
          <p:cNvSpPr txBox="1">
            <a:spLocks noGrp="1" noChangeArrowheads="1"/>
          </p:cNvSpPr>
          <p:nvPr>
            <p:ph type="body" idx="1"/>
          </p:nvPr>
        </p:nvSpPr>
        <p:spPr/>
        <p:txBody>
          <a:bodyPr/>
          <a:lstStyle/>
          <a:p>
            <a:endParaRPr lang="en-US" altLang="ru-RU"/>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9203" name="Rectangle 3"/>
          <p:cNvSpPr txBox="1">
            <a:spLocks noGrp="1" noChangeArrowheads="1"/>
          </p:cNvSpPr>
          <p:nvPr>
            <p:ph type="body" idx="1"/>
          </p:nvPr>
        </p:nvSpPr>
        <p:spPr/>
        <p:txBody>
          <a:bodyPr/>
          <a:lstStyle/>
          <a:p>
            <a:endParaRPr lang="en-US" altLang="ru-RU"/>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80227" name="Rectangle 3"/>
          <p:cNvSpPr txBox="1">
            <a:spLocks noGrp="1" noChangeArrowheads="1"/>
          </p:cNvSpPr>
          <p:nvPr>
            <p:ph type="body" idx="1"/>
          </p:nvPr>
        </p:nvSpPr>
        <p:spPr/>
        <p:txBody>
          <a:bodyPr/>
          <a:lstStyle/>
          <a:p>
            <a:endParaRPr lang="en-US" altLang="ru-RU"/>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81251" name="Rectangle 3"/>
          <p:cNvSpPr txBox="1">
            <a:spLocks noGrp="1" noChangeArrowheads="1"/>
          </p:cNvSpPr>
          <p:nvPr>
            <p:ph type="body" idx="1"/>
          </p:nvPr>
        </p:nvSpPr>
        <p:spPr/>
        <p:txBody>
          <a:bodyPr/>
          <a:lstStyle/>
          <a:p>
            <a:endParaRPr lang="en-US" altLang="ru-RU"/>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82275" name="Rectangle 3"/>
          <p:cNvSpPr txBox="1">
            <a:spLocks noGrp="1" noChangeArrowheads="1"/>
          </p:cNvSpPr>
          <p:nvPr>
            <p:ph type="body" idx="1"/>
          </p:nvPr>
        </p:nvSpPr>
        <p:spPr/>
        <p:txBody>
          <a:bodyPr/>
          <a:lstStyle/>
          <a:p>
            <a:endParaRPr lang="en-US" altLang="ru-RU"/>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83299" name="Rectangle 3"/>
          <p:cNvSpPr txBox="1">
            <a:spLocks noGrp="1" noChangeArrowheads="1"/>
          </p:cNvSpPr>
          <p:nvPr>
            <p:ph type="body" idx="1"/>
          </p:nvPr>
        </p:nvSpPr>
        <p:spPr/>
        <p:txBody>
          <a:bodyPr/>
          <a:lstStyle/>
          <a:p>
            <a:endParaRPr lang="en-US" altLang="ru-R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7699" name="Rectangle 3"/>
          <p:cNvSpPr txBox="1">
            <a:spLocks noGrp="1" noChangeArrowheads="1"/>
          </p:cNvSpPr>
          <p:nvPr>
            <p:ph type="body" idx="1"/>
          </p:nvPr>
        </p:nvSpPr>
        <p:spPr/>
        <p:txBody>
          <a:bodyPr/>
          <a:lstStyle/>
          <a:p>
            <a:endParaRPr lang="en-US" altLang="ru-R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bwMode="auto">
          <a:xfrm>
            <a:off x="1193800" y="682625"/>
            <a:ext cx="4532313" cy="3400425"/>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5955" name="Text Box 3"/>
          <p:cNvSpPr txBox="1">
            <a:spLocks noGrp="1" noChangeArrowheads="1"/>
          </p:cNvSpPr>
          <p:nvPr>
            <p:ph type="body" idx="1"/>
          </p:nvPr>
        </p:nvSpPr>
        <p:spPr/>
        <p:txBody>
          <a:bodyPr/>
          <a:lstStyle/>
          <a:p>
            <a:r>
              <a:rPr lang="nb-NO" altLang="ru-RU"/>
              <a:t>This slide is a bit cramped, but it is hard to present all the functionality present in Qt without using up a fair amount of space.</a:t>
            </a:r>
            <a:endParaRPr lang="en-GB" altLang="ru-R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8723" name="Rectangle 3"/>
          <p:cNvSpPr txBox="1">
            <a:spLocks noGrp="1" noChangeArrowheads="1"/>
          </p:cNvSpPr>
          <p:nvPr>
            <p:ph type="body" idx="1"/>
          </p:nvPr>
        </p:nvSpPr>
        <p:spPr/>
        <p:txBody>
          <a:bodyPr/>
          <a:lstStyle/>
          <a:p>
            <a:endParaRPr lang="en-US" altLang="ru-R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bwMode="auto">
          <a:xfrm>
            <a:off x="1193800" y="682625"/>
            <a:ext cx="4532313" cy="3400425"/>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4931" name="Text Box 3"/>
          <p:cNvSpPr txBox="1">
            <a:spLocks noGrp="1" noChangeArrowheads="1"/>
          </p:cNvSpPr>
          <p:nvPr>
            <p:ph type="body" idx="1"/>
          </p:nvPr>
        </p:nvSpPr>
        <p:spPr/>
        <p:txBody>
          <a:bodyPr/>
          <a:lstStyle/>
          <a:p>
            <a:r>
              <a:rPr lang="nb-NO" altLang="ru-RU"/>
              <a:t>Qt was written with extreme portability in mind, and runs on all platforms outlines above. In addition, customers and open source users have ported Qt to a number of other platforms. </a:t>
            </a:r>
            <a:endParaRPr lang="en-GB" altLang="ru-R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p:spPr>
      </p:sp>
      <p:sp>
        <p:nvSpPr>
          <p:cNvPr id="75779" name="Rectangle 3"/>
          <p:cNvSpPr>
            <a:spLocks noGrp="1" noChangeArrowheads="1"/>
          </p:cNvSpPr>
          <p:nvPr>
            <p:ph type="body" idx="1"/>
          </p:nvPr>
        </p:nvSpPr>
        <p:spPr bwMode="auto">
          <a:xfrm>
            <a:off x="915294" y="4340679"/>
            <a:ext cx="5027414" cy="4116916"/>
          </a:xfrm>
          <a:prstGeom prst="rect">
            <a:avLst/>
          </a:prstGeom>
          <a:solidFill>
            <a:srgbClr val="FFFFFF"/>
          </a:solidFill>
          <a:ln>
            <a:solidFill>
              <a:srgbClr val="000000"/>
            </a:solidFill>
            <a:miter lim="800000"/>
            <a:headEnd/>
            <a:tailEnd/>
          </a:ln>
        </p:spPr>
        <p:txBody>
          <a:bodyPr lIns="79842" tIns="39921" rIns="79842" bIns="39921"/>
          <a:lstStyle/>
          <a:p>
            <a:r>
              <a:rPr lang="en-US" altLang="ru-RU"/>
              <a:t>Qt is not a wrapper for native widgets, it does all widget drawing using the OS basic drawing API. OS Theme APIs are used where needed (Mac OS X and Windows XP). </a:t>
            </a:r>
          </a:p>
          <a:p>
            <a:endParaRPr lang="en-US" altLang="ru-R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bwMode="auto">
          <a:xfrm>
            <a:off x="1193800" y="682625"/>
            <a:ext cx="4532313" cy="3400425"/>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7283" name="Text Box 3"/>
          <p:cNvSpPr txBox="1">
            <a:spLocks noGrp="1" noChangeArrowheads="1"/>
          </p:cNvSpPr>
          <p:nvPr>
            <p:ph type="body" idx="1"/>
          </p:nvPr>
        </p:nvSpPr>
        <p:spPr/>
        <p:txBody>
          <a:bodyPr/>
          <a:lstStyle/>
          <a:p>
            <a:r>
              <a:rPr lang="nb-NO" altLang="ru-RU"/>
              <a:t>A Qt application (in this case the Qt Designer tool) looks native on Windows</a:t>
            </a:r>
            <a:endParaRPr lang="en-GB" alt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09.10.2019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09.10.2019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09.10.2019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09.10.2019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B4C71EC6-210F-42DE-9C53-41977AD35B3D}" type="datetimeFigureOut">
              <a:rPr lang="ru-RU" smtClean="0"/>
              <a:t>09.10.2019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B4C71EC6-210F-42DE-9C53-41977AD35B3D}" type="datetimeFigureOut">
              <a:rPr lang="ru-RU" smtClean="0"/>
              <a:t>09.10.2019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B4C71EC6-210F-42DE-9C53-41977AD35B3D}" type="datetimeFigureOut">
              <a:rPr lang="ru-RU" smtClean="0"/>
              <a:t>09.10.2019</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B4C71EC6-210F-42DE-9C53-41977AD35B3D}" type="datetimeFigureOut">
              <a:rPr lang="ru-RU" smtClean="0"/>
              <a:t>09.10.2019</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4C71EC6-210F-42DE-9C53-41977AD35B3D}" type="datetimeFigureOut">
              <a:rPr lang="ru-RU" smtClean="0"/>
              <a:t>09.10.2019</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09.10.2019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09.10.2019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71EC6-210F-42DE-9C53-41977AD35B3D}" type="datetimeFigureOut">
              <a:rPr lang="ru-RU" smtClean="0"/>
              <a:t>09.10.2019</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9B0651-EE4F-4900-A07F-96A6BFA9D0F0}"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a-vodka/oop_q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755576" y="1052736"/>
            <a:ext cx="7772400" cy="1470025"/>
          </a:xfrm>
        </p:spPr>
        <p:txBody>
          <a:bodyPr/>
          <a:lstStyle/>
          <a:p>
            <a:r>
              <a:rPr lang="uk-UA" dirty="0" smtClean="0"/>
              <a:t>Об’єктно-орієнтоване програмування</a:t>
            </a:r>
            <a:endParaRPr lang="ru-RU" dirty="0"/>
          </a:p>
        </p:txBody>
      </p:sp>
      <p:sp>
        <p:nvSpPr>
          <p:cNvPr id="3" name="Подзаголовок 2"/>
          <p:cNvSpPr>
            <a:spLocks noGrp="1"/>
          </p:cNvSpPr>
          <p:nvPr>
            <p:ph type="subTitle" idx="1"/>
          </p:nvPr>
        </p:nvSpPr>
        <p:spPr>
          <a:xfrm>
            <a:off x="1371600" y="3886200"/>
            <a:ext cx="6400800" cy="550912"/>
          </a:xfrm>
        </p:spPr>
        <p:txBody>
          <a:bodyPr>
            <a:normAutofit lnSpcReduction="10000"/>
          </a:bodyPr>
          <a:lstStyle/>
          <a:p>
            <a:r>
              <a:rPr lang="uk-UA" dirty="0" smtClean="0"/>
              <a:t>Лекція </a:t>
            </a:r>
            <a:r>
              <a:rPr lang="en-US" dirty="0" smtClean="0"/>
              <a:t>6</a:t>
            </a:r>
            <a:endParaRPr lang="ru-RU" dirty="0"/>
          </a:p>
        </p:txBody>
      </p:sp>
      <p:sp>
        <p:nvSpPr>
          <p:cNvPr id="4" name="TextBox 3"/>
          <p:cNvSpPr txBox="1"/>
          <p:nvPr/>
        </p:nvSpPr>
        <p:spPr>
          <a:xfrm>
            <a:off x="2555776" y="2992796"/>
            <a:ext cx="3914918" cy="369332"/>
          </a:xfrm>
          <a:prstGeom prst="rect">
            <a:avLst/>
          </a:prstGeom>
          <a:noFill/>
        </p:spPr>
        <p:txBody>
          <a:bodyPr wrap="none" rtlCol="0">
            <a:spAutoFit/>
          </a:bodyPr>
          <a:lstStyle/>
          <a:p>
            <a:pPr algn="ctr"/>
            <a:r>
              <a:rPr lang="uk-UA" dirty="0" smtClean="0"/>
              <a:t>На основі мови С++ та </a:t>
            </a:r>
            <a:r>
              <a:rPr lang="uk-UA" dirty="0" err="1" smtClean="0"/>
              <a:t>фреймворку</a:t>
            </a:r>
            <a:r>
              <a:rPr lang="uk-UA" dirty="0" smtClean="0"/>
              <a:t> </a:t>
            </a:r>
            <a:r>
              <a:rPr lang="en-US" dirty="0" err="1" smtClean="0"/>
              <a:t>Qt</a:t>
            </a:r>
            <a:endParaRPr lang="uk-UA" dirty="0" smtClean="0"/>
          </a:p>
        </p:txBody>
      </p:sp>
      <p:sp>
        <p:nvSpPr>
          <p:cNvPr id="5" name="TextBox 4"/>
          <p:cNvSpPr txBox="1"/>
          <p:nvPr/>
        </p:nvSpPr>
        <p:spPr>
          <a:xfrm>
            <a:off x="2483768" y="5188550"/>
            <a:ext cx="4567084" cy="923330"/>
          </a:xfrm>
          <a:prstGeom prst="rect">
            <a:avLst/>
          </a:prstGeom>
          <a:noFill/>
        </p:spPr>
        <p:txBody>
          <a:bodyPr wrap="none" rtlCol="0">
            <a:spAutoFit/>
          </a:bodyPr>
          <a:lstStyle/>
          <a:p>
            <a:r>
              <a:rPr lang="uk-UA" dirty="0" smtClean="0"/>
              <a:t>Всі матеріали курсу доступні за посиланням:</a:t>
            </a:r>
          </a:p>
          <a:p>
            <a:r>
              <a:rPr lang="en-US" dirty="0">
                <a:hlinkClick r:id="rId2"/>
              </a:rPr>
              <a:t>https://</a:t>
            </a:r>
            <a:r>
              <a:rPr lang="en-US" dirty="0" smtClean="0">
                <a:hlinkClick r:id="rId2"/>
              </a:rPr>
              <a:t>github.com/a-vodka/oop_qt</a:t>
            </a:r>
            <a:endParaRPr lang="ru-RU" dirty="0" smtClean="0"/>
          </a:p>
          <a:p>
            <a:endParaRPr lang="uk-UA" dirty="0" smtClean="0"/>
          </a:p>
        </p:txBody>
      </p:sp>
    </p:spTree>
    <p:extLst>
      <p:ext uri="{BB962C8B-B14F-4D97-AF65-F5344CB8AC3E}">
        <p14:creationId xmlns:p14="http://schemas.microsoft.com/office/powerpoint/2010/main" val="1453191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ru-RU"/>
              <a:t>Native погляд на Windows,</a:t>
            </a:r>
            <a:endParaRPr lang="en-US" altLang="ru-RU" baseline="30000"/>
          </a:p>
        </p:txBody>
      </p:sp>
      <p:pic>
        <p:nvPicPr>
          <p:cNvPr id="79875" name="Picture 3" descr="Morph_Windo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295400"/>
            <a:ext cx="6019800" cy="4860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79784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altLang="ru-RU"/>
              <a:t>Рідний погляд на Linux</a:t>
            </a:r>
          </a:p>
        </p:txBody>
      </p:sp>
      <p:pic>
        <p:nvPicPr>
          <p:cNvPr id="80899" name="Picture 3" descr="snapshot1"/>
          <p:cNvPicPr>
            <a:picLocks noChangeAspect="1" noChangeArrowheads="1"/>
          </p:cNvPicPr>
          <p:nvPr/>
        </p:nvPicPr>
        <p:blipFill>
          <a:blip r:embed="rId3">
            <a:extLst>
              <a:ext uri="{28A0092B-C50C-407E-A947-70E740481C1C}">
                <a14:useLocalDpi xmlns:a14="http://schemas.microsoft.com/office/drawing/2010/main" val="0"/>
              </a:ext>
            </a:extLst>
          </a:blip>
          <a:srcRect r="10625" b="13281"/>
          <a:stretch>
            <a:fillRect/>
          </a:stretch>
        </p:blipFill>
        <p:spPr bwMode="auto">
          <a:xfrm>
            <a:off x="1066800" y="1357313"/>
            <a:ext cx="6172200" cy="478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29966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ltLang="ru-RU"/>
              <a:t>Рідний погляд на Mac OS X</a:t>
            </a:r>
          </a:p>
        </p:txBody>
      </p:sp>
      <p:pic>
        <p:nvPicPr>
          <p:cNvPr id="819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371600"/>
            <a:ext cx="5791200" cy="4694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67025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normAutofit fontScale="90000"/>
          </a:bodyPr>
          <a:lstStyle/>
          <a:p>
            <a:r>
              <a:rPr lang="en-US" altLang="ru-RU"/>
              <a:t>Qt є відкритим вихідним кодом, але ...</a:t>
            </a:r>
          </a:p>
        </p:txBody>
      </p:sp>
      <p:pic>
        <p:nvPicPr>
          <p:cNvPr id="778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524000"/>
            <a:ext cx="5867400" cy="4278313"/>
          </a:xfrm>
          <a:prstGeom prst="rect">
            <a:avLst/>
          </a:prstGeom>
          <a:noFill/>
          <a:ln>
            <a:noFill/>
          </a:ln>
          <a:effectLst/>
          <a:extLst>
            <a:ext uri="{91240B29-F687-4F45-9708-019B960494DF}">
              <a14:hiddenLine xmlns:a14="http://schemas.microsoft.com/office/drawing/2010/main" w="9398">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57387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b="1" dirty="0" err="1" smtClean="0"/>
              <a:t>Ліцензування</a:t>
            </a:r>
            <a:r>
              <a:rPr lang="ru-RU" b="1" dirty="0" smtClean="0"/>
              <a:t> </a:t>
            </a:r>
            <a:r>
              <a:rPr lang="en-US" b="1" dirty="0" smtClean="0"/>
              <a:t>QT</a:t>
            </a:r>
            <a:endParaRPr lang="ru-RU" dirty="0"/>
          </a:p>
        </p:txBody>
      </p:sp>
      <p:sp>
        <p:nvSpPr>
          <p:cNvPr id="4" name="Объект 3"/>
          <p:cNvSpPr>
            <a:spLocks noGrp="1"/>
          </p:cNvSpPr>
          <p:nvPr>
            <p:ph idx="1"/>
          </p:nvPr>
        </p:nvSpPr>
        <p:spPr/>
        <p:txBody>
          <a:bodyPr>
            <a:normAutofit fontScale="92500" lnSpcReduction="20000"/>
          </a:bodyPr>
          <a:lstStyle/>
          <a:p>
            <a:pPr marL="0" indent="0">
              <a:buNone/>
            </a:pPr>
            <a:r>
              <a:rPr lang="ru-RU" dirty="0" err="1"/>
              <a:t>Починаючи</a:t>
            </a:r>
            <a:r>
              <a:rPr lang="ru-RU" dirty="0"/>
              <a:t> з </a:t>
            </a:r>
            <a:r>
              <a:rPr lang="ru-RU" dirty="0" err="1"/>
              <a:t>версії</a:t>
            </a:r>
            <a:r>
              <a:rPr lang="ru-RU" dirty="0"/>
              <a:t> 4.5 </a:t>
            </a:r>
            <a:r>
              <a:rPr lang="en-US" dirty="0" err="1"/>
              <a:t>Qt</a:t>
            </a:r>
            <a:r>
              <a:rPr lang="en-US" dirty="0"/>
              <a:t> </a:t>
            </a:r>
            <a:r>
              <a:rPr lang="ru-RU" dirty="0" err="1"/>
              <a:t>поширюється</a:t>
            </a:r>
            <a:r>
              <a:rPr lang="ru-RU" dirty="0"/>
              <a:t> за </a:t>
            </a:r>
            <a:r>
              <a:rPr lang="ru-RU" dirty="0" err="1"/>
              <a:t>трьома</a:t>
            </a:r>
            <a:r>
              <a:rPr lang="ru-RU" dirty="0"/>
              <a:t> </a:t>
            </a:r>
            <a:r>
              <a:rPr lang="ru-RU" dirty="0" err="1"/>
              <a:t>ліцензіями</a:t>
            </a:r>
            <a:r>
              <a:rPr lang="ru-RU" dirty="0"/>
              <a:t> (</a:t>
            </a:r>
            <a:r>
              <a:rPr lang="ru-RU" dirty="0" err="1"/>
              <a:t>незалежно</a:t>
            </a:r>
            <a:r>
              <a:rPr lang="ru-RU" dirty="0"/>
              <a:t> </a:t>
            </a:r>
            <a:r>
              <a:rPr lang="ru-RU" dirty="0" err="1"/>
              <a:t>від</a:t>
            </a:r>
            <a:r>
              <a:rPr lang="ru-RU" dirty="0"/>
              <a:t> </a:t>
            </a:r>
            <a:r>
              <a:rPr lang="ru-RU" dirty="0" err="1"/>
              <a:t>ліцензії</a:t>
            </a:r>
            <a:r>
              <a:rPr lang="ru-RU" dirty="0"/>
              <a:t>, </a:t>
            </a:r>
            <a:r>
              <a:rPr lang="ru-RU" dirty="0" err="1"/>
              <a:t>сирцевий</a:t>
            </a:r>
            <a:r>
              <a:rPr lang="ru-RU" dirty="0"/>
              <a:t> код </a:t>
            </a:r>
            <a:r>
              <a:rPr lang="en-US" dirty="0" err="1"/>
              <a:t>Qt</a:t>
            </a:r>
            <a:r>
              <a:rPr lang="en-US" dirty="0"/>
              <a:t> </a:t>
            </a:r>
            <a:r>
              <a:rPr lang="ru-RU" dirty="0"/>
              <a:t>один і той же):</a:t>
            </a:r>
          </a:p>
          <a:p>
            <a:r>
              <a:rPr lang="en-US" dirty="0" err="1"/>
              <a:t>Qt</a:t>
            </a:r>
            <a:r>
              <a:rPr lang="en-US" dirty="0"/>
              <a:t> Commercial — </a:t>
            </a:r>
            <a:r>
              <a:rPr lang="ru-RU" dirty="0"/>
              <a:t>для </a:t>
            </a:r>
            <a:r>
              <a:rPr lang="ru-RU" dirty="0" err="1"/>
              <a:t>розробки</a:t>
            </a:r>
            <a:r>
              <a:rPr lang="ru-RU" dirty="0"/>
              <a:t> ПЗ з </a:t>
            </a:r>
            <a:r>
              <a:rPr lang="ru-RU" dirty="0" err="1"/>
              <a:t>власницькою</a:t>
            </a:r>
            <a:r>
              <a:rPr lang="ru-RU" dirty="0"/>
              <a:t> </a:t>
            </a:r>
            <a:r>
              <a:rPr lang="ru-RU" dirty="0" err="1"/>
              <a:t>ліцензією</a:t>
            </a:r>
            <a:r>
              <a:rPr lang="ru-RU" dirty="0"/>
              <a:t>, </a:t>
            </a:r>
            <a:r>
              <a:rPr lang="ru-RU" dirty="0" err="1"/>
              <a:t>що</a:t>
            </a:r>
            <a:r>
              <a:rPr lang="ru-RU" dirty="0"/>
              <a:t> </a:t>
            </a:r>
            <a:r>
              <a:rPr lang="ru-RU" dirty="0" err="1"/>
              <a:t>допускає</a:t>
            </a:r>
            <a:r>
              <a:rPr lang="ru-RU" dirty="0"/>
              <a:t> </a:t>
            </a:r>
            <a:r>
              <a:rPr lang="ru-RU" dirty="0" err="1"/>
              <a:t>модифікацію</a:t>
            </a:r>
            <a:r>
              <a:rPr lang="ru-RU" dirty="0"/>
              <a:t> </a:t>
            </a:r>
            <a:r>
              <a:rPr lang="ru-RU" dirty="0" err="1"/>
              <a:t>самої</a:t>
            </a:r>
            <a:r>
              <a:rPr lang="ru-RU" dirty="0"/>
              <a:t> </a:t>
            </a:r>
            <a:r>
              <a:rPr lang="en-US" dirty="0" err="1"/>
              <a:t>Qt</a:t>
            </a:r>
            <a:r>
              <a:rPr lang="en-US" dirty="0"/>
              <a:t> </a:t>
            </a:r>
            <a:r>
              <a:rPr lang="ru-RU" dirty="0"/>
              <a:t>без </a:t>
            </a:r>
            <a:r>
              <a:rPr lang="ru-RU" dirty="0" err="1"/>
              <a:t>розкриття</a:t>
            </a:r>
            <a:r>
              <a:rPr lang="ru-RU" dirty="0"/>
              <a:t> </a:t>
            </a:r>
            <a:r>
              <a:rPr lang="ru-RU" dirty="0" err="1"/>
              <a:t>змін</a:t>
            </a:r>
            <a:r>
              <a:rPr lang="ru-RU" dirty="0"/>
              <a:t>;</a:t>
            </a:r>
          </a:p>
          <a:p>
            <a:r>
              <a:rPr lang="en-US" dirty="0"/>
              <a:t>GNU GPL — </a:t>
            </a:r>
            <a:r>
              <a:rPr lang="ru-RU" dirty="0"/>
              <a:t>для </a:t>
            </a:r>
            <a:r>
              <a:rPr lang="ru-RU" dirty="0" err="1"/>
              <a:t>розробки</a:t>
            </a:r>
            <a:r>
              <a:rPr lang="ru-RU" dirty="0"/>
              <a:t> </a:t>
            </a:r>
            <a:r>
              <a:rPr lang="ru-RU" dirty="0" err="1"/>
              <a:t>відкритого</a:t>
            </a:r>
            <a:r>
              <a:rPr lang="ru-RU" dirty="0"/>
              <a:t> </a:t>
            </a:r>
            <a:r>
              <a:rPr lang="ru-RU" dirty="0" err="1"/>
              <a:t>програмного</a:t>
            </a:r>
            <a:r>
              <a:rPr lang="ru-RU" dirty="0"/>
              <a:t> </a:t>
            </a:r>
            <a:r>
              <a:rPr lang="ru-RU" dirty="0" err="1"/>
              <a:t>забезпечення</a:t>
            </a:r>
            <a:r>
              <a:rPr lang="ru-RU" dirty="0"/>
              <a:t>, </a:t>
            </a:r>
            <a:r>
              <a:rPr lang="ru-RU" dirty="0" err="1"/>
              <a:t>що</a:t>
            </a:r>
            <a:r>
              <a:rPr lang="ru-RU" dirty="0"/>
              <a:t> </a:t>
            </a:r>
            <a:r>
              <a:rPr lang="ru-RU" dirty="0" err="1"/>
              <a:t>поширюється</a:t>
            </a:r>
            <a:r>
              <a:rPr lang="ru-RU" dirty="0"/>
              <a:t> на </a:t>
            </a:r>
            <a:r>
              <a:rPr lang="ru-RU" dirty="0" err="1"/>
              <a:t>умовах</a:t>
            </a:r>
            <a:r>
              <a:rPr lang="ru-RU" dirty="0"/>
              <a:t> </a:t>
            </a:r>
            <a:r>
              <a:rPr lang="en-US" dirty="0"/>
              <a:t>GNU GPL;</a:t>
            </a:r>
          </a:p>
          <a:p>
            <a:r>
              <a:rPr lang="en-US" dirty="0"/>
              <a:t>GNU LGPL — </a:t>
            </a:r>
            <a:r>
              <a:rPr lang="ru-RU" dirty="0"/>
              <a:t>для </a:t>
            </a:r>
            <a:r>
              <a:rPr lang="ru-RU" dirty="0" err="1"/>
              <a:t>розробки</a:t>
            </a:r>
            <a:r>
              <a:rPr lang="ru-RU" dirty="0"/>
              <a:t> ПЗ з </a:t>
            </a:r>
            <a:r>
              <a:rPr lang="ru-RU" dirty="0" err="1"/>
              <a:t>власницькою</a:t>
            </a:r>
            <a:r>
              <a:rPr lang="ru-RU" dirty="0"/>
              <a:t> </a:t>
            </a:r>
            <a:r>
              <a:rPr lang="ru-RU" dirty="0" err="1"/>
              <a:t>ліцензією</a:t>
            </a:r>
            <a:r>
              <a:rPr lang="ru-RU" dirty="0"/>
              <a:t>, але без </a:t>
            </a:r>
            <a:r>
              <a:rPr lang="ru-RU" dirty="0" err="1"/>
              <a:t>внесення</a:t>
            </a:r>
            <a:r>
              <a:rPr lang="ru-RU" dirty="0"/>
              <a:t> </a:t>
            </a:r>
            <a:r>
              <a:rPr lang="ru-RU" dirty="0" err="1"/>
              <a:t>змін</a:t>
            </a:r>
            <a:r>
              <a:rPr lang="ru-RU" dirty="0"/>
              <a:t> до </a:t>
            </a:r>
            <a:r>
              <a:rPr lang="en-US" dirty="0"/>
              <a:t>Qt.</a:t>
            </a:r>
          </a:p>
          <a:p>
            <a:endParaRPr lang="ru-RU" dirty="0"/>
          </a:p>
        </p:txBody>
      </p:sp>
    </p:spTree>
    <p:extLst>
      <p:ext uri="{BB962C8B-B14F-4D97-AF65-F5344CB8AC3E}">
        <p14:creationId xmlns:p14="http://schemas.microsoft.com/office/powerpoint/2010/main" val="3261770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nb-NO" altLang="ru-RU"/>
              <a:t>QT також комерційний</a:t>
            </a:r>
            <a:endParaRPr lang="en-GB" altLang="ru-RU"/>
          </a:p>
        </p:txBody>
      </p:sp>
      <p:sp>
        <p:nvSpPr>
          <p:cNvPr id="104451" name="Rectangle 3"/>
          <p:cNvSpPr>
            <a:spLocks noGrp="1" noChangeArrowheads="1"/>
          </p:cNvSpPr>
          <p:nvPr>
            <p:ph type="body" idx="1"/>
          </p:nvPr>
        </p:nvSpPr>
        <p:spPr/>
        <p:txBody>
          <a:bodyPr>
            <a:normAutofit lnSpcReduction="10000"/>
          </a:bodyPr>
          <a:lstStyle/>
          <a:p>
            <a:r>
              <a:rPr lang="nb-NO" altLang="ru-RU" dirty="0"/>
              <a:t>QT вимагає комерційної ліцензії, якщо ви плануєте продати свій продукт, написаний на QT.</a:t>
            </a:r>
          </a:p>
          <a:p>
            <a:r>
              <a:rPr lang="nb-NO" altLang="ru-RU" dirty="0"/>
              <a:t>Per ліцензування для розробників </a:t>
            </a:r>
          </a:p>
          <a:p>
            <a:r>
              <a:rPr lang="nb-NO" altLang="ru-RU" dirty="0"/>
              <a:t>Вартість ліцензії на основі видання та кількості платформ</a:t>
            </a:r>
          </a:p>
          <a:p>
            <a:r>
              <a:rPr lang="nb-NO" altLang="ru-RU" dirty="0"/>
              <a:t>Windows, не має ліцензії GPL версії QT</a:t>
            </a:r>
          </a:p>
          <a:p>
            <a:r>
              <a:rPr lang="nb-NO" altLang="ru-RU" dirty="0"/>
              <a:t>ВІДСУТНІСТЬ часу виконання збори / roalties і т.д.</a:t>
            </a:r>
          </a:p>
          <a:p>
            <a:endParaRPr lang="nb-NO" altLang="ru-RU" dirty="0"/>
          </a:p>
        </p:txBody>
      </p:sp>
    </p:spTree>
    <p:extLst>
      <p:ext uri="{BB962C8B-B14F-4D97-AF65-F5344CB8AC3E}">
        <p14:creationId xmlns:p14="http://schemas.microsoft.com/office/powerpoint/2010/main" val="102976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ltLang="ru-RU" dirty="0" err="1"/>
              <a:t>Qt</a:t>
            </a:r>
            <a:r>
              <a:rPr lang="en-US" altLang="ru-RU" dirty="0"/>
              <a:t> </a:t>
            </a:r>
            <a:r>
              <a:rPr lang="en-US" altLang="ru-RU" dirty="0" err="1"/>
              <a:t>скеля</a:t>
            </a:r>
            <a:endParaRPr lang="en-US" altLang="ru-RU" dirty="0"/>
          </a:p>
        </p:txBody>
      </p:sp>
      <p:sp>
        <p:nvSpPr>
          <p:cNvPr id="78851" name="Rectangle 3"/>
          <p:cNvSpPr>
            <a:spLocks noGrp="1" noChangeArrowheads="1"/>
          </p:cNvSpPr>
          <p:nvPr>
            <p:ph type="body" idx="1"/>
          </p:nvPr>
        </p:nvSpPr>
        <p:spPr/>
        <p:txBody>
          <a:bodyPr/>
          <a:lstStyle/>
          <a:p>
            <a:pPr>
              <a:lnSpc>
                <a:spcPct val="80000"/>
              </a:lnSpc>
            </a:pPr>
            <a:r>
              <a:rPr lang="en-US" altLang="ru-RU" sz="2800"/>
              <a:t>Qt використовується в якості основи в KDE Linux (K Desktop Environment)</a:t>
            </a:r>
          </a:p>
          <a:p>
            <a:pPr lvl="1">
              <a:lnSpc>
                <a:spcPct val="80000"/>
              </a:lnSpc>
            </a:pPr>
            <a:r>
              <a:rPr lang="en-US" altLang="ru-RU" sz="2400"/>
              <a:t>Мільйони рядків коду, високі вимоги надійності, стабільності міцності промисловості</a:t>
            </a:r>
          </a:p>
          <a:p>
            <a:pPr>
              <a:lnSpc>
                <a:spcPct val="80000"/>
              </a:lnSpc>
            </a:pPr>
            <a:r>
              <a:rPr lang="en-GB" altLang="ru-RU" sz="2800"/>
              <a:t>Широко використовується Linux спільноти</a:t>
            </a:r>
          </a:p>
          <a:p>
            <a:pPr lvl="1">
              <a:lnSpc>
                <a:spcPct val="80000"/>
              </a:lnSpc>
            </a:pPr>
            <a:r>
              <a:rPr lang="en-GB" altLang="ru-RU" sz="2400"/>
              <a:t>тисячі розробників</a:t>
            </a:r>
          </a:p>
          <a:p>
            <a:pPr lvl="1">
              <a:lnSpc>
                <a:spcPct val="80000"/>
              </a:lnSpc>
            </a:pPr>
            <a:r>
              <a:rPr lang="en-GB" altLang="ru-RU" sz="2400"/>
              <a:t>мільйони кінцевих користувачів</a:t>
            </a:r>
            <a:endParaRPr lang="en-US" altLang="ru-RU" sz="2400"/>
          </a:p>
          <a:p>
            <a:pPr>
              <a:lnSpc>
                <a:spcPct val="80000"/>
              </a:lnSpc>
            </a:pPr>
            <a:r>
              <a:rPr lang="en-US" altLang="ru-RU" sz="2800"/>
              <a:t>Використовується на комерційній основі в найрізноманітніших застосувань, що вимагають</a:t>
            </a:r>
          </a:p>
          <a:p>
            <a:pPr lvl="1">
              <a:lnSpc>
                <a:spcPct val="80000"/>
              </a:lnSpc>
            </a:pPr>
            <a:r>
              <a:rPr lang="en-US" altLang="ru-RU" sz="2400"/>
              <a:t>Медичні прилади</a:t>
            </a:r>
          </a:p>
          <a:p>
            <a:pPr lvl="1">
              <a:lnSpc>
                <a:spcPct val="80000"/>
              </a:lnSpc>
            </a:pPr>
            <a:r>
              <a:rPr lang="en-US" altLang="ru-RU" sz="2400"/>
              <a:t>Керівництво повітряного руху</a:t>
            </a:r>
          </a:p>
          <a:p>
            <a:pPr lvl="1">
              <a:lnSpc>
                <a:spcPct val="80000"/>
              </a:lnSpc>
            </a:pPr>
            <a:endParaRPr lang="en-US" altLang="ru-RU" sz="2400"/>
          </a:p>
          <a:p>
            <a:pPr lvl="1">
              <a:lnSpc>
                <a:spcPct val="80000"/>
              </a:lnSpc>
            </a:pPr>
            <a:endParaRPr lang="en-US" altLang="ru-RU" sz="2400"/>
          </a:p>
          <a:p>
            <a:pPr lvl="1">
              <a:lnSpc>
                <a:spcPct val="80000"/>
              </a:lnSpc>
            </a:pPr>
            <a:endParaRPr lang="en-US" altLang="ru-RU" sz="2400"/>
          </a:p>
        </p:txBody>
      </p:sp>
    </p:spTree>
    <p:extLst>
      <p:ext uri="{BB962C8B-B14F-4D97-AF65-F5344CB8AC3E}">
        <p14:creationId xmlns:p14="http://schemas.microsoft.com/office/powerpoint/2010/main" val="4215989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ltLang="ru-RU"/>
              <a:t>Qt клієнтів</a:t>
            </a:r>
          </a:p>
        </p:txBody>
      </p:sp>
      <p:sp>
        <p:nvSpPr>
          <p:cNvPr id="82947" name="Rectangle 3"/>
          <p:cNvSpPr>
            <a:spLocks noGrp="1" noChangeArrowheads="1"/>
          </p:cNvSpPr>
          <p:nvPr>
            <p:ph type="body" idx="1"/>
          </p:nvPr>
        </p:nvSpPr>
        <p:spPr/>
        <p:txBody>
          <a:bodyPr/>
          <a:lstStyle/>
          <a:p>
            <a:r>
              <a:rPr lang="en-US" altLang="ru-RU" sz="2400"/>
              <a:t>Adobe, Agilent, ARM, Boeing, Bosch, Cadence, Canon, CEA Technologies, ChevronTexaco, DaimlerChrysler, Deutsche Telekom, Decision Науки про Землю, ESA, Fraunhofer, HP, IBM, Intel, я-пента JD Edwards, Lockheed Martin, LogicaCMG, Mentor графіка, NASA, NEC, NTT, PGS, Pioneer, Rohde &amp; Schwarz, Scania, Schlumberger, Sharp, Shell, Siemens, Sony, STN-Atlas, Stryker LEIBINGER, Synopsys, Thales ... </a:t>
            </a:r>
          </a:p>
          <a:p>
            <a:r>
              <a:rPr lang="en-US" altLang="ru-RU" sz="2400"/>
              <a:t>Qt використовується для широкого спектру застосувань: мас-маркет і програмного забезпечення на замовлення, внутрішніх додатків, досліджень, моделювання, візуалізації і т.д ..</a:t>
            </a:r>
          </a:p>
        </p:txBody>
      </p:sp>
    </p:spTree>
    <p:extLst>
      <p:ext uri="{BB962C8B-B14F-4D97-AF65-F5344CB8AC3E}">
        <p14:creationId xmlns:p14="http://schemas.microsoft.com/office/powerpoint/2010/main" val="23917629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0" name="Picture 2" descr="photoshopalb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981200"/>
            <a:ext cx="5791200" cy="4060825"/>
          </a:xfrm>
          <a:prstGeom prst="rect">
            <a:avLst/>
          </a:prstGeom>
          <a:noFill/>
          <a:extLst>
            <a:ext uri="{909E8E84-426E-40DD-AFC4-6F175D3DCCD1}">
              <a14:hiddenFill xmlns:a14="http://schemas.microsoft.com/office/drawing/2010/main">
                <a:solidFill>
                  <a:srgbClr val="FFFFFF"/>
                </a:solidFill>
              </a14:hiddenFill>
            </a:ext>
          </a:extLst>
        </p:spPr>
      </p:pic>
      <p:sp>
        <p:nvSpPr>
          <p:cNvPr id="83971" name="Rectangle 3"/>
          <p:cNvSpPr>
            <a:spLocks noChangeArrowheads="1"/>
          </p:cNvSpPr>
          <p:nvPr/>
        </p:nvSpPr>
        <p:spPr bwMode="auto">
          <a:xfrm>
            <a:off x="838200" y="533400"/>
            <a:ext cx="7848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marL="457200" eaLnBrk="0" fontAlgn="base" hangingPunct="0">
              <a:spcBef>
                <a:spcPct val="0"/>
              </a:spcBef>
              <a:spcAft>
                <a:spcPct val="0"/>
              </a:spcAft>
              <a:defRPr sz="2400">
                <a:solidFill>
                  <a:schemeClr val="tx1"/>
                </a:solidFill>
                <a:latin typeface="Times New Roman" pitchFamily="18" charset="0"/>
              </a:defRPr>
            </a:lvl6pPr>
            <a:lvl7pPr marL="914400" eaLnBrk="0" fontAlgn="base" hangingPunct="0">
              <a:spcBef>
                <a:spcPct val="0"/>
              </a:spcBef>
              <a:spcAft>
                <a:spcPct val="0"/>
              </a:spcAft>
              <a:defRPr sz="2400">
                <a:solidFill>
                  <a:schemeClr val="tx1"/>
                </a:solidFill>
                <a:latin typeface="Times New Roman" pitchFamily="18" charset="0"/>
              </a:defRPr>
            </a:lvl7pPr>
            <a:lvl8pPr marL="1371600" eaLnBrk="0" fontAlgn="base" hangingPunct="0">
              <a:spcBef>
                <a:spcPct val="0"/>
              </a:spcBef>
              <a:spcAft>
                <a:spcPct val="0"/>
              </a:spcAft>
              <a:defRPr sz="2400">
                <a:solidFill>
                  <a:schemeClr val="tx1"/>
                </a:solidFill>
                <a:latin typeface="Times New Roman" pitchFamily="18" charset="0"/>
              </a:defRPr>
            </a:lvl8pPr>
            <a:lvl9pPr marL="18288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ru-RU" sz="4400">
              <a:solidFill>
                <a:schemeClr val="bg2"/>
              </a:solidFill>
              <a:latin typeface="Gill Sans" charset="0"/>
            </a:endParaRPr>
          </a:p>
        </p:txBody>
      </p:sp>
      <p:sp>
        <p:nvSpPr>
          <p:cNvPr id="83972" name="Rectangle 4"/>
          <p:cNvSpPr>
            <a:spLocks noGrp="1" noChangeArrowheads="1"/>
          </p:cNvSpPr>
          <p:nvPr>
            <p:ph type="title" idx="4294967295"/>
          </p:nvPr>
        </p:nvSpPr>
        <p:spPr/>
        <p:txBody>
          <a:bodyPr>
            <a:normAutofit fontScale="90000"/>
          </a:bodyPr>
          <a:lstStyle/>
          <a:p>
            <a:r>
              <a:rPr lang="en-US" altLang="ru-RU"/>
              <a:t>Приклад програми: Abobe Photoshop Album</a:t>
            </a:r>
          </a:p>
        </p:txBody>
      </p:sp>
    </p:spTree>
    <p:extLst>
      <p:ext uri="{BB962C8B-B14F-4D97-AF65-F5344CB8AC3E}">
        <p14:creationId xmlns:p14="http://schemas.microsoft.com/office/powerpoint/2010/main" val="8438862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p:txBody>
          <a:bodyPr/>
          <a:lstStyle/>
          <a:p>
            <a:r>
              <a:rPr lang="nb-NO" altLang="ru-RU"/>
              <a:t>Qt Особливості та переваги</a:t>
            </a:r>
            <a:endParaRPr lang="en-GB" altLang="ru-RU"/>
          </a:p>
        </p:txBody>
      </p:sp>
    </p:spTree>
    <p:extLst>
      <p:ext uri="{BB962C8B-B14F-4D97-AF65-F5344CB8AC3E}">
        <p14:creationId xmlns:p14="http://schemas.microsoft.com/office/powerpoint/2010/main" val="367865819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xfrm>
            <a:off x="990600" y="1981200"/>
            <a:ext cx="7853363" cy="4119563"/>
          </a:xfrm>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p>
            <a:pPr>
              <a:lnSpc>
                <a:spcPct val="93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ru-RU" dirty="0" err="1"/>
              <a:t>Про</a:t>
            </a:r>
            <a:r>
              <a:rPr lang="en-GB" altLang="ru-RU" dirty="0"/>
              <a:t> </a:t>
            </a:r>
            <a:r>
              <a:rPr lang="en-GB" altLang="ru-RU" dirty="0" err="1"/>
              <a:t>компанію</a:t>
            </a:r>
            <a:r>
              <a:rPr lang="en-GB" altLang="ru-RU" dirty="0"/>
              <a:t> </a:t>
            </a:r>
            <a:r>
              <a:rPr lang="en-GB" altLang="ru-RU" dirty="0" err="1"/>
              <a:t>Trolltech</a:t>
            </a:r>
            <a:r>
              <a:rPr lang="en-US" altLang="ru-RU" baseline="30000" dirty="0"/>
              <a:t>®</a:t>
            </a:r>
            <a:r>
              <a:rPr lang="en-GB" altLang="ru-RU" dirty="0"/>
              <a:t>/ QT</a:t>
            </a:r>
            <a:endParaRPr lang="en-GB" altLang="ru-RU" baseline="30000" dirty="0"/>
          </a:p>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ru-RU" dirty="0" err="1" smtClean="0"/>
              <a:t>Особливості</a:t>
            </a:r>
            <a:r>
              <a:rPr lang="en-GB" altLang="ru-RU" dirty="0" smtClean="0"/>
              <a:t> </a:t>
            </a:r>
            <a:r>
              <a:rPr lang="en-GB" altLang="ru-RU" dirty="0" err="1"/>
              <a:t>та</a:t>
            </a:r>
            <a:r>
              <a:rPr lang="en-GB" altLang="ru-RU" dirty="0"/>
              <a:t> </a:t>
            </a:r>
            <a:r>
              <a:rPr lang="en-GB" altLang="ru-RU" dirty="0" err="1" smtClean="0"/>
              <a:t>переваги</a:t>
            </a:r>
            <a:r>
              <a:rPr lang="en-GB" altLang="ru-RU" dirty="0"/>
              <a:t> </a:t>
            </a:r>
            <a:r>
              <a:rPr lang="en-GB" altLang="ru-RU" dirty="0" err="1"/>
              <a:t>Qt</a:t>
            </a:r>
            <a:endParaRPr lang="en-GB" altLang="ru-RU" dirty="0"/>
          </a:p>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ru-RU" dirty="0" err="1"/>
              <a:t>Приклади</a:t>
            </a:r>
            <a:r>
              <a:rPr lang="en-GB" altLang="ru-RU" dirty="0"/>
              <a:t> і </a:t>
            </a:r>
            <a:r>
              <a:rPr lang="en-GB" altLang="ru-RU" dirty="0" err="1"/>
              <a:t>код</a:t>
            </a:r>
            <a:endParaRPr lang="en-GB" altLang="ru-RU" dirty="0"/>
          </a:p>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ru-RU" dirty="0" err="1"/>
              <a:t>Демонстрації</a:t>
            </a:r>
            <a:r>
              <a:rPr lang="en-GB" altLang="ru-RU" dirty="0"/>
              <a:t> і </a:t>
            </a:r>
            <a:r>
              <a:rPr lang="en-GB" altLang="ru-RU" dirty="0" err="1"/>
              <a:t>багато</a:t>
            </a:r>
            <a:r>
              <a:rPr lang="en-GB" altLang="ru-RU" dirty="0"/>
              <a:t> </a:t>
            </a:r>
            <a:r>
              <a:rPr lang="en-GB" altLang="ru-RU" dirty="0" err="1"/>
              <a:t>іншого</a:t>
            </a:r>
            <a:r>
              <a:rPr lang="en-GB" altLang="ru-RU" dirty="0"/>
              <a:t> </a:t>
            </a:r>
            <a:r>
              <a:rPr lang="uk-UA" altLang="ru-RU" dirty="0" smtClean="0"/>
              <a:t>к</a:t>
            </a:r>
            <a:r>
              <a:rPr lang="en-GB" altLang="ru-RU" dirty="0" err="1" smtClean="0"/>
              <a:t>од</a:t>
            </a:r>
            <a:r>
              <a:rPr lang="uk-UA" altLang="ru-RU" dirty="0" smtClean="0"/>
              <a:t>у</a:t>
            </a:r>
            <a:r>
              <a:rPr lang="uk-UA" altLang="ru-RU" dirty="0"/>
              <a:t>!</a:t>
            </a:r>
            <a:endParaRPr lang="en-GB" altLang="ru-RU" dirty="0"/>
          </a:p>
        </p:txBody>
      </p:sp>
      <p:sp>
        <p:nvSpPr>
          <p:cNvPr id="5124" name="Rectangle 4"/>
          <p:cNvSpPr>
            <a:spLocks noGrp="1" noChangeArrowheads="1"/>
          </p:cNvSpPr>
          <p:nvPr>
            <p:ph type="title"/>
          </p:nvPr>
        </p:nvSpPr>
        <p:spPr/>
        <p:txBody>
          <a:bodyPr/>
          <a:lstStyle/>
          <a:p>
            <a:r>
              <a:rPr lang="ru-RU" altLang="ru-RU" sz="5400" b="1" dirty="0" smtClean="0"/>
              <a:t>О</a:t>
            </a:r>
            <a:r>
              <a:rPr lang="en-GB" altLang="ru-RU" sz="5400" b="1" dirty="0" err="1" smtClean="0"/>
              <a:t>гляд</a:t>
            </a:r>
            <a:r>
              <a:rPr lang="en-GB" altLang="ru-RU" sz="5400" b="1" dirty="0" smtClean="0"/>
              <a:t> QT</a:t>
            </a:r>
            <a:endParaRPr lang="en-GB" altLang="ru-RU" sz="5400" b="1" dirty="0"/>
          </a:p>
        </p:txBody>
      </p:sp>
    </p:spTree>
    <p:extLst>
      <p:ext uri="{BB962C8B-B14F-4D97-AF65-F5344CB8AC3E}">
        <p14:creationId xmlns:p14="http://schemas.microsoft.com/office/powerpoint/2010/main" val="2670263692"/>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nb-NO" altLang="ru-RU"/>
              <a:t>Qt Особливості</a:t>
            </a:r>
            <a:endParaRPr lang="en-GB" altLang="ru-RU"/>
          </a:p>
        </p:txBody>
      </p:sp>
      <p:sp>
        <p:nvSpPr>
          <p:cNvPr id="91139" name="Rectangle 3"/>
          <p:cNvSpPr>
            <a:spLocks noGrp="1" noChangeArrowheads="1"/>
          </p:cNvSpPr>
          <p:nvPr>
            <p:ph type="body" idx="1"/>
          </p:nvPr>
        </p:nvSpPr>
        <p:spPr/>
        <p:txBody>
          <a:bodyPr/>
          <a:lstStyle/>
          <a:p>
            <a:r>
              <a:rPr lang="nb-NO" altLang="ru-RU"/>
              <a:t>Унікальні особливості в Qt</a:t>
            </a:r>
          </a:p>
          <a:p>
            <a:pPr lvl="1"/>
            <a:r>
              <a:rPr lang="nb-NO" altLang="ru-RU"/>
              <a:t>Крос-платформна, відповідно, складене API</a:t>
            </a:r>
          </a:p>
          <a:p>
            <a:pPr lvl="1"/>
            <a:r>
              <a:rPr lang="nb-NO" altLang="ru-RU"/>
              <a:t>Сигнали і слоти</a:t>
            </a:r>
          </a:p>
          <a:p>
            <a:r>
              <a:rPr lang="nb-NO" altLang="ru-RU"/>
              <a:t>Клас Огляд бібліотеки</a:t>
            </a:r>
          </a:p>
          <a:p>
            <a:r>
              <a:rPr lang="nb-NO" altLang="ru-RU"/>
              <a:t>Огляд Qt інструменти</a:t>
            </a:r>
          </a:p>
          <a:p>
            <a:r>
              <a:rPr lang="nb-NO" altLang="ru-RU"/>
              <a:t>документація</a:t>
            </a:r>
          </a:p>
          <a:p>
            <a:r>
              <a:rPr lang="nb-NO" altLang="ru-RU"/>
              <a:t>інтеграція сторонніх </a:t>
            </a:r>
            <a:endParaRPr lang="en-GB" altLang="ru-RU"/>
          </a:p>
        </p:txBody>
      </p:sp>
    </p:spTree>
    <p:extLst>
      <p:ext uri="{BB962C8B-B14F-4D97-AF65-F5344CB8AC3E}">
        <p14:creationId xmlns:p14="http://schemas.microsoft.com/office/powerpoint/2010/main" val="1041547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normAutofit/>
          </a:bodyPr>
          <a:lstStyle/>
          <a:p>
            <a:r>
              <a:rPr lang="uk-UA" altLang="ru-RU" dirty="0" err="1" smtClean="0"/>
              <a:t>Кросплатфомні</a:t>
            </a:r>
            <a:r>
              <a:rPr lang="uk-UA" altLang="ru-RU" dirty="0" smtClean="0"/>
              <a:t> додатки</a:t>
            </a:r>
            <a:endParaRPr lang="en-GB" altLang="ru-RU" dirty="0"/>
          </a:p>
        </p:txBody>
      </p:sp>
      <p:sp>
        <p:nvSpPr>
          <p:cNvPr id="90115" name="Rectangle 3"/>
          <p:cNvSpPr>
            <a:spLocks noGrp="1" noChangeArrowheads="1"/>
          </p:cNvSpPr>
          <p:nvPr>
            <p:ph type="body" idx="1"/>
          </p:nvPr>
        </p:nvSpPr>
        <p:spPr>
          <a:xfrm>
            <a:off x="408008" y="2138182"/>
            <a:ext cx="8229600" cy="4525963"/>
          </a:xfrm>
        </p:spPr>
        <p:txBody>
          <a:bodyPr/>
          <a:lstStyle/>
          <a:p>
            <a:pPr>
              <a:lnSpc>
                <a:spcPct val="93000"/>
              </a:lnSpc>
            </a:pPr>
            <a:endParaRPr lang="nb-NO" altLang="ru-RU" sz="2400" dirty="0"/>
          </a:p>
          <a:p>
            <a:pPr>
              <a:lnSpc>
                <a:spcPct val="93000"/>
              </a:lnSpc>
            </a:pPr>
            <a:endParaRPr lang="nb-NO" altLang="ru-RU" sz="2400" dirty="0"/>
          </a:p>
          <a:p>
            <a:pPr>
              <a:lnSpc>
                <a:spcPct val="93000"/>
              </a:lnSpc>
            </a:pPr>
            <a:endParaRPr lang="nb-NO" altLang="ru-RU" sz="2400" dirty="0"/>
          </a:p>
          <a:p>
            <a:pPr>
              <a:lnSpc>
                <a:spcPct val="93000"/>
              </a:lnSpc>
            </a:pPr>
            <a:r>
              <a:rPr lang="en-GB" altLang="ru-RU" sz="2400" dirty="0" err="1"/>
              <a:t>Використовуйте</a:t>
            </a:r>
            <a:r>
              <a:rPr lang="en-GB" altLang="ru-RU" sz="2400" dirty="0"/>
              <a:t> </a:t>
            </a:r>
            <a:r>
              <a:rPr lang="en-GB" altLang="ru-RU" sz="2400" dirty="0" err="1"/>
              <a:t>стандартні</a:t>
            </a:r>
            <a:r>
              <a:rPr lang="en-GB" altLang="ru-RU" sz="2400" dirty="0"/>
              <a:t> </a:t>
            </a:r>
            <a:r>
              <a:rPr lang="en-GB" altLang="ru-RU" sz="2400" dirty="0" err="1"/>
              <a:t>рідні</a:t>
            </a:r>
            <a:r>
              <a:rPr lang="en-GB" altLang="ru-RU" sz="2400" dirty="0"/>
              <a:t> </a:t>
            </a:r>
            <a:r>
              <a:rPr lang="en-GB" altLang="ru-RU" sz="2400" dirty="0" err="1"/>
              <a:t>інструменти</a:t>
            </a:r>
            <a:r>
              <a:rPr lang="en-GB" altLang="ru-RU" sz="2400" dirty="0"/>
              <a:t> </a:t>
            </a:r>
            <a:r>
              <a:rPr lang="en-GB" altLang="ru-RU" sz="2400" dirty="0" err="1"/>
              <a:t>для</a:t>
            </a:r>
            <a:r>
              <a:rPr lang="en-GB" altLang="ru-RU" sz="2400" dirty="0"/>
              <a:t> </a:t>
            </a:r>
            <a:r>
              <a:rPr lang="en-GB" altLang="ru-RU" sz="2400" dirty="0" err="1"/>
              <a:t>створення</a:t>
            </a:r>
            <a:r>
              <a:rPr lang="en-GB" altLang="ru-RU" sz="2400" dirty="0"/>
              <a:t> </a:t>
            </a:r>
            <a:r>
              <a:rPr lang="en-GB" altLang="ru-RU" sz="2400" dirty="0" err="1"/>
              <a:t>Qt</a:t>
            </a:r>
            <a:r>
              <a:rPr lang="en-GB" altLang="ru-RU" sz="2400" dirty="0"/>
              <a:t> </a:t>
            </a:r>
            <a:r>
              <a:rPr lang="en-GB" altLang="ru-RU" sz="2400" dirty="0" err="1"/>
              <a:t>додатків</a:t>
            </a:r>
            <a:r>
              <a:rPr lang="en-GB" altLang="ru-RU" sz="2400" dirty="0"/>
              <a:t> (IDE, </a:t>
            </a:r>
            <a:r>
              <a:rPr lang="en-GB" altLang="ru-RU" sz="2400" dirty="0" err="1"/>
              <a:t>відладчик</a:t>
            </a:r>
            <a:r>
              <a:rPr lang="en-GB" altLang="ru-RU" sz="2400" dirty="0"/>
              <a:t> і </a:t>
            </a:r>
            <a:r>
              <a:rPr lang="en-GB" altLang="ru-RU" sz="2400" dirty="0" err="1"/>
              <a:t>т.д</a:t>
            </a:r>
            <a:r>
              <a:rPr lang="en-GB" altLang="ru-RU" sz="2400" dirty="0"/>
              <a:t>.)</a:t>
            </a:r>
          </a:p>
          <a:p>
            <a:pPr>
              <a:lnSpc>
                <a:spcPct val="93000"/>
              </a:lnSpc>
            </a:pPr>
            <a:r>
              <a:rPr lang="en-GB" altLang="ru-RU" sz="2400" dirty="0" err="1"/>
              <a:t>Qt</a:t>
            </a:r>
            <a:r>
              <a:rPr lang="en-GB" altLang="ru-RU" sz="2400" dirty="0"/>
              <a:t> </a:t>
            </a:r>
            <a:r>
              <a:rPr lang="en-GB" altLang="ru-RU" sz="2400" dirty="0" err="1"/>
              <a:t>надає</a:t>
            </a:r>
            <a:r>
              <a:rPr lang="en-GB" altLang="ru-RU" sz="2400" dirty="0"/>
              <a:t> </a:t>
            </a:r>
            <a:r>
              <a:rPr lang="en-GB" altLang="ru-RU" sz="2400" i="1" dirty="0" err="1" smtClean="0"/>
              <a:t>незалежн</a:t>
            </a:r>
            <a:r>
              <a:rPr lang="uk-UA" altLang="ru-RU" sz="2400" i="1" dirty="0" smtClean="0"/>
              <a:t>і</a:t>
            </a:r>
            <a:r>
              <a:rPr lang="en-GB" altLang="ru-RU" sz="2400" i="1" dirty="0" smtClean="0"/>
              <a:t> </a:t>
            </a:r>
            <a:r>
              <a:rPr lang="en-GB" altLang="ru-RU" sz="2400" i="1" dirty="0" err="1"/>
              <a:t>від</a:t>
            </a:r>
            <a:r>
              <a:rPr lang="en-GB" altLang="ru-RU" sz="2400" i="1" dirty="0"/>
              <a:t> </a:t>
            </a:r>
            <a:r>
              <a:rPr lang="en-GB" altLang="ru-RU" sz="2400" i="1" dirty="0" err="1"/>
              <a:t>платформи</a:t>
            </a:r>
            <a:r>
              <a:rPr lang="en-GB" altLang="ru-RU" sz="2400" i="1" dirty="0"/>
              <a:t> </a:t>
            </a:r>
            <a:r>
              <a:rPr lang="en-GB" altLang="ru-RU" sz="2400" i="1" dirty="0" err="1" smtClean="0"/>
              <a:t>инкапсуляц</a:t>
            </a:r>
            <a:r>
              <a:rPr lang="uk-UA" altLang="ru-RU" sz="2400" i="1" dirty="0" err="1" smtClean="0"/>
              <a:t>ії</a:t>
            </a:r>
            <a:r>
              <a:rPr lang="en-GB" altLang="ru-RU" sz="2400" dirty="0" smtClean="0"/>
              <a:t> </a:t>
            </a:r>
            <a:r>
              <a:rPr lang="en-GB" altLang="ru-RU" sz="2400" dirty="0" err="1"/>
              <a:t>локальної</a:t>
            </a:r>
            <a:r>
              <a:rPr lang="en-GB" altLang="ru-RU" sz="2400" dirty="0"/>
              <a:t> </a:t>
            </a:r>
            <a:r>
              <a:rPr lang="en-GB" altLang="ru-RU" sz="2400" dirty="0" err="1"/>
              <a:t>віконної</a:t>
            </a:r>
            <a:r>
              <a:rPr lang="en-GB" altLang="ru-RU" sz="2400" dirty="0"/>
              <a:t> </a:t>
            </a:r>
            <a:r>
              <a:rPr lang="en-GB" altLang="ru-RU" sz="2400" dirty="0" err="1"/>
              <a:t>системи</a:t>
            </a:r>
            <a:r>
              <a:rPr lang="en-GB" altLang="ru-RU" sz="2400" dirty="0"/>
              <a:t> і </a:t>
            </a:r>
            <a:r>
              <a:rPr lang="en-GB" altLang="ru-RU" sz="2400" dirty="0" err="1"/>
              <a:t>операційної</a:t>
            </a:r>
            <a:r>
              <a:rPr lang="en-GB" altLang="ru-RU" sz="2400" dirty="0"/>
              <a:t> </a:t>
            </a:r>
            <a:r>
              <a:rPr lang="en-GB" altLang="ru-RU" sz="2400" dirty="0" err="1"/>
              <a:t>системи</a:t>
            </a:r>
            <a:endParaRPr lang="en-GB" altLang="ru-RU" sz="2400" dirty="0"/>
          </a:p>
          <a:p>
            <a:pPr>
              <a:lnSpc>
                <a:spcPct val="90000"/>
              </a:lnSpc>
            </a:pPr>
            <a:r>
              <a:rPr lang="en-GB" altLang="ru-RU" sz="2400" dirty="0" err="1"/>
              <a:t>Qt</a:t>
            </a:r>
            <a:r>
              <a:rPr lang="en-GB" altLang="ru-RU" sz="2400" dirty="0"/>
              <a:t> API є </a:t>
            </a:r>
            <a:r>
              <a:rPr lang="nb-NO" altLang="ru-RU" sz="2400" dirty="0"/>
              <a:t>ідентичний </a:t>
            </a:r>
            <a:r>
              <a:rPr lang="en-GB" altLang="ru-RU" sz="2400" dirty="0" err="1"/>
              <a:t>на</a:t>
            </a:r>
            <a:r>
              <a:rPr lang="en-GB" altLang="ru-RU" sz="2400" dirty="0"/>
              <a:t> </a:t>
            </a:r>
            <a:r>
              <a:rPr lang="en-GB" altLang="ru-RU" sz="2400" dirty="0" err="1"/>
              <a:t>кожній</a:t>
            </a:r>
            <a:r>
              <a:rPr lang="en-GB" altLang="ru-RU" sz="2400" dirty="0"/>
              <a:t> </a:t>
            </a:r>
            <a:r>
              <a:rPr lang="en-GB" altLang="ru-RU" sz="2400" dirty="0" err="1"/>
              <a:t>платформі</a:t>
            </a:r>
            <a:r>
              <a:rPr lang="nb-NO" altLang="ru-RU" sz="2400" dirty="0"/>
              <a:t>, Додатки компілюються в </a:t>
            </a:r>
            <a:r>
              <a:rPr lang="uk-UA" altLang="ru-RU" sz="2400" dirty="0" smtClean="0"/>
              <a:t>рідні для платформи файли</a:t>
            </a:r>
            <a:endParaRPr lang="nb-NO" altLang="ru-RU" sz="2400" dirty="0"/>
          </a:p>
          <a:p>
            <a:pPr>
              <a:lnSpc>
                <a:spcPct val="90000"/>
              </a:lnSpc>
            </a:pPr>
            <a:r>
              <a:rPr lang="nb-NO" altLang="ru-RU" sz="2400" i="1" dirty="0"/>
              <a:t>результат: </a:t>
            </a:r>
            <a:r>
              <a:rPr lang="en-GB" altLang="ru-RU" sz="2400" i="1" dirty="0" err="1"/>
              <a:t>Створити</a:t>
            </a:r>
            <a:r>
              <a:rPr lang="en-GB" altLang="ru-RU" sz="2400" i="1" dirty="0"/>
              <a:t> </a:t>
            </a:r>
            <a:r>
              <a:rPr lang="en-GB" altLang="ru-RU" sz="2400" i="1" dirty="0" err="1"/>
              <a:t>один</a:t>
            </a:r>
            <a:r>
              <a:rPr lang="en-GB" altLang="ru-RU" sz="2400" i="1" dirty="0"/>
              <a:t> </a:t>
            </a:r>
            <a:r>
              <a:rPr lang="en-GB" altLang="ru-RU" sz="2400" i="1" dirty="0" err="1"/>
              <a:t>раз</a:t>
            </a:r>
            <a:r>
              <a:rPr lang="en-GB" altLang="ru-RU" sz="2400" i="1" dirty="0"/>
              <a:t>, </a:t>
            </a:r>
            <a:r>
              <a:rPr lang="en-GB" altLang="ru-RU" sz="2400" i="1" dirty="0" err="1"/>
              <a:t>компілювати</a:t>
            </a:r>
            <a:r>
              <a:rPr lang="en-GB" altLang="ru-RU" sz="2400" i="1" dirty="0"/>
              <a:t> </a:t>
            </a:r>
            <a:r>
              <a:rPr lang="en-GB" altLang="ru-RU" sz="2400" i="1" dirty="0" err="1"/>
              <a:t>всюди</a:t>
            </a:r>
            <a:endParaRPr lang="en-GB" altLang="ru-RU" sz="2400" dirty="0"/>
          </a:p>
          <a:p>
            <a:pPr>
              <a:lnSpc>
                <a:spcPct val="90000"/>
              </a:lnSpc>
            </a:pPr>
            <a:endParaRPr lang="en-GB" altLang="ru-RU" sz="2800" dirty="0"/>
          </a:p>
        </p:txBody>
      </p:sp>
      <p:grpSp>
        <p:nvGrpSpPr>
          <p:cNvPr id="90146" name="Group 34"/>
          <p:cNvGrpSpPr>
            <a:grpSpLocks/>
          </p:cNvGrpSpPr>
          <p:nvPr/>
        </p:nvGrpSpPr>
        <p:grpSpPr bwMode="auto">
          <a:xfrm>
            <a:off x="838200" y="1676400"/>
            <a:ext cx="8126288" cy="1520825"/>
            <a:chOff x="336" y="2976"/>
            <a:chExt cx="4798" cy="958"/>
          </a:xfrm>
        </p:grpSpPr>
        <p:grpSp>
          <p:nvGrpSpPr>
            <p:cNvPr id="90116" name="Group 4"/>
            <p:cNvGrpSpPr>
              <a:grpSpLocks/>
            </p:cNvGrpSpPr>
            <p:nvPr/>
          </p:nvGrpSpPr>
          <p:grpSpPr bwMode="auto">
            <a:xfrm>
              <a:off x="2088" y="2976"/>
              <a:ext cx="1314" cy="958"/>
              <a:chOff x="2088" y="2976"/>
              <a:chExt cx="1314" cy="958"/>
            </a:xfrm>
          </p:grpSpPr>
          <p:grpSp>
            <p:nvGrpSpPr>
              <p:cNvPr id="90117" name="Group 5"/>
              <p:cNvGrpSpPr>
                <a:grpSpLocks/>
              </p:cNvGrpSpPr>
              <p:nvPr/>
            </p:nvGrpSpPr>
            <p:grpSpPr bwMode="auto">
              <a:xfrm>
                <a:off x="2088" y="3602"/>
                <a:ext cx="1314" cy="332"/>
                <a:chOff x="2088" y="3602"/>
                <a:chExt cx="1314" cy="332"/>
              </a:xfrm>
            </p:grpSpPr>
            <p:pic>
              <p:nvPicPr>
                <p:cNvPr id="9011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8" y="3602"/>
                  <a:ext cx="1314" cy="332"/>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sp>
              <p:nvSpPr>
                <p:cNvPr id="90119" name="Text Box 7"/>
                <p:cNvSpPr txBox="1">
                  <a:spLocks noChangeArrowheads="1"/>
                </p:cNvSpPr>
                <p:nvPr/>
              </p:nvSpPr>
              <p:spPr bwMode="auto">
                <a:xfrm>
                  <a:off x="2117" y="3641"/>
                  <a:ext cx="123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5pPr>
                  <a:lvl6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6pPr>
                  <a:lvl7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7pPr>
                  <a:lvl8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8pPr>
                  <a:lvl9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9pPr>
                </a:lstStyle>
                <a:p>
                  <a:pPr algn="ctr">
                    <a:lnSpc>
                      <a:spcPct val="93000"/>
                    </a:lnSpc>
                    <a:buClr>
                      <a:srgbClr val="FFFFFF"/>
                    </a:buClr>
                    <a:buSzPct val="100000"/>
                    <a:buFont typeface="Times New Roman" pitchFamily="18" charset="0"/>
                    <a:buNone/>
                  </a:pPr>
                  <a:r>
                    <a:rPr lang="en-GB" altLang="ru-RU">
                      <a:solidFill>
                        <a:srgbClr val="FFFFFF"/>
                      </a:solidFill>
                      <a:latin typeface="Arial" charset="0"/>
                    </a:rPr>
                    <a:t>MS Windows</a:t>
                  </a:r>
                </a:p>
              </p:txBody>
            </p:sp>
          </p:grpSp>
          <p:grpSp>
            <p:nvGrpSpPr>
              <p:cNvPr id="90120" name="Group 8"/>
              <p:cNvGrpSpPr>
                <a:grpSpLocks/>
              </p:cNvGrpSpPr>
              <p:nvPr/>
            </p:nvGrpSpPr>
            <p:grpSpPr bwMode="auto">
              <a:xfrm>
                <a:off x="2088" y="3289"/>
                <a:ext cx="1313" cy="332"/>
                <a:chOff x="2088" y="3289"/>
                <a:chExt cx="1313" cy="332"/>
              </a:xfrm>
            </p:grpSpPr>
            <p:pic>
              <p:nvPicPr>
                <p:cNvPr id="90121"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8" y="3289"/>
                  <a:ext cx="1313" cy="332"/>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sp>
              <p:nvSpPr>
                <p:cNvPr id="90122" name="Text Box 10"/>
                <p:cNvSpPr txBox="1">
                  <a:spLocks noChangeArrowheads="1"/>
                </p:cNvSpPr>
                <p:nvPr/>
              </p:nvSpPr>
              <p:spPr bwMode="auto">
                <a:xfrm>
                  <a:off x="2111" y="3345"/>
                  <a:ext cx="125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5pPr>
                  <a:lvl6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6pPr>
                  <a:lvl7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7pPr>
                  <a:lvl8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8pPr>
                  <a:lvl9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9pPr>
                </a:lstStyle>
                <a:p>
                  <a:pPr algn="ctr">
                    <a:lnSpc>
                      <a:spcPct val="93000"/>
                    </a:lnSpc>
                    <a:buClr>
                      <a:srgbClr val="FFFFFF"/>
                    </a:buClr>
                    <a:buSzPct val="100000"/>
                    <a:buFont typeface="Times New Roman" pitchFamily="18" charset="0"/>
                    <a:buNone/>
                  </a:pPr>
                  <a:r>
                    <a:rPr lang="en-GB" altLang="ru-RU" sz="2000" dirty="0" err="1">
                      <a:solidFill>
                        <a:srgbClr val="FFFFFF"/>
                      </a:solidFill>
                      <a:latin typeface="Arial" charset="0"/>
                    </a:rPr>
                    <a:t>Qt</a:t>
                  </a:r>
                  <a:r>
                    <a:rPr lang="en-GB" altLang="ru-RU" sz="2000" dirty="0">
                      <a:solidFill>
                        <a:srgbClr val="FFFFFF"/>
                      </a:solidFill>
                      <a:latin typeface="Arial" charset="0"/>
                    </a:rPr>
                    <a:t> / Windows Lib</a:t>
                  </a:r>
                </a:p>
              </p:txBody>
            </p:sp>
          </p:grpSp>
          <p:grpSp>
            <p:nvGrpSpPr>
              <p:cNvPr id="90123" name="Group 11"/>
              <p:cNvGrpSpPr>
                <a:grpSpLocks/>
              </p:cNvGrpSpPr>
              <p:nvPr/>
            </p:nvGrpSpPr>
            <p:grpSpPr bwMode="auto">
              <a:xfrm>
                <a:off x="2088" y="2976"/>
                <a:ext cx="1314" cy="332"/>
                <a:chOff x="2088" y="2976"/>
                <a:chExt cx="1314" cy="332"/>
              </a:xfrm>
            </p:grpSpPr>
            <p:pic>
              <p:nvPicPr>
                <p:cNvPr id="90124"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88" y="2976"/>
                  <a:ext cx="1314" cy="332"/>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sp>
              <p:nvSpPr>
                <p:cNvPr id="90125" name="Text Box 13"/>
                <p:cNvSpPr txBox="1">
                  <a:spLocks noChangeArrowheads="1"/>
                </p:cNvSpPr>
                <p:nvPr/>
              </p:nvSpPr>
              <p:spPr bwMode="auto">
                <a:xfrm>
                  <a:off x="2207" y="3015"/>
                  <a:ext cx="105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5pPr>
                  <a:lvl6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6pPr>
                  <a:lvl7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7pPr>
                  <a:lvl8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8pPr>
                  <a:lvl9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9pPr>
                </a:lstStyle>
                <a:p>
                  <a:pPr algn="ctr">
                    <a:lnSpc>
                      <a:spcPct val="93000"/>
                    </a:lnSpc>
                    <a:buClr>
                      <a:srgbClr val="FFFFFF"/>
                    </a:buClr>
                    <a:buSzPct val="100000"/>
                    <a:buFont typeface="Times New Roman" pitchFamily="18" charset="0"/>
                    <a:buNone/>
                  </a:pPr>
                  <a:r>
                    <a:rPr lang="en-GB" altLang="ru-RU" dirty="0" err="1">
                      <a:solidFill>
                        <a:srgbClr val="FFFFFF"/>
                      </a:solidFill>
                      <a:latin typeface="Arial" charset="0"/>
                    </a:rPr>
                    <a:t>додаток</a:t>
                  </a:r>
                  <a:endParaRPr lang="en-GB" altLang="ru-RU" dirty="0">
                    <a:solidFill>
                      <a:srgbClr val="FFFFFF"/>
                    </a:solidFill>
                    <a:latin typeface="Arial" charset="0"/>
                  </a:endParaRPr>
                </a:p>
              </p:txBody>
            </p:sp>
          </p:grpSp>
        </p:grpSp>
        <p:grpSp>
          <p:nvGrpSpPr>
            <p:cNvPr id="90126" name="Group 14"/>
            <p:cNvGrpSpPr>
              <a:grpSpLocks/>
            </p:cNvGrpSpPr>
            <p:nvPr/>
          </p:nvGrpSpPr>
          <p:grpSpPr bwMode="auto">
            <a:xfrm>
              <a:off x="336" y="2976"/>
              <a:ext cx="1342" cy="958"/>
              <a:chOff x="336" y="2976"/>
              <a:chExt cx="1342" cy="958"/>
            </a:xfrm>
          </p:grpSpPr>
          <p:grpSp>
            <p:nvGrpSpPr>
              <p:cNvPr id="90127" name="Group 15"/>
              <p:cNvGrpSpPr>
                <a:grpSpLocks/>
              </p:cNvGrpSpPr>
              <p:nvPr/>
            </p:nvGrpSpPr>
            <p:grpSpPr bwMode="auto">
              <a:xfrm>
                <a:off x="336" y="3602"/>
                <a:ext cx="1342" cy="332"/>
                <a:chOff x="336" y="3602"/>
                <a:chExt cx="1342" cy="332"/>
              </a:xfrm>
            </p:grpSpPr>
            <p:pic>
              <p:nvPicPr>
                <p:cNvPr id="90128" name="Picture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6" y="3602"/>
                  <a:ext cx="1342" cy="332"/>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sp>
              <p:nvSpPr>
                <p:cNvPr id="90129" name="Text Box 17"/>
                <p:cNvSpPr txBox="1">
                  <a:spLocks noChangeArrowheads="1"/>
                </p:cNvSpPr>
                <p:nvPr/>
              </p:nvSpPr>
              <p:spPr bwMode="auto">
                <a:xfrm>
                  <a:off x="379" y="3641"/>
                  <a:ext cx="123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5pPr>
                  <a:lvl6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6pPr>
                  <a:lvl7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7pPr>
                  <a:lvl8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8pPr>
                  <a:lvl9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9pPr>
                </a:lstStyle>
                <a:p>
                  <a:pPr algn="ctr">
                    <a:lnSpc>
                      <a:spcPct val="93000"/>
                    </a:lnSpc>
                    <a:buClr>
                      <a:srgbClr val="FFFFFF"/>
                    </a:buClr>
                    <a:buSzPct val="100000"/>
                    <a:buFont typeface="Times New Roman" pitchFamily="18" charset="0"/>
                    <a:buNone/>
                  </a:pPr>
                  <a:r>
                    <a:rPr lang="en-GB" altLang="ru-RU">
                      <a:solidFill>
                        <a:srgbClr val="FFFFFF"/>
                      </a:solidFill>
                      <a:latin typeface="Arial" charset="0"/>
                    </a:rPr>
                    <a:t>Unix або Linux</a:t>
                  </a:r>
                </a:p>
              </p:txBody>
            </p:sp>
          </p:grpSp>
          <p:grpSp>
            <p:nvGrpSpPr>
              <p:cNvPr id="90130" name="Group 18"/>
              <p:cNvGrpSpPr>
                <a:grpSpLocks/>
              </p:cNvGrpSpPr>
              <p:nvPr/>
            </p:nvGrpSpPr>
            <p:grpSpPr bwMode="auto">
              <a:xfrm>
                <a:off x="336" y="3289"/>
                <a:ext cx="1342" cy="332"/>
                <a:chOff x="336" y="3289"/>
                <a:chExt cx="1342" cy="332"/>
              </a:xfrm>
            </p:grpSpPr>
            <p:pic>
              <p:nvPicPr>
                <p:cNvPr id="90131" name="Picture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6" y="3289"/>
                  <a:ext cx="1342" cy="332"/>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sp>
              <p:nvSpPr>
                <p:cNvPr id="90132" name="Text Box 20"/>
                <p:cNvSpPr txBox="1">
                  <a:spLocks noChangeArrowheads="1"/>
                </p:cNvSpPr>
                <p:nvPr/>
              </p:nvSpPr>
              <p:spPr bwMode="auto">
                <a:xfrm>
                  <a:off x="518" y="3329"/>
                  <a:ext cx="957"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5pPr>
                  <a:lvl6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6pPr>
                  <a:lvl7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7pPr>
                  <a:lvl8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8pPr>
                  <a:lvl9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9pPr>
                </a:lstStyle>
                <a:p>
                  <a:pPr algn="ctr">
                    <a:lnSpc>
                      <a:spcPct val="93000"/>
                    </a:lnSpc>
                    <a:buClr>
                      <a:srgbClr val="FFFFFF"/>
                    </a:buClr>
                    <a:buSzPct val="100000"/>
                    <a:buFont typeface="Times New Roman" pitchFamily="18" charset="0"/>
                    <a:buNone/>
                  </a:pPr>
                  <a:r>
                    <a:rPr lang="en-GB" altLang="ru-RU" dirty="0" err="1">
                      <a:solidFill>
                        <a:srgbClr val="FFFFFF"/>
                      </a:solidFill>
                      <a:latin typeface="Arial" charset="0"/>
                    </a:rPr>
                    <a:t>Qt</a:t>
                  </a:r>
                  <a:r>
                    <a:rPr lang="en-GB" altLang="ru-RU" dirty="0">
                      <a:solidFill>
                        <a:srgbClr val="FFFFFF"/>
                      </a:solidFill>
                      <a:latin typeface="Arial" charset="0"/>
                    </a:rPr>
                    <a:t> / X11 Lib</a:t>
                  </a:r>
                </a:p>
              </p:txBody>
            </p:sp>
          </p:grpSp>
          <p:grpSp>
            <p:nvGrpSpPr>
              <p:cNvPr id="90133" name="Group 21"/>
              <p:cNvGrpSpPr>
                <a:grpSpLocks/>
              </p:cNvGrpSpPr>
              <p:nvPr/>
            </p:nvGrpSpPr>
            <p:grpSpPr bwMode="auto">
              <a:xfrm>
                <a:off x="336" y="2976"/>
                <a:ext cx="1342" cy="332"/>
                <a:chOff x="336" y="2976"/>
                <a:chExt cx="1342" cy="332"/>
              </a:xfrm>
            </p:grpSpPr>
            <p:pic>
              <p:nvPicPr>
                <p:cNvPr id="90134" name="Picture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6" y="2976"/>
                  <a:ext cx="1342" cy="332"/>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sp>
              <p:nvSpPr>
                <p:cNvPr id="90135" name="Text Box 23"/>
                <p:cNvSpPr txBox="1">
                  <a:spLocks noChangeArrowheads="1"/>
                </p:cNvSpPr>
                <p:nvPr/>
              </p:nvSpPr>
              <p:spPr bwMode="auto">
                <a:xfrm>
                  <a:off x="469" y="3015"/>
                  <a:ext cx="105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5pPr>
                  <a:lvl6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6pPr>
                  <a:lvl7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7pPr>
                  <a:lvl8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8pPr>
                  <a:lvl9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9pPr>
                </a:lstStyle>
                <a:p>
                  <a:pPr algn="ctr">
                    <a:lnSpc>
                      <a:spcPct val="93000"/>
                    </a:lnSpc>
                    <a:buClr>
                      <a:srgbClr val="FFFFFF"/>
                    </a:buClr>
                    <a:buSzPct val="100000"/>
                    <a:buFont typeface="Times New Roman" pitchFamily="18" charset="0"/>
                    <a:buNone/>
                  </a:pPr>
                  <a:r>
                    <a:rPr lang="en-GB" altLang="ru-RU">
                      <a:solidFill>
                        <a:srgbClr val="FFFFFF"/>
                      </a:solidFill>
                      <a:latin typeface="Arial" charset="0"/>
                    </a:rPr>
                    <a:t>додаток</a:t>
                  </a:r>
                </a:p>
              </p:txBody>
            </p:sp>
          </p:grpSp>
        </p:grpSp>
        <p:grpSp>
          <p:nvGrpSpPr>
            <p:cNvPr id="90136" name="Group 24"/>
            <p:cNvGrpSpPr>
              <a:grpSpLocks/>
            </p:cNvGrpSpPr>
            <p:nvPr/>
          </p:nvGrpSpPr>
          <p:grpSpPr bwMode="auto">
            <a:xfrm>
              <a:off x="3792" y="2976"/>
              <a:ext cx="1342" cy="958"/>
              <a:chOff x="3792" y="2976"/>
              <a:chExt cx="1342" cy="958"/>
            </a:xfrm>
          </p:grpSpPr>
          <p:grpSp>
            <p:nvGrpSpPr>
              <p:cNvPr id="90137" name="Group 25"/>
              <p:cNvGrpSpPr>
                <a:grpSpLocks/>
              </p:cNvGrpSpPr>
              <p:nvPr/>
            </p:nvGrpSpPr>
            <p:grpSpPr bwMode="auto">
              <a:xfrm>
                <a:off x="3792" y="3602"/>
                <a:ext cx="1342" cy="332"/>
                <a:chOff x="3792" y="3602"/>
                <a:chExt cx="1342" cy="332"/>
              </a:xfrm>
            </p:grpSpPr>
            <p:pic>
              <p:nvPicPr>
                <p:cNvPr id="90138" name="Picture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92" y="3602"/>
                  <a:ext cx="1342" cy="332"/>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sp>
              <p:nvSpPr>
                <p:cNvPr id="90139" name="Text Box 27"/>
                <p:cNvSpPr txBox="1">
                  <a:spLocks noChangeArrowheads="1"/>
                </p:cNvSpPr>
                <p:nvPr/>
              </p:nvSpPr>
              <p:spPr bwMode="auto">
                <a:xfrm>
                  <a:off x="4075" y="3641"/>
                  <a:ext cx="754"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5pPr>
                  <a:lvl6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6pPr>
                  <a:lvl7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7pPr>
                  <a:lvl8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8pPr>
                  <a:lvl9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9pPr>
                </a:lstStyle>
                <a:p>
                  <a:pPr algn="ctr">
                    <a:lnSpc>
                      <a:spcPct val="93000"/>
                    </a:lnSpc>
                    <a:buClr>
                      <a:srgbClr val="FFFFFF"/>
                    </a:buClr>
                    <a:buSzPct val="100000"/>
                    <a:buFont typeface="Times New Roman" pitchFamily="18" charset="0"/>
                    <a:buNone/>
                  </a:pPr>
                  <a:r>
                    <a:rPr lang="en-GB" altLang="ru-RU">
                      <a:solidFill>
                        <a:srgbClr val="FFFFFF"/>
                      </a:solidFill>
                      <a:latin typeface="Arial" charset="0"/>
                    </a:rPr>
                    <a:t>MacOS</a:t>
                  </a:r>
                </a:p>
              </p:txBody>
            </p:sp>
          </p:grpSp>
          <p:grpSp>
            <p:nvGrpSpPr>
              <p:cNvPr id="90140" name="Group 28"/>
              <p:cNvGrpSpPr>
                <a:grpSpLocks/>
              </p:cNvGrpSpPr>
              <p:nvPr/>
            </p:nvGrpSpPr>
            <p:grpSpPr bwMode="auto">
              <a:xfrm>
                <a:off x="3792" y="3289"/>
                <a:ext cx="1342" cy="332"/>
                <a:chOff x="3792" y="3289"/>
                <a:chExt cx="1342" cy="332"/>
              </a:xfrm>
            </p:grpSpPr>
            <p:pic>
              <p:nvPicPr>
                <p:cNvPr id="90141" name="Picture 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92" y="3289"/>
                  <a:ext cx="1342" cy="332"/>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sp>
              <p:nvSpPr>
                <p:cNvPr id="90142" name="Text Box 30"/>
                <p:cNvSpPr txBox="1">
                  <a:spLocks noChangeArrowheads="1"/>
                </p:cNvSpPr>
                <p:nvPr/>
              </p:nvSpPr>
              <p:spPr bwMode="auto">
                <a:xfrm>
                  <a:off x="3963" y="3329"/>
                  <a:ext cx="97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5pPr>
                  <a:lvl6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6pPr>
                  <a:lvl7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7pPr>
                  <a:lvl8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8pPr>
                  <a:lvl9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9pPr>
                </a:lstStyle>
                <a:p>
                  <a:pPr algn="ctr">
                    <a:lnSpc>
                      <a:spcPct val="93000"/>
                    </a:lnSpc>
                    <a:buClr>
                      <a:srgbClr val="FFFFFF"/>
                    </a:buClr>
                    <a:buSzPct val="100000"/>
                    <a:buFont typeface="Times New Roman" pitchFamily="18" charset="0"/>
                    <a:buNone/>
                  </a:pPr>
                  <a:r>
                    <a:rPr lang="en-GB" altLang="ru-RU">
                      <a:solidFill>
                        <a:srgbClr val="FFFFFF"/>
                      </a:solidFill>
                      <a:latin typeface="Arial" charset="0"/>
                    </a:rPr>
                    <a:t>Qt / Mac Lib</a:t>
                  </a:r>
                </a:p>
              </p:txBody>
            </p:sp>
          </p:grpSp>
          <p:grpSp>
            <p:nvGrpSpPr>
              <p:cNvPr id="90143" name="Group 31"/>
              <p:cNvGrpSpPr>
                <a:grpSpLocks/>
              </p:cNvGrpSpPr>
              <p:nvPr/>
            </p:nvGrpSpPr>
            <p:grpSpPr bwMode="auto">
              <a:xfrm>
                <a:off x="3792" y="2976"/>
                <a:ext cx="1342" cy="332"/>
                <a:chOff x="3792" y="2976"/>
                <a:chExt cx="1342" cy="332"/>
              </a:xfrm>
            </p:grpSpPr>
            <p:pic>
              <p:nvPicPr>
                <p:cNvPr id="90144" name="Picture 3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92" y="2976"/>
                  <a:ext cx="1342" cy="332"/>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sp>
              <p:nvSpPr>
                <p:cNvPr id="90145" name="Text Box 33"/>
                <p:cNvSpPr txBox="1">
                  <a:spLocks noChangeArrowheads="1"/>
                </p:cNvSpPr>
                <p:nvPr/>
              </p:nvSpPr>
              <p:spPr bwMode="auto">
                <a:xfrm>
                  <a:off x="3925" y="3015"/>
                  <a:ext cx="105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5pPr>
                  <a:lvl6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6pPr>
                  <a:lvl7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7pPr>
                  <a:lvl8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8pPr>
                  <a:lvl9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9pPr>
                </a:lstStyle>
                <a:p>
                  <a:pPr algn="ctr">
                    <a:lnSpc>
                      <a:spcPct val="93000"/>
                    </a:lnSpc>
                    <a:buClr>
                      <a:srgbClr val="FFFFFF"/>
                    </a:buClr>
                    <a:buSzPct val="100000"/>
                    <a:buFont typeface="Times New Roman" pitchFamily="18" charset="0"/>
                    <a:buNone/>
                  </a:pPr>
                  <a:r>
                    <a:rPr lang="en-GB" altLang="ru-RU">
                      <a:solidFill>
                        <a:srgbClr val="FFFFFF"/>
                      </a:solidFill>
                      <a:latin typeface="Arial" charset="0"/>
                    </a:rPr>
                    <a:t>додаток</a:t>
                  </a:r>
                </a:p>
              </p:txBody>
            </p:sp>
          </p:grpSp>
        </p:grpSp>
      </p:grpSp>
    </p:spTree>
    <p:extLst>
      <p:ext uri="{BB962C8B-B14F-4D97-AF65-F5344CB8AC3E}">
        <p14:creationId xmlns:p14="http://schemas.microsoft.com/office/powerpoint/2010/main" val="27406804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GB" altLang="ru-RU"/>
              <a:t>Сигнали і слоти</a:t>
            </a:r>
          </a:p>
        </p:txBody>
      </p:sp>
      <p:sp>
        <p:nvSpPr>
          <p:cNvPr id="116739" name="Rectangle 3"/>
          <p:cNvSpPr>
            <a:spLocks noGrp="1" noChangeArrowheads="1"/>
          </p:cNvSpPr>
          <p:nvPr>
            <p:ph type="body" idx="1"/>
          </p:nvPr>
        </p:nvSpPr>
        <p:spPr/>
        <p:txBody>
          <a:bodyPr/>
          <a:lstStyle/>
          <a:p>
            <a:pPr>
              <a:lnSpc>
                <a:spcPct val="93000"/>
              </a:lnSpc>
            </a:pPr>
            <a:r>
              <a:rPr lang="nb-NO" altLang="ru-RU" dirty="0"/>
              <a:t>Унікальний механізм зв'язку між об'єктом, забезпечує</a:t>
            </a:r>
          </a:p>
          <a:p>
            <a:pPr lvl="1">
              <a:lnSpc>
                <a:spcPct val="93000"/>
              </a:lnSpc>
            </a:pPr>
            <a:r>
              <a:rPr lang="en-GB" altLang="ru-RU" dirty="0" smtClean="0"/>
              <a:t>Т</a:t>
            </a:r>
            <a:r>
              <a:rPr lang="uk-UA" altLang="ru-RU" dirty="0" smtClean="0"/>
              <a:t>и</a:t>
            </a:r>
            <a:r>
              <a:rPr lang="en-GB" altLang="ru-RU" dirty="0" err="1" smtClean="0"/>
              <a:t>побез</a:t>
            </a:r>
            <a:r>
              <a:rPr lang="uk-UA" altLang="ru-RU" dirty="0" err="1" smtClean="0"/>
              <a:t>печний</a:t>
            </a:r>
            <a:r>
              <a:rPr lang="uk-UA" altLang="ru-RU" dirty="0" smtClean="0"/>
              <a:t> </a:t>
            </a:r>
            <a:r>
              <a:rPr lang="en-GB" altLang="ru-RU" dirty="0" smtClean="0"/>
              <a:t> </a:t>
            </a:r>
            <a:r>
              <a:rPr lang="en-GB" altLang="ru-RU" dirty="0" err="1"/>
              <a:t>зворотний</a:t>
            </a:r>
            <a:r>
              <a:rPr lang="en-GB" altLang="ru-RU" dirty="0"/>
              <a:t> </a:t>
            </a:r>
            <a:r>
              <a:rPr lang="en-GB" altLang="ru-RU" dirty="0" err="1"/>
              <a:t>виклик</a:t>
            </a:r>
            <a:r>
              <a:rPr lang="nb-NO" altLang="ru-RU" dirty="0"/>
              <a:t> між об'єктами</a:t>
            </a:r>
            <a:endParaRPr lang="en-GB" altLang="ru-RU" dirty="0"/>
          </a:p>
          <a:p>
            <a:pPr lvl="1"/>
            <a:r>
              <a:rPr lang="en-GB" altLang="ru-RU" dirty="0" err="1"/>
              <a:t>Полегшує</a:t>
            </a:r>
            <a:r>
              <a:rPr lang="en-GB" altLang="ru-RU" dirty="0"/>
              <a:t> </a:t>
            </a:r>
            <a:r>
              <a:rPr lang="uk-UA" altLang="ru-RU" dirty="0" smtClean="0"/>
              <a:t>і</a:t>
            </a:r>
            <a:r>
              <a:rPr lang="en-GB" altLang="ru-RU" dirty="0" err="1" smtClean="0"/>
              <a:t>нкапсуляцию</a:t>
            </a:r>
            <a:endParaRPr lang="en-GB" altLang="ru-RU" dirty="0"/>
          </a:p>
          <a:p>
            <a:pPr lvl="2">
              <a:buSzPct val="83000"/>
            </a:pPr>
            <a:r>
              <a:rPr lang="en-GB" altLang="ru-RU" sz="2000" dirty="0" err="1"/>
              <a:t>Відправник</a:t>
            </a:r>
            <a:r>
              <a:rPr lang="en-GB" altLang="ru-RU" sz="2000" dirty="0"/>
              <a:t> і </a:t>
            </a:r>
            <a:r>
              <a:rPr lang="en-GB" altLang="ru-RU" sz="2000" dirty="0" err="1"/>
              <a:t>одержувач</a:t>
            </a:r>
            <a:r>
              <a:rPr lang="en-GB" altLang="ru-RU" sz="2000" dirty="0"/>
              <a:t> «</a:t>
            </a:r>
            <a:r>
              <a:rPr lang="en-GB" altLang="ru-RU" sz="2000" dirty="0" err="1"/>
              <a:t>не</a:t>
            </a:r>
            <a:r>
              <a:rPr lang="en-GB" altLang="ru-RU" sz="2000" dirty="0"/>
              <a:t> </a:t>
            </a:r>
            <a:r>
              <a:rPr lang="en-GB" altLang="ru-RU" sz="2000" dirty="0" err="1" smtClean="0"/>
              <a:t>знає</a:t>
            </a:r>
            <a:r>
              <a:rPr lang="uk-UA" altLang="ru-RU" sz="2000" dirty="0" smtClean="0"/>
              <a:t>»</a:t>
            </a:r>
            <a:r>
              <a:rPr lang="en-GB" altLang="ru-RU" sz="2000" dirty="0" smtClean="0"/>
              <a:t> </a:t>
            </a:r>
            <a:r>
              <a:rPr lang="uk-UA" altLang="ru-RU" sz="2000" dirty="0" smtClean="0"/>
              <a:t>про </a:t>
            </a:r>
            <a:r>
              <a:rPr lang="en-GB" altLang="ru-RU" sz="2000" dirty="0" err="1" smtClean="0"/>
              <a:t>один</a:t>
            </a:r>
            <a:r>
              <a:rPr lang="en-GB" altLang="ru-RU" sz="2000" dirty="0" smtClean="0"/>
              <a:t> </a:t>
            </a:r>
            <a:r>
              <a:rPr lang="en-GB" altLang="ru-RU" sz="2000" dirty="0" err="1"/>
              <a:t>одного</a:t>
            </a:r>
            <a:endParaRPr lang="en-GB" altLang="ru-RU" sz="2000" dirty="0"/>
          </a:p>
          <a:p>
            <a:pPr lvl="1"/>
            <a:r>
              <a:rPr lang="en-GB" altLang="ru-RU" dirty="0"/>
              <a:t>1-до-багатьох, багато-до-1</a:t>
            </a:r>
            <a:r>
              <a:rPr lang="nb-NO" altLang="ru-RU" dirty="0"/>
              <a:t> Зв'язок між об'єктами</a:t>
            </a:r>
            <a:endParaRPr lang="en-GB" altLang="ru-RU" dirty="0"/>
          </a:p>
          <a:p>
            <a:r>
              <a:rPr lang="nb-NO" altLang="ru-RU" dirty="0"/>
              <a:t>повністю </a:t>
            </a:r>
            <a:r>
              <a:rPr lang="uk-UA" altLang="ru-RU" dirty="0" smtClean="0"/>
              <a:t>о</a:t>
            </a:r>
            <a:r>
              <a:rPr lang="en-GB" altLang="ru-RU" dirty="0" err="1" smtClean="0"/>
              <a:t>б'єктно-орієнтована</a:t>
            </a:r>
            <a:endParaRPr lang="en-GB" altLang="ru-RU" dirty="0"/>
          </a:p>
          <a:p>
            <a:endParaRPr lang="en-GB" altLang="ru-RU" dirty="0"/>
          </a:p>
        </p:txBody>
      </p:sp>
    </p:spTree>
    <p:extLst>
      <p:ext uri="{BB962C8B-B14F-4D97-AF65-F5344CB8AC3E}">
        <p14:creationId xmlns:p14="http://schemas.microsoft.com/office/powerpoint/2010/main" val="948434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nb-NO" altLang="ru-RU" dirty="0" smtClean="0"/>
              <a:t>Огляд </a:t>
            </a:r>
            <a:r>
              <a:rPr lang="uk-UA" altLang="ru-RU" dirty="0" smtClean="0"/>
              <a:t>б</a:t>
            </a:r>
            <a:r>
              <a:rPr lang="nb-NO" altLang="ru-RU" dirty="0" smtClean="0"/>
              <a:t>ібліотек</a:t>
            </a:r>
            <a:r>
              <a:rPr lang="uk-UA" altLang="ru-RU" dirty="0" smtClean="0"/>
              <a:t>и к</a:t>
            </a:r>
            <a:r>
              <a:rPr lang="nb-NO" altLang="ru-RU" dirty="0" smtClean="0"/>
              <a:t>лас</a:t>
            </a:r>
            <a:r>
              <a:rPr lang="uk-UA" altLang="ru-RU" dirty="0" err="1" smtClean="0"/>
              <a:t>ів</a:t>
            </a:r>
            <a:r>
              <a:rPr lang="nb-NO" altLang="ru-RU" dirty="0" smtClean="0"/>
              <a:t> </a:t>
            </a:r>
            <a:endParaRPr lang="en-GB" altLang="ru-RU" dirty="0"/>
          </a:p>
        </p:txBody>
      </p:sp>
      <p:sp>
        <p:nvSpPr>
          <p:cNvPr id="118787" name="Rectangle 3"/>
          <p:cNvSpPr>
            <a:spLocks noGrp="1" noChangeArrowheads="1"/>
          </p:cNvSpPr>
          <p:nvPr>
            <p:ph type="body" idx="1"/>
          </p:nvPr>
        </p:nvSpPr>
        <p:spPr/>
        <p:txBody>
          <a:bodyPr/>
          <a:lstStyle/>
          <a:p>
            <a:pPr>
              <a:lnSpc>
                <a:spcPct val="93000"/>
              </a:lnSpc>
              <a:spcBef>
                <a:spcPts val="463"/>
              </a:spcBef>
            </a:pPr>
            <a:r>
              <a:rPr lang="en-GB" altLang="ru-RU" sz="2800"/>
              <a:t>Повний набір класів GUI</a:t>
            </a:r>
          </a:p>
          <a:p>
            <a:pPr lvl="1">
              <a:lnSpc>
                <a:spcPct val="90000"/>
              </a:lnSpc>
              <a:buSzPct val="83000"/>
            </a:pPr>
            <a:r>
              <a:rPr lang="en-GB" altLang="ru-RU" sz="2000"/>
              <a:t>Набір віджетів і GUI інструментарій</a:t>
            </a:r>
          </a:p>
          <a:p>
            <a:pPr>
              <a:lnSpc>
                <a:spcPct val="90000"/>
              </a:lnSpc>
              <a:spcBef>
                <a:spcPts val="463"/>
              </a:spcBef>
            </a:pPr>
            <a:r>
              <a:rPr lang="en-GB" altLang="ru-RU" sz="2800"/>
              <a:t>Класи інкапсулювання Операційна система</a:t>
            </a:r>
          </a:p>
          <a:p>
            <a:pPr lvl="1">
              <a:lnSpc>
                <a:spcPct val="90000"/>
              </a:lnSpc>
              <a:buSzPct val="83000"/>
            </a:pPr>
            <a:r>
              <a:rPr lang="en-GB" altLang="ru-RU" sz="2000"/>
              <a:t>OO, C ++ клас інтерфейс системних викликів C</a:t>
            </a:r>
          </a:p>
          <a:p>
            <a:pPr>
              <a:lnSpc>
                <a:spcPct val="90000"/>
              </a:lnSpc>
              <a:spcBef>
                <a:spcPts val="463"/>
              </a:spcBef>
            </a:pPr>
            <a:r>
              <a:rPr lang="en-GB" altLang="ru-RU" sz="2800"/>
              <a:t>Класи доступу до бази даних SQL</a:t>
            </a:r>
          </a:p>
          <a:p>
            <a:pPr lvl="1">
              <a:lnSpc>
                <a:spcPct val="90000"/>
              </a:lnSpc>
              <a:buSzPct val="83000"/>
            </a:pPr>
            <a:r>
              <a:rPr lang="en-GB" altLang="ru-RU" sz="2000"/>
              <a:t>зберігання та вилучення даних</a:t>
            </a:r>
          </a:p>
          <a:p>
            <a:pPr>
              <a:lnSpc>
                <a:spcPct val="90000"/>
              </a:lnSpc>
              <a:spcBef>
                <a:spcPts val="463"/>
              </a:spcBef>
            </a:pPr>
            <a:r>
              <a:rPr lang="en-GB" altLang="ru-RU" sz="2800"/>
              <a:t>допоміжні класи</a:t>
            </a:r>
          </a:p>
          <a:p>
            <a:pPr lvl="1">
              <a:lnSpc>
                <a:spcPct val="90000"/>
              </a:lnSpc>
              <a:buSzPct val="83000"/>
            </a:pPr>
            <a:r>
              <a:rPr lang="en-GB" altLang="ru-RU" sz="2000"/>
              <a:t>Зазвичай корисні класи</a:t>
            </a:r>
          </a:p>
          <a:p>
            <a:pPr>
              <a:lnSpc>
                <a:spcPct val="90000"/>
              </a:lnSpc>
              <a:spcBef>
                <a:spcPts val="463"/>
              </a:spcBef>
            </a:pPr>
            <a:r>
              <a:rPr lang="en-GB" altLang="ru-RU" sz="2800"/>
              <a:t>Інтеграція і міграції класів</a:t>
            </a:r>
          </a:p>
          <a:p>
            <a:pPr lvl="1">
              <a:lnSpc>
                <a:spcPct val="90000"/>
              </a:lnSpc>
              <a:buSzPct val="83000"/>
            </a:pPr>
            <a:r>
              <a:rPr lang="en-GB" altLang="ru-RU" sz="2000"/>
              <a:t>Використання Qt з іншими бібліотеками та успадкованим кодом</a:t>
            </a:r>
          </a:p>
        </p:txBody>
      </p:sp>
    </p:spTree>
    <p:extLst>
      <p:ext uri="{BB962C8B-B14F-4D97-AF65-F5344CB8AC3E}">
        <p14:creationId xmlns:p14="http://schemas.microsoft.com/office/powerpoint/2010/main" val="31598578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GB" altLang="ru-RU" dirty="0"/>
              <a:t>OS </a:t>
            </a:r>
            <a:r>
              <a:rPr lang="nb-NO" altLang="ru-RU" dirty="0"/>
              <a:t>е</a:t>
            </a:r>
            <a:r>
              <a:rPr lang="en-GB" altLang="ru-RU" dirty="0" err="1" smtClean="0"/>
              <a:t>ncapsulation</a:t>
            </a:r>
            <a:endParaRPr lang="en-GB" altLang="ru-RU" dirty="0"/>
          </a:p>
        </p:txBody>
      </p:sp>
      <p:sp>
        <p:nvSpPr>
          <p:cNvPr id="119811" name="Rectangle 3"/>
          <p:cNvSpPr>
            <a:spLocks noGrp="1" noChangeArrowheads="1"/>
          </p:cNvSpPr>
          <p:nvPr>
            <p:ph type="body" idx="1"/>
          </p:nvPr>
        </p:nvSpPr>
        <p:spPr/>
        <p:txBody>
          <a:bodyPr/>
          <a:lstStyle/>
          <a:p>
            <a:pPr>
              <a:lnSpc>
                <a:spcPct val="93000"/>
              </a:lnSpc>
              <a:spcBef>
                <a:spcPts val="563"/>
              </a:spcBef>
              <a:buSzPct val="72000"/>
            </a:pPr>
            <a:r>
              <a:rPr lang="en-GB" altLang="ru-RU" sz="2400" dirty="0" err="1" smtClean="0"/>
              <a:t>Файл</a:t>
            </a:r>
            <a:r>
              <a:rPr lang="uk-UA" altLang="ru-RU" sz="2400" dirty="0" smtClean="0"/>
              <a:t>и</a:t>
            </a:r>
            <a:r>
              <a:rPr lang="en-GB" altLang="ru-RU" sz="2400" dirty="0" smtClean="0"/>
              <a:t> </a:t>
            </a:r>
            <a:r>
              <a:rPr lang="en-GB" altLang="ru-RU" sz="2400" dirty="0" err="1"/>
              <a:t>та</a:t>
            </a:r>
            <a:r>
              <a:rPr lang="en-GB" altLang="ru-RU" sz="2400" dirty="0"/>
              <a:t> </a:t>
            </a:r>
            <a:r>
              <a:rPr lang="en-GB" altLang="ru-RU" sz="2400" dirty="0" err="1" smtClean="0"/>
              <a:t>каталог</a:t>
            </a:r>
            <a:r>
              <a:rPr lang="uk-UA" altLang="ru-RU" sz="2400" dirty="0" smtClean="0"/>
              <a:t>и</a:t>
            </a:r>
            <a:endParaRPr lang="en-GB" altLang="ru-RU" sz="2400" dirty="0"/>
          </a:p>
          <a:p>
            <a:pPr>
              <a:spcBef>
                <a:spcPts val="563"/>
              </a:spcBef>
              <a:buSzPct val="72000"/>
            </a:pPr>
            <a:r>
              <a:rPr lang="en-GB" altLang="ru-RU" sz="2400" dirty="0" err="1"/>
              <a:t>Дата</a:t>
            </a:r>
            <a:r>
              <a:rPr lang="en-GB" altLang="ru-RU" sz="2400" dirty="0"/>
              <a:t>, </a:t>
            </a:r>
            <a:r>
              <a:rPr lang="en-GB" altLang="ru-RU" sz="2400" dirty="0" err="1"/>
              <a:t>час</a:t>
            </a:r>
            <a:endParaRPr lang="en-GB" altLang="ru-RU" sz="2400" dirty="0"/>
          </a:p>
          <a:p>
            <a:pPr>
              <a:spcBef>
                <a:spcPts val="563"/>
              </a:spcBef>
              <a:buSzPct val="72000"/>
            </a:pPr>
            <a:r>
              <a:rPr lang="en-GB" altLang="ru-RU" sz="2400" dirty="0" err="1"/>
              <a:t>Реєстр</a:t>
            </a:r>
            <a:r>
              <a:rPr lang="en-GB" altLang="ru-RU" sz="2400" dirty="0"/>
              <a:t> / </a:t>
            </a:r>
            <a:r>
              <a:rPr lang="uk-UA" altLang="ru-RU" sz="2400" dirty="0" smtClean="0"/>
              <a:t>налаштування</a:t>
            </a:r>
            <a:endParaRPr lang="en-GB" altLang="ru-RU" sz="2400" dirty="0"/>
          </a:p>
          <a:p>
            <a:pPr>
              <a:spcBef>
                <a:spcPts val="563"/>
              </a:spcBef>
              <a:buSzPct val="72000"/>
            </a:pPr>
            <a:r>
              <a:rPr lang="en-GB" altLang="ru-RU" sz="2400" dirty="0" err="1" smtClean="0"/>
              <a:t>мереж</a:t>
            </a:r>
            <a:r>
              <a:rPr lang="uk-UA" altLang="ru-RU" sz="2400" dirty="0"/>
              <a:t>а</a:t>
            </a:r>
            <a:endParaRPr lang="en-GB" altLang="ru-RU" sz="2400" dirty="0"/>
          </a:p>
          <a:p>
            <a:pPr lvl="1">
              <a:spcBef>
                <a:spcPts val="463"/>
              </a:spcBef>
              <a:buSzPct val="69000"/>
            </a:pPr>
            <a:r>
              <a:rPr lang="en-GB" altLang="ru-RU" sz="2000" dirty="0"/>
              <a:t>URL, </a:t>
            </a:r>
            <a:r>
              <a:rPr lang="en-GB" altLang="ru-RU" sz="2000" dirty="0" err="1"/>
              <a:t>сокет</a:t>
            </a:r>
            <a:r>
              <a:rPr lang="en-GB" altLang="ru-RU" sz="2000" dirty="0"/>
              <a:t>, TCP, DNS, FTP, HTTP</a:t>
            </a:r>
          </a:p>
          <a:p>
            <a:pPr>
              <a:spcBef>
                <a:spcPts val="563"/>
              </a:spcBef>
              <a:buSzPct val="72000"/>
            </a:pPr>
            <a:r>
              <a:rPr lang="en-GB" altLang="ru-RU" sz="2400" dirty="0" err="1"/>
              <a:t>обробка</a:t>
            </a:r>
            <a:r>
              <a:rPr lang="en-GB" altLang="ru-RU" sz="2400" dirty="0"/>
              <a:t> </a:t>
            </a:r>
            <a:r>
              <a:rPr lang="en-GB" altLang="ru-RU" sz="2400" dirty="0" err="1"/>
              <a:t>процесу</a:t>
            </a:r>
            <a:endParaRPr lang="en-GB" altLang="ru-RU" sz="2400" dirty="0"/>
          </a:p>
          <a:p>
            <a:pPr lvl="1">
              <a:spcBef>
                <a:spcPts val="463"/>
              </a:spcBef>
              <a:buSzPct val="69000"/>
            </a:pPr>
            <a:r>
              <a:rPr lang="nb-NO" altLang="ru-RU" sz="2000" dirty="0"/>
              <a:t>exec, terminate, kill, stdin/stdout/stderr </a:t>
            </a:r>
            <a:r>
              <a:rPr lang="nb-NO" altLang="ru-RU" sz="2000" dirty="0" smtClean="0"/>
              <a:t>I/O</a:t>
            </a:r>
            <a:endParaRPr lang="en-GB" altLang="ru-RU" sz="2000" dirty="0" smtClean="0"/>
          </a:p>
          <a:p>
            <a:pPr>
              <a:spcBef>
                <a:spcPts val="563"/>
              </a:spcBef>
              <a:buSzPct val="72000"/>
            </a:pPr>
            <a:r>
              <a:rPr lang="uk-UA" altLang="ru-RU" sz="2400" dirty="0" err="1" smtClean="0"/>
              <a:t>Багатопотоковість</a:t>
            </a:r>
            <a:endParaRPr lang="en-GB" altLang="ru-RU" sz="2400" dirty="0" smtClean="0"/>
          </a:p>
          <a:p>
            <a:pPr lvl="1">
              <a:spcBef>
                <a:spcPts val="463"/>
              </a:spcBef>
              <a:buSzPct val="69000"/>
            </a:pPr>
            <a:r>
              <a:rPr lang="en-GB" altLang="ru-RU" sz="2000" dirty="0" smtClean="0"/>
              <a:t> </a:t>
            </a:r>
            <a:r>
              <a:rPr lang="en-US" altLang="ru-RU" sz="2000" dirty="0"/>
              <a:t>start, terminate, semaphore, </a:t>
            </a:r>
            <a:r>
              <a:rPr lang="en-US" altLang="ru-RU" sz="2000" dirty="0" err="1"/>
              <a:t>mutex</a:t>
            </a:r>
            <a:r>
              <a:rPr lang="en-US" altLang="ru-RU" sz="2000" dirty="0"/>
              <a:t>, </a:t>
            </a:r>
            <a:r>
              <a:rPr lang="en-US" altLang="ru-RU" sz="2000" dirty="0" smtClean="0"/>
              <a:t>wait</a:t>
            </a:r>
            <a:endParaRPr lang="en-GB" altLang="ru-RU" sz="2000" dirty="0"/>
          </a:p>
          <a:p>
            <a:pPr>
              <a:spcBef>
                <a:spcPts val="563"/>
              </a:spcBef>
              <a:buSzPct val="72000"/>
            </a:pPr>
            <a:r>
              <a:rPr lang="en-GB" altLang="ru-RU" sz="2400" dirty="0" err="1"/>
              <a:t>Динамічне</a:t>
            </a:r>
            <a:r>
              <a:rPr lang="en-GB" altLang="ru-RU" sz="2400" dirty="0"/>
              <a:t> </a:t>
            </a:r>
            <a:r>
              <a:rPr lang="en-GB" altLang="ru-RU" sz="2400" dirty="0" err="1"/>
              <a:t>завантаження</a:t>
            </a:r>
            <a:r>
              <a:rPr lang="en-GB" altLang="ru-RU" sz="2400" dirty="0"/>
              <a:t> </a:t>
            </a:r>
            <a:r>
              <a:rPr lang="en-GB" altLang="ru-RU" sz="2400" dirty="0" err="1" smtClean="0"/>
              <a:t>бібліотек</a:t>
            </a:r>
            <a:r>
              <a:rPr lang="en-GB" altLang="ru-RU" sz="2400" dirty="0" smtClean="0"/>
              <a:t> </a:t>
            </a:r>
            <a:endParaRPr lang="en-GB" altLang="ru-RU" sz="2400" dirty="0"/>
          </a:p>
          <a:p>
            <a:endParaRPr lang="en-GB" altLang="ru-RU" sz="2800" dirty="0"/>
          </a:p>
        </p:txBody>
      </p:sp>
    </p:spTree>
    <p:extLst>
      <p:ext uri="{BB962C8B-B14F-4D97-AF65-F5344CB8AC3E}">
        <p14:creationId xmlns:p14="http://schemas.microsoft.com/office/powerpoint/2010/main" val="41499331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83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971800"/>
            <a:ext cx="3937248" cy="609600"/>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sp>
        <p:nvSpPr>
          <p:cNvPr id="120835" name="Rectangle 3"/>
          <p:cNvSpPr>
            <a:spLocks noGrp="1" noChangeArrowheads="1"/>
          </p:cNvSpPr>
          <p:nvPr>
            <p:ph type="body" idx="1"/>
          </p:nvPr>
        </p:nvSpPr>
        <p:spPr>
          <a:xfrm>
            <a:off x="539552" y="3581400"/>
            <a:ext cx="8229600" cy="3095626"/>
          </a:xfrm>
        </p:spPr>
        <p:txBody>
          <a:bodyPr>
            <a:normAutofit lnSpcReduction="10000"/>
          </a:bodyPr>
          <a:lstStyle/>
          <a:p>
            <a:pPr>
              <a:lnSpc>
                <a:spcPct val="93000"/>
              </a:lnSpc>
            </a:pPr>
            <a:endParaRPr lang="nb-NO" altLang="ru-RU" sz="2800" dirty="0"/>
          </a:p>
          <a:p>
            <a:pPr>
              <a:lnSpc>
                <a:spcPct val="93000"/>
              </a:lnSpc>
            </a:pPr>
            <a:r>
              <a:rPr lang="en-GB" altLang="ru-RU" sz="2800" dirty="0" err="1" smtClean="0"/>
              <a:t>Зберігання</a:t>
            </a:r>
            <a:r>
              <a:rPr lang="en-GB" altLang="ru-RU" sz="2800" dirty="0"/>
              <a:t>, </a:t>
            </a:r>
            <a:r>
              <a:rPr lang="en-GB" altLang="ru-RU" sz="2800" dirty="0" err="1"/>
              <a:t>витяг</a:t>
            </a:r>
            <a:r>
              <a:rPr lang="en-GB" altLang="ru-RU" sz="2800" dirty="0"/>
              <a:t>, </a:t>
            </a:r>
            <a:r>
              <a:rPr lang="en-GB" altLang="ru-RU" sz="2800" dirty="0" err="1"/>
              <a:t>запит</a:t>
            </a:r>
            <a:r>
              <a:rPr lang="en-GB" altLang="ru-RU" sz="2800" dirty="0"/>
              <a:t>, </a:t>
            </a:r>
            <a:r>
              <a:rPr lang="en-GB" altLang="ru-RU" sz="2800" dirty="0" err="1"/>
              <a:t>траверс</a:t>
            </a:r>
            <a:r>
              <a:rPr lang="en-GB" altLang="ru-RU" sz="2800" dirty="0"/>
              <a:t> і </a:t>
            </a:r>
            <a:r>
              <a:rPr lang="en-GB" altLang="ru-RU" sz="2800" dirty="0" err="1"/>
              <a:t>змінювати</a:t>
            </a:r>
            <a:r>
              <a:rPr lang="en-GB" altLang="ru-RU" sz="2800" dirty="0"/>
              <a:t> </a:t>
            </a:r>
            <a:r>
              <a:rPr lang="en-GB" altLang="ru-RU" sz="2800" dirty="0" err="1"/>
              <a:t>дані</a:t>
            </a:r>
            <a:r>
              <a:rPr lang="en-GB" altLang="ru-RU" sz="2800" dirty="0"/>
              <a:t> БД</a:t>
            </a:r>
          </a:p>
          <a:p>
            <a:pPr>
              <a:lnSpc>
                <a:spcPct val="90000"/>
              </a:lnSpc>
            </a:pPr>
            <a:r>
              <a:rPr lang="en-GB" altLang="ru-RU" sz="2800" dirty="0" err="1"/>
              <a:t>База</a:t>
            </a:r>
            <a:r>
              <a:rPr lang="en-GB" altLang="ru-RU" sz="2800" dirty="0"/>
              <a:t> </a:t>
            </a:r>
            <a:r>
              <a:rPr lang="en-GB" altLang="ru-RU" sz="2800" dirty="0" err="1"/>
              <a:t>даних-незалежний</a:t>
            </a:r>
            <a:r>
              <a:rPr lang="en-GB" altLang="ru-RU" sz="2800" dirty="0"/>
              <a:t> API</a:t>
            </a:r>
          </a:p>
          <a:p>
            <a:pPr lvl="1">
              <a:lnSpc>
                <a:spcPct val="90000"/>
              </a:lnSpc>
              <a:buSzPct val="83000"/>
            </a:pPr>
            <a:r>
              <a:rPr lang="en-GB" altLang="ru-RU" sz="2000" dirty="0"/>
              <a:t>Oracle, Sybase / MS SQL Server, MySQL, PostgreSQL, </a:t>
            </a:r>
            <a:r>
              <a:rPr lang="nb-NO" altLang="ru-RU" sz="2000" dirty="0"/>
              <a:t>DB / 2, Interbase, </a:t>
            </a:r>
            <a:r>
              <a:rPr lang="en-GB" altLang="ru-RU" sz="2000" dirty="0"/>
              <a:t>ODBC</a:t>
            </a:r>
          </a:p>
          <a:p>
            <a:pPr>
              <a:lnSpc>
                <a:spcPct val="90000"/>
              </a:lnSpc>
            </a:pPr>
            <a:r>
              <a:rPr lang="en-GB" altLang="ru-RU" sz="2800" dirty="0"/>
              <a:t>DB-Aware </a:t>
            </a:r>
            <a:r>
              <a:rPr lang="en-GB" altLang="ru-RU" sz="2800" dirty="0" err="1"/>
              <a:t>віджети</a:t>
            </a:r>
            <a:endParaRPr lang="en-GB" altLang="ru-RU" sz="2800" dirty="0"/>
          </a:p>
          <a:p>
            <a:pPr lvl="1">
              <a:lnSpc>
                <a:spcPct val="90000"/>
              </a:lnSpc>
              <a:buSzPct val="83000"/>
            </a:pPr>
            <a:r>
              <a:rPr lang="en-GB" altLang="ru-RU" sz="2000" dirty="0" err="1"/>
              <a:t>Редаговані</a:t>
            </a:r>
            <a:r>
              <a:rPr lang="en-GB" altLang="ru-RU" sz="2000" dirty="0"/>
              <a:t> </a:t>
            </a:r>
            <a:r>
              <a:rPr lang="en-GB" altLang="ru-RU" sz="2000" dirty="0" err="1"/>
              <a:t>форми</a:t>
            </a:r>
            <a:r>
              <a:rPr lang="en-GB" altLang="ru-RU" sz="2000" dirty="0"/>
              <a:t> і </a:t>
            </a:r>
            <a:r>
              <a:rPr lang="en-GB" altLang="ru-RU" sz="2000" dirty="0" err="1"/>
              <a:t>tableviews</a:t>
            </a:r>
            <a:endParaRPr lang="en-GB" altLang="ru-RU" sz="2000" dirty="0"/>
          </a:p>
        </p:txBody>
      </p:sp>
      <p:grpSp>
        <p:nvGrpSpPr>
          <p:cNvPr id="120842" name="Group 10"/>
          <p:cNvGrpSpPr>
            <a:grpSpLocks/>
          </p:cNvGrpSpPr>
          <p:nvPr/>
        </p:nvGrpSpPr>
        <p:grpSpPr bwMode="auto">
          <a:xfrm>
            <a:off x="1066800" y="2355850"/>
            <a:ext cx="3937248" cy="620713"/>
            <a:chOff x="528" y="3209"/>
            <a:chExt cx="1937" cy="389"/>
          </a:xfrm>
        </p:grpSpPr>
        <p:pic>
          <p:nvPicPr>
            <p:cNvPr id="120843"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 y="3209"/>
              <a:ext cx="1937" cy="389"/>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sp>
          <p:nvSpPr>
            <p:cNvPr id="120844" name="Text Box 12"/>
            <p:cNvSpPr txBox="1">
              <a:spLocks noChangeArrowheads="1"/>
            </p:cNvSpPr>
            <p:nvPr/>
          </p:nvSpPr>
          <p:spPr bwMode="auto">
            <a:xfrm>
              <a:off x="1035" y="3275"/>
              <a:ext cx="909"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5pPr>
              <a:lvl6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6pPr>
              <a:lvl7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7pPr>
              <a:lvl8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8pPr>
              <a:lvl9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9pPr>
            </a:lstStyle>
            <a:p>
              <a:pPr algn="ctr">
                <a:lnSpc>
                  <a:spcPct val="93000"/>
                </a:lnSpc>
                <a:buClr>
                  <a:srgbClr val="FFFFFF"/>
                </a:buClr>
                <a:buSzPct val="100000"/>
                <a:buFont typeface="Times New Roman" pitchFamily="18" charset="0"/>
                <a:buNone/>
              </a:pPr>
              <a:r>
                <a:rPr lang="en-GB" altLang="ru-RU" dirty="0" err="1">
                  <a:solidFill>
                    <a:srgbClr val="FFFFFF"/>
                  </a:solidFill>
                  <a:latin typeface="Arial" charset="0"/>
                </a:rPr>
                <a:t>Qt</a:t>
              </a:r>
              <a:r>
                <a:rPr lang="en-GB" altLang="ru-RU" dirty="0">
                  <a:solidFill>
                    <a:srgbClr val="FFFFFF"/>
                  </a:solidFill>
                  <a:latin typeface="Arial" charset="0"/>
                </a:rPr>
                <a:t> </a:t>
              </a:r>
              <a:r>
                <a:rPr lang="en-GB" altLang="ru-RU" dirty="0" err="1">
                  <a:solidFill>
                    <a:srgbClr val="FFFFFF"/>
                  </a:solidFill>
                  <a:latin typeface="Arial" charset="0"/>
                </a:rPr>
                <a:t>бібліотеки</a:t>
              </a:r>
              <a:endParaRPr lang="en-GB" altLang="ru-RU" dirty="0">
                <a:solidFill>
                  <a:srgbClr val="FFFFFF"/>
                </a:solidFill>
                <a:latin typeface="Arial" charset="0"/>
              </a:endParaRPr>
            </a:p>
          </p:txBody>
        </p:sp>
      </p:grpSp>
      <p:sp>
        <p:nvSpPr>
          <p:cNvPr id="120834" name="Rectangle 2"/>
          <p:cNvSpPr>
            <a:spLocks noGrp="1" noChangeArrowheads="1"/>
          </p:cNvSpPr>
          <p:nvPr>
            <p:ph type="title"/>
          </p:nvPr>
        </p:nvSpPr>
        <p:spPr/>
        <p:txBody>
          <a:bodyPr/>
          <a:lstStyle/>
          <a:p>
            <a:r>
              <a:rPr lang="en-GB" altLang="ru-RU"/>
              <a:t>SQL </a:t>
            </a:r>
            <a:r>
              <a:rPr lang="nb-NO" altLang="ru-RU"/>
              <a:t>D</a:t>
            </a:r>
            <a:r>
              <a:rPr lang="en-GB" altLang="ru-RU"/>
              <a:t>atabase класи</a:t>
            </a:r>
          </a:p>
        </p:txBody>
      </p:sp>
      <p:grpSp>
        <p:nvGrpSpPr>
          <p:cNvPr id="120839" name="Group 7"/>
          <p:cNvGrpSpPr>
            <a:grpSpLocks/>
          </p:cNvGrpSpPr>
          <p:nvPr/>
        </p:nvGrpSpPr>
        <p:grpSpPr bwMode="auto">
          <a:xfrm>
            <a:off x="2672267" y="2973388"/>
            <a:ext cx="2259773" cy="604837"/>
            <a:chOff x="1533" y="3567"/>
            <a:chExt cx="1040" cy="407"/>
          </a:xfrm>
        </p:grpSpPr>
        <p:pic>
          <p:nvPicPr>
            <p:cNvPr id="12084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5" y="3567"/>
              <a:ext cx="828" cy="407"/>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sp>
          <p:nvSpPr>
            <p:cNvPr id="120841" name="Text Box 9"/>
            <p:cNvSpPr txBox="1">
              <a:spLocks noChangeArrowheads="1"/>
            </p:cNvSpPr>
            <p:nvPr/>
          </p:nvSpPr>
          <p:spPr bwMode="auto">
            <a:xfrm>
              <a:off x="1533" y="3643"/>
              <a:ext cx="1040"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5pPr>
              <a:lvl6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6pPr>
              <a:lvl7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7pPr>
              <a:lvl8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8pPr>
              <a:lvl9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9pPr>
            </a:lstStyle>
            <a:p>
              <a:pPr algn="ctr">
                <a:lnSpc>
                  <a:spcPct val="93000"/>
                </a:lnSpc>
                <a:buClr>
                  <a:srgbClr val="FFFFFF"/>
                </a:buClr>
                <a:buSzPct val="42000"/>
                <a:buFont typeface="Times New Roman" pitchFamily="18" charset="0"/>
                <a:buNone/>
              </a:pPr>
              <a:r>
                <a:rPr lang="en-GB" altLang="ru-RU" sz="1100" dirty="0">
                  <a:solidFill>
                    <a:srgbClr val="FFFFFF"/>
                  </a:solidFill>
                  <a:latin typeface="Arial" charset="0"/>
                </a:rPr>
                <a:t>DB-</a:t>
              </a:r>
              <a:r>
                <a:rPr lang="en-GB" altLang="ru-RU" sz="1100" dirty="0" err="1">
                  <a:solidFill>
                    <a:srgbClr val="FFFFFF"/>
                  </a:solidFill>
                  <a:latin typeface="Arial" charset="0"/>
                </a:rPr>
                <a:t>постачальника</a:t>
              </a:r>
              <a:endParaRPr lang="en-GB" altLang="ru-RU" sz="1100" dirty="0">
                <a:solidFill>
                  <a:srgbClr val="FFFFFF"/>
                </a:solidFill>
                <a:latin typeface="Arial" charset="0"/>
              </a:endParaRPr>
            </a:p>
            <a:p>
              <a:pPr algn="ctr">
                <a:buClr>
                  <a:srgbClr val="FFFFFF"/>
                </a:buClr>
                <a:buSzPct val="42000"/>
                <a:buFont typeface="Times New Roman" pitchFamily="18" charset="0"/>
                <a:buNone/>
              </a:pPr>
              <a:r>
                <a:rPr lang="en-GB" altLang="ru-RU" sz="1100" dirty="0" err="1">
                  <a:solidFill>
                    <a:srgbClr val="FFFFFF"/>
                  </a:solidFill>
                  <a:latin typeface="Arial" charset="0"/>
                </a:rPr>
                <a:t>бібліотека</a:t>
              </a:r>
              <a:r>
                <a:rPr lang="en-GB" altLang="ru-RU" sz="1100" dirty="0">
                  <a:solidFill>
                    <a:srgbClr val="FFFFFF"/>
                  </a:solidFill>
                  <a:latin typeface="Arial" charset="0"/>
                </a:rPr>
                <a:t> </a:t>
              </a:r>
              <a:r>
                <a:rPr lang="en-GB" altLang="ru-RU" sz="1100" dirty="0" err="1">
                  <a:solidFill>
                    <a:srgbClr val="FFFFFF"/>
                  </a:solidFill>
                  <a:latin typeface="Arial" charset="0"/>
                </a:rPr>
                <a:t>драйверів</a:t>
              </a:r>
              <a:endParaRPr lang="en-GB" altLang="ru-RU" sz="1100" dirty="0">
                <a:solidFill>
                  <a:srgbClr val="FFFFFF"/>
                </a:solidFill>
                <a:latin typeface="Arial" charset="0"/>
              </a:endParaRPr>
            </a:p>
          </p:txBody>
        </p:sp>
      </p:grpSp>
      <p:grpSp>
        <p:nvGrpSpPr>
          <p:cNvPr id="120845" name="Group 13"/>
          <p:cNvGrpSpPr>
            <a:grpSpLocks/>
          </p:cNvGrpSpPr>
          <p:nvPr/>
        </p:nvGrpSpPr>
        <p:grpSpPr bwMode="auto">
          <a:xfrm>
            <a:off x="1066800" y="1752600"/>
            <a:ext cx="3937248" cy="622300"/>
            <a:chOff x="528" y="2832"/>
            <a:chExt cx="1937" cy="389"/>
          </a:xfrm>
        </p:grpSpPr>
        <p:pic>
          <p:nvPicPr>
            <p:cNvPr id="120846"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8" y="2832"/>
              <a:ext cx="1937" cy="389"/>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sp>
          <p:nvSpPr>
            <p:cNvPr id="120847" name="Text Box 15"/>
            <p:cNvSpPr txBox="1">
              <a:spLocks noChangeArrowheads="1"/>
            </p:cNvSpPr>
            <p:nvPr/>
          </p:nvSpPr>
          <p:spPr bwMode="auto">
            <a:xfrm>
              <a:off x="953" y="2899"/>
              <a:ext cx="1074"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5pPr>
              <a:lvl6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6pPr>
              <a:lvl7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7pPr>
              <a:lvl8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8pPr>
              <a:lvl9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9pPr>
            </a:lstStyle>
            <a:p>
              <a:pPr algn="ctr">
                <a:lnSpc>
                  <a:spcPct val="93000"/>
                </a:lnSpc>
                <a:buClr>
                  <a:srgbClr val="FFFFFF"/>
                </a:buClr>
                <a:buSzPct val="100000"/>
                <a:buFont typeface="Times New Roman" pitchFamily="18" charset="0"/>
                <a:buNone/>
              </a:pPr>
              <a:r>
                <a:rPr lang="en-GB" altLang="ru-RU">
                  <a:solidFill>
                    <a:srgbClr val="FFFFFF"/>
                  </a:solidFill>
                  <a:latin typeface="Arial" charset="0"/>
                </a:rPr>
                <a:t>додаток</a:t>
              </a:r>
            </a:p>
          </p:txBody>
        </p:sp>
      </p:grpSp>
      <p:grpSp>
        <p:nvGrpSpPr>
          <p:cNvPr id="120848" name="Group 16"/>
          <p:cNvGrpSpPr>
            <a:grpSpLocks/>
          </p:cNvGrpSpPr>
          <p:nvPr/>
        </p:nvGrpSpPr>
        <p:grpSpPr bwMode="auto">
          <a:xfrm>
            <a:off x="6248400" y="1676400"/>
            <a:ext cx="2052638" cy="1895475"/>
            <a:chOff x="3792" y="2784"/>
            <a:chExt cx="1293" cy="1194"/>
          </a:xfrm>
        </p:grpSpPr>
        <p:grpSp>
          <p:nvGrpSpPr>
            <p:cNvPr id="120849" name="Group 17"/>
            <p:cNvGrpSpPr>
              <a:grpSpLocks/>
            </p:cNvGrpSpPr>
            <p:nvPr/>
          </p:nvGrpSpPr>
          <p:grpSpPr bwMode="auto">
            <a:xfrm>
              <a:off x="3792" y="2784"/>
              <a:ext cx="1293" cy="1194"/>
              <a:chOff x="3792" y="2784"/>
              <a:chExt cx="1293" cy="1194"/>
            </a:xfrm>
          </p:grpSpPr>
          <p:sp>
            <p:nvSpPr>
              <p:cNvPr id="120850" name="Freeform 18"/>
              <p:cNvSpPr>
                <a:spLocks noChangeArrowheads="1"/>
              </p:cNvSpPr>
              <p:nvPr/>
            </p:nvSpPr>
            <p:spPr bwMode="auto">
              <a:xfrm>
                <a:off x="3792" y="2784"/>
                <a:ext cx="1294" cy="1195"/>
              </a:xfrm>
              <a:custGeom>
                <a:avLst/>
                <a:gdLst>
                  <a:gd name="T0" fmla="*/ 2852 w 5707"/>
                  <a:gd name="T1" fmla="*/ 0 h 5270"/>
                  <a:gd name="T2" fmla="*/ 0 w 5707"/>
                  <a:gd name="T3" fmla="*/ 659 h 5270"/>
                  <a:gd name="T4" fmla="*/ 0 w 5707"/>
                  <a:gd name="T5" fmla="*/ 4610 h 5270"/>
                  <a:gd name="T6" fmla="*/ 2852 w 5707"/>
                  <a:gd name="T7" fmla="*/ 5269 h 5270"/>
                  <a:gd name="T8" fmla="*/ 5706 w 5707"/>
                  <a:gd name="T9" fmla="*/ 4610 h 5270"/>
                  <a:gd name="T10" fmla="*/ 5706 w 5707"/>
                  <a:gd name="T11" fmla="*/ 659 h 5270"/>
                  <a:gd name="T12" fmla="*/ 2852 w 5707"/>
                  <a:gd name="T13" fmla="*/ 0 h 5270"/>
                  <a:gd name="T14" fmla="*/ 2852 w 5707"/>
                  <a:gd name="T15" fmla="*/ 0 h 52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07" h="5270">
                    <a:moveTo>
                      <a:pt x="2852" y="0"/>
                    </a:moveTo>
                    <a:cubicBezTo>
                      <a:pt x="1296" y="0"/>
                      <a:pt x="0" y="299"/>
                      <a:pt x="0" y="659"/>
                    </a:cubicBezTo>
                    <a:lnTo>
                      <a:pt x="0" y="4610"/>
                    </a:lnTo>
                    <a:cubicBezTo>
                      <a:pt x="0" y="4969"/>
                      <a:pt x="1296" y="5269"/>
                      <a:pt x="2852" y="5269"/>
                    </a:cubicBezTo>
                    <a:cubicBezTo>
                      <a:pt x="4410" y="5269"/>
                      <a:pt x="5706" y="4969"/>
                      <a:pt x="5706" y="4610"/>
                    </a:cubicBezTo>
                    <a:lnTo>
                      <a:pt x="5706" y="659"/>
                    </a:lnTo>
                    <a:cubicBezTo>
                      <a:pt x="5706" y="299"/>
                      <a:pt x="4410" y="0"/>
                      <a:pt x="2852" y="0"/>
                    </a:cubicBezTo>
                    <a:lnTo>
                      <a:pt x="2852" y="0"/>
                    </a:lnTo>
                  </a:path>
                </a:pathLst>
              </a:custGeom>
              <a:solidFill>
                <a:srgbClr val="3333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ru-RU"/>
              </a:p>
            </p:txBody>
          </p:sp>
          <p:sp>
            <p:nvSpPr>
              <p:cNvPr id="120851" name="Freeform 19"/>
              <p:cNvSpPr>
                <a:spLocks noChangeArrowheads="1"/>
              </p:cNvSpPr>
              <p:nvPr/>
            </p:nvSpPr>
            <p:spPr bwMode="auto">
              <a:xfrm>
                <a:off x="3792" y="2784"/>
                <a:ext cx="1294" cy="299"/>
              </a:xfrm>
              <a:custGeom>
                <a:avLst/>
                <a:gdLst>
                  <a:gd name="T0" fmla="*/ 2852 w 5707"/>
                  <a:gd name="T1" fmla="*/ 0 h 1317"/>
                  <a:gd name="T2" fmla="*/ 0 w 5707"/>
                  <a:gd name="T3" fmla="*/ 658 h 1317"/>
                  <a:gd name="T4" fmla="*/ 2852 w 5707"/>
                  <a:gd name="T5" fmla="*/ 1316 h 1317"/>
                  <a:gd name="T6" fmla="*/ 5706 w 5707"/>
                  <a:gd name="T7" fmla="*/ 658 h 1317"/>
                  <a:gd name="T8" fmla="*/ 2852 w 5707"/>
                  <a:gd name="T9" fmla="*/ 0 h 1317"/>
                  <a:gd name="T10" fmla="*/ 2852 w 5707"/>
                  <a:gd name="T11" fmla="*/ 0 h 1317"/>
                </a:gdLst>
                <a:ahLst/>
                <a:cxnLst>
                  <a:cxn ang="0">
                    <a:pos x="T0" y="T1"/>
                  </a:cxn>
                  <a:cxn ang="0">
                    <a:pos x="T2" y="T3"/>
                  </a:cxn>
                  <a:cxn ang="0">
                    <a:pos x="T4" y="T5"/>
                  </a:cxn>
                  <a:cxn ang="0">
                    <a:pos x="T6" y="T7"/>
                  </a:cxn>
                  <a:cxn ang="0">
                    <a:pos x="T8" y="T9"/>
                  </a:cxn>
                  <a:cxn ang="0">
                    <a:pos x="T10" y="T11"/>
                  </a:cxn>
                </a:cxnLst>
                <a:rect l="0" t="0" r="r" b="b"/>
                <a:pathLst>
                  <a:path w="5707" h="1317">
                    <a:moveTo>
                      <a:pt x="2852" y="0"/>
                    </a:moveTo>
                    <a:cubicBezTo>
                      <a:pt x="1296" y="0"/>
                      <a:pt x="0" y="298"/>
                      <a:pt x="0" y="658"/>
                    </a:cubicBezTo>
                    <a:cubicBezTo>
                      <a:pt x="0" y="1016"/>
                      <a:pt x="1296" y="1316"/>
                      <a:pt x="2852" y="1316"/>
                    </a:cubicBezTo>
                    <a:cubicBezTo>
                      <a:pt x="4410" y="1316"/>
                      <a:pt x="5706" y="1016"/>
                      <a:pt x="5706" y="658"/>
                    </a:cubicBezTo>
                    <a:cubicBezTo>
                      <a:pt x="5706" y="298"/>
                      <a:pt x="4410" y="0"/>
                      <a:pt x="2852" y="0"/>
                    </a:cubicBezTo>
                    <a:lnTo>
                      <a:pt x="2852" y="0"/>
                    </a:lnTo>
                  </a:path>
                </a:pathLst>
              </a:custGeom>
              <a:solidFill>
                <a:srgbClr val="3737D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ru-RU"/>
              </a:p>
            </p:txBody>
          </p:sp>
        </p:grpSp>
        <p:sp>
          <p:nvSpPr>
            <p:cNvPr id="120852" name="Text Box 20"/>
            <p:cNvSpPr txBox="1">
              <a:spLocks noChangeArrowheads="1"/>
            </p:cNvSpPr>
            <p:nvPr/>
          </p:nvSpPr>
          <p:spPr bwMode="auto">
            <a:xfrm>
              <a:off x="3930" y="3144"/>
              <a:ext cx="1005" cy="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4000" tIns="144000" rIns="144000" bIns="144000" anchor="ctr">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5pPr>
              <a:lvl6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6pPr>
              <a:lvl7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7pPr>
              <a:lvl8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8pPr>
              <a:lvl9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9pPr>
            </a:lstStyle>
            <a:p>
              <a:pPr algn="ctr" eaLnBrk="1" hangingPunct="1">
                <a:lnSpc>
                  <a:spcPct val="93000"/>
                </a:lnSpc>
                <a:buClr>
                  <a:srgbClr val="FFFFFF"/>
                </a:buClr>
                <a:buSzPct val="100000"/>
                <a:buFont typeface="Times New Roman" pitchFamily="18" charset="0"/>
                <a:buNone/>
              </a:pPr>
              <a:r>
                <a:rPr lang="en-GB" altLang="ru-RU">
                  <a:solidFill>
                    <a:srgbClr val="FFFFFF"/>
                  </a:solidFill>
                  <a:latin typeface="Arial" charset="0"/>
                </a:rPr>
                <a:t>SQL</a:t>
              </a:r>
            </a:p>
            <a:p>
              <a:pPr algn="ctr" eaLnBrk="1" hangingPunct="1">
                <a:buClr>
                  <a:srgbClr val="FFFFFF"/>
                </a:buClr>
                <a:buSzPct val="100000"/>
                <a:buFont typeface="Times New Roman" pitchFamily="18" charset="0"/>
                <a:buNone/>
              </a:pPr>
              <a:r>
                <a:rPr lang="en-GB" altLang="ru-RU">
                  <a:solidFill>
                    <a:srgbClr val="FFFFFF"/>
                  </a:solidFill>
                  <a:latin typeface="Arial" charset="0"/>
                </a:rPr>
                <a:t>база даних</a:t>
              </a:r>
            </a:p>
          </p:txBody>
        </p:sp>
      </p:grpSp>
      <p:sp>
        <p:nvSpPr>
          <p:cNvPr id="120853" name="Line 21"/>
          <p:cNvSpPr>
            <a:spLocks noChangeShapeType="1"/>
          </p:cNvSpPr>
          <p:nvPr/>
        </p:nvSpPr>
        <p:spPr bwMode="auto">
          <a:xfrm>
            <a:off x="4932040" y="3119438"/>
            <a:ext cx="1316360" cy="1587"/>
          </a:xfrm>
          <a:prstGeom prst="line">
            <a:avLst/>
          </a:prstGeom>
          <a:noFill/>
          <a:ln w="19080">
            <a:solidFill>
              <a:srgbClr val="000000"/>
            </a:solidFill>
            <a:round/>
            <a:headEnd type="triangle" w="lg" len="lg"/>
            <a:tailEnd type="triangle" w="lg" len="lg"/>
          </a:ln>
          <a:extLst>
            <a:ext uri="{909E8E84-426E-40DD-AFC4-6F175D3DCCD1}">
              <a14:hiddenFill xmlns:a14="http://schemas.microsoft.com/office/drawing/2010/main">
                <a:noFill/>
              </a14:hiddenFill>
            </a:ext>
          </a:extLst>
        </p:spPr>
        <p:txBody>
          <a:bodyPr/>
          <a:lstStyle/>
          <a:p>
            <a:endParaRPr lang="ru-RU"/>
          </a:p>
        </p:txBody>
      </p:sp>
      <p:sp>
        <p:nvSpPr>
          <p:cNvPr id="120854" name="Rectangle 22"/>
          <p:cNvSpPr>
            <a:spLocks noChangeArrowheads="1"/>
          </p:cNvSpPr>
          <p:nvPr/>
        </p:nvSpPr>
        <p:spPr bwMode="auto">
          <a:xfrm>
            <a:off x="1905000" y="2971800"/>
            <a:ext cx="1050925"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36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0" tIns="180000" rIns="180000" bIns="180000">
            <a:spAutoFit/>
          </a:bodyPr>
          <a:lstStyle/>
          <a:p>
            <a:r>
              <a:rPr lang="nb-NO" altLang="ru-RU" dirty="0">
                <a:solidFill>
                  <a:srgbClr val="FFFFFF"/>
                </a:solidFill>
                <a:latin typeface="Arial" charset="0"/>
              </a:rPr>
              <a:t> OS</a:t>
            </a:r>
            <a:endParaRPr lang="en-GB" altLang="ru-RU" dirty="0">
              <a:solidFill>
                <a:srgbClr val="FFFFFF"/>
              </a:solidFill>
              <a:latin typeface="Arial" charset="0"/>
            </a:endParaRPr>
          </a:p>
        </p:txBody>
      </p:sp>
    </p:spTree>
    <p:extLst>
      <p:ext uri="{BB962C8B-B14F-4D97-AF65-F5344CB8AC3E}">
        <p14:creationId xmlns:p14="http://schemas.microsoft.com/office/powerpoint/2010/main" val="2431769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nb-NO" altLang="ru-RU"/>
              <a:t>допоміжні класи</a:t>
            </a:r>
            <a:endParaRPr lang="en-GB" altLang="ru-RU"/>
          </a:p>
        </p:txBody>
      </p:sp>
      <p:sp>
        <p:nvSpPr>
          <p:cNvPr id="121859" name="Rectangle 3"/>
          <p:cNvSpPr>
            <a:spLocks noGrp="1" noChangeArrowheads="1"/>
          </p:cNvSpPr>
          <p:nvPr>
            <p:ph type="body" idx="1"/>
          </p:nvPr>
        </p:nvSpPr>
        <p:spPr/>
        <p:txBody>
          <a:bodyPr/>
          <a:lstStyle/>
          <a:p>
            <a:pPr>
              <a:lnSpc>
                <a:spcPct val="93000"/>
              </a:lnSpc>
            </a:pPr>
            <a:r>
              <a:rPr lang="en-GB" altLang="ru-RU" sz="2800"/>
              <a:t>Струнні і регулярні вирази</a:t>
            </a:r>
          </a:p>
          <a:p>
            <a:pPr lvl="1">
              <a:lnSpc>
                <a:spcPct val="90000"/>
              </a:lnSpc>
            </a:pPr>
            <a:r>
              <a:rPr lang="en-GB" altLang="ru-RU" sz="2400"/>
              <a:t>Unicode</a:t>
            </a:r>
          </a:p>
          <a:p>
            <a:pPr>
              <a:lnSpc>
                <a:spcPct val="90000"/>
              </a:lnSpc>
            </a:pPr>
            <a:r>
              <a:rPr lang="en-GB" altLang="ru-RU" sz="2800"/>
              <a:t>Текст і двійковий введення / виведення</a:t>
            </a:r>
          </a:p>
          <a:p>
            <a:pPr lvl="1">
              <a:lnSpc>
                <a:spcPct val="90000"/>
              </a:lnSpc>
            </a:pPr>
            <a:r>
              <a:rPr lang="en-GB" altLang="ru-RU" sz="2400"/>
              <a:t>кодеки</a:t>
            </a:r>
          </a:p>
          <a:p>
            <a:pPr>
              <a:lnSpc>
                <a:spcPct val="90000"/>
              </a:lnSpc>
            </a:pPr>
            <a:r>
              <a:rPr lang="en-GB" altLang="ru-RU" sz="2800"/>
              <a:t>колекції</a:t>
            </a:r>
          </a:p>
          <a:p>
            <a:pPr lvl="1">
              <a:lnSpc>
                <a:spcPct val="90000"/>
              </a:lnSpc>
            </a:pPr>
            <a:r>
              <a:rPr lang="en-GB" altLang="ru-RU" sz="2400"/>
              <a:t>Додаткові альтернативи колекції STL</a:t>
            </a:r>
          </a:p>
          <a:p>
            <a:pPr>
              <a:lnSpc>
                <a:spcPct val="90000"/>
              </a:lnSpc>
            </a:pPr>
            <a:r>
              <a:rPr lang="en-GB" altLang="ru-RU" sz="2800"/>
              <a:t>XML I / O</a:t>
            </a:r>
          </a:p>
          <a:p>
            <a:pPr lvl="1">
              <a:lnSpc>
                <a:spcPct val="90000"/>
              </a:lnSpc>
            </a:pPr>
            <a:r>
              <a:rPr lang="en-GB" altLang="ru-RU" sz="2400"/>
              <a:t>Parser з інтерфейсом SAX2</a:t>
            </a:r>
          </a:p>
          <a:p>
            <a:pPr lvl="1">
              <a:lnSpc>
                <a:spcPct val="90000"/>
              </a:lnSpc>
            </a:pPr>
            <a:r>
              <a:rPr lang="en-GB" altLang="ru-RU" sz="2400"/>
              <a:t>Рівень DOM 2 реалізація</a:t>
            </a:r>
          </a:p>
        </p:txBody>
      </p:sp>
    </p:spTree>
    <p:extLst>
      <p:ext uri="{BB962C8B-B14F-4D97-AF65-F5344CB8AC3E}">
        <p14:creationId xmlns:p14="http://schemas.microsoft.com/office/powerpoint/2010/main" val="2267233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1026"/>
          <p:cNvSpPr>
            <a:spLocks noGrp="1" noChangeArrowheads="1"/>
          </p:cNvSpPr>
          <p:nvPr>
            <p:ph type="title"/>
          </p:nvPr>
        </p:nvSpPr>
        <p:spPr/>
        <p:txBody>
          <a:bodyPr/>
          <a:lstStyle/>
          <a:p>
            <a:r>
              <a:rPr lang="nb-NO" altLang="ru-RU"/>
              <a:t>Інтеграція і міграції класів</a:t>
            </a:r>
            <a:endParaRPr lang="en-GB" altLang="ru-RU"/>
          </a:p>
        </p:txBody>
      </p:sp>
      <p:sp>
        <p:nvSpPr>
          <p:cNvPr id="122883" name="Rectangle 1027"/>
          <p:cNvSpPr>
            <a:spLocks noGrp="1" noChangeArrowheads="1"/>
          </p:cNvSpPr>
          <p:nvPr>
            <p:ph type="body" idx="1"/>
          </p:nvPr>
        </p:nvSpPr>
        <p:spPr/>
        <p:txBody>
          <a:bodyPr/>
          <a:lstStyle/>
          <a:p>
            <a:pPr>
              <a:lnSpc>
                <a:spcPct val="93000"/>
              </a:lnSpc>
            </a:pPr>
            <a:r>
              <a:rPr lang="en-GB" altLang="ru-RU" sz="2800" dirty="0"/>
              <a:t>OpenGL</a:t>
            </a:r>
          </a:p>
          <a:p>
            <a:pPr lvl="1">
              <a:buSzPct val="83000"/>
            </a:pPr>
            <a:r>
              <a:rPr lang="en-GB" altLang="ru-RU" sz="2000" dirty="0"/>
              <a:t>3D </a:t>
            </a:r>
            <a:r>
              <a:rPr lang="en-GB" altLang="ru-RU" sz="2000" dirty="0" err="1"/>
              <a:t>рендеринга</a:t>
            </a:r>
            <a:r>
              <a:rPr lang="en-GB" altLang="ru-RU" sz="2000" dirty="0"/>
              <a:t> </a:t>
            </a:r>
            <a:r>
              <a:rPr lang="en-GB" altLang="ru-RU" sz="2000" dirty="0" err="1"/>
              <a:t>графіки</a:t>
            </a:r>
            <a:r>
              <a:rPr lang="en-GB" altLang="ru-RU" sz="2000" dirty="0"/>
              <a:t> в </a:t>
            </a:r>
            <a:r>
              <a:rPr lang="en-GB" altLang="ru-RU" sz="2000" dirty="0" err="1"/>
              <a:t>віджеті</a:t>
            </a:r>
            <a:r>
              <a:rPr lang="en-GB" altLang="ru-RU" sz="2000" dirty="0"/>
              <a:t> </a:t>
            </a:r>
            <a:r>
              <a:rPr lang="en-GB" altLang="ru-RU" sz="2000" dirty="0" err="1"/>
              <a:t>Qt</a:t>
            </a:r>
            <a:endParaRPr lang="en-GB" altLang="ru-RU" sz="2000" dirty="0"/>
          </a:p>
          <a:p>
            <a:r>
              <a:rPr lang="en-GB" altLang="ru-RU" sz="2800" dirty="0"/>
              <a:t>ActiveX</a:t>
            </a:r>
          </a:p>
          <a:p>
            <a:pPr lvl="1">
              <a:buSzPct val="83000"/>
            </a:pPr>
            <a:r>
              <a:rPr lang="en-GB" altLang="ru-RU" sz="2000" dirty="0" err="1"/>
              <a:t>Хост</a:t>
            </a:r>
            <a:r>
              <a:rPr lang="en-GB" altLang="ru-RU" sz="2000" dirty="0"/>
              <a:t> </a:t>
            </a:r>
            <a:r>
              <a:rPr lang="en-GB" altLang="ru-RU" sz="2000" dirty="0" err="1"/>
              <a:t>управління</a:t>
            </a:r>
            <a:r>
              <a:rPr lang="en-GB" altLang="ru-RU" sz="2000" dirty="0"/>
              <a:t> ActiveX в </a:t>
            </a:r>
            <a:r>
              <a:rPr lang="en-GB" altLang="ru-RU" sz="2000" dirty="0" err="1"/>
              <a:t>Qt</a:t>
            </a:r>
            <a:r>
              <a:rPr lang="en-GB" altLang="ru-RU" sz="2000" dirty="0"/>
              <a:t> </a:t>
            </a:r>
            <a:r>
              <a:rPr lang="en-GB" altLang="ru-RU" sz="2000" dirty="0" err="1"/>
              <a:t>додатки</a:t>
            </a:r>
            <a:endParaRPr lang="en-GB" altLang="ru-RU" sz="2000" dirty="0"/>
          </a:p>
          <a:p>
            <a:pPr lvl="1">
              <a:buSzPct val="83000"/>
            </a:pPr>
            <a:r>
              <a:rPr lang="en-GB" altLang="ru-RU" sz="2000" dirty="0" err="1"/>
              <a:t>Використання</a:t>
            </a:r>
            <a:r>
              <a:rPr lang="en-GB" altLang="ru-RU" sz="2000" dirty="0"/>
              <a:t> </a:t>
            </a:r>
            <a:r>
              <a:rPr lang="en-GB" altLang="ru-RU" sz="2000" dirty="0" err="1"/>
              <a:t>Qt</a:t>
            </a:r>
            <a:r>
              <a:rPr lang="en-GB" altLang="ru-RU" sz="2000" dirty="0"/>
              <a:t> </a:t>
            </a:r>
            <a:r>
              <a:rPr lang="en-GB" altLang="ru-RU" sz="2000" dirty="0" err="1"/>
              <a:t>для</a:t>
            </a:r>
            <a:r>
              <a:rPr lang="en-GB" altLang="ru-RU" sz="2000" dirty="0"/>
              <a:t> </a:t>
            </a:r>
            <a:r>
              <a:rPr lang="en-GB" altLang="ru-RU" sz="2000" dirty="0" err="1"/>
              <a:t>створення</a:t>
            </a:r>
            <a:r>
              <a:rPr lang="en-GB" altLang="ru-RU" sz="2000" dirty="0"/>
              <a:t> </a:t>
            </a:r>
            <a:r>
              <a:rPr lang="en-GB" altLang="ru-RU" sz="2000" dirty="0" err="1"/>
              <a:t>елементів</a:t>
            </a:r>
            <a:r>
              <a:rPr lang="en-GB" altLang="ru-RU" sz="2000" dirty="0"/>
              <a:t> </a:t>
            </a:r>
            <a:r>
              <a:rPr lang="en-GB" altLang="ru-RU" sz="2000" dirty="0" err="1"/>
              <a:t>управління</a:t>
            </a:r>
            <a:r>
              <a:rPr lang="en-GB" altLang="ru-RU" sz="2000" dirty="0"/>
              <a:t> ActiveX</a:t>
            </a:r>
          </a:p>
          <a:p>
            <a:r>
              <a:rPr lang="en-GB" altLang="ru-RU" sz="2800" dirty="0" smtClean="0"/>
              <a:t>Netscape </a:t>
            </a:r>
            <a:r>
              <a:rPr lang="en-GB" altLang="ru-RU" sz="2800" dirty="0"/>
              <a:t>Plugins</a:t>
            </a:r>
          </a:p>
          <a:p>
            <a:pPr lvl="1">
              <a:buSzPct val="83000"/>
            </a:pPr>
            <a:r>
              <a:rPr lang="en-GB" altLang="ru-RU" sz="2000" dirty="0" err="1"/>
              <a:t>Створення</a:t>
            </a:r>
            <a:r>
              <a:rPr lang="en-GB" altLang="ru-RU" sz="2000" dirty="0"/>
              <a:t> Netscape / Mozilla / Opera </a:t>
            </a:r>
            <a:r>
              <a:rPr lang="en-GB" altLang="ru-RU" sz="2000" dirty="0" err="1"/>
              <a:t>LiveConnect</a:t>
            </a:r>
            <a:r>
              <a:rPr lang="en-GB" altLang="ru-RU" sz="2000" dirty="0"/>
              <a:t> </a:t>
            </a:r>
            <a:r>
              <a:rPr lang="en-GB" altLang="ru-RU" sz="2000" dirty="0" err="1"/>
              <a:t>плагінів</a:t>
            </a:r>
            <a:r>
              <a:rPr lang="en-GB" altLang="ru-RU" sz="2000" dirty="0"/>
              <a:t> з </a:t>
            </a:r>
            <a:r>
              <a:rPr lang="en-GB" altLang="ru-RU" sz="2000" dirty="0" err="1"/>
              <a:t>Qt</a:t>
            </a:r>
            <a:endParaRPr lang="en-GB" altLang="ru-RU" sz="2000" dirty="0"/>
          </a:p>
          <a:p>
            <a:endParaRPr lang="en-GB" altLang="ru-RU" sz="2800" dirty="0"/>
          </a:p>
        </p:txBody>
      </p:sp>
    </p:spTree>
    <p:extLst>
      <p:ext uri="{BB962C8B-B14F-4D97-AF65-F5344CB8AC3E}">
        <p14:creationId xmlns:p14="http://schemas.microsoft.com/office/powerpoint/2010/main" val="10460354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nb-NO" altLang="ru-RU"/>
              <a:t>Засоби розробки Огляд</a:t>
            </a:r>
            <a:endParaRPr lang="en-GB" altLang="ru-RU"/>
          </a:p>
        </p:txBody>
      </p:sp>
      <p:sp>
        <p:nvSpPr>
          <p:cNvPr id="123907" name="Rectangle 3"/>
          <p:cNvSpPr>
            <a:spLocks noGrp="1" noChangeArrowheads="1"/>
          </p:cNvSpPr>
          <p:nvPr>
            <p:ph type="body" idx="1"/>
          </p:nvPr>
        </p:nvSpPr>
        <p:spPr/>
        <p:txBody>
          <a:bodyPr/>
          <a:lstStyle/>
          <a:p>
            <a:pPr>
              <a:lnSpc>
                <a:spcPct val="93000"/>
              </a:lnSpc>
            </a:pPr>
            <a:r>
              <a:rPr lang="en-GB" altLang="ru-RU"/>
              <a:t>Qt Designer</a:t>
            </a:r>
          </a:p>
          <a:p>
            <a:pPr lvl="1">
              <a:buSzPct val="83000"/>
            </a:pPr>
            <a:r>
              <a:rPr lang="en-GB" altLang="ru-RU" sz="2400"/>
              <a:t>Візуальний конструктор GUI</a:t>
            </a:r>
          </a:p>
          <a:p>
            <a:r>
              <a:rPr lang="en-GB" altLang="ru-RU"/>
              <a:t>Qt Лінгвіст</a:t>
            </a:r>
          </a:p>
          <a:p>
            <a:pPr lvl="1">
              <a:buSzPct val="83000"/>
            </a:pPr>
            <a:r>
              <a:rPr lang="en-GB" altLang="ru-RU" sz="2400"/>
              <a:t>мовної інструмент перекладачів</a:t>
            </a:r>
          </a:p>
          <a:p>
            <a:r>
              <a:rPr lang="en-GB" altLang="ru-RU"/>
              <a:t>Qt Assistant</a:t>
            </a:r>
          </a:p>
          <a:p>
            <a:pPr lvl="1">
              <a:buSzPct val="83000"/>
            </a:pPr>
            <a:r>
              <a:rPr lang="en-GB" altLang="ru-RU" sz="2400"/>
              <a:t>Допомога браузер</a:t>
            </a:r>
          </a:p>
          <a:p>
            <a:r>
              <a:rPr lang="en-GB" altLang="ru-RU"/>
              <a:t>QMAKE</a:t>
            </a:r>
          </a:p>
          <a:p>
            <a:pPr lvl="1">
              <a:buSzPct val="83000"/>
            </a:pPr>
            <a:r>
              <a:rPr lang="en-GB" altLang="ru-RU" sz="2400"/>
              <a:t>Makefile генератор</a:t>
            </a:r>
            <a:r>
              <a:rPr lang="nb-NO" altLang="ru-RU" sz="2400"/>
              <a:t>, Полегшує крос-платформену збірку</a:t>
            </a:r>
            <a:endParaRPr lang="en-GB" altLang="ru-RU" sz="2400"/>
          </a:p>
        </p:txBody>
      </p:sp>
    </p:spTree>
    <p:extLst>
      <p:ext uri="{BB962C8B-B14F-4D97-AF65-F5344CB8AC3E}">
        <p14:creationId xmlns:p14="http://schemas.microsoft.com/office/powerpoint/2010/main" val="41134904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nb-NO" altLang="ru-RU"/>
              <a:t>Qt Designer</a:t>
            </a:r>
            <a:endParaRPr lang="en-GB" altLang="ru-RU"/>
          </a:p>
        </p:txBody>
      </p:sp>
      <p:sp>
        <p:nvSpPr>
          <p:cNvPr id="136195" name="Rectangle 3"/>
          <p:cNvSpPr>
            <a:spLocks noGrp="1" noChangeArrowheads="1"/>
          </p:cNvSpPr>
          <p:nvPr>
            <p:ph type="body" idx="1"/>
          </p:nvPr>
        </p:nvSpPr>
        <p:spPr/>
        <p:txBody>
          <a:bodyPr/>
          <a:lstStyle/>
          <a:p>
            <a:pPr>
              <a:lnSpc>
                <a:spcPct val="93000"/>
              </a:lnSpc>
            </a:pPr>
            <a:endParaRPr lang="nb-NO" altLang="ru-RU" sz="2800"/>
          </a:p>
          <a:p>
            <a:pPr>
              <a:lnSpc>
                <a:spcPct val="93000"/>
              </a:lnSpc>
            </a:pPr>
            <a:endParaRPr lang="nb-NO" altLang="ru-RU" sz="2800"/>
          </a:p>
          <a:p>
            <a:pPr>
              <a:lnSpc>
                <a:spcPct val="93000"/>
              </a:lnSpc>
            </a:pPr>
            <a:endParaRPr lang="nb-NO" altLang="ru-RU" sz="2800"/>
          </a:p>
          <a:p>
            <a:pPr>
              <a:lnSpc>
                <a:spcPct val="93000"/>
              </a:lnSpc>
            </a:pPr>
            <a:endParaRPr lang="nb-NO" altLang="ru-RU" sz="2800"/>
          </a:p>
          <a:p>
            <a:pPr>
              <a:lnSpc>
                <a:spcPct val="93000"/>
              </a:lnSpc>
            </a:pPr>
            <a:r>
              <a:rPr lang="en-GB" altLang="ru-RU" sz="2800"/>
              <a:t>WYSIWYG, перетягнути і падіння GUI Builder</a:t>
            </a:r>
          </a:p>
          <a:p>
            <a:r>
              <a:rPr lang="en-GB" altLang="ru-RU" sz="2800"/>
              <a:t>Підтримує систему автоматичної компонування Qt</a:t>
            </a:r>
          </a:p>
          <a:p>
            <a:r>
              <a:rPr lang="en-GB" altLang="ru-RU" sz="2800"/>
              <a:t>Проекти зберігаються у відкритій документованої форматі XML</a:t>
            </a:r>
          </a:p>
          <a:p>
            <a:r>
              <a:rPr lang="en-GB" altLang="ru-RU" sz="2800"/>
              <a:t>Чи не заважає з вихідним кодом користувача</a:t>
            </a:r>
          </a:p>
          <a:p>
            <a:endParaRPr lang="en-GB" altLang="ru-RU" sz="2800"/>
          </a:p>
        </p:txBody>
      </p:sp>
      <p:grpSp>
        <p:nvGrpSpPr>
          <p:cNvPr id="136208" name="Group 16"/>
          <p:cNvGrpSpPr>
            <a:grpSpLocks/>
          </p:cNvGrpSpPr>
          <p:nvPr/>
        </p:nvGrpSpPr>
        <p:grpSpPr bwMode="auto">
          <a:xfrm>
            <a:off x="914400" y="1447800"/>
            <a:ext cx="7561263" cy="2057400"/>
            <a:chOff x="480" y="2784"/>
            <a:chExt cx="4763" cy="1296"/>
          </a:xfrm>
        </p:grpSpPr>
        <p:sp>
          <p:nvSpPr>
            <p:cNvPr id="136209" name="Line 17"/>
            <p:cNvSpPr>
              <a:spLocks noChangeShapeType="1"/>
            </p:cNvSpPr>
            <p:nvPr/>
          </p:nvSpPr>
          <p:spPr bwMode="auto">
            <a:xfrm>
              <a:off x="1872" y="3072"/>
              <a:ext cx="384" cy="1"/>
            </a:xfrm>
            <a:prstGeom prst="line">
              <a:avLst/>
            </a:prstGeom>
            <a:noFill/>
            <a:ln w="1908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ru-RU"/>
            </a:p>
          </p:txBody>
        </p:sp>
        <p:sp>
          <p:nvSpPr>
            <p:cNvPr id="136210" name="Line 18"/>
            <p:cNvSpPr>
              <a:spLocks noChangeShapeType="1"/>
            </p:cNvSpPr>
            <p:nvPr/>
          </p:nvSpPr>
          <p:spPr bwMode="auto">
            <a:xfrm>
              <a:off x="3264" y="3072"/>
              <a:ext cx="768" cy="1"/>
            </a:xfrm>
            <a:prstGeom prst="line">
              <a:avLst/>
            </a:prstGeom>
            <a:noFill/>
            <a:ln w="1908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ru-RU"/>
            </a:p>
          </p:txBody>
        </p:sp>
        <p:grpSp>
          <p:nvGrpSpPr>
            <p:cNvPr id="136211" name="Group 19"/>
            <p:cNvGrpSpPr>
              <a:grpSpLocks/>
            </p:cNvGrpSpPr>
            <p:nvPr/>
          </p:nvGrpSpPr>
          <p:grpSpPr bwMode="auto">
            <a:xfrm>
              <a:off x="480" y="2784"/>
              <a:ext cx="4763" cy="1296"/>
              <a:chOff x="480" y="2784"/>
              <a:chExt cx="4763" cy="1296"/>
            </a:xfrm>
          </p:grpSpPr>
          <p:pic>
            <p:nvPicPr>
              <p:cNvPr id="136212" name="Picture 20"/>
              <p:cNvPicPr>
                <a:picLocks noChangeAspect="1" noChangeArrowheads="1"/>
              </p:cNvPicPr>
              <p:nvPr/>
            </p:nvPicPr>
            <p:blipFill>
              <a:blip r:embed="rId3">
                <a:extLst>
                  <a:ext uri="{28A0092B-C50C-407E-A947-70E740481C1C}">
                    <a14:useLocalDpi xmlns:a14="http://schemas.microsoft.com/office/drawing/2010/main" val="0"/>
                  </a:ext>
                </a:extLst>
              </a:blip>
              <a:srcRect b="-334"/>
              <a:stretch>
                <a:fillRect/>
              </a:stretch>
            </p:blipFill>
            <p:spPr bwMode="auto">
              <a:xfrm>
                <a:off x="480" y="2784"/>
                <a:ext cx="1330" cy="1296"/>
              </a:xfrm>
              <a:prstGeom prst="rect">
                <a:avLst/>
              </a:prstGeom>
              <a:noFill/>
              <a:extLst>
                <a:ext uri="{909E8E84-426E-40DD-AFC4-6F175D3DCCD1}">
                  <a14:hiddenFill xmlns:a14="http://schemas.microsoft.com/office/drawing/2010/main">
                    <a:blipFill dpi="0" rotWithShape="0">
                      <a:blip/>
                      <a:srcRect b="-334"/>
                      <a:stretch>
                        <a:fillRect/>
                      </a:stretch>
                    </a:blipFill>
                  </a14:hiddenFill>
                </a:ext>
              </a:extLst>
            </p:spPr>
          </p:pic>
          <p:grpSp>
            <p:nvGrpSpPr>
              <p:cNvPr id="136213" name="Group 21"/>
              <p:cNvGrpSpPr>
                <a:grpSpLocks/>
              </p:cNvGrpSpPr>
              <p:nvPr/>
            </p:nvGrpSpPr>
            <p:grpSpPr bwMode="auto">
              <a:xfrm>
                <a:off x="2304" y="2880"/>
                <a:ext cx="910" cy="382"/>
                <a:chOff x="2304" y="2880"/>
                <a:chExt cx="910" cy="382"/>
              </a:xfrm>
            </p:grpSpPr>
            <p:sp>
              <p:nvSpPr>
                <p:cNvPr id="136214" name="Freeform 22"/>
                <p:cNvSpPr>
                  <a:spLocks noChangeArrowheads="1"/>
                </p:cNvSpPr>
                <p:nvPr/>
              </p:nvSpPr>
              <p:spPr bwMode="auto">
                <a:xfrm>
                  <a:off x="2304" y="2880"/>
                  <a:ext cx="910" cy="382"/>
                </a:xfrm>
                <a:custGeom>
                  <a:avLst/>
                  <a:gdLst>
                    <a:gd name="T0" fmla="*/ 0 w 4013"/>
                    <a:gd name="T1" fmla="*/ 0 h 1686"/>
                    <a:gd name="T2" fmla="*/ 4012 w 4013"/>
                    <a:gd name="T3" fmla="*/ 0 h 1686"/>
                    <a:gd name="T4" fmla="*/ 4012 w 4013"/>
                    <a:gd name="T5" fmla="*/ 1354 h 1686"/>
                    <a:gd name="T6" fmla="*/ 1042 w 4013"/>
                    <a:gd name="T7" fmla="*/ 1685 h 1686"/>
                    <a:gd name="T8" fmla="*/ 0 w 4013"/>
                    <a:gd name="T9" fmla="*/ 1568 h 1686"/>
                    <a:gd name="T10" fmla="*/ 0 w 4013"/>
                    <a:gd name="T11" fmla="*/ 0 h 1686"/>
                  </a:gdLst>
                  <a:ahLst/>
                  <a:cxnLst>
                    <a:cxn ang="0">
                      <a:pos x="T0" y="T1"/>
                    </a:cxn>
                    <a:cxn ang="0">
                      <a:pos x="T2" y="T3"/>
                    </a:cxn>
                    <a:cxn ang="0">
                      <a:pos x="T4" y="T5"/>
                    </a:cxn>
                    <a:cxn ang="0">
                      <a:pos x="T6" y="T7"/>
                    </a:cxn>
                    <a:cxn ang="0">
                      <a:pos x="T8" y="T9"/>
                    </a:cxn>
                    <a:cxn ang="0">
                      <a:pos x="T10" y="T11"/>
                    </a:cxn>
                  </a:cxnLst>
                  <a:rect l="0" t="0" r="r" b="b"/>
                  <a:pathLst>
                    <a:path w="4013" h="1686">
                      <a:moveTo>
                        <a:pt x="0" y="0"/>
                      </a:moveTo>
                      <a:lnTo>
                        <a:pt x="4012" y="0"/>
                      </a:lnTo>
                      <a:lnTo>
                        <a:pt x="4012" y="1354"/>
                      </a:lnTo>
                      <a:cubicBezTo>
                        <a:pt x="2423" y="1343"/>
                        <a:pt x="2477" y="1619"/>
                        <a:pt x="1042" y="1685"/>
                      </a:cubicBezTo>
                      <a:cubicBezTo>
                        <a:pt x="528" y="1645"/>
                        <a:pt x="342" y="1614"/>
                        <a:pt x="0" y="1568"/>
                      </a:cubicBezTo>
                      <a:lnTo>
                        <a:pt x="0" y="0"/>
                      </a:lnTo>
                    </a:path>
                  </a:pathLst>
                </a:custGeom>
                <a:solidFill>
                  <a:srgbClr val="7A87B2"/>
                </a:solidFill>
                <a:ln w="9360">
                  <a:solidFill>
                    <a:srgbClr val="000000"/>
                  </a:solidFill>
                  <a:round/>
                  <a:headEnd/>
                  <a:tailEnd/>
                </a:ln>
              </p:spPr>
              <p:txBody>
                <a:bodyPr wrap="none" anchor="ctr"/>
                <a:lstStyle/>
                <a:p>
                  <a:endParaRPr lang="ru-RU"/>
                </a:p>
              </p:txBody>
            </p:sp>
            <p:sp>
              <p:nvSpPr>
                <p:cNvPr id="136215" name="Text Box 23"/>
                <p:cNvSpPr txBox="1">
                  <a:spLocks noChangeArrowheads="1"/>
                </p:cNvSpPr>
                <p:nvPr/>
              </p:nvSpPr>
              <p:spPr bwMode="auto">
                <a:xfrm>
                  <a:off x="2308" y="2881"/>
                  <a:ext cx="902"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4000" tIns="144000" rIns="144000" bIns="144000" anchor="ctr">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5pPr>
                  <a:lvl6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6pPr>
                  <a:lvl7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7pPr>
                  <a:lvl8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8pPr>
                  <a:lvl9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9pPr>
                </a:lstStyle>
                <a:p>
                  <a:pPr algn="ctr" eaLnBrk="1" hangingPunct="1">
                    <a:lnSpc>
                      <a:spcPct val="93000"/>
                    </a:lnSpc>
                    <a:buClr>
                      <a:srgbClr val="000000"/>
                    </a:buClr>
                    <a:buSzPct val="33000"/>
                    <a:buFont typeface="Times New Roman" pitchFamily="18" charset="0"/>
                    <a:buNone/>
                  </a:pPr>
                  <a:r>
                    <a:rPr lang="en-GB" altLang="ru-RU" sz="1400" b="1">
                      <a:latin typeface="Arial" charset="0"/>
                    </a:rPr>
                    <a:t>MyDialog.xml</a:t>
                  </a:r>
                </a:p>
              </p:txBody>
            </p:sp>
          </p:grpSp>
          <p:grpSp>
            <p:nvGrpSpPr>
              <p:cNvPr id="136216" name="Group 24"/>
              <p:cNvGrpSpPr>
                <a:grpSpLocks/>
              </p:cNvGrpSpPr>
              <p:nvPr/>
            </p:nvGrpSpPr>
            <p:grpSpPr bwMode="auto">
              <a:xfrm>
                <a:off x="4080" y="3648"/>
                <a:ext cx="1150" cy="382"/>
                <a:chOff x="4080" y="3648"/>
                <a:chExt cx="1150" cy="382"/>
              </a:xfrm>
            </p:grpSpPr>
            <p:sp>
              <p:nvSpPr>
                <p:cNvPr id="136217" name="Freeform 25"/>
                <p:cNvSpPr>
                  <a:spLocks noChangeArrowheads="1"/>
                </p:cNvSpPr>
                <p:nvPr/>
              </p:nvSpPr>
              <p:spPr bwMode="auto">
                <a:xfrm>
                  <a:off x="4080" y="3648"/>
                  <a:ext cx="1150" cy="382"/>
                </a:xfrm>
                <a:custGeom>
                  <a:avLst/>
                  <a:gdLst>
                    <a:gd name="T0" fmla="*/ 0 w 5072"/>
                    <a:gd name="T1" fmla="*/ 0 h 1685"/>
                    <a:gd name="T2" fmla="*/ 5071 w 5072"/>
                    <a:gd name="T3" fmla="*/ 0 h 1685"/>
                    <a:gd name="T4" fmla="*/ 5071 w 5072"/>
                    <a:gd name="T5" fmla="*/ 1353 h 1685"/>
                    <a:gd name="T6" fmla="*/ 1319 w 5072"/>
                    <a:gd name="T7" fmla="*/ 1684 h 1685"/>
                    <a:gd name="T8" fmla="*/ 0 w 5072"/>
                    <a:gd name="T9" fmla="*/ 1567 h 1685"/>
                    <a:gd name="T10" fmla="*/ 0 w 5072"/>
                    <a:gd name="T11" fmla="*/ 0 h 1685"/>
                  </a:gdLst>
                  <a:ahLst/>
                  <a:cxnLst>
                    <a:cxn ang="0">
                      <a:pos x="T0" y="T1"/>
                    </a:cxn>
                    <a:cxn ang="0">
                      <a:pos x="T2" y="T3"/>
                    </a:cxn>
                    <a:cxn ang="0">
                      <a:pos x="T4" y="T5"/>
                    </a:cxn>
                    <a:cxn ang="0">
                      <a:pos x="T6" y="T7"/>
                    </a:cxn>
                    <a:cxn ang="0">
                      <a:pos x="T8" y="T9"/>
                    </a:cxn>
                    <a:cxn ang="0">
                      <a:pos x="T10" y="T11"/>
                    </a:cxn>
                  </a:cxnLst>
                  <a:rect l="0" t="0" r="r" b="b"/>
                  <a:pathLst>
                    <a:path w="5072" h="1685">
                      <a:moveTo>
                        <a:pt x="0" y="0"/>
                      </a:moveTo>
                      <a:lnTo>
                        <a:pt x="5071" y="0"/>
                      </a:lnTo>
                      <a:lnTo>
                        <a:pt x="5071" y="1353"/>
                      </a:lnTo>
                      <a:cubicBezTo>
                        <a:pt x="3063" y="1342"/>
                        <a:pt x="3131" y="1618"/>
                        <a:pt x="1319" y="1684"/>
                      </a:cubicBezTo>
                      <a:cubicBezTo>
                        <a:pt x="669" y="1644"/>
                        <a:pt x="434" y="1613"/>
                        <a:pt x="0" y="1567"/>
                      </a:cubicBezTo>
                      <a:lnTo>
                        <a:pt x="0" y="0"/>
                      </a:lnTo>
                    </a:path>
                  </a:pathLst>
                </a:custGeom>
                <a:solidFill>
                  <a:srgbClr val="CC3300"/>
                </a:solidFill>
                <a:ln w="9360">
                  <a:solidFill>
                    <a:srgbClr val="000000"/>
                  </a:solidFill>
                  <a:round/>
                  <a:headEnd/>
                  <a:tailEnd/>
                </a:ln>
              </p:spPr>
              <p:txBody>
                <a:bodyPr wrap="none" anchor="ctr"/>
                <a:lstStyle/>
                <a:p>
                  <a:endParaRPr lang="ru-RU"/>
                </a:p>
              </p:txBody>
            </p:sp>
            <p:sp>
              <p:nvSpPr>
                <p:cNvPr id="136218" name="Text Box 26"/>
                <p:cNvSpPr txBox="1">
                  <a:spLocks noChangeArrowheads="1"/>
                </p:cNvSpPr>
                <p:nvPr/>
              </p:nvSpPr>
              <p:spPr bwMode="auto">
                <a:xfrm>
                  <a:off x="4201" y="3648"/>
                  <a:ext cx="907"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4000" tIns="144000" rIns="144000" bIns="144000" anchor="ctr">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5pPr>
                  <a:lvl6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6pPr>
                  <a:lvl7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7pPr>
                  <a:lvl8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8pPr>
                  <a:lvl9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9pPr>
                </a:lstStyle>
                <a:p>
                  <a:pPr algn="ctr" eaLnBrk="1" hangingPunct="1">
                    <a:lnSpc>
                      <a:spcPct val="93000"/>
                    </a:lnSpc>
                    <a:buClr>
                      <a:srgbClr val="000000"/>
                    </a:buClr>
                    <a:buSzPct val="33000"/>
                    <a:buFont typeface="Times New Roman" pitchFamily="18" charset="0"/>
                    <a:buNone/>
                  </a:pPr>
                  <a:r>
                    <a:rPr lang="en-GB" altLang="ru-RU" sz="1400" b="1">
                      <a:latin typeface="Arial" charset="0"/>
                    </a:rPr>
                    <a:t>MyDialog.cpp</a:t>
                  </a:r>
                </a:p>
              </p:txBody>
            </p:sp>
          </p:grpSp>
          <p:grpSp>
            <p:nvGrpSpPr>
              <p:cNvPr id="136219" name="Group 27"/>
              <p:cNvGrpSpPr>
                <a:grpSpLocks/>
              </p:cNvGrpSpPr>
              <p:nvPr/>
            </p:nvGrpSpPr>
            <p:grpSpPr bwMode="auto">
              <a:xfrm>
                <a:off x="4069" y="2880"/>
                <a:ext cx="1174" cy="382"/>
                <a:chOff x="4069" y="2880"/>
                <a:chExt cx="1174" cy="382"/>
              </a:xfrm>
            </p:grpSpPr>
            <p:sp>
              <p:nvSpPr>
                <p:cNvPr id="136220" name="Freeform 28"/>
                <p:cNvSpPr>
                  <a:spLocks noChangeArrowheads="1"/>
                </p:cNvSpPr>
                <p:nvPr/>
              </p:nvSpPr>
              <p:spPr bwMode="auto">
                <a:xfrm>
                  <a:off x="4080" y="2880"/>
                  <a:ext cx="1150" cy="382"/>
                </a:xfrm>
                <a:custGeom>
                  <a:avLst/>
                  <a:gdLst>
                    <a:gd name="T0" fmla="*/ 0 w 5072"/>
                    <a:gd name="T1" fmla="*/ 0 h 1686"/>
                    <a:gd name="T2" fmla="*/ 5071 w 5072"/>
                    <a:gd name="T3" fmla="*/ 0 h 1686"/>
                    <a:gd name="T4" fmla="*/ 5071 w 5072"/>
                    <a:gd name="T5" fmla="*/ 1354 h 1686"/>
                    <a:gd name="T6" fmla="*/ 1318 w 5072"/>
                    <a:gd name="T7" fmla="*/ 1685 h 1686"/>
                    <a:gd name="T8" fmla="*/ 0 w 5072"/>
                    <a:gd name="T9" fmla="*/ 1568 h 1686"/>
                    <a:gd name="T10" fmla="*/ 0 w 5072"/>
                    <a:gd name="T11" fmla="*/ 0 h 1686"/>
                  </a:gdLst>
                  <a:ahLst/>
                  <a:cxnLst>
                    <a:cxn ang="0">
                      <a:pos x="T0" y="T1"/>
                    </a:cxn>
                    <a:cxn ang="0">
                      <a:pos x="T2" y="T3"/>
                    </a:cxn>
                    <a:cxn ang="0">
                      <a:pos x="T4" y="T5"/>
                    </a:cxn>
                    <a:cxn ang="0">
                      <a:pos x="T6" y="T7"/>
                    </a:cxn>
                    <a:cxn ang="0">
                      <a:pos x="T8" y="T9"/>
                    </a:cxn>
                    <a:cxn ang="0">
                      <a:pos x="T10" y="T11"/>
                    </a:cxn>
                  </a:cxnLst>
                  <a:rect l="0" t="0" r="r" b="b"/>
                  <a:pathLst>
                    <a:path w="5072" h="1686">
                      <a:moveTo>
                        <a:pt x="0" y="0"/>
                      </a:moveTo>
                      <a:lnTo>
                        <a:pt x="5071" y="0"/>
                      </a:lnTo>
                      <a:lnTo>
                        <a:pt x="5071" y="1354"/>
                      </a:lnTo>
                      <a:cubicBezTo>
                        <a:pt x="3063" y="1343"/>
                        <a:pt x="3131" y="1619"/>
                        <a:pt x="1318" y="1685"/>
                      </a:cubicBezTo>
                      <a:cubicBezTo>
                        <a:pt x="668" y="1645"/>
                        <a:pt x="433" y="1614"/>
                        <a:pt x="0" y="1568"/>
                      </a:cubicBezTo>
                      <a:lnTo>
                        <a:pt x="0" y="0"/>
                      </a:lnTo>
                    </a:path>
                  </a:pathLst>
                </a:custGeom>
                <a:solidFill>
                  <a:srgbClr val="7A87B2"/>
                </a:solidFill>
                <a:ln w="9360">
                  <a:solidFill>
                    <a:srgbClr val="000000"/>
                  </a:solidFill>
                  <a:round/>
                  <a:headEnd/>
                  <a:tailEnd/>
                </a:ln>
              </p:spPr>
              <p:txBody>
                <a:bodyPr wrap="none" anchor="ctr"/>
                <a:lstStyle/>
                <a:p>
                  <a:endParaRPr lang="ru-RU"/>
                </a:p>
              </p:txBody>
            </p:sp>
            <p:sp>
              <p:nvSpPr>
                <p:cNvPr id="136221" name="Text Box 29"/>
                <p:cNvSpPr txBox="1">
                  <a:spLocks noChangeArrowheads="1"/>
                </p:cNvSpPr>
                <p:nvPr/>
              </p:nvSpPr>
              <p:spPr bwMode="auto">
                <a:xfrm>
                  <a:off x="4069" y="2881"/>
                  <a:ext cx="1174"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4000" tIns="144000" rIns="144000" bIns="144000" anchor="ctr">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5pPr>
                  <a:lvl6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6pPr>
                  <a:lvl7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7pPr>
                  <a:lvl8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8pPr>
                  <a:lvl9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9pPr>
                </a:lstStyle>
                <a:p>
                  <a:pPr algn="ctr" eaLnBrk="1" hangingPunct="1">
                    <a:lnSpc>
                      <a:spcPct val="93000"/>
                    </a:lnSpc>
                    <a:buClr>
                      <a:srgbClr val="000000"/>
                    </a:buClr>
                    <a:buSzPct val="33000"/>
                    <a:buFont typeface="Times New Roman" pitchFamily="18" charset="0"/>
                    <a:buNone/>
                  </a:pPr>
                  <a:r>
                    <a:rPr lang="en-GB" altLang="ru-RU" sz="1400" b="1">
                      <a:latin typeface="Arial" charset="0"/>
                    </a:rPr>
                    <a:t>MyDialogBase.cpp</a:t>
                  </a:r>
                </a:p>
              </p:txBody>
            </p:sp>
          </p:grpSp>
        </p:grpSp>
      </p:grpSp>
    </p:spTree>
    <p:extLst>
      <p:ext uri="{BB962C8B-B14F-4D97-AF65-F5344CB8AC3E}">
        <p14:creationId xmlns:p14="http://schemas.microsoft.com/office/powerpoint/2010/main" val="12912033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title"/>
          </p:nvPr>
        </p:nvSpPr>
        <p:spPr/>
        <p:txBody>
          <a:bodyPr/>
          <a:lstStyle/>
          <a:p>
            <a:r>
              <a:rPr lang="nb-NO" altLang="ru-RU"/>
              <a:t>Про Trolltech / QT</a:t>
            </a:r>
            <a:endParaRPr lang="en-GB" altLang="ru-RU"/>
          </a:p>
        </p:txBody>
      </p:sp>
    </p:spTree>
    <p:extLst>
      <p:ext uri="{BB962C8B-B14F-4D97-AF65-F5344CB8AC3E}">
        <p14:creationId xmlns:p14="http://schemas.microsoft.com/office/powerpoint/2010/main" val="1214525351"/>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nb-NO" altLang="ru-RU"/>
              <a:t>документація</a:t>
            </a:r>
            <a:endParaRPr lang="en-GB" altLang="ru-RU"/>
          </a:p>
        </p:txBody>
      </p:sp>
      <p:sp>
        <p:nvSpPr>
          <p:cNvPr id="137219" name="Rectangle 3"/>
          <p:cNvSpPr>
            <a:spLocks noGrp="1" noChangeArrowheads="1"/>
          </p:cNvSpPr>
          <p:nvPr>
            <p:ph type="body" idx="1"/>
          </p:nvPr>
        </p:nvSpPr>
        <p:spPr/>
        <p:txBody>
          <a:bodyPr/>
          <a:lstStyle/>
          <a:p>
            <a:pPr>
              <a:lnSpc>
                <a:spcPct val="93000"/>
              </a:lnSpc>
            </a:pPr>
            <a:r>
              <a:rPr lang="en-GB" altLang="ru-RU" sz="2800"/>
              <a:t>довідкове керівництво</a:t>
            </a:r>
          </a:p>
          <a:p>
            <a:pPr lvl="1">
              <a:lnSpc>
                <a:spcPct val="90000"/>
              </a:lnSpc>
            </a:pPr>
            <a:r>
              <a:rPr lang="en-GB" altLang="ru-RU" sz="2400"/>
              <a:t>HTML</a:t>
            </a:r>
            <a:r>
              <a:rPr lang="nb-NO" altLang="ru-RU" sz="2400"/>
              <a:t> </a:t>
            </a:r>
          </a:p>
          <a:p>
            <a:pPr lvl="1">
              <a:lnSpc>
                <a:spcPct val="90000"/>
              </a:lnSpc>
            </a:pPr>
            <a:r>
              <a:rPr lang="en-GB" altLang="ru-RU" sz="2400"/>
              <a:t>генерується з вихідного коду</a:t>
            </a:r>
          </a:p>
          <a:p>
            <a:pPr lvl="1">
              <a:lnSpc>
                <a:spcPct val="90000"/>
              </a:lnSpc>
            </a:pPr>
            <a:r>
              <a:rPr lang="en-GB" altLang="ru-RU" sz="2400"/>
              <a:t>Повністю перехресні посилання</a:t>
            </a:r>
          </a:p>
          <a:p>
            <a:pPr lvl="1">
              <a:lnSpc>
                <a:spcPct val="90000"/>
              </a:lnSpc>
            </a:pPr>
            <a:r>
              <a:rPr lang="en-GB" altLang="ru-RU" sz="2400"/>
              <a:t>Browsable з Qt Assistant</a:t>
            </a:r>
          </a:p>
          <a:p>
            <a:pPr lvl="1">
              <a:lnSpc>
                <a:spcPct val="90000"/>
              </a:lnSpc>
            </a:pPr>
            <a:r>
              <a:rPr lang="en-GB" altLang="ru-RU" sz="2400"/>
              <a:t>або нормальний веб-браузер: doc.trolltech.com</a:t>
            </a:r>
          </a:p>
          <a:p>
            <a:pPr>
              <a:lnSpc>
                <a:spcPct val="90000"/>
              </a:lnSpc>
            </a:pPr>
            <a:r>
              <a:rPr lang="en-GB" altLang="ru-RU" sz="2800"/>
              <a:t>підручники</a:t>
            </a:r>
          </a:p>
          <a:p>
            <a:pPr>
              <a:lnSpc>
                <a:spcPct val="90000"/>
              </a:lnSpc>
            </a:pPr>
            <a:r>
              <a:rPr lang="en-GB" altLang="ru-RU" sz="2800"/>
              <a:t>прикладів</a:t>
            </a:r>
          </a:p>
          <a:p>
            <a:pPr>
              <a:lnSpc>
                <a:spcPct val="90000"/>
              </a:lnSpc>
            </a:pPr>
            <a:r>
              <a:rPr lang="en-GB" altLang="ru-RU" sz="2800"/>
              <a:t>Qt книги програмування</a:t>
            </a:r>
          </a:p>
          <a:p>
            <a:pPr>
              <a:lnSpc>
                <a:spcPct val="90000"/>
              </a:lnSpc>
            </a:pPr>
            <a:endParaRPr lang="en-GB" altLang="ru-RU" sz="2800"/>
          </a:p>
        </p:txBody>
      </p:sp>
      <p:pic>
        <p:nvPicPr>
          <p:cNvPr id="13722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3886200"/>
            <a:ext cx="1657350" cy="2171700"/>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pic>
        <p:nvPicPr>
          <p:cNvPr id="13722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762000"/>
            <a:ext cx="2192338" cy="287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36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44440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nb-NO" altLang="ru-RU"/>
              <a:t>Приклади і код</a:t>
            </a:r>
            <a:endParaRPr lang="en-GB" altLang="ru-RU"/>
          </a:p>
        </p:txBody>
      </p:sp>
      <p:sp>
        <p:nvSpPr>
          <p:cNvPr id="139267" name="Rectangle 3"/>
          <p:cNvSpPr>
            <a:spLocks noGrp="1" noChangeArrowheads="1"/>
          </p:cNvSpPr>
          <p:nvPr>
            <p:ph type="subTitle" idx="1"/>
          </p:nvPr>
        </p:nvSpPr>
        <p:spPr>
          <a:xfrm>
            <a:off x="914400" y="3810000"/>
            <a:ext cx="7924800" cy="1828800"/>
          </a:xfrm>
          <a:noFill/>
          <a:ln/>
        </p:spPr>
        <p:txBody>
          <a:bodyPr/>
          <a:lstStyle/>
          <a:p>
            <a:r>
              <a:rPr lang="en-US" altLang="ru-RU" dirty="0" err="1"/>
              <a:t>Кумедний</a:t>
            </a:r>
            <a:r>
              <a:rPr lang="en-US" altLang="ru-RU" dirty="0"/>
              <a:t> </a:t>
            </a:r>
            <a:r>
              <a:rPr lang="en-US" altLang="ru-RU" dirty="0" err="1"/>
              <a:t>матеріал</a:t>
            </a:r>
            <a:r>
              <a:rPr lang="en-US" altLang="ru-RU" dirty="0"/>
              <a:t>.</a:t>
            </a:r>
          </a:p>
        </p:txBody>
      </p:sp>
    </p:spTree>
    <p:extLst>
      <p:ext uri="{BB962C8B-B14F-4D97-AF65-F5344CB8AC3E}">
        <p14:creationId xmlns:p14="http://schemas.microsoft.com/office/powerpoint/2010/main" val="3113238710"/>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nb-NO" altLang="ru-RU" dirty="0"/>
              <a:t>Hello World(ish)</a:t>
            </a:r>
            <a:endParaRPr lang="en-GB" altLang="ru-RU" dirty="0"/>
          </a:p>
        </p:txBody>
      </p:sp>
      <p:sp>
        <p:nvSpPr>
          <p:cNvPr id="141315" name="Rectangle 3"/>
          <p:cNvSpPr>
            <a:spLocks noGrp="1" noChangeArrowheads="1"/>
          </p:cNvSpPr>
          <p:nvPr>
            <p:ph type="body" idx="1"/>
          </p:nvPr>
        </p:nvSpPr>
        <p:spPr/>
        <p:txBody>
          <a:bodyPr/>
          <a:lstStyle/>
          <a:p>
            <a:pPr>
              <a:lnSpc>
                <a:spcPct val="80000"/>
              </a:lnSpc>
              <a:buFontTx/>
              <a:buNone/>
            </a:pPr>
            <a:r>
              <a:rPr lang="en-US" altLang="ru-RU" sz="2000" b="1" dirty="0">
                <a:latin typeface="Courier New" pitchFamily="49" charset="0"/>
              </a:rPr>
              <a:t>#include &lt;</a:t>
            </a:r>
            <a:r>
              <a:rPr lang="en-US" altLang="ru-RU" sz="2000" b="1" dirty="0" err="1">
                <a:latin typeface="Courier New" pitchFamily="49" charset="0"/>
              </a:rPr>
              <a:t>qapplication.h</a:t>
            </a:r>
            <a:r>
              <a:rPr lang="en-US" altLang="ru-RU" sz="2000" b="1" dirty="0">
                <a:latin typeface="Courier New" pitchFamily="49" charset="0"/>
              </a:rPr>
              <a:t>&gt;</a:t>
            </a:r>
          </a:p>
          <a:p>
            <a:pPr>
              <a:lnSpc>
                <a:spcPct val="80000"/>
              </a:lnSpc>
              <a:buFontTx/>
              <a:buNone/>
            </a:pPr>
            <a:r>
              <a:rPr lang="en-US" altLang="ru-RU" sz="2000" b="1" dirty="0">
                <a:latin typeface="Courier New" pitchFamily="49" charset="0"/>
              </a:rPr>
              <a:t>#include &lt;</a:t>
            </a:r>
            <a:r>
              <a:rPr lang="en-US" altLang="ru-RU" sz="2000" b="1" dirty="0" err="1">
                <a:latin typeface="Courier New" pitchFamily="49" charset="0"/>
              </a:rPr>
              <a:t>qlabel.h</a:t>
            </a:r>
            <a:r>
              <a:rPr lang="en-US" altLang="ru-RU" sz="2000" b="1" dirty="0">
                <a:latin typeface="Courier New" pitchFamily="49" charset="0"/>
              </a:rPr>
              <a:t>&gt;</a:t>
            </a:r>
          </a:p>
          <a:p>
            <a:pPr>
              <a:lnSpc>
                <a:spcPct val="80000"/>
              </a:lnSpc>
              <a:buFontTx/>
              <a:buNone/>
            </a:pPr>
            <a:endParaRPr lang="en-US" altLang="ru-RU" sz="2000" b="1" dirty="0">
              <a:latin typeface="Courier New" pitchFamily="49" charset="0"/>
            </a:endParaRPr>
          </a:p>
          <a:p>
            <a:pPr>
              <a:lnSpc>
                <a:spcPct val="80000"/>
              </a:lnSpc>
              <a:buFontTx/>
              <a:buNone/>
            </a:pPr>
            <a:r>
              <a:rPr lang="en-US" altLang="ru-RU" sz="2000" b="1" dirty="0" err="1">
                <a:latin typeface="Courier New" pitchFamily="49" charset="0"/>
              </a:rPr>
              <a:t>int</a:t>
            </a:r>
            <a:r>
              <a:rPr lang="en-US" altLang="ru-RU" sz="2000" b="1" dirty="0">
                <a:latin typeface="Courier New" pitchFamily="49" charset="0"/>
              </a:rPr>
              <a:t> main(</a:t>
            </a:r>
            <a:r>
              <a:rPr lang="en-US" altLang="ru-RU" sz="2000" b="1" dirty="0" err="1">
                <a:latin typeface="Courier New" pitchFamily="49" charset="0"/>
              </a:rPr>
              <a:t>int</a:t>
            </a:r>
            <a:r>
              <a:rPr lang="en-US" altLang="ru-RU" sz="2000" b="1" dirty="0">
                <a:latin typeface="Courier New" pitchFamily="49" charset="0"/>
              </a:rPr>
              <a:t> </a:t>
            </a:r>
            <a:r>
              <a:rPr lang="en-US" altLang="ru-RU" sz="2000" b="1" dirty="0" err="1">
                <a:latin typeface="Courier New" pitchFamily="49" charset="0"/>
              </a:rPr>
              <a:t>argc</a:t>
            </a:r>
            <a:r>
              <a:rPr lang="en-US" altLang="ru-RU" sz="2000" b="1" dirty="0">
                <a:latin typeface="Courier New" pitchFamily="49" charset="0"/>
              </a:rPr>
              <a:t>, char* </a:t>
            </a:r>
            <a:r>
              <a:rPr lang="en-US" altLang="ru-RU" sz="2000" b="1" dirty="0" err="1">
                <a:latin typeface="Courier New" pitchFamily="49" charset="0"/>
              </a:rPr>
              <a:t>argv</a:t>
            </a:r>
            <a:r>
              <a:rPr lang="en-US" altLang="ru-RU" sz="2000" b="1" dirty="0">
                <a:latin typeface="Courier New" pitchFamily="49" charset="0"/>
              </a:rPr>
              <a:t>[]) {</a:t>
            </a:r>
          </a:p>
          <a:p>
            <a:pPr>
              <a:lnSpc>
                <a:spcPct val="80000"/>
              </a:lnSpc>
              <a:buFontTx/>
              <a:buNone/>
            </a:pPr>
            <a:r>
              <a:rPr lang="en-US" altLang="ru-RU" sz="2000" b="1" dirty="0">
                <a:latin typeface="Courier New" pitchFamily="49" charset="0"/>
              </a:rPr>
              <a:t>  </a:t>
            </a:r>
            <a:r>
              <a:rPr lang="en-US" altLang="ru-RU" sz="2000" b="1" dirty="0" err="1">
                <a:latin typeface="Courier New" pitchFamily="49" charset="0"/>
              </a:rPr>
              <a:t>QApplication</a:t>
            </a:r>
            <a:r>
              <a:rPr lang="en-US" altLang="ru-RU" sz="2000" b="1" dirty="0">
                <a:latin typeface="Courier New" pitchFamily="49" charset="0"/>
              </a:rPr>
              <a:t> </a:t>
            </a:r>
            <a:r>
              <a:rPr lang="en-US" altLang="ru-RU" sz="2000" b="1" dirty="0" err="1">
                <a:latin typeface="Courier New" pitchFamily="49" charset="0"/>
              </a:rPr>
              <a:t>myapp</a:t>
            </a:r>
            <a:r>
              <a:rPr lang="en-US" altLang="ru-RU" sz="2000" b="1" dirty="0">
                <a:latin typeface="Courier New" pitchFamily="49" charset="0"/>
              </a:rPr>
              <a:t>(</a:t>
            </a:r>
            <a:r>
              <a:rPr lang="en-US" altLang="ru-RU" sz="2000" b="1" dirty="0" err="1">
                <a:latin typeface="Courier New" pitchFamily="49" charset="0"/>
              </a:rPr>
              <a:t>argc</a:t>
            </a:r>
            <a:r>
              <a:rPr lang="en-US" altLang="ru-RU" sz="2000" b="1" dirty="0">
                <a:latin typeface="Courier New" pitchFamily="49" charset="0"/>
              </a:rPr>
              <a:t>, </a:t>
            </a:r>
            <a:r>
              <a:rPr lang="en-US" altLang="ru-RU" sz="2000" b="1" dirty="0" err="1">
                <a:latin typeface="Courier New" pitchFamily="49" charset="0"/>
              </a:rPr>
              <a:t>argv</a:t>
            </a:r>
            <a:r>
              <a:rPr lang="en-US" altLang="ru-RU" sz="2000" b="1" dirty="0">
                <a:latin typeface="Courier New" pitchFamily="49" charset="0"/>
              </a:rPr>
              <a:t>);</a:t>
            </a:r>
          </a:p>
          <a:p>
            <a:pPr>
              <a:lnSpc>
                <a:spcPct val="80000"/>
              </a:lnSpc>
              <a:buFontTx/>
              <a:buNone/>
            </a:pPr>
            <a:endParaRPr lang="en-US" altLang="ru-RU" sz="2000" b="1" dirty="0">
              <a:latin typeface="Courier New" pitchFamily="49" charset="0"/>
            </a:endParaRPr>
          </a:p>
          <a:p>
            <a:pPr>
              <a:lnSpc>
                <a:spcPct val="80000"/>
              </a:lnSpc>
              <a:buFontTx/>
              <a:buNone/>
            </a:pPr>
            <a:r>
              <a:rPr lang="en-US" altLang="ru-RU" sz="2000" b="1" dirty="0">
                <a:latin typeface="Courier New" pitchFamily="49" charset="0"/>
              </a:rPr>
              <a:t>  </a:t>
            </a:r>
            <a:r>
              <a:rPr lang="en-US" altLang="ru-RU" sz="2000" b="1" dirty="0" err="1">
                <a:latin typeface="Courier New" pitchFamily="49" charset="0"/>
              </a:rPr>
              <a:t>QLabel</a:t>
            </a:r>
            <a:r>
              <a:rPr lang="en-US" altLang="ru-RU" sz="2000" b="1" dirty="0">
                <a:latin typeface="Courier New" pitchFamily="49" charset="0"/>
              </a:rPr>
              <a:t>* </a:t>
            </a:r>
            <a:r>
              <a:rPr lang="en-US" altLang="ru-RU" sz="2000" b="1" dirty="0" err="1">
                <a:latin typeface="Courier New" pitchFamily="49" charset="0"/>
              </a:rPr>
              <a:t>mylabel</a:t>
            </a:r>
            <a:r>
              <a:rPr lang="en-US" altLang="ru-RU" sz="2000" b="1" dirty="0">
                <a:latin typeface="Courier New" pitchFamily="49" charset="0"/>
              </a:rPr>
              <a:t> = new </a:t>
            </a:r>
            <a:r>
              <a:rPr lang="en-US" altLang="ru-RU" sz="2000" b="1" dirty="0" err="1">
                <a:latin typeface="Courier New" pitchFamily="49" charset="0"/>
              </a:rPr>
              <a:t>QLabel</a:t>
            </a:r>
            <a:r>
              <a:rPr lang="en-US" altLang="ru-RU" sz="2000" b="1" dirty="0">
                <a:latin typeface="Courier New" pitchFamily="49" charset="0"/>
              </a:rPr>
              <a:t>("Hello </a:t>
            </a:r>
            <a:r>
              <a:rPr lang="en-US" altLang="ru-RU" sz="2000" b="1" dirty="0" smtClean="0">
                <a:latin typeface="Courier New" pitchFamily="49" charset="0"/>
              </a:rPr>
              <a:t>NTU KhPI“,</a:t>
            </a:r>
            <a:r>
              <a:rPr lang="en-US" altLang="ru-RU" sz="2000" b="1" dirty="0">
                <a:latin typeface="Courier New" pitchFamily="49" charset="0"/>
              </a:rPr>
              <a:t>0);</a:t>
            </a:r>
          </a:p>
          <a:p>
            <a:pPr>
              <a:lnSpc>
                <a:spcPct val="80000"/>
              </a:lnSpc>
              <a:buFontTx/>
              <a:buNone/>
            </a:pPr>
            <a:r>
              <a:rPr lang="en-US" altLang="ru-RU" sz="2000" b="1" dirty="0">
                <a:latin typeface="Courier New" pitchFamily="49" charset="0"/>
              </a:rPr>
              <a:t>  </a:t>
            </a:r>
            <a:r>
              <a:rPr lang="en-US" altLang="ru-RU" sz="2000" b="1" dirty="0" err="1">
                <a:latin typeface="Courier New" pitchFamily="49" charset="0"/>
              </a:rPr>
              <a:t>mylabel</a:t>
            </a:r>
            <a:r>
              <a:rPr lang="en-US" altLang="ru-RU" sz="2000" b="1" dirty="0">
                <a:latin typeface="Courier New" pitchFamily="49" charset="0"/>
              </a:rPr>
              <a:t>-&gt;resize(80,30);</a:t>
            </a:r>
          </a:p>
          <a:p>
            <a:pPr>
              <a:lnSpc>
                <a:spcPct val="80000"/>
              </a:lnSpc>
              <a:buFontTx/>
              <a:buNone/>
            </a:pPr>
            <a:r>
              <a:rPr lang="en-US" altLang="ru-RU" sz="2000" b="1" dirty="0">
                <a:latin typeface="Courier New" pitchFamily="49" charset="0"/>
              </a:rPr>
              <a:t>  </a:t>
            </a:r>
          </a:p>
          <a:p>
            <a:pPr>
              <a:lnSpc>
                <a:spcPct val="80000"/>
              </a:lnSpc>
              <a:buFontTx/>
              <a:buNone/>
            </a:pPr>
            <a:r>
              <a:rPr lang="en-US" altLang="ru-RU" sz="2000" b="1" dirty="0">
                <a:latin typeface="Courier New" pitchFamily="49" charset="0"/>
              </a:rPr>
              <a:t>  </a:t>
            </a:r>
            <a:r>
              <a:rPr lang="en-US" altLang="ru-RU" sz="2000" b="1" dirty="0" err="1">
                <a:latin typeface="Courier New" pitchFamily="49" charset="0"/>
              </a:rPr>
              <a:t>myapp.setMainWidget</a:t>
            </a:r>
            <a:r>
              <a:rPr lang="en-US" altLang="ru-RU" sz="2000" b="1" dirty="0">
                <a:latin typeface="Courier New" pitchFamily="49" charset="0"/>
              </a:rPr>
              <a:t>(</a:t>
            </a:r>
            <a:r>
              <a:rPr lang="en-US" altLang="ru-RU" sz="2000" b="1" dirty="0" err="1">
                <a:latin typeface="Courier New" pitchFamily="49" charset="0"/>
              </a:rPr>
              <a:t>mylabel</a:t>
            </a:r>
            <a:r>
              <a:rPr lang="en-US" altLang="ru-RU" sz="2000" b="1" dirty="0">
                <a:latin typeface="Courier New" pitchFamily="49" charset="0"/>
              </a:rPr>
              <a:t>);</a:t>
            </a:r>
          </a:p>
          <a:p>
            <a:pPr>
              <a:lnSpc>
                <a:spcPct val="80000"/>
              </a:lnSpc>
              <a:buFontTx/>
              <a:buNone/>
            </a:pPr>
            <a:r>
              <a:rPr lang="en-US" altLang="ru-RU" sz="2000" b="1" dirty="0">
                <a:latin typeface="Courier New" pitchFamily="49" charset="0"/>
              </a:rPr>
              <a:t>  </a:t>
            </a:r>
            <a:r>
              <a:rPr lang="en-US" altLang="ru-RU" sz="2000" b="1" dirty="0" err="1">
                <a:latin typeface="Courier New" pitchFamily="49" charset="0"/>
              </a:rPr>
              <a:t>mylabel</a:t>
            </a:r>
            <a:r>
              <a:rPr lang="en-US" altLang="ru-RU" sz="2000" b="1" dirty="0">
                <a:latin typeface="Courier New" pitchFamily="49" charset="0"/>
              </a:rPr>
              <a:t>-&gt;show();</a:t>
            </a:r>
          </a:p>
          <a:p>
            <a:pPr>
              <a:lnSpc>
                <a:spcPct val="80000"/>
              </a:lnSpc>
              <a:buFontTx/>
              <a:buNone/>
            </a:pPr>
            <a:r>
              <a:rPr lang="en-US" altLang="ru-RU" sz="2000" b="1" dirty="0">
                <a:latin typeface="Courier New" pitchFamily="49" charset="0"/>
              </a:rPr>
              <a:t>  return </a:t>
            </a:r>
            <a:r>
              <a:rPr lang="en-US" altLang="ru-RU" sz="2000" b="1" dirty="0" err="1">
                <a:latin typeface="Courier New" pitchFamily="49" charset="0"/>
              </a:rPr>
              <a:t>myapp.exec</a:t>
            </a:r>
            <a:r>
              <a:rPr lang="en-US" altLang="ru-RU" sz="2000" b="1" dirty="0">
                <a:latin typeface="Courier New" pitchFamily="49" charset="0"/>
              </a:rPr>
              <a:t>();</a:t>
            </a:r>
          </a:p>
          <a:p>
            <a:pPr>
              <a:lnSpc>
                <a:spcPct val="80000"/>
              </a:lnSpc>
              <a:buFontTx/>
              <a:buNone/>
            </a:pPr>
            <a:r>
              <a:rPr lang="en-US" altLang="ru-RU" sz="2000" b="1" dirty="0">
                <a:latin typeface="Courier New" pitchFamily="49" charset="0"/>
              </a:rPr>
              <a:t>}</a:t>
            </a:r>
            <a:endParaRPr lang="en-GB" altLang="ru-RU" sz="2000" b="1" dirty="0"/>
          </a:p>
        </p:txBody>
      </p:sp>
    </p:spTree>
    <p:extLst>
      <p:ext uri="{BB962C8B-B14F-4D97-AF65-F5344CB8AC3E}">
        <p14:creationId xmlns:p14="http://schemas.microsoft.com/office/powerpoint/2010/main" val="19676931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altLang="ru-RU"/>
              <a:t>Сигнали і слоти (поглиблений)</a:t>
            </a:r>
          </a:p>
        </p:txBody>
      </p:sp>
      <p:pic>
        <p:nvPicPr>
          <p:cNvPr id="1464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9650" y="1265238"/>
            <a:ext cx="6381750" cy="489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76912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en-US" altLang="ru-RU"/>
              <a:t>Сигнали і слоти - приклад</a:t>
            </a:r>
          </a:p>
        </p:txBody>
      </p:sp>
      <p:pic>
        <p:nvPicPr>
          <p:cNvPr id="14746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238" y="2014538"/>
            <a:ext cx="8391525"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36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70113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en-US" altLang="ru-RU"/>
              <a:t>Визначення сигналів і слотів</a:t>
            </a:r>
          </a:p>
        </p:txBody>
      </p:sp>
      <p:sp>
        <p:nvSpPr>
          <p:cNvPr id="148483" name="Rectangle 3"/>
          <p:cNvSpPr>
            <a:spLocks noGrp="1" noChangeArrowheads="1"/>
          </p:cNvSpPr>
          <p:nvPr>
            <p:ph type="body" idx="1"/>
          </p:nvPr>
        </p:nvSpPr>
        <p:spPr/>
        <p:txBody>
          <a:bodyPr/>
          <a:lstStyle/>
          <a:p>
            <a:pPr>
              <a:lnSpc>
                <a:spcPct val="80000"/>
              </a:lnSpc>
            </a:pPr>
            <a:r>
              <a:rPr lang="en-US" altLang="ru-RU" sz="2400" dirty="0" err="1"/>
              <a:t>Новий</a:t>
            </a:r>
            <a:r>
              <a:rPr lang="en-US" altLang="ru-RU" sz="2400" dirty="0"/>
              <a:t> C ++ </a:t>
            </a:r>
            <a:r>
              <a:rPr lang="en-US" altLang="ru-RU" sz="2400" dirty="0" err="1"/>
              <a:t>Синтаксис</a:t>
            </a:r>
            <a:r>
              <a:rPr lang="en-US" altLang="ru-RU" sz="2400" dirty="0"/>
              <a:t> </a:t>
            </a:r>
            <a:r>
              <a:rPr lang="en-US" altLang="ru-RU" sz="2400" dirty="0" err="1"/>
              <a:t>для</a:t>
            </a:r>
            <a:r>
              <a:rPr lang="en-US" altLang="ru-RU" sz="2400" dirty="0"/>
              <a:t> </a:t>
            </a:r>
            <a:r>
              <a:rPr lang="en-US" altLang="ru-RU" sz="2400" dirty="0" err="1"/>
              <a:t>визначення</a:t>
            </a:r>
            <a:r>
              <a:rPr lang="en-US" altLang="ru-RU" sz="2400" dirty="0"/>
              <a:t> </a:t>
            </a:r>
            <a:r>
              <a:rPr lang="en-US" altLang="ru-RU" sz="2400" dirty="0" err="1"/>
              <a:t>Сигнали</a:t>
            </a:r>
            <a:r>
              <a:rPr lang="en-US" altLang="ru-RU" sz="2400" dirty="0"/>
              <a:t> / </a:t>
            </a:r>
            <a:r>
              <a:rPr lang="en-US" altLang="ru-RU" sz="2400" dirty="0" err="1"/>
              <a:t>слоти</a:t>
            </a:r>
            <a:endParaRPr lang="en-US" altLang="ru-RU" sz="2400" dirty="0"/>
          </a:p>
          <a:p>
            <a:pPr lvl="1">
              <a:lnSpc>
                <a:spcPct val="80000"/>
              </a:lnSpc>
              <a:buFontTx/>
              <a:buNone/>
            </a:pPr>
            <a:r>
              <a:rPr lang="en-US" altLang="ru-RU" sz="1800" b="1" dirty="0">
                <a:latin typeface="Courier New" pitchFamily="49" charset="0"/>
              </a:rPr>
              <a:t>class </a:t>
            </a:r>
            <a:r>
              <a:rPr lang="en-US" altLang="ru-RU" sz="1800" b="1" dirty="0" err="1">
                <a:latin typeface="Courier New" pitchFamily="49" charset="0"/>
              </a:rPr>
              <a:t>myClass</a:t>
            </a:r>
            <a:r>
              <a:rPr lang="en-US" altLang="ru-RU" sz="1800" b="1" dirty="0">
                <a:latin typeface="Courier New" pitchFamily="49" charset="0"/>
              </a:rPr>
              <a:t> : public </a:t>
            </a:r>
            <a:r>
              <a:rPr lang="en-US" altLang="ru-RU" sz="1800" b="1" dirty="0" err="1">
                <a:latin typeface="Courier New" pitchFamily="49" charset="0"/>
              </a:rPr>
              <a:t>QObject</a:t>
            </a:r>
            <a:r>
              <a:rPr lang="en-US" altLang="ru-RU" sz="1800" b="1" dirty="0">
                <a:latin typeface="Courier New" pitchFamily="49" charset="0"/>
              </a:rPr>
              <a:t> {</a:t>
            </a:r>
          </a:p>
          <a:p>
            <a:pPr lvl="1">
              <a:lnSpc>
                <a:spcPct val="80000"/>
              </a:lnSpc>
              <a:buFontTx/>
              <a:buNone/>
            </a:pPr>
            <a:r>
              <a:rPr lang="en-US" altLang="ru-RU" sz="1800" b="1" dirty="0">
                <a:latin typeface="Courier New" pitchFamily="49" charset="0"/>
              </a:rPr>
              <a:t>Q_OBJECT		//required macro, no semicolon</a:t>
            </a:r>
          </a:p>
          <a:p>
            <a:pPr lvl="1">
              <a:lnSpc>
                <a:spcPct val="80000"/>
              </a:lnSpc>
              <a:buFontTx/>
              <a:buNone/>
            </a:pPr>
            <a:r>
              <a:rPr lang="en-US" altLang="ru-RU" sz="1800" b="1" dirty="0">
                <a:latin typeface="Courier New" pitchFamily="49" charset="0"/>
              </a:rPr>
              <a:t>…</a:t>
            </a:r>
          </a:p>
          <a:p>
            <a:pPr lvl="1">
              <a:lnSpc>
                <a:spcPct val="80000"/>
              </a:lnSpc>
              <a:buFontTx/>
              <a:buNone/>
            </a:pPr>
            <a:r>
              <a:rPr lang="en-US" altLang="ru-RU" sz="1800" b="1" dirty="0">
                <a:latin typeface="Courier New" pitchFamily="49" charset="0"/>
              </a:rPr>
              <a:t>signals:	</a:t>
            </a:r>
          </a:p>
          <a:p>
            <a:pPr lvl="1">
              <a:lnSpc>
                <a:spcPct val="80000"/>
              </a:lnSpc>
              <a:buFontTx/>
              <a:buNone/>
            </a:pPr>
            <a:r>
              <a:rPr lang="en-US" altLang="ru-RU" sz="1800" b="1" dirty="0">
                <a:latin typeface="Courier New" pitchFamily="49" charset="0"/>
              </a:rPr>
              <a:t>	void </a:t>
            </a:r>
            <a:r>
              <a:rPr lang="en-US" altLang="ru-RU" sz="1800" b="1" dirty="0" err="1">
                <a:latin typeface="Courier New" pitchFamily="49" charset="0"/>
              </a:rPr>
              <a:t>somethingHappened</a:t>
            </a:r>
            <a:r>
              <a:rPr lang="en-US" altLang="ru-RU" sz="1800" b="1" dirty="0">
                <a:latin typeface="Courier New" pitchFamily="49" charset="0"/>
              </a:rPr>
              <a:t>();</a:t>
            </a:r>
          </a:p>
          <a:p>
            <a:pPr lvl="1">
              <a:lnSpc>
                <a:spcPct val="80000"/>
              </a:lnSpc>
              <a:buFontTx/>
              <a:buNone/>
            </a:pPr>
            <a:r>
              <a:rPr lang="en-US" altLang="ru-RU" sz="1800" b="1" dirty="0">
                <a:latin typeface="Courier New" pitchFamily="49" charset="0"/>
              </a:rPr>
              <a:t>… </a:t>
            </a:r>
          </a:p>
          <a:p>
            <a:pPr lvl="1">
              <a:lnSpc>
                <a:spcPct val="80000"/>
              </a:lnSpc>
              <a:buFontTx/>
              <a:buNone/>
            </a:pPr>
            <a:r>
              <a:rPr lang="en-US" altLang="ru-RU" sz="1800" b="1" dirty="0">
                <a:latin typeface="Courier New" pitchFamily="49" charset="0"/>
              </a:rPr>
              <a:t>public slots:		</a:t>
            </a:r>
          </a:p>
          <a:p>
            <a:pPr lvl="1">
              <a:lnSpc>
                <a:spcPct val="80000"/>
              </a:lnSpc>
              <a:buFontTx/>
              <a:buNone/>
            </a:pPr>
            <a:r>
              <a:rPr lang="en-US" altLang="ru-RU" sz="1800" b="1" dirty="0">
                <a:latin typeface="Courier New" pitchFamily="49" charset="0"/>
              </a:rPr>
              <a:t>	void </a:t>
            </a:r>
            <a:r>
              <a:rPr lang="en-US" altLang="ru-RU" sz="1800" b="1" dirty="0" err="1">
                <a:latin typeface="Courier New" pitchFamily="49" charset="0"/>
              </a:rPr>
              <a:t>slotDoSomething</a:t>
            </a:r>
            <a:r>
              <a:rPr lang="en-US" altLang="ru-RU" sz="1800" b="1" dirty="0">
                <a:latin typeface="Courier New" pitchFamily="49" charset="0"/>
              </a:rPr>
              <a:t>();</a:t>
            </a:r>
          </a:p>
          <a:p>
            <a:pPr lvl="1">
              <a:lnSpc>
                <a:spcPct val="80000"/>
              </a:lnSpc>
              <a:buFontTx/>
              <a:buNone/>
            </a:pPr>
            <a:r>
              <a:rPr lang="en-US" altLang="ru-RU" sz="1800" b="1" dirty="0">
                <a:latin typeface="Courier New" pitchFamily="49" charset="0"/>
              </a:rPr>
              <a:t>…</a:t>
            </a:r>
          </a:p>
          <a:p>
            <a:pPr lvl="1">
              <a:lnSpc>
                <a:spcPct val="80000"/>
              </a:lnSpc>
              <a:buFontTx/>
              <a:buNone/>
            </a:pPr>
            <a:r>
              <a:rPr lang="en-US" altLang="ru-RU" sz="1800" b="1" dirty="0">
                <a:latin typeface="Courier New" pitchFamily="49" charset="0"/>
              </a:rPr>
              <a:t>private slots:</a:t>
            </a:r>
          </a:p>
          <a:p>
            <a:pPr lvl="1">
              <a:lnSpc>
                <a:spcPct val="80000"/>
              </a:lnSpc>
              <a:buFontTx/>
              <a:buNone/>
            </a:pPr>
            <a:r>
              <a:rPr lang="en-US" altLang="ru-RU" sz="1800" b="1" dirty="0">
                <a:latin typeface="Courier New" pitchFamily="49" charset="0"/>
              </a:rPr>
              <a:t>	void </a:t>
            </a:r>
            <a:r>
              <a:rPr lang="en-US" altLang="ru-RU" sz="1800" b="1" dirty="0" err="1">
                <a:latin typeface="Courier New" pitchFamily="49" charset="0"/>
              </a:rPr>
              <a:t>slotDoSomethingInternal</a:t>
            </a:r>
            <a:r>
              <a:rPr lang="en-US" altLang="ru-RU" sz="1800" b="1" dirty="0">
                <a:latin typeface="Courier New" pitchFamily="49" charset="0"/>
              </a:rPr>
              <a:t>();</a:t>
            </a:r>
          </a:p>
          <a:p>
            <a:pPr lvl="1">
              <a:lnSpc>
                <a:spcPct val="80000"/>
              </a:lnSpc>
              <a:buFontTx/>
              <a:buNone/>
            </a:pPr>
            <a:r>
              <a:rPr lang="en-US" altLang="ru-RU" sz="1800" b="1" dirty="0">
                <a:latin typeface="Courier New" pitchFamily="49" charset="0"/>
              </a:rPr>
              <a:t>…</a:t>
            </a:r>
          </a:p>
          <a:p>
            <a:pPr lvl="1">
              <a:lnSpc>
                <a:spcPct val="80000"/>
              </a:lnSpc>
              <a:buFontTx/>
              <a:buNone/>
            </a:pPr>
            <a:r>
              <a:rPr lang="en-US" altLang="ru-RU" sz="1800" b="1" dirty="0">
                <a:latin typeface="Courier New" pitchFamily="49" charset="0"/>
              </a:rPr>
              <a:t>};</a:t>
            </a:r>
            <a:endParaRPr lang="en-US" altLang="ru-RU" sz="2000" b="1" dirty="0"/>
          </a:p>
        </p:txBody>
      </p:sp>
    </p:spTree>
    <p:extLst>
      <p:ext uri="{BB962C8B-B14F-4D97-AF65-F5344CB8AC3E}">
        <p14:creationId xmlns:p14="http://schemas.microsoft.com/office/powerpoint/2010/main" val="17587145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r>
              <a:rPr lang="en-US" altLang="ru-RU" dirty="0" err="1" smtClean="0"/>
              <a:t>Детальніше</a:t>
            </a:r>
            <a:endParaRPr lang="en-US" altLang="ru-RU" dirty="0"/>
          </a:p>
        </p:txBody>
      </p:sp>
      <p:sp>
        <p:nvSpPr>
          <p:cNvPr id="149507" name="Rectangle 3"/>
          <p:cNvSpPr>
            <a:spLocks noGrp="1" noChangeArrowheads="1"/>
          </p:cNvSpPr>
          <p:nvPr>
            <p:ph type="body" idx="1"/>
          </p:nvPr>
        </p:nvSpPr>
        <p:spPr/>
        <p:txBody>
          <a:bodyPr/>
          <a:lstStyle/>
          <a:p>
            <a:pPr>
              <a:lnSpc>
                <a:spcPct val="90000"/>
              </a:lnSpc>
            </a:pPr>
            <a:r>
              <a:rPr lang="en-US" altLang="ru-RU" sz="2400" dirty="0" err="1"/>
              <a:t>Сигнали</a:t>
            </a:r>
            <a:r>
              <a:rPr lang="en-US" altLang="ru-RU" sz="2400" dirty="0"/>
              <a:t>: </a:t>
            </a:r>
            <a:r>
              <a:rPr lang="en-US" altLang="ru-RU" sz="2400" dirty="0" err="1"/>
              <a:t>випромінюють</a:t>
            </a:r>
            <a:r>
              <a:rPr lang="en-US" altLang="ru-RU" sz="2400" dirty="0"/>
              <a:t> </a:t>
            </a:r>
            <a:r>
              <a:rPr lang="en-US" altLang="ru-RU" sz="2400" dirty="0" err="1"/>
              <a:t>події</a:t>
            </a:r>
            <a:endParaRPr lang="en-US" altLang="ru-RU" sz="2400" dirty="0"/>
          </a:p>
          <a:p>
            <a:pPr lvl="1">
              <a:lnSpc>
                <a:spcPct val="90000"/>
              </a:lnSpc>
            </a:pPr>
            <a:r>
              <a:rPr lang="en-US" altLang="ru-RU" sz="2000" dirty="0" err="1"/>
              <a:t>оголосити</a:t>
            </a:r>
            <a:r>
              <a:rPr lang="en-US" altLang="ru-RU" sz="2000" dirty="0"/>
              <a:t> </a:t>
            </a:r>
            <a:r>
              <a:rPr lang="en-US" altLang="ru-RU" sz="2000" dirty="0" err="1"/>
              <a:t>як</a:t>
            </a:r>
            <a:r>
              <a:rPr lang="en-US" altLang="ru-RU" sz="2000" dirty="0"/>
              <a:t> </a:t>
            </a:r>
            <a:r>
              <a:rPr lang="en-US" altLang="ru-RU" sz="2000" dirty="0" err="1"/>
              <a:t>сигнали</a:t>
            </a:r>
            <a:r>
              <a:rPr lang="en-US" altLang="ru-RU" sz="2000" dirty="0"/>
              <a:t>, в </a:t>
            </a:r>
            <a:r>
              <a:rPr lang="en-US" altLang="ru-RU" sz="2000" dirty="0" err="1"/>
              <a:t>іншому</a:t>
            </a:r>
            <a:r>
              <a:rPr lang="en-US" altLang="ru-RU" sz="2000" dirty="0"/>
              <a:t> </a:t>
            </a:r>
            <a:r>
              <a:rPr lang="en-US" altLang="ru-RU" sz="2000" dirty="0" err="1"/>
              <a:t>випадку</a:t>
            </a:r>
            <a:r>
              <a:rPr lang="en-US" altLang="ru-RU" sz="2000" dirty="0"/>
              <a:t> </a:t>
            </a:r>
            <a:r>
              <a:rPr lang="en-US" altLang="ru-RU" sz="2000" dirty="0" err="1"/>
              <a:t>нормальних</a:t>
            </a:r>
            <a:r>
              <a:rPr lang="en-US" altLang="ru-RU" sz="2000" dirty="0"/>
              <a:t> </a:t>
            </a:r>
            <a:r>
              <a:rPr lang="en-US" altLang="ru-RU" sz="2000" dirty="0" err="1"/>
              <a:t>функцій-членів</a:t>
            </a:r>
            <a:endParaRPr lang="en-US" altLang="ru-RU" sz="2000" dirty="0"/>
          </a:p>
          <a:p>
            <a:pPr lvl="1">
              <a:lnSpc>
                <a:spcPct val="90000"/>
              </a:lnSpc>
            </a:pPr>
            <a:r>
              <a:rPr lang="en-US" altLang="ru-RU" sz="2000" dirty="0" err="1"/>
              <a:t>Ви</a:t>
            </a:r>
            <a:r>
              <a:rPr lang="en-US" altLang="ru-RU" sz="2000" dirty="0"/>
              <a:t> </a:t>
            </a:r>
            <a:r>
              <a:rPr lang="en-US" altLang="ru-RU" sz="2000" dirty="0" err="1"/>
              <a:t>не</a:t>
            </a:r>
            <a:r>
              <a:rPr lang="en-US" altLang="ru-RU" sz="2000" dirty="0"/>
              <a:t> </a:t>
            </a:r>
            <a:r>
              <a:rPr lang="en-US" altLang="ru-RU" sz="2000" dirty="0" err="1"/>
              <a:t>реалізують</a:t>
            </a:r>
            <a:r>
              <a:rPr lang="en-US" altLang="ru-RU" sz="2000" dirty="0"/>
              <a:t> </a:t>
            </a:r>
            <a:r>
              <a:rPr lang="en-US" altLang="ru-RU" sz="2000" dirty="0" err="1"/>
              <a:t>їх</a:t>
            </a:r>
            <a:r>
              <a:rPr lang="en-US" altLang="ru-RU" sz="2000" dirty="0"/>
              <a:t>. </a:t>
            </a:r>
            <a:r>
              <a:rPr lang="en-US" altLang="ru-RU" sz="2000" dirty="0" err="1"/>
              <a:t>Швидше</a:t>
            </a:r>
            <a:r>
              <a:rPr lang="en-US" altLang="ru-RU" sz="2000" dirty="0"/>
              <a:t> </a:t>
            </a:r>
            <a:r>
              <a:rPr lang="en-US" altLang="ru-RU" sz="2000" dirty="0" err="1"/>
              <a:t>за</a:t>
            </a:r>
            <a:r>
              <a:rPr lang="en-US" altLang="ru-RU" sz="2000" dirty="0"/>
              <a:t> </a:t>
            </a:r>
            <a:r>
              <a:rPr lang="en-US" altLang="ru-RU" sz="2000" dirty="0" err="1"/>
              <a:t>все</a:t>
            </a:r>
            <a:r>
              <a:rPr lang="en-US" altLang="ru-RU" sz="2000" dirty="0"/>
              <a:t>, </a:t>
            </a:r>
            <a:r>
              <a:rPr lang="en-US" altLang="ru-RU" sz="2000" dirty="0" err="1"/>
              <a:t>ви</a:t>
            </a:r>
            <a:r>
              <a:rPr lang="en-US" altLang="ru-RU" sz="2000" dirty="0"/>
              <a:t> </a:t>
            </a:r>
            <a:r>
              <a:rPr lang="en-US" altLang="ru-RU" sz="2000" dirty="0" err="1"/>
              <a:t>відправляєте</a:t>
            </a:r>
            <a:r>
              <a:rPr lang="en-US" altLang="ru-RU" sz="2000" dirty="0"/>
              <a:t> </a:t>
            </a:r>
            <a:r>
              <a:rPr lang="en-US" altLang="ru-RU" sz="2000" dirty="0" err="1"/>
              <a:t>їх</a:t>
            </a:r>
            <a:r>
              <a:rPr lang="en-US" altLang="ru-RU" sz="2000" dirty="0"/>
              <a:t> з </a:t>
            </a:r>
            <a:r>
              <a:rPr lang="en-US" altLang="ru-RU" sz="2000" dirty="0" err="1"/>
              <a:t>ключовим</a:t>
            </a:r>
            <a:r>
              <a:rPr lang="en-US" altLang="ru-RU" sz="2000" dirty="0"/>
              <a:t> </a:t>
            </a:r>
            <a:r>
              <a:rPr lang="en-US" altLang="ru-RU" sz="2000" dirty="0" err="1" smtClean="0"/>
              <a:t>словом</a:t>
            </a:r>
            <a:r>
              <a:rPr lang="en-US" altLang="ru-RU" sz="2000" dirty="0" smtClean="0"/>
              <a:t> </a:t>
            </a:r>
            <a:r>
              <a:rPr lang="en-US" altLang="ru-RU" sz="2000" b="1" dirty="0" err="1" smtClean="0"/>
              <a:t>випускати</a:t>
            </a:r>
            <a:r>
              <a:rPr lang="en-US" altLang="ru-RU" sz="2000" b="1" dirty="0"/>
              <a:t> (emit)</a:t>
            </a:r>
            <a:endParaRPr lang="en-US" altLang="ru-RU" sz="2000" b="1" dirty="0"/>
          </a:p>
          <a:p>
            <a:pPr lvl="1">
              <a:lnSpc>
                <a:spcPct val="90000"/>
              </a:lnSpc>
            </a:pPr>
            <a:r>
              <a:rPr lang="en-US" altLang="ru-RU" sz="2000" dirty="0" err="1"/>
              <a:t>Наприклад</a:t>
            </a:r>
            <a:r>
              <a:rPr lang="en-US" altLang="ru-RU" sz="2000" dirty="0"/>
              <a:t>, </a:t>
            </a:r>
            <a:r>
              <a:rPr lang="en-US" altLang="ru-RU" sz="2000" dirty="0" err="1"/>
              <a:t>випускають</a:t>
            </a:r>
            <a:r>
              <a:rPr lang="en-US" altLang="ru-RU" sz="2000" dirty="0"/>
              <a:t> </a:t>
            </a:r>
            <a:r>
              <a:rPr lang="en-US" altLang="ru-RU" sz="2000" dirty="0" err="1"/>
              <a:t>sliderChanged</a:t>
            </a:r>
            <a:r>
              <a:rPr lang="en-US" altLang="ru-RU" sz="2000" dirty="0"/>
              <a:t> (5)</a:t>
            </a:r>
          </a:p>
          <a:p>
            <a:pPr>
              <a:lnSpc>
                <a:spcPct val="90000"/>
              </a:lnSpc>
            </a:pPr>
            <a:r>
              <a:rPr lang="en-US" altLang="ru-RU" sz="2400" dirty="0" err="1"/>
              <a:t>Слоти</a:t>
            </a:r>
            <a:r>
              <a:rPr lang="en-US" altLang="ru-RU" sz="2400" dirty="0"/>
              <a:t>: </a:t>
            </a:r>
            <a:r>
              <a:rPr lang="en-US" altLang="ru-RU" sz="2400" dirty="0" err="1"/>
              <a:t>отримувати</a:t>
            </a:r>
            <a:r>
              <a:rPr lang="en-US" altLang="ru-RU" sz="2400" dirty="0"/>
              <a:t> і </a:t>
            </a:r>
            <a:r>
              <a:rPr lang="en-US" altLang="ru-RU" sz="2400" dirty="0" err="1"/>
              <a:t>обробляти</a:t>
            </a:r>
            <a:r>
              <a:rPr lang="en-US" altLang="ru-RU" sz="2400" dirty="0"/>
              <a:t> </a:t>
            </a:r>
            <a:r>
              <a:rPr lang="en-US" altLang="ru-RU" sz="2400" dirty="0" err="1"/>
              <a:t>події</a:t>
            </a:r>
            <a:endParaRPr lang="en-US" altLang="ru-RU" sz="2400" dirty="0"/>
          </a:p>
          <a:p>
            <a:pPr lvl="1">
              <a:lnSpc>
                <a:spcPct val="90000"/>
              </a:lnSpc>
            </a:pPr>
            <a:r>
              <a:rPr lang="en-US" altLang="ru-RU" sz="2000" dirty="0" err="1"/>
              <a:t>Нормальні</a:t>
            </a:r>
            <a:r>
              <a:rPr lang="en-US" altLang="ru-RU" sz="2000" dirty="0"/>
              <a:t> </a:t>
            </a:r>
            <a:r>
              <a:rPr lang="en-US" altLang="ru-RU" sz="2000" dirty="0" err="1"/>
              <a:t>функції-члени</a:t>
            </a:r>
            <a:r>
              <a:rPr lang="en-US" altLang="ru-RU" sz="2000" dirty="0"/>
              <a:t>, </a:t>
            </a:r>
            <a:r>
              <a:rPr lang="en-US" altLang="ru-RU" sz="2000" dirty="0" err="1"/>
              <a:t>оголошені</a:t>
            </a:r>
            <a:r>
              <a:rPr lang="en-US" altLang="ru-RU" sz="2000" dirty="0"/>
              <a:t> </a:t>
            </a:r>
            <a:r>
              <a:rPr lang="en-US" altLang="ru-RU" sz="2000" dirty="0" err="1"/>
              <a:t>як</a:t>
            </a:r>
            <a:r>
              <a:rPr lang="en-US" altLang="ru-RU" sz="2000" dirty="0"/>
              <a:t> </a:t>
            </a:r>
            <a:r>
              <a:rPr lang="en-US" altLang="ru-RU" sz="2000" dirty="0" err="1"/>
              <a:t>слоти</a:t>
            </a:r>
            <a:endParaRPr lang="en-US" altLang="ru-RU" sz="2000" dirty="0"/>
          </a:p>
          <a:p>
            <a:pPr>
              <a:lnSpc>
                <a:spcPct val="90000"/>
              </a:lnSpc>
            </a:pPr>
            <a:r>
              <a:rPr lang="en-US" altLang="ru-RU" sz="2400" dirty="0" err="1"/>
              <a:t>Підключення</a:t>
            </a:r>
            <a:r>
              <a:rPr lang="en-US" altLang="ru-RU" sz="2400" dirty="0"/>
              <a:t>: </a:t>
            </a:r>
            <a:r>
              <a:rPr lang="en-US" altLang="ru-RU" sz="2400" dirty="0" err="1"/>
              <a:t>необхідно</a:t>
            </a:r>
            <a:r>
              <a:rPr lang="en-US" altLang="ru-RU" sz="2400" dirty="0"/>
              <a:t> </a:t>
            </a:r>
            <a:r>
              <a:rPr lang="en-US" altLang="ru-RU" sz="2400" dirty="0" err="1"/>
              <a:t>підключити</a:t>
            </a:r>
            <a:r>
              <a:rPr lang="en-US" altLang="ru-RU" sz="2400" dirty="0"/>
              <a:t> </a:t>
            </a:r>
            <a:r>
              <a:rPr lang="en-US" altLang="ru-RU" sz="2400" dirty="0" err="1"/>
              <a:t>сигнали</a:t>
            </a:r>
            <a:r>
              <a:rPr lang="en-US" altLang="ru-RU" sz="2400" dirty="0"/>
              <a:t> </a:t>
            </a:r>
            <a:r>
              <a:rPr lang="en-US" altLang="ru-RU" sz="2400" dirty="0" err="1"/>
              <a:t>до</a:t>
            </a:r>
            <a:r>
              <a:rPr lang="en-US" altLang="ru-RU" sz="2400" dirty="0"/>
              <a:t> </a:t>
            </a:r>
            <a:r>
              <a:rPr lang="en-US" altLang="ru-RU" sz="2400" dirty="0" err="1"/>
              <a:t>слотів</a:t>
            </a:r>
            <a:endParaRPr lang="en-US" altLang="ru-RU" sz="2400" dirty="0"/>
          </a:p>
          <a:p>
            <a:pPr lvl="1">
              <a:lnSpc>
                <a:spcPct val="90000"/>
              </a:lnSpc>
            </a:pPr>
            <a:r>
              <a:rPr lang="en-US" altLang="ru-RU" sz="2000" dirty="0" err="1"/>
              <a:t>QObject</a:t>
            </a:r>
            <a:r>
              <a:rPr lang="en-US" altLang="ru-RU" sz="2000" dirty="0"/>
              <a:t>::connect( </a:t>
            </a:r>
            <a:r>
              <a:rPr lang="en-US" altLang="ru-RU" sz="2000" dirty="0" err="1"/>
              <a:t>mymenu</a:t>
            </a:r>
            <a:r>
              <a:rPr lang="en-US" altLang="ru-RU" sz="2000" dirty="0"/>
              <a:t>, SIGNAL(activated(</a:t>
            </a:r>
            <a:r>
              <a:rPr lang="en-US" altLang="ru-RU" sz="2000" dirty="0" err="1"/>
              <a:t>int</a:t>
            </a:r>
            <a:r>
              <a:rPr lang="en-US" altLang="ru-RU" sz="2000" dirty="0"/>
              <a:t>)), </a:t>
            </a:r>
            <a:r>
              <a:rPr lang="en-US" altLang="ru-RU" sz="2000" dirty="0" err="1"/>
              <a:t>myobject</a:t>
            </a:r>
            <a:r>
              <a:rPr lang="en-US" altLang="ru-RU" sz="2000" dirty="0"/>
              <a:t>, SLOT(</a:t>
            </a:r>
            <a:r>
              <a:rPr lang="en-US" altLang="ru-RU" sz="2000" dirty="0" err="1"/>
              <a:t>slotDoMenuFunction</a:t>
            </a:r>
            <a:r>
              <a:rPr lang="en-US" altLang="ru-RU" sz="2000" dirty="0"/>
              <a:t>(</a:t>
            </a:r>
            <a:r>
              <a:rPr lang="en-US" altLang="ru-RU" sz="2000" dirty="0" err="1"/>
              <a:t>int</a:t>
            </a:r>
            <a:r>
              <a:rPr lang="en-US" altLang="ru-RU" sz="2000" dirty="0"/>
              <a:t>)) );</a:t>
            </a:r>
          </a:p>
          <a:p>
            <a:pPr>
              <a:lnSpc>
                <a:spcPct val="90000"/>
              </a:lnSpc>
            </a:pPr>
            <a:r>
              <a:rPr lang="en-US" altLang="ru-RU" sz="2400" dirty="0" smtClean="0"/>
              <a:t>MOC</a:t>
            </a:r>
            <a:r>
              <a:rPr lang="en-US" altLang="ru-RU" sz="2400" dirty="0"/>
              <a:t>: </a:t>
            </a:r>
            <a:r>
              <a:rPr lang="en-US" altLang="ru-RU" sz="2400" dirty="0" err="1"/>
              <a:t>мета-об'єктний</a:t>
            </a:r>
            <a:r>
              <a:rPr lang="en-US" altLang="ru-RU" sz="2400" dirty="0"/>
              <a:t> </a:t>
            </a:r>
            <a:r>
              <a:rPr lang="en-US" altLang="ru-RU" sz="2400" dirty="0" err="1"/>
              <a:t>компілятор</a:t>
            </a:r>
            <a:r>
              <a:rPr lang="en-US" altLang="ru-RU" sz="2400" dirty="0"/>
              <a:t> (</a:t>
            </a:r>
            <a:r>
              <a:rPr lang="en-US" altLang="ru-RU" sz="2400" dirty="0" err="1"/>
              <a:t>препроцесор</a:t>
            </a:r>
            <a:r>
              <a:rPr lang="en-US" altLang="ru-RU" sz="2400" dirty="0"/>
              <a:t>) </a:t>
            </a:r>
            <a:r>
              <a:rPr lang="en-US" altLang="ru-RU" sz="2400" dirty="0" err="1"/>
              <a:t>перетворює</a:t>
            </a:r>
            <a:r>
              <a:rPr lang="en-US" altLang="ru-RU" sz="2400" dirty="0"/>
              <a:t> </a:t>
            </a:r>
            <a:r>
              <a:rPr lang="en-US" altLang="ru-RU" sz="2400" dirty="0" err="1"/>
              <a:t>ці</a:t>
            </a:r>
            <a:r>
              <a:rPr lang="en-US" altLang="ru-RU" sz="2400" dirty="0"/>
              <a:t> </a:t>
            </a:r>
            <a:r>
              <a:rPr lang="en-US" altLang="ru-RU" sz="2400" dirty="0" err="1"/>
              <a:t>нові</a:t>
            </a:r>
            <a:r>
              <a:rPr lang="en-US" altLang="ru-RU" sz="2400" dirty="0"/>
              <a:t> </a:t>
            </a:r>
            <a:r>
              <a:rPr lang="en-US" altLang="ru-RU" sz="2400" dirty="0" err="1"/>
              <a:t>ключові</a:t>
            </a:r>
            <a:r>
              <a:rPr lang="en-US" altLang="ru-RU" sz="2400" dirty="0"/>
              <a:t> </a:t>
            </a:r>
            <a:r>
              <a:rPr lang="en-US" altLang="ru-RU" sz="2400" dirty="0" err="1"/>
              <a:t>слова</a:t>
            </a:r>
            <a:r>
              <a:rPr lang="en-US" altLang="ru-RU" sz="2400" dirty="0"/>
              <a:t> в </a:t>
            </a:r>
            <a:r>
              <a:rPr lang="en-US" altLang="ru-RU" sz="2400" dirty="0" err="1"/>
              <a:t>реальні</a:t>
            </a:r>
            <a:r>
              <a:rPr lang="en-US" altLang="ru-RU" sz="2400" dirty="0"/>
              <a:t> C ++</a:t>
            </a:r>
          </a:p>
        </p:txBody>
      </p:sp>
    </p:spTree>
    <p:extLst>
      <p:ext uri="{BB962C8B-B14F-4D97-AF65-F5344CB8AC3E}">
        <p14:creationId xmlns:p14="http://schemas.microsoft.com/office/powerpoint/2010/main" val="31564619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ltLang="ru-RU"/>
              <a:t>Привіт світ Правильний</a:t>
            </a:r>
          </a:p>
        </p:txBody>
      </p:sp>
      <p:sp>
        <p:nvSpPr>
          <p:cNvPr id="142339" name="Rectangle 3"/>
          <p:cNvSpPr>
            <a:spLocks noGrp="1" noChangeArrowheads="1"/>
          </p:cNvSpPr>
          <p:nvPr>
            <p:ph type="body" idx="1"/>
          </p:nvPr>
        </p:nvSpPr>
        <p:spPr>
          <a:xfrm>
            <a:off x="457200" y="1268760"/>
            <a:ext cx="8229600" cy="5589240"/>
          </a:xfrm>
        </p:spPr>
        <p:txBody>
          <a:bodyPr>
            <a:noAutofit/>
          </a:bodyPr>
          <a:lstStyle/>
          <a:p>
            <a:pPr>
              <a:lnSpc>
                <a:spcPct val="80000"/>
              </a:lnSpc>
              <a:buFontTx/>
              <a:buNone/>
            </a:pPr>
            <a:r>
              <a:rPr lang="en-US" altLang="ru-RU" sz="2000" b="1" dirty="0" err="1">
                <a:latin typeface="Courier New" pitchFamily="49" charset="0"/>
              </a:rPr>
              <a:t>int</a:t>
            </a:r>
            <a:r>
              <a:rPr lang="en-US" altLang="ru-RU" sz="2000" b="1" dirty="0">
                <a:latin typeface="Courier New" pitchFamily="49" charset="0"/>
              </a:rPr>
              <a:t> main(</a:t>
            </a:r>
            <a:r>
              <a:rPr lang="en-US" altLang="ru-RU" sz="2000" b="1" dirty="0" err="1">
                <a:latin typeface="Courier New" pitchFamily="49" charset="0"/>
              </a:rPr>
              <a:t>int</a:t>
            </a:r>
            <a:r>
              <a:rPr lang="en-US" altLang="ru-RU" sz="2000" b="1" dirty="0">
                <a:latin typeface="Courier New" pitchFamily="49" charset="0"/>
              </a:rPr>
              <a:t> </a:t>
            </a:r>
            <a:r>
              <a:rPr lang="en-US" altLang="ru-RU" sz="2000" b="1" dirty="0" err="1">
                <a:latin typeface="Courier New" pitchFamily="49" charset="0"/>
              </a:rPr>
              <a:t>argc</a:t>
            </a:r>
            <a:r>
              <a:rPr lang="en-US" altLang="ru-RU" sz="2000" b="1" dirty="0">
                <a:latin typeface="Courier New" pitchFamily="49" charset="0"/>
              </a:rPr>
              <a:t>, char* </a:t>
            </a:r>
            <a:r>
              <a:rPr lang="en-US" altLang="ru-RU" sz="2000" b="1" dirty="0" err="1">
                <a:latin typeface="Courier New" pitchFamily="49" charset="0"/>
              </a:rPr>
              <a:t>argv</a:t>
            </a:r>
            <a:r>
              <a:rPr lang="en-US" altLang="ru-RU" sz="2000" b="1" dirty="0">
                <a:latin typeface="Courier New" pitchFamily="49" charset="0"/>
              </a:rPr>
              <a:t>[]) {</a:t>
            </a:r>
          </a:p>
          <a:p>
            <a:pPr lvl="1">
              <a:lnSpc>
                <a:spcPct val="80000"/>
              </a:lnSpc>
              <a:buFontTx/>
              <a:buNone/>
            </a:pPr>
            <a:r>
              <a:rPr lang="en-US" altLang="ru-RU" sz="2000" b="1" dirty="0" err="1">
                <a:latin typeface="Courier New" pitchFamily="49" charset="0"/>
              </a:rPr>
              <a:t>QApplication</a:t>
            </a:r>
            <a:r>
              <a:rPr lang="en-US" altLang="ru-RU" sz="2000" b="1" dirty="0">
                <a:latin typeface="Courier New" pitchFamily="49" charset="0"/>
              </a:rPr>
              <a:t> </a:t>
            </a:r>
            <a:r>
              <a:rPr lang="en-US" altLang="ru-RU" sz="2000" b="1" dirty="0" err="1">
                <a:latin typeface="Courier New" pitchFamily="49" charset="0"/>
              </a:rPr>
              <a:t>myApp</a:t>
            </a:r>
            <a:r>
              <a:rPr lang="en-US" altLang="ru-RU" sz="2000" b="1" dirty="0">
                <a:latin typeface="Courier New" pitchFamily="49" charset="0"/>
              </a:rPr>
              <a:t>(</a:t>
            </a:r>
            <a:r>
              <a:rPr lang="en-US" altLang="ru-RU" sz="2000" b="1" dirty="0" err="1">
                <a:latin typeface="Courier New" pitchFamily="49" charset="0"/>
              </a:rPr>
              <a:t>argc</a:t>
            </a:r>
            <a:r>
              <a:rPr lang="en-US" altLang="ru-RU" sz="2000" b="1" dirty="0">
                <a:latin typeface="Courier New" pitchFamily="49" charset="0"/>
              </a:rPr>
              <a:t>, </a:t>
            </a:r>
            <a:r>
              <a:rPr lang="en-US" altLang="ru-RU" sz="2000" b="1" dirty="0" err="1">
                <a:latin typeface="Courier New" pitchFamily="49" charset="0"/>
              </a:rPr>
              <a:t>argv</a:t>
            </a:r>
            <a:r>
              <a:rPr lang="en-US" altLang="ru-RU" sz="2000" b="1" dirty="0">
                <a:latin typeface="Courier New" pitchFamily="49" charset="0"/>
              </a:rPr>
              <a:t>);</a:t>
            </a:r>
          </a:p>
          <a:p>
            <a:pPr lvl="1">
              <a:lnSpc>
                <a:spcPct val="80000"/>
              </a:lnSpc>
              <a:buFontTx/>
              <a:buNone/>
            </a:pPr>
            <a:r>
              <a:rPr lang="en-US" altLang="ru-RU" sz="2000" b="1" dirty="0" err="1">
                <a:latin typeface="Courier New" pitchFamily="49" charset="0"/>
              </a:rPr>
              <a:t>QWidget</a:t>
            </a:r>
            <a:r>
              <a:rPr lang="en-US" altLang="ru-RU" sz="2000" b="1" dirty="0">
                <a:latin typeface="Courier New" pitchFamily="49" charset="0"/>
              </a:rPr>
              <a:t>* </a:t>
            </a:r>
            <a:r>
              <a:rPr lang="en-US" altLang="ru-RU" sz="2000" b="1" dirty="0" err="1">
                <a:latin typeface="Courier New" pitchFamily="49" charset="0"/>
              </a:rPr>
              <a:t>myWidget</a:t>
            </a:r>
            <a:r>
              <a:rPr lang="en-US" altLang="ru-RU" sz="2000" b="1" dirty="0">
                <a:latin typeface="Courier New" pitchFamily="49" charset="0"/>
              </a:rPr>
              <a:t> = new </a:t>
            </a:r>
            <a:r>
              <a:rPr lang="en-US" altLang="ru-RU" sz="2000" b="1" dirty="0" err="1">
                <a:latin typeface="Courier New" pitchFamily="49" charset="0"/>
              </a:rPr>
              <a:t>QWidget</a:t>
            </a:r>
            <a:r>
              <a:rPr lang="en-US" altLang="ru-RU" sz="2000" b="1" dirty="0">
                <a:latin typeface="Courier New" pitchFamily="49" charset="0"/>
              </a:rPr>
              <a:t>();</a:t>
            </a:r>
          </a:p>
          <a:p>
            <a:pPr lvl="1">
              <a:lnSpc>
                <a:spcPct val="80000"/>
              </a:lnSpc>
              <a:buFontTx/>
              <a:buNone/>
            </a:pPr>
            <a:r>
              <a:rPr lang="en-US" altLang="ru-RU" sz="2000" b="1" dirty="0" err="1">
                <a:latin typeface="Courier New" pitchFamily="49" charset="0"/>
              </a:rPr>
              <a:t>myWidget</a:t>
            </a:r>
            <a:r>
              <a:rPr lang="en-US" altLang="ru-RU" sz="2000" b="1" dirty="0">
                <a:latin typeface="Courier New" pitchFamily="49" charset="0"/>
              </a:rPr>
              <a:t>-&gt;</a:t>
            </a:r>
            <a:r>
              <a:rPr lang="en-US" altLang="ru-RU" sz="2000" b="1" dirty="0" err="1">
                <a:latin typeface="Courier New" pitchFamily="49" charset="0"/>
              </a:rPr>
              <a:t>setGeometry</a:t>
            </a:r>
            <a:r>
              <a:rPr lang="en-US" altLang="ru-RU" sz="2000" b="1" dirty="0">
                <a:latin typeface="Courier New" pitchFamily="49" charset="0"/>
              </a:rPr>
              <a:t>(400, 300, 120, 90);</a:t>
            </a:r>
          </a:p>
          <a:p>
            <a:pPr lvl="1">
              <a:lnSpc>
                <a:spcPct val="80000"/>
              </a:lnSpc>
              <a:buFontTx/>
              <a:buNone/>
            </a:pPr>
            <a:endParaRPr lang="en-US" altLang="ru-RU" sz="2000" b="1" dirty="0">
              <a:latin typeface="Courier New" pitchFamily="49" charset="0"/>
            </a:endParaRPr>
          </a:p>
          <a:p>
            <a:pPr lvl="1">
              <a:lnSpc>
                <a:spcPct val="80000"/>
              </a:lnSpc>
              <a:buFontTx/>
              <a:buNone/>
            </a:pPr>
            <a:r>
              <a:rPr lang="en-US" altLang="ru-RU" sz="2000" b="1" dirty="0" err="1">
                <a:latin typeface="Courier New" pitchFamily="49" charset="0"/>
              </a:rPr>
              <a:t>QLabel</a:t>
            </a:r>
            <a:r>
              <a:rPr lang="en-US" altLang="ru-RU" sz="2000" b="1" dirty="0">
                <a:latin typeface="Courier New" pitchFamily="49" charset="0"/>
              </a:rPr>
              <a:t> *</a:t>
            </a:r>
            <a:r>
              <a:rPr lang="en-US" altLang="ru-RU" sz="2000" b="1" dirty="0" err="1">
                <a:latin typeface="Courier New" pitchFamily="49" charset="0"/>
              </a:rPr>
              <a:t>myLabel</a:t>
            </a:r>
            <a:r>
              <a:rPr lang="en-US" altLang="ru-RU" sz="2000" b="1" dirty="0">
                <a:latin typeface="Courier New" pitchFamily="49" charset="0"/>
              </a:rPr>
              <a:t> = new </a:t>
            </a:r>
            <a:r>
              <a:rPr lang="en-US" altLang="ru-RU" sz="2000" b="1" dirty="0" err="1">
                <a:latin typeface="Courier New" pitchFamily="49" charset="0"/>
              </a:rPr>
              <a:t>QLabel</a:t>
            </a:r>
            <a:r>
              <a:rPr lang="en-US" altLang="ru-RU" sz="2000" b="1" dirty="0">
                <a:latin typeface="Courier New" pitchFamily="49" charset="0"/>
              </a:rPr>
              <a:t>("Hello </a:t>
            </a:r>
            <a:r>
              <a:rPr lang="en-US" altLang="ru-RU" sz="2000" b="1" dirty="0" smtClean="0">
                <a:latin typeface="Courier New" pitchFamily="49" charset="0"/>
              </a:rPr>
              <a:t>NTU </a:t>
            </a:r>
            <a:r>
              <a:rPr lang="en-US" altLang="ru-RU" sz="2000" b="1" dirty="0" err="1" smtClean="0">
                <a:latin typeface="Courier New" pitchFamily="49" charset="0"/>
              </a:rPr>
              <a:t>KhPI</a:t>
            </a:r>
            <a:r>
              <a:rPr lang="en-US" altLang="ru-RU" sz="2000" b="1" dirty="0" smtClean="0">
                <a:latin typeface="Courier New" pitchFamily="49" charset="0"/>
              </a:rPr>
              <a:t>!",</a:t>
            </a:r>
            <a:r>
              <a:rPr lang="en-US" altLang="ru-RU" sz="2000" b="1" dirty="0" err="1">
                <a:latin typeface="Courier New" pitchFamily="49" charset="0"/>
              </a:rPr>
              <a:t>myWidget</a:t>
            </a:r>
            <a:r>
              <a:rPr lang="en-US" altLang="ru-RU" sz="2000" b="1" dirty="0">
                <a:latin typeface="Courier New" pitchFamily="49" charset="0"/>
              </a:rPr>
              <a:t>);</a:t>
            </a:r>
          </a:p>
          <a:p>
            <a:pPr lvl="1">
              <a:lnSpc>
                <a:spcPct val="80000"/>
              </a:lnSpc>
              <a:buFontTx/>
              <a:buNone/>
            </a:pPr>
            <a:r>
              <a:rPr lang="en-US" altLang="ru-RU" sz="2000" b="1" dirty="0" err="1">
                <a:latin typeface="Courier New" pitchFamily="49" charset="0"/>
              </a:rPr>
              <a:t>myLabel</a:t>
            </a:r>
            <a:r>
              <a:rPr lang="en-US" altLang="ru-RU" sz="2000" b="1" dirty="0">
                <a:latin typeface="Courier New" pitchFamily="49" charset="0"/>
              </a:rPr>
              <a:t>-&gt;</a:t>
            </a:r>
            <a:r>
              <a:rPr lang="en-US" altLang="ru-RU" sz="2000" b="1" dirty="0" err="1">
                <a:latin typeface="Courier New" pitchFamily="49" charset="0"/>
              </a:rPr>
              <a:t>setGeometry</a:t>
            </a:r>
            <a:r>
              <a:rPr lang="en-US" altLang="ru-RU" sz="2000" b="1" dirty="0">
                <a:latin typeface="Courier New" pitchFamily="49" charset="0"/>
              </a:rPr>
              <a:t>(10, 10, 80, 30);</a:t>
            </a:r>
          </a:p>
          <a:p>
            <a:pPr lvl="1">
              <a:lnSpc>
                <a:spcPct val="80000"/>
              </a:lnSpc>
              <a:buFontTx/>
              <a:buNone/>
            </a:pPr>
            <a:endParaRPr lang="en-US" altLang="ru-RU" sz="2000" b="1" dirty="0">
              <a:latin typeface="Courier New" pitchFamily="49" charset="0"/>
            </a:endParaRPr>
          </a:p>
          <a:p>
            <a:pPr lvl="1">
              <a:lnSpc>
                <a:spcPct val="80000"/>
              </a:lnSpc>
              <a:buFontTx/>
              <a:buNone/>
            </a:pPr>
            <a:r>
              <a:rPr lang="en-US" altLang="ru-RU" sz="2000" b="1" dirty="0" err="1">
                <a:latin typeface="Courier New" pitchFamily="49" charset="0"/>
              </a:rPr>
              <a:t>QPushButton</a:t>
            </a:r>
            <a:r>
              <a:rPr lang="en-US" altLang="ru-RU" sz="2000" b="1" dirty="0">
                <a:latin typeface="Courier New" pitchFamily="49" charset="0"/>
              </a:rPr>
              <a:t>* </a:t>
            </a:r>
            <a:r>
              <a:rPr lang="en-US" altLang="ru-RU" sz="2000" b="1" dirty="0" err="1">
                <a:latin typeface="Courier New" pitchFamily="49" charset="0"/>
              </a:rPr>
              <a:t>myQuitButton</a:t>
            </a:r>
            <a:r>
              <a:rPr lang="en-US" altLang="ru-RU" sz="2000" b="1" dirty="0">
                <a:latin typeface="Courier New" pitchFamily="49" charset="0"/>
              </a:rPr>
              <a:t> = new </a:t>
            </a:r>
            <a:r>
              <a:rPr lang="en-US" altLang="ru-RU" sz="2000" b="1" dirty="0" err="1">
                <a:latin typeface="Courier New" pitchFamily="49" charset="0"/>
              </a:rPr>
              <a:t>QPushButton</a:t>
            </a:r>
            <a:r>
              <a:rPr lang="en-US" altLang="ru-RU" sz="2000" b="1" dirty="0">
                <a:latin typeface="Courier New" pitchFamily="49" charset="0"/>
              </a:rPr>
              <a:t>("Quit", </a:t>
            </a:r>
            <a:r>
              <a:rPr lang="en-US" altLang="ru-RU" sz="2000" b="1" dirty="0" err="1">
                <a:latin typeface="Courier New" pitchFamily="49" charset="0"/>
              </a:rPr>
              <a:t>myWidget</a:t>
            </a:r>
            <a:r>
              <a:rPr lang="en-US" altLang="ru-RU" sz="2000" b="1" dirty="0">
                <a:latin typeface="Courier New" pitchFamily="49" charset="0"/>
              </a:rPr>
              <a:t>);</a:t>
            </a:r>
          </a:p>
          <a:p>
            <a:pPr lvl="1">
              <a:lnSpc>
                <a:spcPct val="80000"/>
              </a:lnSpc>
              <a:buFontTx/>
              <a:buNone/>
            </a:pPr>
            <a:r>
              <a:rPr lang="en-US" altLang="ru-RU" sz="2000" b="1" dirty="0" err="1">
                <a:latin typeface="Courier New" pitchFamily="49" charset="0"/>
              </a:rPr>
              <a:t>myQuitButton</a:t>
            </a:r>
            <a:r>
              <a:rPr lang="en-US" altLang="ru-RU" sz="2000" b="1" dirty="0">
                <a:latin typeface="Courier New" pitchFamily="49" charset="0"/>
              </a:rPr>
              <a:t>-&gt;</a:t>
            </a:r>
            <a:r>
              <a:rPr lang="en-US" altLang="ru-RU" sz="2000" b="1" dirty="0" err="1">
                <a:latin typeface="Courier New" pitchFamily="49" charset="0"/>
              </a:rPr>
              <a:t>setGeometry</a:t>
            </a:r>
            <a:r>
              <a:rPr lang="en-US" altLang="ru-RU" sz="2000" b="1" dirty="0">
                <a:latin typeface="Courier New" pitchFamily="49" charset="0"/>
              </a:rPr>
              <a:t>(10, 50, 100, 30);</a:t>
            </a:r>
          </a:p>
          <a:p>
            <a:pPr lvl="1">
              <a:lnSpc>
                <a:spcPct val="80000"/>
              </a:lnSpc>
              <a:buFontTx/>
              <a:buNone/>
            </a:pPr>
            <a:r>
              <a:rPr lang="en-US" altLang="ru-RU" sz="2000" b="1" dirty="0" err="1">
                <a:latin typeface="Courier New" pitchFamily="49" charset="0"/>
              </a:rPr>
              <a:t>QObject</a:t>
            </a:r>
            <a:r>
              <a:rPr lang="en-US" altLang="ru-RU" sz="2000" b="1" dirty="0">
                <a:latin typeface="Courier New" pitchFamily="49" charset="0"/>
              </a:rPr>
              <a:t>::connect(</a:t>
            </a:r>
            <a:r>
              <a:rPr lang="en-US" altLang="ru-RU" sz="2000" b="1" dirty="0" err="1">
                <a:latin typeface="Courier New" pitchFamily="49" charset="0"/>
              </a:rPr>
              <a:t>myQuitButton</a:t>
            </a:r>
            <a:r>
              <a:rPr lang="en-US" altLang="ru-RU" sz="2000" b="1" dirty="0">
                <a:latin typeface="Courier New" pitchFamily="49" charset="0"/>
              </a:rPr>
              <a:t>, SIGNAL(clicked()), &amp;</a:t>
            </a:r>
            <a:r>
              <a:rPr lang="en-US" altLang="ru-RU" sz="2000" b="1" dirty="0" err="1">
                <a:latin typeface="Courier New" pitchFamily="49" charset="0"/>
              </a:rPr>
              <a:t>myApp</a:t>
            </a:r>
            <a:r>
              <a:rPr lang="en-US" altLang="ru-RU" sz="2000" b="1" dirty="0">
                <a:latin typeface="Courier New" pitchFamily="49" charset="0"/>
              </a:rPr>
              <a:t>, SLOT(quit());</a:t>
            </a:r>
          </a:p>
          <a:p>
            <a:pPr lvl="1">
              <a:lnSpc>
                <a:spcPct val="80000"/>
              </a:lnSpc>
              <a:buFontTx/>
              <a:buNone/>
            </a:pPr>
            <a:endParaRPr lang="en-US" altLang="ru-RU" sz="2000" b="1" dirty="0">
              <a:latin typeface="Courier New" pitchFamily="49" charset="0"/>
            </a:endParaRPr>
          </a:p>
          <a:p>
            <a:pPr lvl="1">
              <a:lnSpc>
                <a:spcPct val="80000"/>
              </a:lnSpc>
              <a:buFontTx/>
              <a:buNone/>
            </a:pPr>
            <a:r>
              <a:rPr lang="en-US" altLang="ru-RU" sz="2000" b="1" dirty="0" err="1">
                <a:latin typeface="Courier New" pitchFamily="49" charset="0"/>
              </a:rPr>
              <a:t>myapp.setMainWidget</a:t>
            </a:r>
            <a:r>
              <a:rPr lang="en-US" altLang="ru-RU" sz="2000" b="1" dirty="0">
                <a:latin typeface="Courier New" pitchFamily="49" charset="0"/>
              </a:rPr>
              <a:t>( </a:t>
            </a:r>
            <a:r>
              <a:rPr lang="en-US" altLang="ru-RU" sz="2000" b="1" dirty="0" err="1">
                <a:latin typeface="Courier New" pitchFamily="49" charset="0"/>
              </a:rPr>
              <a:t>myWidget</a:t>
            </a:r>
            <a:r>
              <a:rPr lang="en-US" altLang="ru-RU" sz="2000" b="1" dirty="0">
                <a:latin typeface="Courier New" pitchFamily="49" charset="0"/>
              </a:rPr>
              <a:t> );</a:t>
            </a:r>
          </a:p>
          <a:p>
            <a:pPr lvl="1">
              <a:lnSpc>
                <a:spcPct val="80000"/>
              </a:lnSpc>
              <a:buFontTx/>
              <a:buNone/>
            </a:pPr>
            <a:r>
              <a:rPr lang="en-US" altLang="ru-RU" sz="2000" b="1" dirty="0" err="1">
                <a:latin typeface="Courier New" pitchFamily="49" charset="0"/>
              </a:rPr>
              <a:t>myWidget</a:t>
            </a:r>
            <a:r>
              <a:rPr lang="en-US" altLang="ru-RU" sz="2000" b="1" dirty="0">
                <a:latin typeface="Courier New" pitchFamily="49" charset="0"/>
              </a:rPr>
              <a:t>-&gt;show();</a:t>
            </a:r>
          </a:p>
          <a:p>
            <a:pPr lvl="1">
              <a:lnSpc>
                <a:spcPct val="80000"/>
              </a:lnSpc>
              <a:buFontTx/>
              <a:buNone/>
            </a:pPr>
            <a:r>
              <a:rPr lang="en-US" altLang="ru-RU" sz="2000" b="1" dirty="0">
                <a:latin typeface="Courier New" pitchFamily="49" charset="0"/>
              </a:rPr>
              <a:t>return </a:t>
            </a:r>
            <a:r>
              <a:rPr lang="en-US" altLang="ru-RU" sz="2000" b="1" dirty="0" err="1">
                <a:latin typeface="Courier New" pitchFamily="49" charset="0"/>
              </a:rPr>
              <a:t>myApp.exec</a:t>
            </a:r>
            <a:r>
              <a:rPr lang="en-US" altLang="ru-RU" sz="2000" b="1" dirty="0">
                <a:latin typeface="Courier New" pitchFamily="49" charset="0"/>
              </a:rPr>
              <a:t>();</a:t>
            </a:r>
          </a:p>
          <a:p>
            <a:pPr>
              <a:lnSpc>
                <a:spcPct val="80000"/>
              </a:lnSpc>
              <a:buFontTx/>
              <a:buNone/>
            </a:pPr>
            <a:r>
              <a:rPr lang="en-US" altLang="ru-RU" sz="2000" b="1" dirty="0">
                <a:latin typeface="Courier New" pitchFamily="49" charset="0"/>
              </a:rPr>
              <a:t>}</a:t>
            </a:r>
            <a:endParaRPr lang="en-US" altLang="ru-RU" sz="2000" b="1" dirty="0">
              <a:latin typeface="Courier New" pitchFamily="49" charset="0"/>
            </a:endParaRPr>
          </a:p>
        </p:txBody>
      </p:sp>
    </p:spTree>
    <p:extLst>
      <p:ext uri="{BB962C8B-B14F-4D97-AF65-F5344CB8AC3E}">
        <p14:creationId xmlns:p14="http://schemas.microsoft.com/office/powerpoint/2010/main" val="38645152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en-US" altLang="ru-RU" dirty="0" err="1"/>
              <a:t>Привіт</a:t>
            </a:r>
            <a:r>
              <a:rPr lang="en-US" altLang="ru-RU" dirty="0"/>
              <a:t> з QT Designer</a:t>
            </a:r>
          </a:p>
        </p:txBody>
      </p:sp>
      <p:sp>
        <p:nvSpPr>
          <p:cNvPr id="143363" name="Rectangle 3"/>
          <p:cNvSpPr>
            <a:spLocks noGrp="1" noChangeArrowheads="1"/>
          </p:cNvSpPr>
          <p:nvPr>
            <p:ph type="body" idx="1"/>
          </p:nvPr>
        </p:nvSpPr>
        <p:spPr>
          <a:xfrm>
            <a:off x="457200" y="1600200"/>
            <a:ext cx="8229600" cy="4853136"/>
          </a:xfrm>
        </p:spPr>
        <p:txBody>
          <a:bodyPr>
            <a:normAutofit fontScale="92500" lnSpcReduction="10000"/>
          </a:bodyPr>
          <a:lstStyle/>
          <a:p>
            <a:pPr>
              <a:lnSpc>
                <a:spcPct val="90000"/>
              </a:lnSpc>
            </a:pPr>
            <a:r>
              <a:rPr lang="en-US" altLang="ru-RU" dirty="0" err="1"/>
              <a:t>Створення</a:t>
            </a:r>
            <a:r>
              <a:rPr lang="en-US" altLang="ru-RU" dirty="0"/>
              <a:t> </a:t>
            </a:r>
            <a:r>
              <a:rPr lang="en-US" altLang="ru-RU" dirty="0" err="1"/>
              <a:t>віджета</a:t>
            </a:r>
            <a:r>
              <a:rPr lang="en-US" altLang="ru-RU" dirty="0"/>
              <a:t> / </a:t>
            </a:r>
            <a:r>
              <a:rPr lang="en-US" altLang="ru-RU" dirty="0" err="1"/>
              <a:t>діалог</a:t>
            </a:r>
            <a:r>
              <a:rPr lang="en-US" altLang="ru-RU" dirty="0"/>
              <a:t> / </a:t>
            </a:r>
            <a:r>
              <a:rPr lang="en-US" altLang="ru-RU" dirty="0" err="1"/>
              <a:t>майстрів</a:t>
            </a:r>
            <a:r>
              <a:rPr lang="en-US" altLang="ru-RU" dirty="0"/>
              <a:t> і </a:t>
            </a:r>
            <a:r>
              <a:rPr lang="en-US" altLang="ru-RU" dirty="0" err="1"/>
              <a:t>т.д</a:t>
            </a:r>
            <a:r>
              <a:rPr lang="en-US" altLang="ru-RU" dirty="0"/>
              <a:t>. в </a:t>
            </a:r>
            <a:r>
              <a:rPr lang="en-US" altLang="ru-RU" dirty="0" err="1"/>
              <a:t>конструкторі</a:t>
            </a:r>
            <a:endParaRPr lang="en-US" altLang="ru-RU" dirty="0"/>
          </a:p>
          <a:p>
            <a:pPr>
              <a:lnSpc>
                <a:spcPct val="90000"/>
              </a:lnSpc>
            </a:pPr>
            <a:r>
              <a:rPr lang="en-US" altLang="ru-RU" dirty="0" err="1"/>
              <a:t>Використовуйте</a:t>
            </a:r>
            <a:r>
              <a:rPr lang="en-US" altLang="ru-RU" dirty="0"/>
              <a:t> </a:t>
            </a:r>
            <a:r>
              <a:rPr lang="en-US" altLang="ru-RU" dirty="0" err="1"/>
              <a:t>код</a:t>
            </a:r>
            <a:r>
              <a:rPr lang="en-US" altLang="ru-RU" dirty="0"/>
              <a:t>, </a:t>
            </a:r>
            <a:r>
              <a:rPr lang="en-US" altLang="ru-RU" dirty="0" err="1"/>
              <a:t>згенерований</a:t>
            </a:r>
            <a:r>
              <a:rPr lang="en-US" altLang="ru-RU" dirty="0"/>
              <a:t> </a:t>
            </a:r>
            <a:r>
              <a:rPr lang="en-US" altLang="ru-RU" dirty="0" err="1"/>
              <a:t>під</a:t>
            </a:r>
            <a:r>
              <a:rPr lang="en-US" altLang="ru-RU" dirty="0"/>
              <a:t> </a:t>
            </a:r>
            <a:r>
              <a:rPr lang="en-US" altLang="ru-RU" dirty="0" err="1"/>
              <a:t>час</a:t>
            </a:r>
            <a:r>
              <a:rPr lang="en-US" altLang="ru-RU" dirty="0"/>
              <a:t> </a:t>
            </a:r>
            <a:r>
              <a:rPr lang="en-US" altLang="ru-RU" dirty="0" err="1"/>
              <a:t>компіляції</a:t>
            </a:r>
            <a:r>
              <a:rPr lang="en-US" altLang="ru-RU" dirty="0"/>
              <a:t> в </a:t>
            </a:r>
            <a:r>
              <a:rPr lang="en-US" altLang="ru-RU" dirty="0" err="1"/>
              <a:t>програмі</a:t>
            </a:r>
            <a:r>
              <a:rPr lang="en-US" altLang="ru-RU" dirty="0" smtClean="0"/>
              <a:t>.</a:t>
            </a:r>
          </a:p>
          <a:p>
            <a:pPr>
              <a:lnSpc>
                <a:spcPct val="90000"/>
              </a:lnSpc>
            </a:pPr>
            <a:endParaRPr lang="en-US" altLang="ru-RU" dirty="0"/>
          </a:p>
          <a:p>
            <a:pPr>
              <a:lnSpc>
                <a:spcPct val="90000"/>
              </a:lnSpc>
              <a:buFontTx/>
              <a:buNone/>
            </a:pPr>
            <a:r>
              <a:rPr lang="en-US" altLang="ru-RU" sz="2000" b="1" dirty="0">
                <a:latin typeface="Courier New" pitchFamily="49" charset="0"/>
              </a:rPr>
              <a:t>#include «</a:t>
            </a:r>
            <a:r>
              <a:rPr lang="en-US" altLang="ru-RU" sz="2000" b="1" dirty="0" err="1">
                <a:latin typeface="Courier New" pitchFamily="49" charset="0"/>
              </a:rPr>
              <a:t>helloui.h</a:t>
            </a:r>
            <a:r>
              <a:rPr lang="en-US" altLang="ru-RU" sz="2000" b="1" dirty="0">
                <a:latin typeface="Courier New" pitchFamily="49" charset="0"/>
              </a:rPr>
              <a:t>» // </a:t>
            </a:r>
            <a:r>
              <a:rPr lang="en-US" altLang="ru-RU" sz="2000" b="1" dirty="0" err="1">
                <a:latin typeface="Courier New" pitchFamily="49" charset="0"/>
              </a:rPr>
              <a:t>Сформовано</a:t>
            </a:r>
            <a:r>
              <a:rPr lang="en-US" altLang="ru-RU" sz="2000" b="1" dirty="0">
                <a:latin typeface="Courier New" pitchFamily="49" charset="0"/>
              </a:rPr>
              <a:t> </a:t>
            </a:r>
            <a:r>
              <a:rPr lang="en-US" altLang="ru-RU" sz="2000" b="1" dirty="0" err="1">
                <a:latin typeface="Courier New" pitchFamily="49" charset="0"/>
              </a:rPr>
              <a:t>під</a:t>
            </a:r>
            <a:r>
              <a:rPr lang="en-US" altLang="ru-RU" sz="2000" b="1" dirty="0">
                <a:latin typeface="Courier New" pitchFamily="49" charset="0"/>
              </a:rPr>
              <a:t> </a:t>
            </a:r>
            <a:r>
              <a:rPr lang="en-US" altLang="ru-RU" sz="2000" b="1" dirty="0" err="1">
                <a:latin typeface="Courier New" pitchFamily="49" charset="0"/>
              </a:rPr>
              <a:t>час</a:t>
            </a:r>
            <a:r>
              <a:rPr lang="en-US" altLang="ru-RU" sz="2000" b="1" dirty="0">
                <a:latin typeface="Courier New" pitchFamily="49" charset="0"/>
              </a:rPr>
              <a:t> </a:t>
            </a:r>
            <a:r>
              <a:rPr lang="en-US" altLang="ru-RU" sz="2000" b="1" dirty="0" err="1">
                <a:latin typeface="Courier New" pitchFamily="49" charset="0"/>
              </a:rPr>
              <a:t>компіляції</a:t>
            </a:r>
            <a:endParaRPr lang="en-US" altLang="ru-RU" sz="2000" b="1" dirty="0">
              <a:latin typeface="Courier New" pitchFamily="49" charset="0"/>
            </a:endParaRPr>
          </a:p>
          <a:p>
            <a:pPr>
              <a:lnSpc>
                <a:spcPct val="90000"/>
              </a:lnSpc>
              <a:buFontTx/>
              <a:buNone/>
            </a:pPr>
            <a:r>
              <a:rPr lang="en-US" altLang="ru-RU" sz="2000" b="1" dirty="0" err="1">
                <a:latin typeface="Courier New" pitchFamily="49" charset="0"/>
              </a:rPr>
              <a:t>int</a:t>
            </a:r>
            <a:r>
              <a:rPr lang="en-US" altLang="ru-RU" sz="2000" b="1" dirty="0">
                <a:latin typeface="Courier New" pitchFamily="49" charset="0"/>
              </a:rPr>
              <a:t> main(</a:t>
            </a:r>
            <a:r>
              <a:rPr lang="en-US" altLang="ru-RU" sz="2000" b="1" dirty="0" err="1">
                <a:latin typeface="Courier New" pitchFamily="49" charset="0"/>
              </a:rPr>
              <a:t>int</a:t>
            </a:r>
            <a:r>
              <a:rPr lang="en-US" altLang="ru-RU" sz="2000" b="1" dirty="0">
                <a:latin typeface="Courier New" pitchFamily="49" charset="0"/>
              </a:rPr>
              <a:t> </a:t>
            </a:r>
            <a:r>
              <a:rPr lang="en-US" altLang="ru-RU" sz="2000" b="1" dirty="0" err="1">
                <a:latin typeface="Courier New" pitchFamily="49" charset="0"/>
              </a:rPr>
              <a:t>argc</a:t>
            </a:r>
            <a:r>
              <a:rPr lang="en-US" altLang="ru-RU" sz="2000" b="1" dirty="0">
                <a:latin typeface="Courier New" pitchFamily="49" charset="0"/>
              </a:rPr>
              <a:t>, char* </a:t>
            </a:r>
            <a:r>
              <a:rPr lang="en-US" altLang="ru-RU" sz="2000" b="1" dirty="0" err="1">
                <a:latin typeface="Courier New" pitchFamily="49" charset="0"/>
              </a:rPr>
              <a:t>argv</a:t>
            </a:r>
            <a:r>
              <a:rPr lang="en-US" altLang="ru-RU" sz="2000" b="1" dirty="0">
                <a:latin typeface="Courier New" pitchFamily="49" charset="0"/>
              </a:rPr>
              <a:t>[]) {</a:t>
            </a:r>
          </a:p>
          <a:p>
            <a:pPr>
              <a:lnSpc>
                <a:spcPct val="90000"/>
              </a:lnSpc>
              <a:buFontTx/>
              <a:buNone/>
            </a:pPr>
            <a:r>
              <a:rPr lang="en-US" altLang="ru-RU" sz="2000" b="1" dirty="0">
                <a:latin typeface="Courier New" pitchFamily="49" charset="0"/>
              </a:rPr>
              <a:t>   </a:t>
            </a:r>
            <a:r>
              <a:rPr lang="en-US" altLang="ru-RU" sz="2000" b="1" dirty="0" err="1">
                <a:latin typeface="Courier New" pitchFamily="49" charset="0"/>
              </a:rPr>
              <a:t>QApplication</a:t>
            </a:r>
            <a:r>
              <a:rPr lang="en-US" altLang="ru-RU" sz="2000" b="1" dirty="0">
                <a:latin typeface="Courier New" pitchFamily="49" charset="0"/>
              </a:rPr>
              <a:t> </a:t>
            </a:r>
            <a:r>
              <a:rPr lang="en-US" altLang="ru-RU" sz="2000" b="1" dirty="0" err="1">
                <a:latin typeface="Courier New" pitchFamily="49" charset="0"/>
              </a:rPr>
              <a:t>myApp</a:t>
            </a:r>
            <a:r>
              <a:rPr lang="en-US" altLang="ru-RU" sz="2000" b="1" dirty="0">
                <a:latin typeface="Courier New" pitchFamily="49" charset="0"/>
              </a:rPr>
              <a:t>(</a:t>
            </a:r>
            <a:r>
              <a:rPr lang="en-US" altLang="ru-RU" sz="2000" b="1" dirty="0" err="1">
                <a:latin typeface="Courier New" pitchFamily="49" charset="0"/>
              </a:rPr>
              <a:t>argc</a:t>
            </a:r>
            <a:r>
              <a:rPr lang="en-US" altLang="ru-RU" sz="2000" b="1" dirty="0">
                <a:latin typeface="Courier New" pitchFamily="49" charset="0"/>
              </a:rPr>
              <a:t>, </a:t>
            </a:r>
            <a:r>
              <a:rPr lang="en-US" altLang="ru-RU" sz="2000" b="1" dirty="0" err="1">
                <a:latin typeface="Courier New" pitchFamily="49" charset="0"/>
              </a:rPr>
              <a:t>argv</a:t>
            </a:r>
            <a:r>
              <a:rPr lang="en-US" altLang="ru-RU" sz="2000" b="1" dirty="0">
                <a:latin typeface="Courier New" pitchFamily="49" charset="0"/>
              </a:rPr>
              <a:t>);</a:t>
            </a:r>
          </a:p>
          <a:p>
            <a:pPr>
              <a:lnSpc>
                <a:spcPct val="90000"/>
              </a:lnSpc>
              <a:buFontTx/>
              <a:buNone/>
            </a:pPr>
            <a:r>
              <a:rPr lang="en-US" altLang="ru-RU" sz="2000" b="1" dirty="0">
                <a:latin typeface="Courier New" pitchFamily="49" charset="0"/>
              </a:rPr>
              <a:t>   </a:t>
            </a:r>
            <a:r>
              <a:rPr lang="en-US" altLang="ru-RU" sz="2000" b="1" dirty="0" err="1">
                <a:latin typeface="Courier New" pitchFamily="49" charset="0"/>
              </a:rPr>
              <a:t>HelloUI</a:t>
            </a:r>
            <a:r>
              <a:rPr lang="en-US" altLang="ru-RU" sz="2000" b="1" dirty="0">
                <a:latin typeface="Courier New" pitchFamily="49" charset="0"/>
              </a:rPr>
              <a:t>* hello = new </a:t>
            </a:r>
            <a:r>
              <a:rPr lang="en-US" altLang="ru-RU" sz="2000" b="1" dirty="0" err="1">
                <a:latin typeface="Courier New" pitchFamily="49" charset="0"/>
              </a:rPr>
              <a:t>HelloUI</a:t>
            </a:r>
            <a:r>
              <a:rPr lang="en-US" altLang="ru-RU" sz="2000" b="1" dirty="0">
                <a:latin typeface="Courier New" pitchFamily="49" charset="0"/>
              </a:rPr>
              <a:t>(0);</a:t>
            </a:r>
          </a:p>
          <a:p>
            <a:pPr>
              <a:lnSpc>
                <a:spcPct val="90000"/>
              </a:lnSpc>
              <a:buFontTx/>
              <a:buNone/>
            </a:pPr>
            <a:r>
              <a:rPr lang="en-US" altLang="ru-RU" sz="2000" b="1" dirty="0">
                <a:latin typeface="Courier New" pitchFamily="49" charset="0"/>
              </a:rPr>
              <a:t>   </a:t>
            </a:r>
            <a:r>
              <a:rPr lang="en-US" altLang="ru-RU" sz="2000" b="1" dirty="0" err="1">
                <a:latin typeface="Courier New" pitchFamily="49" charset="0"/>
              </a:rPr>
              <a:t>myApp.setMainWidget</a:t>
            </a:r>
            <a:r>
              <a:rPr lang="en-US" altLang="ru-RU" sz="2000" b="1" dirty="0">
                <a:latin typeface="Courier New" pitchFamily="49" charset="0"/>
              </a:rPr>
              <a:t>( hello );</a:t>
            </a:r>
          </a:p>
          <a:p>
            <a:pPr>
              <a:lnSpc>
                <a:spcPct val="90000"/>
              </a:lnSpc>
              <a:buFontTx/>
              <a:buNone/>
            </a:pPr>
            <a:r>
              <a:rPr lang="en-US" altLang="ru-RU" sz="2000" b="1" dirty="0">
                <a:latin typeface="Courier New" pitchFamily="49" charset="0"/>
              </a:rPr>
              <a:t>   hello-&gt;show();</a:t>
            </a:r>
          </a:p>
          <a:p>
            <a:pPr>
              <a:lnSpc>
                <a:spcPct val="90000"/>
              </a:lnSpc>
              <a:buFontTx/>
              <a:buNone/>
            </a:pPr>
            <a:r>
              <a:rPr lang="en-US" altLang="ru-RU" sz="2000" b="1" dirty="0">
                <a:latin typeface="Courier New" pitchFamily="49" charset="0"/>
              </a:rPr>
              <a:t>   return </a:t>
            </a:r>
            <a:r>
              <a:rPr lang="en-US" altLang="ru-RU" sz="2000" b="1" dirty="0" err="1">
                <a:latin typeface="Courier New" pitchFamily="49" charset="0"/>
              </a:rPr>
              <a:t>myApp.exec</a:t>
            </a:r>
            <a:r>
              <a:rPr lang="en-US" altLang="ru-RU" sz="2000" b="1" dirty="0">
                <a:latin typeface="Courier New" pitchFamily="49" charset="0"/>
              </a:rPr>
              <a:t>();</a:t>
            </a:r>
          </a:p>
          <a:p>
            <a:pPr>
              <a:lnSpc>
                <a:spcPct val="90000"/>
              </a:lnSpc>
              <a:buFontTx/>
              <a:buNone/>
            </a:pPr>
            <a:r>
              <a:rPr lang="en-US" altLang="ru-RU" sz="2000" b="1" dirty="0">
                <a:latin typeface="Courier New" pitchFamily="49" charset="0"/>
              </a:rPr>
              <a:t>}</a:t>
            </a:r>
            <a:endParaRPr lang="en-US" altLang="ru-RU" sz="2000" b="1" dirty="0">
              <a:latin typeface="Courier New" pitchFamily="49" charset="0"/>
            </a:endParaRPr>
          </a:p>
        </p:txBody>
      </p:sp>
    </p:spTree>
    <p:extLst>
      <p:ext uri="{BB962C8B-B14F-4D97-AF65-F5344CB8AC3E}">
        <p14:creationId xmlns:p14="http://schemas.microsoft.com/office/powerpoint/2010/main" val="29320861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normAutofit fontScale="90000"/>
          </a:bodyPr>
          <a:lstStyle/>
          <a:p>
            <a:r>
              <a:rPr lang="en-US" altLang="ru-RU"/>
              <a:t>Подивіться на конструктор .ui і Demo</a:t>
            </a:r>
          </a:p>
        </p:txBody>
      </p:sp>
      <p:sp>
        <p:nvSpPr>
          <p:cNvPr id="145411" name="Rectangle 3"/>
          <p:cNvSpPr>
            <a:spLocks noGrp="1" noChangeArrowheads="1"/>
          </p:cNvSpPr>
          <p:nvPr>
            <p:ph type="body" idx="1"/>
          </p:nvPr>
        </p:nvSpPr>
        <p:spPr/>
        <p:txBody>
          <a:bodyPr/>
          <a:lstStyle/>
          <a:p>
            <a:r>
              <a:rPr lang="en-US" altLang="ru-RU"/>
              <a:t>Конструктор генерує чистий код XML</a:t>
            </a:r>
          </a:p>
          <a:p>
            <a:r>
              <a:rPr lang="en-US" altLang="ru-RU"/>
              <a:t>Демо показує QT добре.</a:t>
            </a:r>
          </a:p>
        </p:txBody>
      </p:sp>
    </p:spTree>
    <p:extLst>
      <p:ext uri="{BB962C8B-B14F-4D97-AF65-F5344CB8AC3E}">
        <p14:creationId xmlns:p14="http://schemas.microsoft.com/office/powerpoint/2010/main" val="31243362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xfrm>
            <a:off x="1219200" y="1828800"/>
            <a:ext cx="7543800" cy="4845050"/>
          </a:xfrm>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p>
            <a:pPr>
              <a:lnSpc>
                <a:spcPct val="93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ru-RU" dirty="0" err="1"/>
              <a:t>Заснована</a:t>
            </a:r>
            <a:r>
              <a:rPr lang="en-GB" altLang="ru-RU" dirty="0"/>
              <a:t> в 1994 </a:t>
            </a:r>
            <a:r>
              <a:rPr lang="en-GB" altLang="ru-RU" dirty="0" err="1"/>
              <a:t>році</a:t>
            </a:r>
            <a:endParaRPr lang="en-GB" altLang="ru-RU" dirty="0"/>
          </a:p>
          <a:p>
            <a:pPr>
              <a:lnSpc>
                <a:spcPct val="9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ru-RU" dirty="0" err="1"/>
              <a:t>офіси</a:t>
            </a:r>
            <a:r>
              <a:rPr lang="en-GB" altLang="ru-RU" dirty="0"/>
              <a:t>:</a:t>
            </a:r>
          </a:p>
          <a:p>
            <a:pPr lvl="1">
              <a:lnSpc>
                <a:spcPct val="9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ru-RU" dirty="0" err="1"/>
              <a:t>Осло</a:t>
            </a:r>
            <a:r>
              <a:rPr lang="en-GB" altLang="ru-RU" dirty="0"/>
              <a:t>, </a:t>
            </a:r>
            <a:r>
              <a:rPr lang="en-GB" altLang="ru-RU" dirty="0" err="1"/>
              <a:t>Норвегія</a:t>
            </a:r>
            <a:r>
              <a:rPr lang="en-GB" altLang="ru-RU" dirty="0"/>
              <a:t> (HQ)</a:t>
            </a:r>
          </a:p>
          <a:p>
            <a:pPr lvl="1">
              <a:lnSpc>
                <a:spcPct val="9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ru-RU" dirty="0" err="1"/>
              <a:t>Санта-Клара</a:t>
            </a:r>
            <a:r>
              <a:rPr lang="en-GB" altLang="ru-RU" dirty="0"/>
              <a:t>, </a:t>
            </a:r>
            <a:r>
              <a:rPr lang="en-GB" altLang="ru-RU" dirty="0" err="1"/>
              <a:t>Каліфорнія</a:t>
            </a:r>
            <a:endParaRPr lang="en-GB" altLang="ru-RU" dirty="0"/>
          </a:p>
          <a:p>
            <a:pPr lvl="1">
              <a:lnSpc>
                <a:spcPct val="9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ru-RU" dirty="0" err="1"/>
              <a:t>Брісбен</a:t>
            </a:r>
            <a:r>
              <a:rPr lang="en-GB" altLang="ru-RU" dirty="0"/>
              <a:t>, </a:t>
            </a:r>
            <a:r>
              <a:rPr lang="en-GB" altLang="ru-RU" dirty="0" err="1"/>
              <a:t>Австралія</a:t>
            </a:r>
            <a:endParaRPr lang="en-GB" altLang="ru-RU" dirty="0"/>
          </a:p>
          <a:p>
            <a:pPr>
              <a:lnSpc>
                <a:spcPct val="9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ru-RU" dirty="0" err="1"/>
              <a:t>Форма</a:t>
            </a:r>
            <a:r>
              <a:rPr lang="en-GB" altLang="ru-RU" dirty="0"/>
              <a:t> </a:t>
            </a:r>
            <a:r>
              <a:rPr lang="en-GB" altLang="ru-RU" dirty="0" err="1"/>
              <a:t>власності</a:t>
            </a:r>
            <a:r>
              <a:rPr lang="en-GB" altLang="ru-RU" dirty="0"/>
              <a:t>:</a:t>
            </a:r>
          </a:p>
          <a:p>
            <a:pPr lvl="1">
              <a:lnSpc>
                <a:spcPct val="9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ru-RU" dirty="0" err="1"/>
              <a:t>більшість</a:t>
            </a:r>
            <a:r>
              <a:rPr lang="en-GB" altLang="ru-RU" dirty="0"/>
              <a:t> </a:t>
            </a:r>
            <a:r>
              <a:rPr lang="en-GB" altLang="ru-RU" dirty="0" err="1"/>
              <a:t>співробітників</a:t>
            </a:r>
            <a:endParaRPr lang="en-GB" altLang="ru-RU" dirty="0"/>
          </a:p>
          <a:p>
            <a:pPr lvl="1">
              <a:lnSpc>
                <a:spcPct val="9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nb-NO" altLang="ru-RU" dirty="0"/>
              <a:t>24% ВК</a:t>
            </a:r>
            <a:endParaRPr lang="en-GB" altLang="ru-RU" dirty="0"/>
          </a:p>
          <a:p>
            <a:pPr>
              <a:lnSpc>
                <a:spcPct val="9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ru-RU" dirty="0" err="1"/>
              <a:t>Основна</a:t>
            </a:r>
            <a:r>
              <a:rPr lang="en-GB" altLang="ru-RU" dirty="0"/>
              <a:t> </a:t>
            </a:r>
            <a:r>
              <a:rPr lang="en-GB" altLang="ru-RU" dirty="0" err="1"/>
              <a:t>продукція</a:t>
            </a:r>
            <a:r>
              <a:rPr lang="en-GB" altLang="ru-RU" dirty="0"/>
              <a:t>: </a:t>
            </a:r>
            <a:r>
              <a:rPr lang="en-GB" altLang="ru-RU" dirty="0" err="1" smtClean="0"/>
              <a:t>Qt</a:t>
            </a:r>
            <a:endParaRPr lang="en-GB" altLang="ru-RU" baseline="30000" dirty="0"/>
          </a:p>
          <a:p>
            <a:pPr>
              <a:lnSpc>
                <a:spcPct val="90000"/>
              </a:lnSpc>
              <a:buFontTx/>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altLang="ru-RU" dirty="0"/>
          </a:p>
        </p:txBody>
      </p:sp>
      <p:sp>
        <p:nvSpPr>
          <p:cNvPr id="7172" name="Rectangle 4"/>
          <p:cNvSpPr>
            <a:spLocks noGrp="1" noChangeArrowheads="1"/>
          </p:cNvSpPr>
          <p:nvPr>
            <p:ph type="title"/>
          </p:nvPr>
        </p:nvSpPr>
        <p:spPr>
          <a:xfrm>
            <a:off x="457200" y="274638"/>
            <a:ext cx="7355160" cy="1143000"/>
          </a:xfrm>
        </p:spPr>
        <p:txBody>
          <a:bodyPr>
            <a:noAutofit/>
          </a:bodyPr>
          <a:lstStyle/>
          <a:p>
            <a:r>
              <a:rPr lang="en-US" altLang="ru-RU" sz="3200" dirty="0" err="1"/>
              <a:t>Qt</a:t>
            </a:r>
            <a:r>
              <a:rPr lang="en-US" altLang="ru-RU" sz="3200" dirty="0"/>
              <a:t> Development Frameworks </a:t>
            </a:r>
            <a:r>
              <a:rPr lang="en-US" altLang="ru-RU" sz="3200" dirty="0" smtClean="0"/>
              <a:t>(</a:t>
            </a:r>
            <a:r>
              <a:rPr lang="uk-UA" altLang="ru-RU" sz="3200" dirty="0" smtClean="0"/>
              <a:t>також відома</a:t>
            </a:r>
            <a:r>
              <a:rPr lang="en-US" altLang="ru-RU" sz="3200" dirty="0" smtClean="0"/>
              <a:t> </a:t>
            </a:r>
            <a:r>
              <a:rPr lang="uk-UA" altLang="ru-RU" sz="3200" dirty="0" smtClean="0"/>
              <a:t>як</a:t>
            </a:r>
            <a:r>
              <a:rPr lang="en-US" altLang="ru-RU" sz="3200" dirty="0" smtClean="0"/>
              <a:t> </a:t>
            </a:r>
            <a:r>
              <a:rPr lang="en-US" altLang="ru-RU" sz="3200" dirty="0" err="1"/>
              <a:t>Qt</a:t>
            </a:r>
            <a:r>
              <a:rPr lang="en-US" altLang="ru-RU" sz="3200" dirty="0"/>
              <a:t> Software, </a:t>
            </a:r>
            <a:r>
              <a:rPr lang="en-US" altLang="ru-RU" sz="3200" dirty="0" err="1"/>
              <a:t>Trolltech</a:t>
            </a:r>
            <a:r>
              <a:rPr lang="en-US" altLang="ru-RU" sz="3200" dirty="0"/>
              <a:t> </a:t>
            </a:r>
            <a:r>
              <a:rPr lang="uk-UA" altLang="ru-RU" sz="3200" dirty="0" smtClean="0"/>
              <a:t>та</a:t>
            </a:r>
            <a:r>
              <a:rPr lang="en-US" altLang="ru-RU" sz="3200" dirty="0" smtClean="0"/>
              <a:t> </a:t>
            </a:r>
            <a:r>
              <a:rPr lang="en-US" altLang="ru-RU" sz="3200" dirty="0"/>
              <a:t>Quasar Technologies) </a:t>
            </a:r>
            <a:endParaRPr lang="en-GB" altLang="ru-RU" sz="3200" dirty="0"/>
          </a:p>
        </p:txBody>
      </p:sp>
      <p:pic>
        <p:nvPicPr>
          <p:cNvPr id="7174" name="Picture 6" descr="e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4457" y="2680718"/>
            <a:ext cx="1317625" cy="1651000"/>
          </a:xfrm>
          <a:prstGeom prst="rect">
            <a:avLst/>
          </a:prstGeom>
          <a:noFill/>
          <a:extLst>
            <a:ext uri="{909E8E84-426E-40DD-AFC4-6F175D3DCCD1}">
              <a14:hiddenFill xmlns:a14="http://schemas.microsoft.com/office/drawing/2010/main">
                <a:solidFill>
                  <a:srgbClr val="FFFFFF"/>
                </a:solidFill>
              </a14:hiddenFill>
            </a:ext>
          </a:extLst>
        </p:spPr>
      </p:pic>
      <p:pic>
        <p:nvPicPr>
          <p:cNvPr id="7175" name="Picture 7" descr="nor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06882" y="2655318"/>
            <a:ext cx="1338263" cy="1676400"/>
          </a:xfrm>
          <a:prstGeom prst="rect">
            <a:avLst/>
          </a:prstGeom>
          <a:noFill/>
          <a:extLst>
            <a:ext uri="{909E8E84-426E-40DD-AFC4-6F175D3DCCD1}">
              <a14:hiddenFill xmlns:a14="http://schemas.microsoft.com/office/drawing/2010/main">
                <a:solidFill>
                  <a:srgbClr val="FFFFFF"/>
                </a:solidFill>
              </a14:hiddenFill>
            </a:ext>
          </a:extLst>
        </p:spPr>
      </p:pic>
      <p:sp>
        <p:nvSpPr>
          <p:cNvPr id="7176" name="Text Box 8"/>
          <p:cNvSpPr txBox="1">
            <a:spLocks noChangeArrowheads="1"/>
          </p:cNvSpPr>
          <p:nvPr/>
        </p:nvSpPr>
        <p:spPr bwMode="auto">
          <a:xfrm>
            <a:off x="5401882" y="4293096"/>
            <a:ext cx="3810000" cy="60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36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tIns="180000" rIns="180000" bIns="180000">
            <a:spAutoFit/>
          </a:bodyPr>
          <a:lstStyle/>
          <a:p>
            <a:pPr>
              <a:spcBef>
                <a:spcPct val="50000"/>
              </a:spcBef>
            </a:pPr>
            <a:r>
              <a:rPr lang="nb-NO" altLang="ru-RU" sz="1600" dirty="0"/>
              <a:t>Eirik Chambe-Eng </a:t>
            </a:r>
            <a:r>
              <a:rPr lang="nb-NO" altLang="ru-RU" sz="1600" dirty="0"/>
              <a:t>Haavard Nord</a:t>
            </a:r>
            <a:endParaRPr lang="en-GB" altLang="ru-RU" sz="1600" dirty="0"/>
          </a:p>
        </p:txBody>
      </p:sp>
    </p:spTree>
    <p:extLst>
      <p:ext uri="{BB962C8B-B14F-4D97-AF65-F5344CB8AC3E}">
        <p14:creationId xmlns:p14="http://schemas.microsoft.com/office/powerpoint/2010/main" val="334353830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ltLang="ru-RU"/>
              <a:t>Qt в двох словах</a:t>
            </a:r>
          </a:p>
        </p:txBody>
      </p:sp>
      <p:sp>
        <p:nvSpPr>
          <p:cNvPr id="71683" name="Rectangle 3"/>
          <p:cNvSpPr>
            <a:spLocks noGrp="1" noChangeArrowheads="1"/>
          </p:cNvSpPr>
          <p:nvPr>
            <p:ph type="body" idx="1"/>
          </p:nvPr>
        </p:nvSpPr>
        <p:spPr/>
        <p:txBody>
          <a:bodyPr/>
          <a:lstStyle/>
          <a:p>
            <a:r>
              <a:rPr lang="en-US" altLang="ru-RU" dirty="0" err="1"/>
              <a:t>Qt</a:t>
            </a:r>
            <a:r>
              <a:rPr lang="en-US" altLang="ru-RU" dirty="0"/>
              <a:t> є </a:t>
            </a:r>
            <a:r>
              <a:rPr lang="en-US" altLang="ru-RU" dirty="0" err="1"/>
              <a:t>повним</a:t>
            </a:r>
            <a:r>
              <a:rPr lang="en-US" altLang="ru-RU" dirty="0"/>
              <a:t> C ++ </a:t>
            </a:r>
            <a:r>
              <a:rPr lang="en-US" altLang="ru-RU" dirty="0" err="1"/>
              <a:t>середовище</a:t>
            </a:r>
            <a:r>
              <a:rPr lang="en-US" altLang="ru-RU" dirty="0"/>
              <a:t> </a:t>
            </a:r>
            <a:r>
              <a:rPr lang="en-US" altLang="ru-RU" dirty="0" err="1"/>
              <a:t>розробки</a:t>
            </a:r>
            <a:r>
              <a:rPr lang="en-US" altLang="ru-RU" dirty="0"/>
              <a:t> </a:t>
            </a:r>
            <a:r>
              <a:rPr lang="en-US" altLang="ru-RU" dirty="0" err="1"/>
              <a:t>додатків</a:t>
            </a:r>
            <a:r>
              <a:rPr lang="en-US" altLang="ru-RU" dirty="0"/>
              <a:t>, в </a:t>
            </a:r>
            <a:r>
              <a:rPr lang="en-US" altLang="ru-RU" dirty="0" err="1"/>
              <a:t>тому</a:t>
            </a:r>
            <a:r>
              <a:rPr lang="en-US" altLang="ru-RU" dirty="0"/>
              <a:t> </a:t>
            </a:r>
            <a:r>
              <a:rPr lang="en-US" altLang="ru-RU" dirty="0" err="1"/>
              <a:t>числі</a:t>
            </a:r>
            <a:r>
              <a:rPr lang="en-US" altLang="ru-RU" dirty="0"/>
              <a:t> </a:t>
            </a:r>
          </a:p>
          <a:p>
            <a:pPr lvl="1"/>
            <a:r>
              <a:rPr lang="en-US" altLang="ru-RU" dirty="0" err="1"/>
              <a:t>Всебічне</a:t>
            </a:r>
            <a:r>
              <a:rPr lang="en-US" altLang="ru-RU" dirty="0"/>
              <a:t> </a:t>
            </a:r>
            <a:r>
              <a:rPr lang="uk-UA" altLang="ru-RU" dirty="0" smtClean="0"/>
              <a:t>С</a:t>
            </a:r>
            <a:r>
              <a:rPr lang="en-US" altLang="ru-RU" dirty="0" smtClean="0"/>
              <a:t>++ </a:t>
            </a:r>
            <a:r>
              <a:rPr lang="en-US" altLang="ru-RU" dirty="0" err="1"/>
              <a:t>бібліотека</a:t>
            </a:r>
            <a:r>
              <a:rPr lang="en-US" altLang="ru-RU" dirty="0"/>
              <a:t> </a:t>
            </a:r>
            <a:r>
              <a:rPr lang="en-US" altLang="ru-RU" dirty="0" err="1" smtClean="0"/>
              <a:t>класів</a:t>
            </a:r>
            <a:r>
              <a:rPr lang="en-US" altLang="ru-RU" dirty="0" smtClean="0"/>
              <a:t> </a:t>
            </a:r>
            <a:endParaRPr lang="en-US" altLang="ru-RU" dirty="0"/>
          </a:p>
          <a:p>
            <a:pPr lvl="1"/>
            <a:r>
              <a:rPr lang="en-US" altLang="ru-RU" dirty="0" err="1"/>
              <a:t>засіб</a:t>
            </a:r>
            <a:r>
              <a:rPr lang="en-US" altLang="ru-RU" dirty="0"/>
              <a:t> </a:t>
            </a:r>
            <a:r>
              <a:rPr lang="en-US" altLang="ru-RU" dirty="0" err="1"/>
              <a:t>розробки</a:t>
            </a:r>
            <a:r>
              <a:rPr lang="en-US" altLang="ru-RU" dirty="0"/>
              <a:t> RAD GUI (</a:t>
            </a:r>
            <a:r>
              <a:rPr lang="en-US" altLang="ru-RU" dirty="0" err="1"/>
              <a:t>Qt</a:t>
            </a:r>
            <a:r>
              <a:rPr lang="en-US" altLang="ru-RU" dirty="0"/>
              <a:t> Designer)</a:t>
            </a:r>
          </a:p>
          <a:p>
            <a:pPr lvl="1"/>
            <a:r>
              <a:rPr lang="en-US" altLang="ru-RU" dirty="0" err="1"/>
              <a:t>Інтернаціоналізація</a:t>
            </a:r>
            <a:r>
              <a:rPr lang="en-US" altLang="ru-RU" dirty="0"/>
              <a:t> </a:t>
            </a:r>
            <a:r>
              <a:rPr lang="en-US" altLang="ru-RU" dirty="0" err="1"/>
              <a:t>інструмент</a:t>
            </a:r>
            <a:r>
              <a:rPr lang="en-US" altLang="ru-RU" dirty="0"/>
              <a:t> (</a:t>
            </a:r>
            <a:r>
              <a:rPr lang="en-US" altLang="ru-RU" dirty="0" err="1"/>
              <a:t>Qt</a:t>
            </a:r>
            <a:r>
              <a:rPr lang="en-US" altLang="ru-RU" dirty="0"/>
              <a:t> </a:t>
            </a:r>
            <a:r>
              <a:rPr lang="en-US" altLang="ru-RU" dirty="0"/>
              <a:t>Linguist)</a:t>
            </a:r>
            <a:endParaRPr lang="en-US" altLang="ru-RU" dirty="0"/>
          </a:p>
          <a:p>
            <a:pPr lvl="1"/>
            <a:r>
              <a:rPr lang="en-US" altLang="ru-RU" dirty="0" err="1"/>
              <a:t>Допомога</a:t>
            </a:r>
            <a:r>
              <a:rPr lang="en-US" altLang="ru-RU" dirty="0"/>
              <a:t> </a:t>
            </a:r>
            <a:r>
              <a:rPr lang="en-US" altLang="ru-RU" dirty="0" err="1"/>
              <a:t>браузер</a:t>
            </a:r>
            <a:r>
              <a:rPr lang="en-US" altLang="ru-RU" dirty="0"/>
              <a:t> (</a:t>
            </a:r>
            <a:r>
              <a:rPr lang="en-US" altLang="ru-RU" dirty="0" err="1"/>
              <a:t>Qt</a:t>
            </a:r>
            <a:r>
              <a:rPr lang="en-US" altLang="ru-RU" dirty="0"/>
              <a:t> Assistant)</a:t>
            </a:r>
          </a:p>
          <a:p>
            <a:pPr lvl="1"/>
            <a:r>
              <a:rPr lang="en-US" altLang="ru-RU" dirty="0" err="1"/>
              <a:t>Вихідний</a:t>
            </a:r>
            <a:r>
              <a:rPr lang="en-US" altLang="ru-RU" dirty="0"/>
              <a:t> </a:t>
            </a:r>
            <a:r>
              <a:rPr lang="en-US" altLang="ru-RU" dirty="0" err="1"/>
              <a:t>код</a:t>
            </a:r>
            <a:r>
              <a:rPr lang="en-US" altLang="ru-RU" dirty="0"/>
              <a:t> і </a:t>
            </a:r>
            <a:r>
              <a:rPr lang="en-US" altLang="ru-RU" dirty="0" err="1"/>
              <a:t>повна</a:t>
            </a:r>
            <a:r>
              <a:rPr lang="en-US" altLang="ru-RU" dirty="0"/>
              <a:t> </a:t>
            </a:r>
            <a:r>
              <a:rPr lang="en-US" altLang="ru-RU" dirty="0" err="1"/>
              <a:t>документація</a:t>
            </a:r>
            <a:endParaRPr lang="en-US" altLang="ru-RU" dirty="0"/>
          </a:p>
          <a:p>
            <a:pPr lvl="1"/>
            <a:endParaRPr lang="en-US" altLang="ru-RU" dirty="0"/>
          </a:p>
        </p:txBody>
      </p:sp>
    </p:spTree>
    <p:extLst>
      <p:ext uri="{BB962C8B-B14F-4D97-AF65-F5344CB8AC3E}">
        <p14:creationId xmlns:p14="http://schemas.microsoft.com/office/powerpoint/2010/main" val="16447011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ltLang="ru-RU"/>
              <a:t>Qt є всеосяжним</a:t>
            </a:r>
          </a:p>
        </p:txBody>
      </p:sp>
      <p:sp>
        <p:nvSpPr>
          <p:cNvPr id="76803" name="Rectangle 3"/>
          <p:cNvSpPr>
            <a:spLocks noGrp="1" noChangeArrowheads="1"/>
          </p:cNvSpPr>
          <p:nvPr>
            <p:ph type="body" idx="1"/>
          </p:nvPr>
        </p:nvSpPr>
        <p:spPr>
          <a:xfrm>
            <a:off x="990600" y="1447800"/>
            <a:ext cx="7848600" cy="5149552"/>
          </a:xfrm>
        </p:spPr>
        <p:txBody>
          <a:bodyPr>
            <a:normAutofit lnSpcReduction="10000"/>
          </a:bodyPr>
          <a:lstStyle/>
          <a:p>
            <a:pPr>
              <a:lnSpc>
                <a:spcPct val="90000"/>
              </a:lnSpc>
            </a:pPr>
            <a:r>
              <a:rPr lang="en-US" altLang="ru-RU" sz="2800" dirty="0" err="1"/>
              <a:t>Qt</a:t>
            </a:r>
            <a:r>
              <a:rPr lang="en-US" altLang="ru-RU" sz="2800" dirty="0"/>
              <a:t> </a:t>
            </a:r>
            <a:r>
              <a:rPr lang="en-US" altLang="ru-RU" sz="2800" dirty="0" err="1"/>
              <a:t>поставляє</a:t>
            </a:r>
            <a:r>
              <a:rPr lang="en-US" altLang="ru-RU" sz="2800" dirty="0"/>
              <a:t> 80-90%, </a:t>
            </a:r>
            <a:r>
              <a:rPr lang="en-US" altLang="ru-RU" sz="2800" dirty="0" err="1"/>
              <a:t>зазвичай</a:t>
            </a:r>
            <a:r>
              <a:rPr lang="en-US" altLang="ru-RU" sz="2800" dirty="0"/>
              <a:t> </a:t>
            </a:r>
            <a:r>
              <a:rPr lang="en-US" altLang="ru-RU" sz="2800" dirty="0" err="1"/>
              <a:t>необхідну</a:t>
            </a:r>
            <a:r>
              <a:rPr lang="en-US" altLang="ru-RU" sz="2800" dirty="0"/>
              <a:t> </a:t>
            </a:r>
            <a:r>
              <a:rPr lang="en-US" altLang="ru-RU" sz="2800" dirty="0" err="1"/>
              <a:t>функціональність</a:t>
            </a:r>
            <a:r>
              <a:rPr lang="en-US" altLang="ru-RU" sz="2800" dirty="0"/>
              <a:t> </a:t>
            </a:r>
            <a:r>
              <a:rPr lang="en-US" altLang="ru-RU" sz="2800" dirty="0" err="1"/>
              <a:t>для</a:t>
            </a:r>
            <a:r>
              <a:rPr lang="en-US" altLang="ru-RU" sz="2800" dirty="0"/>
              <a:t> </a:t>
            </a:r>
            <a:r>
              <a:rPr lang="en-US" altLang="ru-RU" sz="2800" dirty="0" err="1"/>
              <a:t>багатих</a:t>
            </a:r>
            <a:r>
              <a:rPr lang="en-US" altLang="ru-RU" sz="2800" dirty="0"/>
              <a:t> </a:t>
            </a:r>
            <a:r>
              <a:rPr lang="en-US" altLang="ru-RU" sz="2800" dirty="0" err="1"/>
              <a:t>клієнтів</a:t>
            </a:r>
            <a:r>
              <a:rPr lang="en-US" altLang="ru-RU" sz="2800" dirty="0"/>
              <a:t> </a:t>
            </a:r>
            <a:r>
              <a:rPr lang="en-US" altLang="ru-RU" sz="2800" dirty="0" err="1"/>
              <a:t>розробників</a:t>
            </a:r>
            <a:endParaRPr lang="en-US" altLang="ru-RU" sz="2800" dirty="0"/>
          </a:p>
          <a:p>
            <a:pPr lvl="1">
              <a:lnSpc>
                <a:spcPct val="90000"/>
              </a:lnSpc>
            </a:pPr>
            <a:r>
              <a:rPr lang="en-US" altLang="ru-RU" sz="2400" dirty="0"/>
              <a:t>400+ </a:t>
            </a:r>
            <a:r>
              <a:rPr lang="en-US" altLang="ru-RU" sz="2400" dirty="0" err="1"/>
              <a:t>повністю</a:t>
            </a:r>
            <a:r>
              <a:rPr lang="en-US" altLang="ru-RU" sz="2400" dirty="0"/>
              <a:t> </a:t>
            </a:r>
            <a:r>
              <a:rPr lang="en-US" altLang="ru-RU" sz="2400" dirty="0" err="1"/>
              <a:t>документовані</a:t>
            </a:r>
            <a:r>
              <a:rPr lang="en-US" altLang="ru-RU" sz="2400" dirty="0"/>
              <a:t> </a:t>
            </a:r>
            <a:r>
              <a:rPr lang="en-US" altLang="ru-RU" sz="2400" dirty="0" err="1"/>
              <a:t>класи</a:t>
            </a:r>
            <a:endParaRPr lang="en-US" altLang="ru-RU" sz="2400" dirty="0"/>
          </a:p>
          <a:p>
            <a:pPr lvl="1">
              <a:lnSpc>
                <a:spcPct val="90000"/>
              </a:lnSpc>
            </a:pPr>
            <a:r>
              <a:rPr lang="en-US" altLang="ru-RU" sz="2400" dirty="0" err="1"/>
              <a:t>Основний</a:t>
            </a:r>
            <a:r>
              <a:rPr lang="en-US" altLang="ru-RU" sz="2400" dirty="0"/>
              <a:t> </a:t>
            </a:r>
            <a:r>
              <a:rPr lang="uk-UA" altLang="ru-RU" sz="2400" dirty="0" smtClean="0"/>
              <a:t>бібліотеки</a:t>
            </a:r>
            <a:r>
              <a:rPr lang="en-US" altLang="ru-RU" sz="2400" dirty="0"/>
              <a:t>: : GUI, Utility, Events, File, Print, Network, Plugins, Threads, Date and Time, </a:t>
            </a:r>
            <a:r>
              <a:rPr lang="en-US" altLang="ru-RU" sz="2400" dirty="0" smtClean="0"/>
              <a:t>Image</a:t>
            </a:r>
            <a:endParaRPr lang="uk-UA" altLang="ru-RU" sz="2400" dirty="0" smtClean="0"/>
          </a:p>
          <a:p>
            <a:pPr lvl="1">
              <a:lnSpc>
                <a:spcPct val="90000"/>
              </a:lnSpc>
            </a:pPr>
            <a:r>
              <a:rPr lang="en-US" altLang="ru-RU" sz="2400" dirty="0" err="1" smtClean="0"/>
              <a:t>Модулі</a:t>
            </a:r>
            <a:r>
              <a:rPr lang="en-US" altLang="ru-RU" sz="2400" dirty="0"/>
              <a:t>: </a:t>
            </a:r>
            <a:r>
              <a:rPr lang="en-US" altLang="ru-RU" sz="2400" dirty="0"/>
              <a:t>Canvas, </a:t>
            </a:r>
            <a:r>
              <a:rPr lang="en-US" altLang="ru-RU" sz="2400" dirty="0" err="1"/>
              <a:t>Iconview</a:t>
            </a:r>
            <a:r>
              <a:rPr lang="en-US" altLang="ru-RU" sz="2400" dirty="0"/>
              <a:t>, Network, OpenGL®, SQL, Table, Workspace, XML</a:t>
            </a:r>
          </a:p>
          <a:p>
            <a:pPr lvl="1">
              <a:lnSpc>
                <a:spcPct val="90000"/>
              </a:lnSpc>
            </a:pPr>
            <a:r>
              <a:rPr lang="en-US" altLang="ru-RU" sz="2400" dirty="0" err="1" smtClean="0"/>
              <a:t>Інструменти</a:t>
            </a:r>
            <a:r>
              <a:rPr lang="en-US" altLang="ru-RU" sz="2400" dirty="0"/>
              <a:t>: </a:t>
            </a:r>
            <a:r>
              <a:rPr lang="en-US" altLang="ru-RU" sz="2400" dirty="0"/>
              <a:t>Designer, Assistant, Linguist</a:t>
            </a:r>
          </a:p>
          <a:p>
            <a:pPr lvl="1">
              <a:lnSpc>
                <a:spcPct val="90000"/>
              </a:lnSpc>
            </a:pPr>
            <a:r>
              <a:rPr lang="en-US" altLang="ru-RU" sz="2400" dirty="0" err="1" smtClean="0"/>
              <a:t>Розширення</a:t>
            </a:r>
            <a:r>
              <a:rPr lang="uk-UA" altLang="ru-RU" sz="2400" dirty="0" smtClean="0"/>
              <a:t> </a:t>
            </a:r>
            <a:r>
              <a:rPr lang="fr-FR" altLang="ru-RU" sz="2400" dirty="0" smtClean="0"/>
              <a:t>ActiveQt</a:t>
            </a:r>
            <a:r>
              <a:rPr lang="fr-FR" altLang="ru-RU" sz="2400" dirty="0"/>
              <a:t>, Motif migration, MFC </a:t>
            </a:r>
            <a:r>
              <a:rPr lang="fr-FR" altLang="ru-RU" sz="2400" dirty="0" smtClean="0"/>
              <a:t>migration</a:t>
            </a:r>
            <a:endParaRPr lang="en-US" altLang="ru-RU" sz="2400" dirty="0" smtClean="0"/>
          </a:p>
          <a:p>
            <a:pPr>
              <a:lnSpc>
                <a:spcPct val="90000"/>
              </a:lnSpc>
            </a:pPr>
            <a:r>
              <a:rPr lang="en-US" altLang="ru-RU" sz="2800" dirty="0" err="1" smtClean="0"/>
              <a:t>Qt</a:t>
            </a:r>
            <a:r>
              <a:rPr lang="en-US" altLang="ru-RU" sz="2800" dirty="0" smtClean="0"/>
              <a:t> </a:t>
            </a:r>
            <a:r>
              <a:rPr lang="en-US" altLang="ru-RU" sz="2800" dirty="0" err="1" smtClean="0"/>
              <a:t>Рішення</a:t>
            </a:r>
            <a:r>
              <a:rPr lang="en-US" altLang="ru-RU" sz="2800" dirty="0" smtClean="0"/>
              <a:t> </a:t>
            </a:r>
            <a:r>
              <a:rPr lang="en-US" altLang="ru-RU" sz="2800" dirty="0" err="1" smtClean="0"/>
              <a:t>для</a:t>
            </a:r>
            <a:r>
              <a:rPr lang="en-US" altLang="ru-RU" sz="2800" dirty="0" smtClean="0"/>
              <a:t> </a:t>
            </a:r>
            <a:r>
              <a:rPr lang="en-US" altLang="ru-RU" sz="2800" dirty="0" err="1" smtClean="0"/>
              <a:t>конкретних</a:t>
            </a:r>
            <a:r>
              <a:rPr lang="en-US" altLang="ru-RU" sz="2800" dirty="0" smtClean="0"/>
              <a:t> </a:t>
            </a:r>
            <a:r>
              <a:rPr lang="en-US" altLang="ru-RU" sz="2800" dirty="0" err="1" smtClean="0"/>
              <a:t>платформ</a:t>
            </a:r>
            <a:r>
              <a:rPr lang="en-US" altLang="ru-RU" sz="2800" dirty="0" smtClean="0"/>
              <a:t> </a:t>
            </a:r>
            <a:r>
              <a:rPr lang="en-US" altLang="ru-RU" sz="2800" dirty="0" err="1" smtClean="0"/>
              <a:t>запитів</a:t>
            </a:r>
            <a:r>
              <a:rPr lang="en-US" altLang="ru-RU" sz="2800" dirty="0" smtClean="0"/>
              <a:t> </a:t>
            </a:r>
            <a:r>
              <a:rPr lang="en-US" altLang="ru-RU" sz="2800" dirty="0" err="1" smtClean="0"/>
              <a:t>клієнтів</a:t>
            </a:r>
            <a:endParaRPr lang="en-US" altLang="ru-RU" sz="2800" dirty="0" smtClean="0"/>
          </a:p>
          <a:p>
            <a:pPr>
              <a:lnSpc>
                <a:spcPct val="90000"/>
              </a:lnSpc>
            </a:pPr>
            <a:r>
              <a:rPr lang="en-US" altLang="ru-RU" sz="2800" dirty="0" err="1" smtClean="0"/>
              <a:t>Легко</a:t>
            </a:r>
            <a:r>
              <a:rPr lang="en-US" altLang="ru-RU" sz="2800" dirty="0" smtClean="0"/>
              <a:t> </a:t>
            </a:r>
            <a:r>
              <a:rPr lang="en-US" altLang="ru-RU" sz="2800" dirty="0" err="1"/>
              <a:t>додати</a:t>
            </a:r>
            <a:r>
              <a:rPr lang="en-US" altLang="ru-RU" sz="2800" dirty="0"/>
              <a:t> / </a:t>
            </a:r>
            <a:r>
              <a:rPr lang="en-US" altLang="ru-RU" sz="2800" dirty="0" err="1"/>
              <a:t>продовжити</a:t>
            </a:r>
            <a:r>
              <a:rPr lang="en-US" altLang="ru-RU" sz="2800" dirty="0"/>
              <a:t> / </a:t>
            </a:r>
            <a:r>
              <a:rPr lang="en-US" altLang="ru-RU" sz="2800" dirty="0" err="1"/>
              <a:t>налаштувати</a:t>
            </a:r>
            <a:r>
              <a:rPr lang="en-US" altLang="ru-RU" sz="2800" dirty="0"/>
              <a:t> </a:t>
            </a:r>
          </a:p>
        </p:txBody>
      </p:sp>
    </p:spTree>
    <p:extLst>
      <p:ext uri="{BB962C8B-B14F-4D97-AF65-F5344CB8AC3E}">
        <p14:creationId xmlns:p14="http://schemas.microsoft.com/office/powerpoint/2010/main" val="39807639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ltLang="ru-RU"/>
              <a:t>Qt є крос-платформних</a:t>
            </a:r>
          </a:p>
        </p:txBody>
      </p:sp>
      <p:sp>
        <p:nvSpPr>
          <p:cNvPr id="72707" name="Rectangle 3"/>
          <p:cNvSpPr>
            <a:spLocks noGrp="1" noChangeArrowheads="1"/>
          </p:cNvSpPr>
          <p:nvPr>
            <p:ph type="body" idx="1"/>
          </p:nvPr>
        </p:nvSpPr>
        <p:spPr/>
        <p:txBody>
          <a:bodyPr/>
          <a:lstStyle/>
          <a:p>
            <a:r>
              <a:rPr lang="en-US" altLang="ru-RU" dirty="0" err="1"/>
              <a:t>Qt</a:t>
            </a:r>
            <a:r>
              <a:rPr lang="en-US" altLang="ru-RU" dirty="0"/>
              <a:t> API і </a:t>
            </a:r>
            <a:r>
              <a:rPr lang="en-US" altLang="ru-RU" dirty="0" err="1"/>
              <a:t>інструменти</a:t>
            </a:r>
            <a:r>
              <a:rPr lang="en-US" altLang="ru-RU" dirty="0"/>
              <a:t> </a:t>
            </a:r>
            <a:r>
              <a:rPr lang="en-US" altLang="ru-RU" dirty="0" err="1"/>
              <a:t>послідовні</a:t>
            </a:r>
            <a:r>
              <a:rPr lang="en-US" altLang="ru-RU" dirty="0"/>
              <a:t> у </a:t>
            </a:r>
            <a:r>
              <a:rPr lang="en-US" altLang="ru-RU" dirty="0" err="1"/>
              <a:t>всіх</a:t>
            </a:r>
            <a:r>
              <a:rPr lang="en-US" altLang="ru-RU" dirty="0"/>
              <a:t> </a:t>
            </a:r>
            <a:r>
              <a:rPr lang="en-US" altLang="ru-RU" dirty="0" err="1"/>
              <a:t>підтримуваних</a:t>
            </a:r>
            <a:r>
              <a:rPr lang="en-US" altLang="ru-RU" dirty="0"/>
              <a:t> </a:t>
            </a:r>
            <a:r>
              <a:rPr lang="en-US" altLang="ru-RU" dirty="0" err="1"/>
              <a:t>платформах</a:t>
            </a:r>
            <a:endParaRPr lang="en-US" altLang="ru-RU" dirty="0"/>
          </a:p>
          <a:p>
            <a:pPr lvl="1"/>
            <a:r>
              <a:rPr lang="en-US" altLang="ru-RU" dirty="0" err="1"/>
              <a:t>Qt</a:t>
            </a:r>
            <a:r>
              <a:rPr lang="en-US" altLang="ru-RU" dirty="0"/>
              <a:t> </a:t>
            </a:r>
            <a:r>
              <a:rPr lang="en-US" altLang="ru-RU" dirty="0" err="1"/>
              <a:t>працює</a:t>
            </a:r>
            <a:r>
              <a:rPr lang="en-US" altLang="ru-RU" dirty="0"/>
              <a:t> </a:t>
            </a:r>
            <a:r>
              <a:rPr lang="uk-UA" altLang="ru-RU" dirty="0" smtClean="0"/>
              <a:t>від</a:t>
            </a:r>
            <a:r>
              <a:rPr lang="en-US" altLang="ru-RU" dirty="0" smtClean="0"/>
              <a:t> </a:t>
            </a:r>
            <a:r>
              <a:rPr lang="en-US" altLang="ru-RU" dirty="0" err="1"/>
              <a:t>мобільних</a:t>
            </a:r>
            <a:r>
              <a:rPr lang="en-US" altLang="ru-RU" dirty="0"/>
              <a:t> </a:t>
            </a:r>
            <a:r>
              <a:rPr lang="en-US" altLang="ru-RU" dirty="0" err="1"/>
              <a:t>телефонах</a:t>
            </a:r>
            <a:r>
              <a:rPr lang="en-US" altLang="ru-RU" dirty="0"/>
              <a:t> </a:t>
            </a:r>
            <a:r>
              <a:rPr lang="uk-UA" altLang="ru-RU" dirty="0" smtClean="0"/>
              <a:t>до</a:t>
            </a:r>
            <a:r>
              <a:rPr lang="en-US" altLang="ru-RU" dirty="0" smtClean="0"/>
              <a:t> </a:t>
            </a:r>
            <a:r>
              <a:rPr lang="en-US" altLang="ru-RU" dirty="0"/>
              <a:t>Cray </a:t>
            </a:r>
            <a:r>
              <a:rPr lang="en-US" altLang="ru-RU" dirty="0" err="1"/>
              <a:t>суперкомп'ютерів</a:t>
            </a:r>
            <a:endParaRPr lang="en-US" altLang="ru-RU" dirty="0"/>
          </a:p>
          <a:p>
            <a:r>
              <a:rPr lang="en-US" altLang="ru-RU" dirty="0" err="1"/>
              <a:t>Наслідок</a:t>
            </a:r>
            <a:r>
              <a:rPr lang="en-US" altLang="ru-RU" dirty="0"/>
              <a:t> </a:t>
            </a:r>
            <a:r>
              <a:rPr lang="en-US" altLang="ru-RU" dirty="0" err="1"/>
              <a:t>для</a:t>
            </a:r>
            <a:r>
              <a:rPr lang="en-US" altLang="ru-RU" dirty="0"/>
              <a:t> </a:t>
            </a:r>
            <a:r>
              <a:rPr lang="en-US" altLang="ru-RU" dirty="0" err="1"/>
              <a:t>користувачів</a:t>
            </a:r>
            <a:r>
              <a:rPr lang="en-US" altLang="ru-RU" dirty="0"/>
              <a:t> і </a:t>
            </a:r>
            <a:r>
              <a:rPr lang="en-US" altLang="ru-RU" dirty="0" err="1"/>
              <a:t>клієнтів</a:t>
            </a:r>
            <a:endParaRPr lang="en-US" altLang="ru-RU" dirty="0"/>
          </a:p>
          <a:p>
            <a:pPr lvl="1"/>
            <a:r>
              <a:rPr lang="en-US" altLang="ru-RU" dirty="0" err="1"/>
              <a:t>Свобода</a:t>
            </a:r>
            <a:r>
              <a:rPr lang="en-US" altLang="ru-RU" dirty="0"/>
              <a:t> </a:t>
            </a:r>
            <a:r>
              <a:rPr lang="en-US" altLang="ru-RU" dirty="0" err="1"/>
              <a:t>вибору</a:t>
            </a:r>
            <a:r>
              <a:rPr lang="en-US" altLang="ru-RU" dirty="0"/>
              <a:t> з </a:t>
            </a:r>
            <a:r>
              <a:rPr lang="en-US" altLang="ru-RU" dirty="0" err="1"/>
              <a:t>точки</a:t>
            </a:r>
            <a:r>
              <a:rPr lang="en-US" altLang="ru-RU" dirty="0"/>
              <a:t> </a:t>
            </a:r>
            <a:r>
              <a:rPr lang="en-US" altLang="ru-RU" dirty="0" err="1"/>
              <a:t>зору</a:t>
            </a:r>
            <a:r>
              <a:rPr lang="en-US" altLang="ru-RU" dirty="0"/>
              <a:t> </a:t>
            </a:r>
            <a:r>
              <a:rPr lang="en-US" altLang="ru-RU" dirty="0" err="1"/>
              <a:t>розробки</a:t>
            </a:r>
            <a:r>
              <a:rPr lang="en-US" altLang="ru-RU" dirty="0"/>
              <a:t> і </a:t>
            </a:r>
            <a:r>
              <a:rPr lang="en-US" altLang="ru-RU" dirty="0" err="1"/>
              <a:t>розгортання</a:t>
            </a:r>
            <a:r>
              <a:rPr lang="en-US" altLang="ru-RU" dirty="0"/>
              <a:t> </a:t>
            </a:r>
            <a:r>
              <a:rPr lang="en-US" altLang="ru-RU" dirty="0" err="1"/>
              <a:t>платформи</a:t>
            </a:r>
            <a:endParaRPr lang="en-US" altLang="ru-RU" dirty="0"/>
          </a:p>
          <a:p>
            <a:pPr lvl="1"/>
            <a:r>
              <a:rPr lang="en-US" altLang="ru-RU" dirty="0" err="1"/>
              <a:t>Захист</a:t>
            </a:r>
            <a:r>
              <a:rPr lang="en-US" altLang="ru-RU" dirty="0"/>
              <a:t> </a:t>
            </a:r>
            <a:r>
              <a:rPr lang="en-US" altLang="ru-RU" dirty="0" err="1"/>
              <a:t>від</a:t>
            </a:r>
            <a:r>
              <a:rPr lang="en-US" altLang="ru-RU" dirty="0"/>
              <a:t> </a:t>
            </a:r>
            <a:r>
              <a:rPr lang="en-US" altLang="ru-RU" dirty="0" err="1"/>
              <a:t>мінливої</a:t>
            </a:r>
            <a:r>
              <a:rPr lang="en-US" altLang="ru-RU" dirty="0"/>
              <a:t> ​​</a:t>
            </a:r>
            <a:r>
              <a:rPr lang="en-US" altLang="ru-RU" dirty="0" err="1"/>
              <a:t>моди</a:t>
            </a:r>
            <a:r>
              <a:rPr lang="en-US" altLang="ru-RU" dirty="0"/>
              <a:t> </a:t>
            </a:r>
            <a:r>
              <a:rPr lang="en-US" altLang="ru-RU" dirty="0" err="1"/>
              <a:t>платформи</a:t>
            </a:r>
            <a:endParaRPr lang="en-US" altLang="ru-RU" dirty="0"/>
          </a:p>
        </p:txBody>
      </p:sp>
    </p:spTree>
    <p:extLst>
      <p:ext uri="{BB962C8B-B14F-4D97-AF65-F5344CB8AC3E}">
        <p14:creationId xmlns:p14="http://schemas.microsoft.com/office/powerpoint/2010/main" val="12227324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ltLang="ru-RU"/>
              <a:t>Кілька платформ він працює на:</a:t>
            </a:r>
          </a:p>
        </p:txBody>
      </p:sp>
      <p:sp>
        <p:nvSpPr>
          <p:cNvPr id="73731" name="Rectangle 3"/>
          <p:cNvSpPr>
            <a:spLocks noGrp="1" noChangeArrowheads="1"/>
          </p:cNvSpPr>
          <p:nvPr>
            <p:ph type="body" idx="1"/>
          </p:nvPr>
        </p:nvSpPr>
        <p:spPr/>
        <p:txBody>
          <a:bodyPr/>
          <a:lstStyle/>
          <a:p>
            <a:r>
              <a:rPr lang="en-US" altLang="ru-RU" dirty="0"/>
              <a:t>Windows</a:t>
            </a:r>
            <a:r>
              <a:rPr lang="en-US" altLang="ru-RU" baseline="30000" dirty="0"/>
              <a:t>®</a:t>
            </a:r>
            <a:r>
              <a:rPr lang="en-US" altLang="ru-RU" dirty="0"/>
              <a:t> 95 </a:t>
            </a:r>
            <a:r>
              <a:rPr lang="uk-UA" altLang="ru-RU" dirty="0" smtClean="0"/>
              <a:t>до </a:t>
            </a:r>
            <a:r>
              <a:rPr lang="en-US" altLang="ru-RU" dirty="0" smtClean="0"/>
              <a:t>Windows 10</a:t>
            </a:r>
            <a:endParaRPr lang="en-US" altLang="ru-RU" dirty="0"/>
          </a:p>
          <a:p>
            <a:r>
              <a:rPr lang="en-US" altLang="ru-RU" dirty="0"/>
              <a:t>Mac OS</a:t>
            </a:r>
            <a:r>
              <a:rPr lang="en-US" altLang="ru-RU" baseline="30000" dirty="0"/>
              <a:t>®</a:t>
            </a:r>
            <a:r>
              <a:rPr lang="en-US" altLang="ru-RU" dirty="0"/>
              <a:t> X</a:t>
            </a:r>
          </a:p>
          <a:p>
            <a:r>
              <a:rPr lang="en-US" altLang="ru-RU" dirty="0"/>
              <a:t>Linux і </a:t>
            </a:r>
            <a:r>
              <a:rPr lang="en-US" altLang="ru-RU" dirty="0" err="1"/>
              <a:t>вбудований</a:t>
            </a:r>
            <a:r>
              <a:rPr lang="en-US" altLang="ru-RU" dirty="0"/>
              <a:t> Linux</a:t>
            </a:r>
          </a:p>
          <a:p>
            <a:r>
              <a:rPr lang="en-US" altLang="ru-RU" dirty="0"/>
              <a:t>AIX, BSD / OS, FreeBSD, HP-UX, IRIX, </a:t>
            </a:r>
            <a:r>
              <a:rPr lang="en-US" altLang="ru-RU" dirty="0" err="1"/>
              <a:t>NetBSD</a:t>
            </a:r>
            <a:r>
              <a:rPr lang="en-US" altLang="ru-RU" dirty="0"/>
              <a:t>, </a:t>
            </a:r>
            <a:r>
              <a:rPr lang="en-US" altLang="ru-RU" dirty="0" err="1"/>
              <a:t>OpenBSD</a:t>
            </a:r>
            <a:r>
              <a:rPr lang="en-US" altLang="ru-RU" dirty="0"/>
              <a:t>, Solaris, Tru64 UNIX</a:t>
            </a:r>
          </a:p>
          <a:p>
            <a:r>
              <a:rPr lang="en-US" altLang="ru-RU" dirty="0"/>
              <a:t>І </a:t>
            </a:r>
            <a:r>
              <a:rPr lang="en-US" altLang="ru-RU" dirty="0" err="1"/>
              <a:t>більше</a:t>
            </a:r>
            <a:endParaRPr lang="en-US" altLang="ru-RU" dirty="0"/>
          </a:p>
          <a:p>
            <a:pPr>
              <a:buFontTx/>
              <a:buNone/>
            </a:pPr>
            <a:endParaRPr lang="en-US" altLang="ru-RU" dirty="0"/>
          </a:p>
          <a:p>
            <a:endParaRPr lang="en-US" altLang="ru-RU" dirty="0"/>
          </a:p>
        </p:txBody>
      </p:sp>
    </p:spTree>
    <p:extLst>
      <p:ext uri="{BB962C8B-B14F-4D97-AF65-F5344CB8AC3E}">
        <p14:creationId xmlns:p14="http://schemas.microsoft.com/office/powerpoint/2010/main" val="15949070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ltLang="ru-RU"/>
              <a:t>Qt є рідною </a:t>
            </a:r>
          </a:p>
        </p:txBody>
      </p:sp>
      <p:sp>
        <p:nvSpPr>
          <p:cNvPr id="74755" name="Rectangle 3"/>
          <p:cNvSpPr>
            <a:spLocks noGrp="1" noChangeArrowheads="1"/>
          </p:cNvSpPr>
          <p:nvPr>
            <p:ph type="body" idx="1"/>
          </p:nvPr>
        </p:nvSpPr>
        <p:spPr/>
        <p:txBody>
          <a:bodyPr>
            <a:normAutofit lnSpcReduction="10000"/>
          </a:bodyPr>
          <a:lstStyle/>
          <a:p>
            <a:endParaRPr lang="en-US" altLang="ru-RU" dirty="0"/>
          </a:p>
          <a:p>
            <a:endParaRPr lang="en-US" altLang="ru-RU" dirty="0"/>
          </a:p>
          <a:p>
            <a:endParaRPr lang="en-US" altLang="ru-RU" dirty="0"/>
          </a:p>
          <a:p>
            <a:endParaRPr lang="en-US" altLang="ru-RU" dirty="0"/>
          </a:p>
          <a:p>
            <a:endParaRPr lang="en-US" altLang="ru-RU" dirty="0"/>
          </a:p>
          <a:p>
            <a:r>
              <a:rPr lang="en-US" altLang="ru-RU" dirty="0" err="1"/>
              <a:t>Qt</a:t>
            </a:r>
            <a:r>
              <a:rPr lang="en-US" altLang="ru-RU" dirty="0"/>
              <a:t> </a:t>
            </a:r>
            <a:r>
              <a:rPr lang="en-US" altLang="ru-RU" dirty="0" err="1"/>
              <a:t>будує</a:t>
            </a:r>
            <a:r>
              <a:rPr lang="en-US" altLang="ru-RU" dirty="0"/>
              <a:t> </a:t>
            </a:r>
            <a:r>
              <a:rPr lang="en-US" altLang="ru-RU" dirty="0" err="1"/>
              <a:t>на</a:t>
            </a:r>
            <a:r>
              <a:rPr lang="en-US" altLang="ru-RU" dirty="0"/>
              <a:t> </a:t>
            </a:r>
            <a:r>
              <a:rPr lang="en-US" altLang="ru-RU" dirty="0" err="1"/>
              <a:t>рідному</a:t>
            </a:r>
            <a:r>
              <a:rPr lang="en-US" altLang="ru-RU" dirty="0"/>
              <a:t> </a:t>
            </a:r>
            <a:r>
              <a:rPr lang="en-US" altLang="ru-RU" dirty="0" err="1"/>
              <a:t>графічному</a:t>
            </a:r>
            <a:r>
              <a:rPr lang="en-US" altLang="ru-RU" dirty="0"/>
              <a:t> </a:t>
            </a:r>
            <a:r>
              <a:rPr lang="en-US" altLang="ru-RU" dirty="0" err="1"/>
              <a:t>шарі</a:t>
            </a:r>
            <a:endParaRPr lang="en-US" altLang="ru-RU" dirty="0"/>
          </a:p>
          <a:p>
            <a:r>
              <a:rPr lang="en-US" altLang="ru-RU" dirty="0" err="1"/>
              <a:t>Qt</a:t>
            </a:r>
            <a:r>
              <a:rPr lang="en-US" altLang="ru-RU" dirty="0"/>
              <a:t> </a:t>
            </a:r>
            <a:r>
              <a:rPr lang="en-US" altLang="ru-RU" dirty="0" err="1"/>
              <a:t>програми</a:t>
            </a:r>
            <a:r>
              <a:rPr lang="en-US" altLang="ru-RU" dirty="0"/>
              <a:t> </a:t>
            </a:r>
            <a:r>
              <a:rPr lang="en-US" altLang="ru-RU" dirty="0" err="1"/>
              <a:t>працюють</a:t>
            </a:r>
            <a:r>
              <a:rPr lang="en-US" altLang="ru-RU" dirty="0"/>
              <a:t> </a:t>
            </a:r>
            <a:r>
              <a:rPr lang="en-US" altLang="ru-RU" dirty="0" err="1"/>
              <a:t>на</a:t>
            </a:r>
            <a:r>
              <a:rPr lang="en-US" altLang="ru-RU" dirty="0"/>
              <a:t> </a:t>
            </a:r>
            <a:r>
              <a:rPr lang="en-US" altLang="ru-RU" dirty="0" err="1"/>
              <a:t>швидкості</a:t>
            </a:r>
            <a:r>
              <a:rPr lang="en-US" altLang="ru-RU" dirty="0"/>
              <a:t> </a:t>
            </a:r>
            <a:r>
              <a:rPr lang="en-US" altLang="ru-RU" dirty="0" err="1" smtClean="0"/>
              <a:t>скомпільован</a:t>
            </a:r>
            <a:r>
              <a:rPr lang="uk-UA" altLang="ru-RU" dirty="0" err="1" smtClean="0"/>
              <a:t>их</a:t>
            </a:r>
            <a:r>
              <a:rPr lang="en-US" altLang="ru-RU" dirty="0" smtClean="0"/>
              <a:t> </a:t>
            </a:r>
            <a:r>
              <a:rPr lang="uk-UA" altLang="ru-RU" dirty="0" smtClean="0"/>
              <a:t>програм</a:t>
            </a:r>
            <a:endParaRPr lang="en-US" altLang="ru-RU" dirty="0"/>
          </a:p>
          <a:p>
            <a:endParaRPr lang="en-US" altLang="ru-RU" dirty="0"/>
          </a:p>
          <a:p>
            <a:endParaRPr lang="en-US" altLang="ru-RU" dirty="0"/>
          </a:p>
        </p:txBody>
      </p:sp>
      <p:pic>
        <p:nvPicPr>
          <p:cNvPr id="7475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7163" y="1484784"/>
            <a:ext cx="6705600" cy="257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36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4282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247</TotalTime>
  <Words>1690</Words>
  <Application>Microsoft Office PowerPoint</Application>
  <PresentationFormat>Экран (4:3)</PresentationFormat>
  <Paragraphs>292</Paragraphs>
  <Slides>39</Slides>
  <Notes>37</Notes>
  <HiddenSlides>0</HiddenSlides>
  <MMClips>0</MMClips>
  <ScaleCrop>false</ScaleCrop>
  <HeadingPairs>
    <vt:vector size="4" baseType="variant">
      <vt:variant>
        <vt:lpstr>Тема</vt:lpstr>
      </vt:variant>
      <vt:variant>
        <vt:i4>1</vt:i4>
      </vt:variant>
      <vt:variant>
        <vt:lpstr>Заголовки слайдов</vt:lpstr>
      </vt:variant>
      <vt:variant>
        <vt:i4>39</vt:i4>
      </vt:variant>
    </vt:vector>
  </HeadingPairs>
  <TitlesOfParts>
    <vt:vector size="40" baseType="lpstr">
      <vt:lpstr>Тема Office</vt:lpstr>
      <vt:lpstr>Об’єктно-орієнтоване програмування</vt:lpstr>
      <vt:lpstr>Огляд QT</vt:lpstr>
      <vt:lpstr>Про Trolltech / QT</vt:lpstr>
      <vt:lpstr>Qt Development Frameworks (також відома як Qt Software, Trolltech та Quasar Technologies) </vt:lpstr>
      <vt:lpstr>Qt в двох словах</vt:lpstr>
      <vt:lpstr>Qt є всеосяжним</vt:lpstr>
      <vt:lpstr>Qt є крос-платформних</vt:lpstr>
      <vt:lpstr>Кілька платформ він працює на:</vt:lpstr>
      <vt:lpstr>Qt є рідною </vt:lpstr>
      <vt:lpstr>Native погляд на Windows,</vt:lpstr>
      <vt:lpstr>Рідний погляд на Linux</vt:lpstr>
      <vt:lpstr>Рідний погляд на Mac OS X</vt:lpstr>
      <vt:lpstr>Qt є відкритим вихідним кодом, але ...</vt:lpstr>
      <vt:lpstr>Ліцензування QT</vt:lpstr>
      <vt:lpstr>QT також комерційний</vt:lpstr>
      <vt:lpstr>Qt скеля</vt:lpstr>
      <vt:lpstr>Qt клієнтів</vt:lpstr>
      <vt:lpstr>Приклад програми: Abobe Photoshop Album</vt:lpstr>
      <vt:lpstr>Qt Особливості та переваги</vt:lpstr>
      <vt:lpstr>Qt Особливості</vt:lpstr>
      <vt:lpstr>Кросплатфомні додатки</vt:lpstr>
      <vt:lpstr>Сигнали і слоти</vt:lpstr>
      <vt:lpstr>Огляд бібліотеки класів </vt:lpstr>
      <vt:lpstr>OS еncapsulation</vt:lpstr>
      <vt:lpstr>SQL Database класи</vt:lpstr>
      <vt:lpstr>допоміжні класи</vt:lpstr>
      <vt:lpstr>Інтеграція і міграції класів</vt:lpstr>
      <vt:lpstr>Засоби розробки Огляд</vt:lpstr>
      <vt:lpstr>Qt Designer</vt:lpstr>
      <vt:lpstr>документація</vt:lpstr>
      <vt:lpstr>Приклади і код</vt:lpstr>
      <vt:lpstr>Hello World(ish)</vt:lpstr>
      <vt:lpstr>Сигнали і слоти (поглиблений)</vt:lpstr>
      <vt:lpstr>Сигнали і слоти - приклад</vt:lpstr>
      <vt:lpstr>Визначення сигналів і слотів</vt:lpstr>
      <vt:lpstr>Детальніше</vt:lpstr>
      <vt:lpstr>Привіт світ Правильний</vt:lpstr>
      <vt:lpstr>Привіт з QT Designer</vt:lpstr>
      <vt:lpstr>Подивіться на конструктор .ui і Demo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Об’єктно-орієнтоване програмування</dc:title>
  <cp:lastModifiedBy>alex</cp:lastModifiedBy>
  <cp:revision>59</cp:revision>
  <dcterms:modified xsi:type="dcterms:W3CDTF">2019-10-09T03:44:27Z</dcterms:modified>
</cp:coreProperties>
</file>