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5F580E-23E0-4B7E-B618-CBCEFA88F296}" type="slidenum">
              <a:rPr lang="ru-RU" b="0"/>
              <a:pPr eaLnBrk="1" hangingPunct="1"/>
              <a:t>24</a:t>
            </a:fld>
            <a:endParaRPr lang="ru-RU" b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23899"/>
          </a:xfrm>
        </p:spPr>
        <p:txBody>
          <a:bodyPr>
            <a:normAutofit fontScale="90000"/>
          </a:bodyPr>
          <a:lstStyle/>
          <a:p>
            <a:r>
              <a:rPr lang="ru-RU" dirty="0"/>
              <a:t>Пошук вузла в </a:t>
            </a:r>
            <a:r>
              <a:rPr lang="ru-RU" dirty="0" smtClean="0"/>
              <a:t>списку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041400"/>
            <a:ext cx="8161867" cy="5816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прохід </a:t>
            </a:r>
            <a:r>
              <a:rPr lang="ru-RU" dirty="0"/>
              <a:t>по двусвязного списку може виконуватися в двох напрямках - від голови </a:t>
            </a:r>
            <a:r>
              <a:rPr lang="ru-RU" dirty="0" smtClean="0"/>
              <a:t>до хвоста </a:t>
            </a:r>
            <a:r>
              <a:rPr lang="ru-RU" dirty="0"/>
              <a:t>(Як для однозв'язного) або від хвоста до голови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руху по списку часто </a:t>
            </a:r>
            <a:r>
              <a:rPr lang="ru-RU" dirty="0" err="1" smtClean="0"/>
              <a:t>наспіл</a:t>
            </a:r>
            <a:r>
              <a:rPr lang="ru-RU" dirty="0" smtClean="0"/>
              <a:t> наступна конструкція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temp = Head;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(Temp! = NULL)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Тут виконуються будь-які дії з 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поточним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елементом списку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= temp-&gt; next; //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Крок вперед за списком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579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Видалення </a:t>
            </a:r>
            <a:r>
              <a:rPr lang="uk-UA" dirty="0"/>
              <a:t>вузла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2" y="1143000"/>
            <a:ext cx="7704667" cy="4086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Ця процедура також вимагає посилання на голову і хвіст списку, оскільки вони можуть </a:t>
            </a:r>
            <a:r>
              <a:rPr lang="ru-RU" dirty="0" smtClean="0"/>
              <a:t>змінитися </a:t>
            </a:r>
            <a:r>
              <a:rPr lang="ru-RU" dirty="0"/>
              <a:t>при видаленні крайньої елемента списку. На першому етапі встановлюються</a:t>
            </a:r>
            <a:r>
              <a:rPr lang="ru-RU" dirty="0" smtClean="0"/>
              <a:t>посилання сусідніх </a:t>
            </a:r>
            <a:r>
              <a:rPr lang="ru-RU" dirty="0"/>
              <a:t>вузлів (якщо вони є) так, як якщо б видаляється вузла не було б. потім вузол</a:t>
            </a:r>
            <a:r>
              <a:rPr lang="ru-RU" dirty="0" smtClean="0"/>
              <a:t>видаляється </a:t>
            </a:r>
            <a:r>
              <a:rPr lang="ru-RU" dirty="0"/>
              <a:t>і пам'ять, яку він займає, звільняється. Ці етапи показані на малюнку внизу.</a:t>
            </a:r>
            <a:r>
              <a:rPr lang="ru-RU" dirty="0" smtClean="0"/>
              <a:t>окремо </a:t>
            </a:r>
            <a:r>
              <a:rPr lang="ru-RU" dirty="0"/>
              <a:t>перевіряється, чи не є видаляється вузол першим або останнім вузлом списку.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1" y="5229200"/>
            <a:ext cx="9144000" cy="17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850899"/>
          </a:xfrm>
        </p:spPr>
        <p:txBody>
          <a:bodyPr/>
          <a:lstStyle/>
          <a:p>
            <a:r>
              <a:rPr lang="ru-RU" dirty="0" smtClean="0"/>
              <a:t>видалення вузла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98500"/>
            <a:ext cx="7704667" cy="6159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smtClean="0"/>
              <a:t>Delete (Node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 err="1"/>
              <a:t>OldNode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(Head == </a:t>
            </a:r>
            <a:r>
              <a:rPr lang="en-US" dirty="0" err="1"/>
              <a:t>OldNode</a:t>
            </a:r>
            <a:r>
              <a:rPr lang="en-US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Head </a:t>
            </a:r>
            <a:r>
              <a:rPr lang="en-US" dirty="0"/>
              <a:t>= </a:t>
            </a:r>
            <a:r>
              <a:rPr lang="en-US" dirty="0" err="1"/>
              <a:t>OldNode</a:t>
            </a:r>
            <a:r>
              <a:rPr lang="en-US" dirty="0"/>
              <a:t>-&gt; next; //</a:t>
            </a:r>
            <a:r>
              <a:rPr lang="uk-UA" dirty="0" err="1"/>
              <a:t>видаляємо</a:t>
            </a:r>
            <a:r>
              <a:rPr lang="uk-UA" dirty="0"/>
              <a:t> </a:t>
            </a:r>
            <a:r>
              <a:rPr lang="uk-UA" dirty="0" err="1"/>
              <a:t>перший</a:t>
            </a:r>
            <a:r>
              <a:rPr lang="uk-UA" dirty="0"/>
              <a:t> </a:t>
            </a:r>
            <a:r>
              <a:rPr lang="uk-UA" dirty="0" err="1"/>
              <a:t>елемент</a:t>
            </a:r>
            <a:endParaRPr lang="uk-UA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(Head)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Head-</a:t>
            </a:r>
            <a:r>
              <a:rPr lang="en-US" dirty="0"/>
              <a:t>&gt;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Tail = NULL; //</a:t>
            </a:r>
            <a:r>
              <a:rPr lang="uk-UA" dirty="0" err="1"/>
              <a:t>видалили</a:t>
            </a:r>
            <a:r>
              <a:rPr lang="uk-UA" dirty="0"/>
              <a:t> </a:t>
            </a:r>
            <a:r>
              <a:rPr lang="uk-UA" dirty="0" err="1"/>
              <a:t>єдиний</a:t>
            </a:r>
            <a:r>
              <a:rPr lang="uk-UA" dirty="0"/>
              <a:t> </a:t>
            </a:r>
            <a:r>
              <a:rPr lang="uk-UA" dirty="0" err="1"/>
              <a:t>елемент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 }</a:t>
            </a:r>
            <a:endParaRPr lang="uk-UA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err="1" smtClean="0"/>
              <a:t>OldNode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prev</a:t>
            </a:r>
            <a:r>
              <a:rPr lang="en-US" dirty="0"/>
              <a:t>-&gt; next = </a:t>
            </a:r>
            <a:r>
              <a:rPr lang="en-US" dirty="0" err="1"/>
              <a:t>OldNode</a:t>
            </a:r>
            <a:r>
              <a:rPr lang="en-US" dirty="0"/>
              <a:t>-&gt; next;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err="1"/>
              <a:t>OldNode</a:t>
            </a:r>
            <a:r>
              <a:rPr lang="en-US" dirty="0"/>
              <a:t>-&gt; next)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err="1" smtClean="0"/>
              <a:t>OldNode</a:t>
            </a:r>
            <a:r>
              <a:rPr lang="en-US" dirty="0" smtClean="0"/>
              <a:t>-</a:t>
            </a:r>
            <a:r>
              <a:rPr lang="en-US" dirty="0"/>
              <a:t>&gt; Next-&gt;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OldNode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Tail = NULL; //</a:t>
            </a:r>
            <a:r>
              <a:rPr lang="uk-UA" dirty="0" err="1"/>
              <a:t>видалили</a:t>
            </a:r>
            <a:r>
              <a:rPr lang="uk-UA" dirty="0"/>
              <a:t> </a:t>
            </a:r>
            <a:r>
              <a:rPr lang="uk-UA" dirty="0" err="1"/>
              <a:t>останній</a:t>
            </a:r>
            <a:r>
              <a:rPr lang="uk-UA" dirty="0"/>
              <a:t> </a:t>
            </a:r>
            <a:r>
              <a:rPr lang="uk-UA" dirty="0" err="1"/>
              <a:t>елемент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 }</a:t>
            </a:r>
            <a:endParaRPr lang="uk-UA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delete</a:t>
            </a:r>
            <a:r>
              <a:rPr lang="en-US" dirty="0" smtClean="0"/>
              <a:t> </a:t>
            </a:r>
            <a:r>
              <a:rPr lang="en-US" dirty="0" err="1"/>
              <a:t>OldNode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5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71499"/>
          </a:xfrm>
        </p:spPr>
        <p:txBody>
          <a:bodyPr>
            <a:normAutofit fontScale="90000"/>
          </a:bodyPr>
          <a:lstStyle/>
          <a:p>
            <a:r>
              <a:rPr lang="uk-UA" dirty="0"/>
              <a:t> </a:t>
            </a:r>
            <a:r>
              <a:rPr lang="uk-UA" dirty="0" smtClean="0"/>
              <a:t>Циклічні </a:t>
            </a:r>
            <a:r>
              <a:rPr lang="uk-UA" dirty="0"/>
              <a:t>списки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028700"/>
            <a:ext cx="7704667" cy="497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Іноді список (однозв'язний або двусвязний) замикають в кільце, тобто покажчик </a:t>
            </a:r>
            <a:r>
              <a:rPr lang="ru-RU" dirty="0" err="1" smtClean="0"/>
              <a:t>next</a:t>
            </a:r>
            <a:r>
              <a:rPr lang="ru-RU" dirty="0" smtClean="0"/>
              <a:t> останнього </a:t>
            </a:r>
            <a:r>
              <a:rPr lang="ru-RU" dirty="0"/>
              <a:t>елемента вказує на перший елемент, і (для двусвязного списків) покажчик </a:t>
            </a:r>
            <a:r>
              <a:rPr lang="ru-RU" dirty="0" err="1" smtClean="0"/>
              <a:t>prev</a:t>
            </a:r>
            <a:r>
              <a:rPr lang="ru-RU" dirty="0" smtClean="0"/>
              <a:t> першого </a:t>
            </a:r>
            <a:r>
              <a:rPr lang="ru-RU" dirty="0"/>
              <a:t>елемента вказує на останній. У таких списках поняття «хвоста» списку не</a:t>
            </a:r>
            <a:r>
              <a:rPr lang="ru-RU" dirty="0" smtClean="0"/>
              <a:t>має сенсу</a:t>
            </a:r>
            <a:r>
              <a:rPr lang="ru-RU" dirty="0"/>
              <a:t>, Для роботи з ним треба використовувати покажчик на «голову», причому «головою» </a:t>
            </a:r>
            <a:r>
              <a:rPr lang="ru-RU" dirty="0" smtClean="0"/>
              <a:t>можна вважати </a:t>
            </a:r>
            <a:r>
              <a:rPr lang="ru-RU" dirty="0"/>
              <a:t>будь-який елемент.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07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8999"/>
          </a:xfrm>
        </p:spPr>
        <p:txBody>
          <a:bodyPr/>
          <a:lstStyle/>
          <a:p>
            <a:r>
              <a:rPr lang="ru-RU" dirty="0" smtClean="0"/>
              <a:t>бінарні дерева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612900"/>
            <a:ext cx="7704667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Бінарне (двійкове) дерево (</a:t>
            </a:r>
            <a:r>
              <a:rPr lang="ru-RU" b="1" dirty="0" err="1"/>
              <a:t>binary</a:t>
            </a:r>
            <a:r>
              <a:rPr lang="ru-RU" b="1" dirty="0"/>
              <a:t> </a:t>
            </a:r>
            <a:r>
              <a:rPr lang="ru-RU" b="1" dirty="0" err="1"/>
              <a:t>tree</a:t>
            </a:r>
            <a:r>
              <a:rPr lang="ru-RU" b="1" dirty="0"/>
              <a:t>)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впорядковане</a:t>
            </a:r>
            <a:r>
              <a:rPr lang="ru-RU" dirty="0" smtClean="0"/>
              <a:t> </a:t>
            </a:r>
            <a:r>
              <a:rPr lang="ru-RU" dirty="0"/>
              <a:t>дерево, кожна вершина якого має не більше двох піддерев, причому для кожного вузла виконується правило: в </a:t>
            </a:r>
            <a:r>
              <a:rPr lang="ru-RU" dirty="0" err="1"/>
              <a:t>лівому</a:t>
            </a:r>
            <a:r>
              <a:rPr lang="ru-RU" dirty="0"/>
              <a:t> </a:t>
            </a:r>
            <a:r>
              <a:rPr lang="ru-RU" dirty="0" err="1" smtClean="0"/>
              <a:t>піддереві</a:t>
            </a:r>
            <a:r>
              <a:rPr lang="ru-RU" dirty="0" smtClean="0"/>
              <a:t> </a:t>
            </a:r>
            <a:r>
              <a:rPr lang="ru-RU" dirty="0"/>
              <a:t>містяться тільки ключі, що мають значення, менші, ніж значення даного вузла, а в правому піддереві містяться тільки ключі, що мають значення, великі , ніж значення даного вузла.</a:t>
            </a:r>
          </a:p>
          <a:p>
            <a:pPr marL="0" indent="0">
              <a:buNone/>
            </a:pPr>
            <a:r>
              <a:rPr lang="ru-RU" dirty="0"/>
              <a:t>Бінарне дерево є рекурсивної структурою, оскільки кожне його поддерево саме є бінарним деревом і, отже, кожен його вузол в свою чергу є коренем дерева.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82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бінарне дерево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39" y="2697508"/>
            <a:ext cx="7467541" cy="33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730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Основні поняття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73099"/>
            <a:ext cx="8161867" cy="61849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предком</a:t>
            </a:r>
            <a:r>
              <a:rPr lang="ru-RU" dirty="0"/>
              <a:t> для вузла x називається вузол дерева, з якого існує шлях в вузол x.</a:t>
            </a:r>
          </a:p>
          <a:p>
            <a:pPr marL="0" indent="0">
              <a:buNone/>
            </a:pPr>
            <a:r>
              <a:rPr lang="ru-RU" b="1" dirty="0"/>
              <a:t>нащадком</a:t>
            </a:r>
            <a:r>
              <a:rPr lang="ru-RU" dirty="0"/>
              <a:t> вузла x називається вузол дерева, в який існує шлях (по стрілках) з вузла x.</a:t>
            </a:r>
          </a:p>
          <a:p>
            <a:pPr marL="0" indent="0">
              <a:buNone/>
            </a:pPr>
            <a:r>
              <a:rPr lang="ru-RU" b="1" dirty="0"/>
              <a:t>батьком</a:t>
            </a:r>
            <a:r>
              <a:rPr lang="ru-RU" dirty="0"/>
              <a:t> для вузла x називається вузол дерева, з якого існує безпосередня </a:t>
            </a:r>
            <a:r>
              <a:rPr lang="ru-RU" dirty="0" smtClean="0"/>
              <a:t>дуга в </a:t>
            </a:r>
            <a:r>
              <a:rPr lang="ru-RU" dirty="0"/>
              <a:t>вузол x.</a:t>
            </a:r>
          </a:p>
          <a:p>
            <a:pPr marL="0" indent="0">
              <a:buNone/>
            </a:pPr>
            <a:r>
              <a:rPr lang="ru-RU" b="1" dirty="0"/>
              <a:t>сином</a:t>
            </a:r>
            <a:r>
              <a:rPr lang="ru-RU" dirty="0"/>
              <a:t> вузла x називається вузол дерева, в який існує безпосередня дуга з вузла x.</a:t>
            </a:r>
          </a:p>
          <a:p>
            <a:pPr marL="0" indent="0">
              <a:buNone/>
            </a:pPr>
            <a:r>
              <a:rPr lang="ru-RU" b="1" dirty="0"/>
              <a:t>рівнем вузла </a:t>
            </a:r>
            <a:r>
              <a:rPr lang="ru-RU" dirty="0"/>
              <a:t>x називається довжина шляху (кількість дуг) від кореня до даного вузла. </a:t>
            </a:r>
            <a:r>
              <a:rPr lang="ru-RU" dirty="0" smtClean="0"/>
              <a:t>Вважається що </a:t>
            </a:r>
            <a:r>
              <a:rPr lang="ru-RU" dirty="0"/>
              <a:t>корінь знаходиться на рівні 0.</a:t>
            </a:r>
          </a:p>
          <a:p>
            <a:pPr marL="0" indent="0">
              <a:buNone/>
            </a:pPr>
            <a:r>
              <a:rPr lang="ru-RU" b="1" dirty="0"/>
              <a:t>листом дерева </a:t>
            </a:r>
            <a:r>
              <a:rPr lang="ru-RU" dirty="0"/>
              <a:t>називається вузол, який не має нащадків.</a:t>
            </a:r>
          </a:p>
          <a:p>
            <a:pPr marL="0" indent="0">
              <a:buNone/>
            </a:pPr>
            <a:r>
              <a:rPr lang="ru-RU" b="1" dirty="0"/>
              <a:t>внутрішньої вершиною </a:t>
            </a:r>
            <a:r>
              <a:rPr lang="ru-RU" dirty="0"/>
              <a:t>називається вузол, що має нащадків.</a:t>
            </a:r>
          </a:p>
          <a:p>
            <a:pPr marL="0" indent="0">
              <a:buNone/>
            </a:pPr>
            <a:r>
              <a:rPr lang="ru-RU" b="1" dirty="0"/>
              <a:t>висотою дерева </a:t>
            </a:r>
            <a:r>
              <a:rPr lang="ru-RU" dirty="0"/>
              <a:t>називається максимальний рівень листа дерева.</a:t>
            </a:r>
          </a:p>
          <a:p>
            <a:pPr marL="0" indent="0">
              <a:buNone/>
            </a:pPr>
            <a:r>
              <a:rPr lang="ru-RU" b="1" dirty="0"/>
              <a:t>впорядкованим деревом </a:t>
            </a:r>
            <a:r>
              <a:rPr lang="ru-RU" dirty="0"/>
              <a:t>називається дерево, все вершини якого впорядковані (то </a:t>
            </a:r>
            <a:r>
              <a:rPr lang="ru-RU" dirty="0" smtClean="0"/>
              <a:t>тобто має </a:t>
            </a:r>
            <a:r>
              <a:rPr lang="ru-RU" dirty="0"/>
              <a:t>значення послідовність перерахування нащадків кожного вузла).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0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84199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опис</a:t>
            </a:r>
            <a:r>
              <a:rPr lang="uk-UA" dirty="0"/>
              <a:t> </a:t>
            </a:r>
            <a:r>
              <a:rPr lang="uk-UA" dirty="0" err="1"/>
              <a:t>вершини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990599"/>
            <a:ext cx="7704667" cy="54156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Вершина дерева, як і вузол будь-динамічної структури, має дві групи даних:</a:t>
            </a: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корисну інформацію і посилання на вузли, пов'язані з ним. Для двійкового дерева таких</a:t>
            </a:r>
            <a:r>
              <a:rPr lang="ru-RU" dirty="0" smtClean="0">
                <a:cs typeface="Courier New" panose="02070309020205020404" pitchFamily="49" charset="0"/>
              </a:rPr>
              <a:t>посилань буде </a:t>
            </a:r>
            <a:r>
              <a:rPr lang="ru-RU" dirty="0">
                <a:cs typeface="Courier New" panose="02070309020205020404" pitchFamily="49" charset="0"/>
              </a:rPr>
              <a:t>дві - </a:t>
            </a:r>
            <a:r>
              <a:rPr lang="ru-RU" dirty="0" smtClean="0">
                <a:cs typeface="Courier New" panose="02070309020205020404" pitchFamily="49" charset="0"/>
              </a:rPr>
              <a:t>посилання </a:t>
            </a:r>
            <a:r>
              <a:rPr lang="ru-RU" dirty="0">
                <a:cs typeface="Courier New" panose="02070309020205020404" pitchFamily="49" charset="0"/>
              </a:rPr>
              <a:t>на лівого </a:t>
            </a:r>
            <a:r>
              <a:rPr lang="ru-RU" dirty="0" smtClean="0">
                <a:cs typeface="Courier New" panose="02070309020205020404" pitchFamily="49" charset="0"/>
              </a:rPr>
              <a:t>і правого нащадка. </a:t>
            </a:r>
            <a:r>
              <a:rPr lang="ru-RU" dirty="0">
                <a:cs typeface="Courier New" panose="02070309020205020404" pitchFamily="49" charset="0"/>
              </a:rPr>
              <a:t>В результаті отримуємо </a:t>
            </a:r>
            <a:r>
              <a:rPr lang="ru-RU" dirty="0" smtClean="0">
                <a:cs typeface="Courier New" panose="02070309020205020404" pitchFamily="49" charset="0"/>
              </a:rPr>
              <a:t>структуру</a:t>
            </a:r>
            <a:r>
              <a:rPr lang="ru-RU" dirty="0">
                <a:cs typeface="Courier New" panose="02070309020205020404" pitchFamily="49" charset="0"/>
              </a:rPr>
              <a:t>, Що описує вершину (припускаючи, що корисними даними для кожної вершини </a:t>
            </a:r>
            <a:r>
              <a:rPr lang="ru-RU" dirty="0" smtClean="0">
                <a:cs typeface="Courier New" panose="02070309020205020404" pitchFamily="49" charset="0"/>
              </a:rPr>
              <a:t>є </a:t>
            </a:r>
            <a:r>
              <a:rPr lang="ru-RU" dirty="0">
                <a:cs typeface="Courier New" panose="02070309020205020404" pitchFamily="49" charset="0"/>
              </a:rPr>
              <a:t>одне ціле число):</a:t>
            </a:r>
            <a:endParaRPr lang="ru-RU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 right;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79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444500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обхід</a:t>
            </a:r>
            <a:r>
              <a:rPr lang="uk-UA" dirty="0"/>
              <a:t>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363653"/>
            <a:ext cx="8161867" cy="63047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однією </a:t>
            </a:r>
            <a:r>
              <a:rPr lang="ru-RU" dirty="0"/>
              <a:t>з необхідних операцій при роботі з деревами є обхід дерева, під </a:t>
            </a:r>
            <a:r>
              <a:rPr lang="ru-RU" dirty="0" smtClean="0"/>
              <a:t>час якого </a:t>
            </a:r>
            <a:r>
              <a:rPr lang="ru-RU" dirty="0"/>
              <a:t>треба відвідати кожен вузол по одному разу і (можливо) вивести інформацію, </a:t>
            </a:r>
            <a:r>
              <a:rPr lang="ru-RU" dirty="0" smtClean="0"/>
              <a:t>міститься </a:t>
            </a:r>
            <a:r>
              <a:rPr lang="ru-RU" dirty="0"/>
              <a:t>в вершинах.</a:t>
            </a:r>
          </a:p>
          <a:p>
            <a:pPr marL="0" indent="0">
              <a:buNone/>
            </a:pPr>
            <a:r>
              <a:rPr lang="ru-RU" dirty="0"/>
              <a:t>Нехай в результаті обходу треба надрукувати значення поля даних усіх вершин в </a:t>
            </a:r>
            <a:r>
              <a:rPr lang="ru-RU" dirty="0" smtClean="0"/>
              <a:t>певному </a:t>
            </a:r>
            <a:r>
              <a:rPr lang="ru-RU" dirty="0"/>
              <a:t>порядку. Існують три варіанти обходу:</a:t>
            </a:r>
          </a:p>
          <a:p>
            <a:pPr marL="0" indent="0">
              <a:buNone/>
            </a:pPr>
            <a:r>
              <a:rPr lang="ru-RU" dirty="0"/>
              <a:t>1) КЛП (корінь - ліве - праве): спочатку відвідується корінь (виводиться інформація </a:t>
            </a:r>
            <a:r>
              <a:rPr lang="ru-RU" dirty="0" smtClean="0"/>
              <a:t>про нього</a:t>
            </a:r>
            <a:r>
              <a:rPr lang="ru-RU" dirty="0"/>
              <a:t>), Потім ліве піддерево, а потім - праве;</a:t>
            </a:r>
          </a:p>
          <a:p>
            <a:pPr marL="0" indent="0">
              <a:buNone/>
            </a:pPr>
            <a:r>
              <a:rPr lang="ru-RU" dirty="0"/>
              <a:t>2) ЛКП (ліве - корінь - праве): спочатку відвідується ліве піддерево, потім </a:t>
            </a:r>
            <a:r>
              <a:rPr lang="ru-RU" dirty="0" smtClean="0"/>
              <a:t> корінь</a:t>
            </a:r>
            <a:r>
              <a:rPr lang="ru-RU" dirty="0"/>
              <a:t>, а </a:t>
            </a:r>
            <a:r>
              <a:rPr lang="ru-RU" dirty="0" smtClean="0"/>
              <a:t>потім </a:t>
            </a:r>
            <a:r>
              <a:rPr lang="ru-RU" dirty="0"/>
              <a:t>- праве;</a:t>
            </a:r>
          </a:p>
          <a:p>
            <a:pPr marL="0" indent="0">
              <a:buNone/>
            </a:pPr>
            <a:r>
              <a:rPr lang="ru-RU" dirty="0"/>
              <a:t>3) ЛПК (ліве - праве - корінь): спочатку відвідується ліве піддерево, </a:t>
            </a:r>
            <a:r>
              <a:rPr lang="ru-RU" dirty="0" smtClean="0"/>
              <a:t>потім праве</a:t>
            </a:r>
            <a:r>
              <a:rPr lang="ru-RU" dirty="0"/>
              <a:t>, а </a:t>
            </a:r>
            <a:r>
              <a:rPr lang="ru-RU" dirty="0" smtClean="0"/>
              <a:t>потім </a:t>
            </a:r>
            <a:r>
              <a:rPr lang="ru-RU" dirty="0"/>
              <a:t>- корінь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прикладу нижче дана рекурсивна процедура перегляду дерева в порядку ЛКП. Зверніть</a:t>
            </a:r>
            <a:r>
              <a:rPr lang="en-US" dirty="0" smtClean="0"/>
              <a:t> </a:t>
            </a:r>
            <a:r>
              <a:rPr lang="ru-RU" dirty="0" smtClean="0"/>
              <a:t>увагу, що оскільки дерево є рекурсивної структурою даних, при роботі з ним природно широко застосовувати рекурсію.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16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71499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обхід</a:t>
            </a:r>
            <a:r>
              <a:rPr lang="uk-UA" dirty="0"/>
              <a:t>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764704"/>
            <a:ext cx="7704667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PrintLKP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Tree)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(! Tree)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порожнє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дерево -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закінчення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рекурсії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PrintLKP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 left);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обхід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лівого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поддерева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"% D", Tree-&gt; key);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висновок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інформації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про корінь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PrintLKP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 right);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обхід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правого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поддерева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5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двохзв'язний</a:t>
            </a:r>
            <a:r>
              <a:rPr lang="ru-RU" dirty="0" smtClean="0"/>
              <a:t> </a:t>
            </a:r>
            <a:r>
              <a:rPr lang="ru-RU" dirty="0" smtClean="0"/>
              <a:t>список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Багато проблем при роботі з однозв'язного списком викликані тим, що в них </a:t>
            </a:r>
            <a:r>
              <a:rPr lang="ru-RU" dirty="0" smtClean="0"/>
              <a:t>неможливо перейти </a:t>
            </a:r>
            <a:r>
              <a:rPr lang="ru-RU" dirty="0"/>
              <a:t>до попереднього елемента. Виникає природна ідея - зберігати в пам'яті посилання</a:t>
            </a:r>
            <a:r>
              <a:rPr lang="ru-RU" dirty="0" smtClean="0"/>
              <a:t>не тільки </a:t>
            </a:r>
            <a:r>
              <a:rPr lang="ru-RU" dirty="0"/>
              <a:t>на наступний, але і на попередній елемент списку. Для доступу до списку</a:t>
            </a:r>
            <a:r>
              <a:rPr lang="ru-RU" dirty="0" smtClean="0"/>
              <a:t>використовується не </a:t>
            </a:r>
            <a:r>
              <a:rPr lang="ru-RU" dirty="0"/>
              <a:t>одна змінна-вказівник, а дві - посилання на «голову» списку (</a:t>
            </a:r>
            <a:r>
              <a:rPr lang="ru-RU" b="1" dirty="0" err="1"/>
              <a:t>Head</a:t>
            </a:r>
            <a:r>
              <a:rPr lang="ru-RU" dirty="0"/>
              <a:t>) І на «хвіст» - </a:t>
            </a:r>
            <a:r>
              <a:rPr lang="ru-RU" dirty="0" smtClean="0"/>
              <a:t>останній </a:t>
            </a:r>
            <a:r>
              <a:rPr lang="ru-RU" dirty="0"/>
              <a:t>елемент (</a:t>
            </a:r>
            <a:r>
              <a:rPr lang="ru-RU" b="1" dirty="0" err="1"/>
              <a:t>Tail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2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0799"/>
          </a:xfrm>
        </p:spPr>
        <p:txBody>
          <a:bodyPr>
            <a:normAutofit fontScale="90000"/>
          </a:bodyPr>
          <a:lstStyle/>
          <a:p>
            <a:r>
              <a:rPr lang="uk-UA" dirty="0"/>
              <a:t>Пошук </a:t>
            </a:r>
            <a:r>
              <a:rPr lang="uk-UA" dirty="0" smtClean="0"/>
              <a:t>за </a:t>
            </a:r>
            <a:r>
              <a:rPr lang="uk-UA" dirty="0"/>
              <a:t>допомогою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24744"/>
            <a:ext cx="6700267" cy="5670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Дерева дуже зручні для пошуку в них інформації. Однак для швидкого пошуку</a:t>
            </a:r>
            <a:r>
              <a:rPr lang="ru-RU" dirty="0" smtClean="0"/>
              <a:t>потрібно </a:t>
            </a:r>
            <a:r>
              <a:rPr lang="ru-RU" dirty="0"/>
              <a:t>попередня підготовка - дерево треба побудувати спеціальним чином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нехай </a:t>
            </a:r>
            <a:r>
              <a:rPr lang="ru-RU" dirty="0" smtClean="0"/>
              <a:t>є масив: </a:t>
            </a:r>
            <a:r>
              <a:rPr lang="en-US" dirty="0"/>
              <a:t>[</a:t>
            </a:r>
            <a:r>
              <a:rPr lang="ru-RU" dirty="0" smtClean="0"/>
              <a:t>59</a:t>
            </a:r>
            <a:r>
              <a:rPr lang="ru-RU" dirty="0"/>
              <a:t>, 100, 75, 30, 16, 45, </a:t>
            </a:r>
            <a:r>
              <a:rPr lang="ru-RU" dirty="0" smtClean="0"/>
              <a:t>250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r>
              <a:rPr lang="ru-RU" dirty="0"/>
              <a:t>Тепер припустимо, що дані організовані у вигляді дерева, показаного на </a:t>
            </a:r>
            <a:r>
              <a:rPr lang="ru-RU" dirty="0" smtClean="0"/>
              <a:t>малюнку.</a:t>
            </a:r>
            <a:r>
              <a:rPr lang="en-US" dirty="0" smtClean="0"/>
              <a:t> </a:t>
            </a:r>
            <a:r>
              <a:rPr lang="ru-RU" dirty="0" smtClean="0"/>
              <a:t>таке </a:t>
            </a:r>
            <a:r>
              <a:rPr lang="ru-RU" dirty="0"/>
              <a:t>дерево (воно називається дерево пошуку) має наступну важливу властивість:</a:t>
            </a:r>
          </a:p>
          <a:p>
            <a:pPr marL="0" indent="0">
              <a:buNone/>
            </a:pPr>
            <a:r>
              <a:rPr lang="ru-RU" dirty="0"/>
              <a:t>Значення ключів всіх вершин лівого піддерева вершини x менше ключа x, а значення </a:t>
            </a:r>
            <a:r>
              <a:rPr lang="ru-RU" dirty="0" smtClean="0"/>
              <a:t>ключів </a:t>
            </a:r>
            <a:r>
              <a:rPr lang="ru-RU" dirty="0"/>
              <a:t>всіх вершин правого піддерева x більше або дорівнює ключу вершини x.</a:t>
            </a:r>
          </a:p>
          <a:p>
            <a:pPr marL="0" indent="0">
              <a:buNone/>
            </a:pPr>
            <a:r>
              <a:rPr lang="ru-RU" dirty="0"/>
              <a:t>Для пошуку потрібного елемента в такому дереві потрібно не більше 3 порівнянь замість 7 при </a:t>
            </a:r>
            <a:r>
              <a:rPr lang="ru-RU" dirty="0" smtClean="0"/>
              <a:t>пошуку </a:t>
            </a:r>
            <a:r>
              <a:rPr lang="ru-RU" dirty="0"/>
              <a:t>в списку або масиві, тобто пошук проходить значно швидше. З ростом</a:t>
            </a:r>
            <a:r>
              <a:rPr lang="ru-RU" dirty="0" smtClean="0"/>
              <a:t>кількості</a:t>
            </a:r>
            <a:r>
              <a:rPr lang="en-US" dirty="0" smtClean="0"/>
              <a:t> </a:t>
            </a:r>
            <a:r>
              <a:rPr lang="ru-RU" dirty="0" smtClean="0"/>
              <a:t>елементів </a:t>
            </a:r>
            <a:r>
              <a:rPr lang="ru-RU" dirty="0"/>
              <a:t>ефективність пошуку по дереву зростає.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92" y="3645024"/>
            <a:ext cx="2516144" cy="14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723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побудови бінарного дерева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004600"/>
            <a:ext cx="7704667" cy="333281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Порівняти </a:t>
            </a:r>
            <a:r>
              <a:rPr lang="ru-RU" dirty="0"/>
              <a:t>ключ чергового елемента масиву з ключем кореня.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якщо </a:t>
            </a:r>
            <a:r>
              <a:rPr lang="ru-RU" dirty="0"/>
              <a:t>ключ нового елемента менше, включити його в ліве піддерево, якщо більше або </a:t>
            </a:r>
            <a:r>
              <a:rPr lang="ru-RU" dirty="0" smtClean="0"/>
              <a:t>дорівнює</a:t>
            </a:r>
            <a:r>
              <a:rPr lang="ru-RU" dirty="0"/>
              <a:t>, То в праве.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якщо </a:t>
            </a:r>
            <a:r>
              <a:rPr lang="ru-RU" dirty="0"/>
              <a:t>поточне дерево порожнє, створити нову вершину і включити в дерево.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95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867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Реалізація алгоритму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108800"/>
            <a:ext cx="7704667" cy="550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AddElem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Якщо лист - додаємо елемент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== NULL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яку гілку?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(&amp; ((*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(&amp; ((*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1999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Сортування за допомогою дерева </a:t>
            </a:r>
            <a:r>
              <a:rPr lang="ru-RU" dirty="0" smtClean="0"/>
              <a:t>пошуку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843200"/>
            <a:ext cx="7704667" cy="4156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якщо </a:t>
            </a:r>
            <a:r>
              <a:rPr lang="ru-RU" dirty="0"/>
              <a:t>дерево пошуку побудовано, дуже просто вивести відсортовані дані. </a:t>
            </a:r>
            <a:r>
              <a:rPr lang="ru-RU" dirty="0" smtClean="0"/>
              <a:t>обхід </a:t>
            </a:r>
            <a:r>
              <a:rPr lang="ru-RU" dirty="0"/>
              <a:t>типу ЛКП (ліве піддерево - корінь - праве піддерево) дасть ключі в </a:t>
            </a:r>
            <a:r>
              <a:rPr lang="ru-RU" dirty="0" smtClean="0"/>
              <a:t>порядку зростання</a:t>
            </a:r>
            <a:r>
              <a:rPr lang="ru-RU" dirty="0"/>
              <a:t>, А обхід типу ПКЛ (праве піддерево - корінь - ліве піддерево) - в порядку </a:t>
            </a:r>
            <a:r>
              <a:rPr lang="ru-RU" dirty="0" smtClean="0"/>
              <a:t>убування.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Максимум - це самий правий лист, мінімум - самий лівий.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51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1225551" y="194085"/>
            <a:ext cx="7281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>
                <a:latin typeface="+mn-lt"/>
              </a:rPr>
              <a:t>Двійкові дерева пошуку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6614" y="3293546"/>
            <a:ext cx="3117850" cy="1684338"/>
            <a:chOff x="2926" y="721"/>
            <a:chExt cx="1964" cy="1061"/>
          </a:xfrm>
        </p:grpSpPr>
        <p:grpSp>
          <p:nvGrpSpPr>
            <p:cNvPr id="79901" name="Group 5"/>
            <p:cNvGrpSpPr>
              <a:grpSpLocks/>
            </p:cNvGrpSpPr>
            <p:nvPr/>
          </p:nvGrpSpPr>
          <p:grpSpPr bwMode="auto">
            <a:xfrm>
              <a:off x="2926" y="1115"/>
              <a:ext cx="890" cy="667"/>
              <a:chOff x="2926" y="1115"/>
              <a:chExt cx="890" cy="667"/>
            </a:xfrm>
          </p:grpSpPr>
          <p:sp>
            <p:nvSpPr>
              <p:cNvPr id="1103878" name="Oval 6"/>
              <p:cNvSpPr>
                <a:spLocks noChangeAspect="1" noChangeArrowheads="1"/>
              </p:cNvSpPr>
              <p:nvPr/>
            </p:nvSpPr>
            <p:spPr bwMode="auto">
              <a:xfrm>
                <a:off x="2926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16</a:t>
                </a:r>
              </a:p>
            </p:txBody>
          </p:sp>
          <p:sp>
            <p:nvSpPr>
              <p:cNvPr id="1103879" name="Oval 7"/>
              <p:cNvSpPr>
                <a:spLocks noChangeAspect="1" noChangeArrowheads="1"/>
              </p:cNvSpPr>
              <p:nvPr/>
            </p:nvSpPr>
            <p:spPr bwMode="auto">
              <a:xfrm>
                <a:off x="3544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</a:rPr>
                  <a:t>45</a:t>
                </a:r>
                <a:endParaRPr lang="ru-RU">
                  <a:latin typeface="Arial" charset="0"/>
                </a:endParaRPr>
              </a:p>
            </p:txBody>
          </p:sp>
          <p:sp>
            <p:nvSpPr>
              <p:cNvPr id="79913" name="Line 8"/>
              <p:cNvSpPr>
                <a:spLocks noChangeShapeType="1"/>
              </p:cNvSpPr>
              <p:nvPr/>
            </p:nvSpPr>
            <p:spPr bwMode="auto">
              <a:xfrm flipH="1">
                <a:off x="3135" y="1263"/>
                <a:ext cx="234" cy="27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79914" name="Line 9"/>
              <p:cNvSpPr>
                <a:spLocks noChangeShapeType="1"/>
              </p:cNvSpPr>
              <p:nvPr/>
            </p:nvSpPr>
            <p:spPr bwMode="auto">
              <a:xfrm>
                <a:off x="3375" y="1254"/>
                <a:ext cx="222" cy="285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103882" name="Oval 10"/>
              <p:cNvSpPr>
                <a:spLocks noChangeAspect="1" noChangeArrowheads="1"/>
              </p:cNvSpPr>
              <p:nvPr/>
            </p:nvSpPr>
            <p:spPr bwMode="auto">
              <a:xfrm>
                <a:off x="3235" y="111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30</a:t>
                </a:r>
              </a:p>
            </p:txBody>
          </p:sp>
        </p:grpSp>
        <p:grpSp>
          <p:nvGrpSpPr>
            <p:cNvPr id="79902" name="Group 11"/>
            <p:cNvGrpSpPr>
              <a:grpSpLocks/>
            </p:cNvGrpSpPr>
            <p:nvPr/>
          </p:nvGrpSpPr>
          <p:grpSpPr bwMode="auto">
            <a:xfrm>
              <a:off x="4000" y="1115"/>
              <a:ext cx="890" cy="667"/>
              <a:chOff x="2926" y="1115"/>
              <a:chExt cx="890" cy="667"/>
            </a:xfrm>
          </p:grpSpPr>
          <p:sp>
            <p:nvSpPr>
              <p:cNvPr id="1103884" name="Oval 12"/>
              <p:cNvSpPr>
                <a:spLocks noChangeAspect="1" noChangeArrowheads="1"/>
              </p:cNvSpPr>
              <p:nvPr/>
            </p:nvSpPr>
            <p:spPr bwMode="auto">
              <a:xfrm>
                <a:off x="2926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76</a:t>
                </a:r>
              </a:p>
            </p:txBody>
          </p:sp>
          <p:sp>
            <p:nvSpPr>
              <p:cNvPr id="1103885" name="Oval 13"/>
              <p:cNvSpPr>
                <a:spLocks noChangeAspect="1" noChangeArrowheads="1"/>
              </p:cNvSpPr>
              <p:nvPr/>
            </p:nvSpPr>
            <p:spPr bwMode="auto">
              <a:xfrm>
                <a:off x="3544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12</a:t>
                </a:r>
                <a:r>
                  <a:rPr lang="en-US">
                    <a:latin typeface="Arial" charset="0"/>
                  </a:rPr>
                  <a:t>5</a:t>
                </a:r>
                <a:endParaRPr lang="ru-RU">
                  <a:latin typeface="Arial" charset="0"/>
                </a:endParaRPr>
              </a:p>
            </p:txBody>
          </p:sp>
          <p:sp>
            <p:nvSpPr>
              <p:cNvPr id="79908" name="Line 14"/>
              <p:cNvSpPr>
                <a:spLocks noChangeShapeType="1"/>
              </p:cNvSpPr>
              <p:nvPr/>
            </p:nvSpPr>
            <p:spPr bwMode="auto">
              <a:xfrm flipH="1">
                <a:off x="3135" y="1263"/>
                <a:ext cx="234" cy="27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79909" name="Line 15"/>
              <p:cNvSpPr>
                <a:spLocks noChangeShapeType="1"/>
              </p:cNvSpPr>
              <p:nvPr/>
            </p:nvSpPr>
            <p:spPr bwMode="auto">
              <a:xfrm>
                <a:off x="3375" y="1254"/>
                <a:ext cx="222" cy="285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103888" name="Oval 16"/>
              <p:cNvSpPr>
                <a:spLocks noChangeAspect="1" noChangeArrowheads="1"/>
              </p:cNvSpPr>
              <p:nvPr/>
            </p:nvSpPr>
            <p:spPr bwMode="auto">
              <a:xfrm>
                <a:off x="3235" y="111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98</a:t>
                </a:r>
              </a:p>
            </p:txBody>
          </p:sp>
        </p:grpSp>
        <p:sp>
          <p:nvSpPr>
            <p:cNvPr id="79903" name="Line 17"/>
            <p:cNvSpPr>
              <a:spLocks noChangeShapeType="1"/>
            </p:cNvSpPr>
            <p:nvPr/>
          </p:nvSpPr>
          <p:spPr bwMode="auto">
            <a:xfrm flipH="1">
              <a:off x="3468" y="858"/>
              <a:ext cx="441" cy="2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79904" name="Line 18"/>
            <p:cNvSpPr>
              <a:spLocks noChangeShapeType="1"/>
            </p:cNvSpPr>
            <p:nvPr/>
          </p:nvSpPr>
          <p:spPr bwMode="auto">
            <a:xfrm>
              <a:off x="3912" y="861"/>
              <a:ext cx="426" cy="30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103891" name="Oval 19"/>
            <p:cNvSpPr>
              <a:spLocks noChangeAspect="1" noChangeArrowheads="1"/>
            </p:cNvSpPr>
            <p:nvPr/>
          </p:nvSpPr>
          <p:spPr bwMode="auto">
            <a:xfrm>
              <a:off x="3772" y="72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59</a:t>
              </a:r>
            </a:p>
          </p:txBody>
        </p:sp>
      </p:grpSp>
      <p:sp>
        <p:nvSpPr>
          <p:cNvPr id="1103892" name="Rectangle 20"/>
          <p:cNvSpPr>
            <a:spLocks noChangeArrowheads="1"/>
          </p:cNvSpPr>
          <p:nvPr/>
        </p:nvSpPr>
        <p:spPr bwMode="auto">
          <a:xfrm>
            <a:off x="1270864" y="850854"/>
            <a:ext cx="7696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dirty="0">
                <a:solidFill>
                  <a:schemeClr val="hlink"/>
                </a:solidFill>
                <a:latin typeface="+mn-lt"/>
              </a:rPr>
              <a:t>Пошук в масиві (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N </a:t>
            </a:r>
            <a:r>
              <a:rPr lang="ru-RU" sz="2400" dirty="0">
                <a:solidFill>
                  <a:schemeClr val="hlink"/>
                </a:solidFill>
                <a:latin typeface="+mn-lt"/>
              </a:rPr>
              <a:t>елементів):</a:t>
            </a:r>
            <a:endParaRPr lang="ru-RU" sz="2400" b="0" dirty="0">
              <a:latin typeface="+mn-lt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25563" y="1382713"/>
            <a:ext cx="4895850" cy="433387"/>
            <a:chOff x="457" y="966"/>
            <a:chExt cx="3084" cy="273"/>
          </a:xfrm>
        </p:grpSpPr>
        <p:sp>
          <p:nvSpPr>
            <p:cNvPr id="1103894" name="Oval 22"/>
            <p:cNvSpPr>
              <a:spLocks noChangeAspect="1" noChangeArrowheads="1"/>
            </p:cNvSpPr>
            <p:nvPr/>
          </p:nvSpPr>
          <p:spPr bwMode="auto">
            <a:xfrm>
              <a:off x="3269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16</a:t>
              </a:r>
            </a:p>
          </p:txBody>
        </p:sp>
        <p:sp>
          <p:nvSpPr>
            <p:cNvPr id="1103895" name="Oval 23"/>
            <p:cNvSpPr>
              <a:spLocks noChangeAspect="1" noChangeArrowheads="1"/>
            </p:cNvSpPr>
            <p:nvPr/>
          </p:nvSpPr>
          <p:spPr bwMode="auto">
            <a:xfrm>
              <a:off x="2800" y="96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>
                  <a:latin typeface="Arial" charset="0"/>
                </a:rPr>
                <a:t>45</a:t>
              </a:r>
              <a:endParaRPr lang="ru-RU">
                <a:latin typeface="Arial" charset="0"/>
              </a:endParaRPr>
            </a:p>
          </p:txBody>
        </p:sp>
        <p:sp>
          <p:nvSpPr>
            <p:cNvPr id="1103896" name="Oval 24"/>
            <p:cNvSpPr>
              <a:spLocks noChangeAspect="1" noChangeArrowheads="1"/>
            </p:cNvSpPr>
            <p:nvPr/>
          </p:nvSpPr>
          <p:spPr bwMode="auto">
            <a:xfrm>
              <a:off x="2331" y="96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30</a:t>
              </a:r>
            </a:p>
          </p:txBody>
        </p:sp>
        <p:sp>
          <p:nvSpPr>
            <p:cNvPr id="1103897" name="Oval 25"/>
            <p:cNvSpPr>
              <a:spLocks noChangeAspect="1" noChangeArrowheads="1"/>
            </p:cNvSpPr>
            <p:nvPr/>
          </p:nvSpPr>
          <p:spPr bwMode="auto">
            <a:xfrm>
              <a:off x="1394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76</a:t>
              </a:r>
            </a:p>
          </p:txBody>
        </p:sp>
        <p:sp>
          <p:nvSpPr>
            <p:cNvPr id="1103898" name="Oval 26"/>
            <p:cNvSpPr>
              <a:spLocks noChangeAspect="1" noChangeArrowheads="1"/>
            </p:cNvSpPr>
            <p:nvPr/>
          </p:nvSpPr>
          <p:spPr bwMode="auto">
            <a:xfrm>
              <a:off x="1863" y="96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12</a:t>
              </a:r>
              <a:r>
                <a:rPr lang="en-US">
                  <a:latin typeface="Arial" charset="0"/>
                </a:rPr>
                <a:t>5</a:t>
              </a:r>
              <a:endParaRPr lang="ru-RU">
                <a:latin typeface="Arial" charset="0"/>
              </a:endParaRPr>
            </a:p>
          </p:txBody>
        </p:sp>
        <p:sp>
          <p:nvSpPr>
            <p:cNvPr id="1103899" name="Oval 27"/>
            <p:cNvSpPr>
              <a:spLocks noChangeAspect="1" noChangeArrowheads="1"/>
            </p:cNvSpPr>
            <p:nvPr/>
          </p:nvSpPr>
          <p:spPr bwMode="auto">
            <a:xfrm>
              <a:off x="925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98</a:t>
              </a:r>
            </a:p>
          </p:txBody>
        </p:sp>
        <p:sp>
          <p:nvSpPr>
            <p:cNvPr id="1103900" name="Oval 28"/>
            <p:cNvSpPr>
              <a:spLocks noChangeAspect="1" noChangeArrowheads="1"/>
            </p:cNvSpPr>
            <p:nvPr/>
          </p:nvSpPr>
          <p:spPr bwMode="auto">
            <a:xfrm>
              <a:off x="457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 dirty="0">
                  <a:latin typeface="Arial" charset="0"/>
                </a:rPr>
                <a:t>59</a:t>
              </a:r>
            </a:p>
          </p:txBody>
        </p:sp>
      </p:grpSp>
      <p:sp>
        <p:nvSpPr>
          <p:cNvPr id="1103901" name="Rectangle 29"/>
          <p:cNvSpPr>
            <a:spLocks noChangeArrowheads="1"/>
          </p:cNvSpPr>
          <p:nvPr/>
        </p:nvSpPr>
        <p:spPr bwMode="auto">
          <a:xfrm>
            <a:off x="1258888" y="1896401"/>
            <a:ext cx="7358063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b="0" dirty="0">
                <a:latin typeface="+mn-lt"/>
              </a:rPr>
              <a:t>При кожному порівнянні відкидається 1 елемент.</a:t>
            </a:r>
          </a:p>
          <a:p>
            <a:pPr eaLnBrk="1" hangingPunct="1"/>
            <a:r>
              <a:rPr lang="ru-RU" sz="2400" b="0" dirty="0">
                <a:latin typeface="+mn-lt"/>
              </a:rPr>
              <a:t>Число порівнянь - </a:t>
            </a:r>
            <a:r>
              <a:rPr lang="en-US" sz="2800" i="1" dirty="0">
                <a:latin typeface="+mn-lt"/>
              </a:rPr>
              <a:t>N</a:t>
            </a:r>
            <a:r>
              <a:rPr lang="en-US" sz="2400" b="0" dirty="0">
                <a:latin typeface="+mn-lt"/>
              </a:rPr>
              <a:t>.</a:t>
            </a:r>
            <a:endParaRPr lang="ru-RU" sz="2400" b="0" dirty="0">
              <a:latin typeface="+mn-lt"/>
            </a:endParaRPr>
          </a:p>
        </p:txBody>
      </p:sp>
      <p:sp>
        <p:nvSpPr>
          <p:cNvPr id="1103902" name="Rectangle 30"/>
          <p:cNvSpPr>
            <a:spLocks noChangeArrowheads="1"/>
          </p:cNvSpPr>
          <p:nvPr/>
        </p:nvSpPr>
        <p:spPr bwMode="auto">
          <a:xfrm>
            <a:off x="1325563" y="2721770"/>
            <a:ext cx="516731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dirty="0">
                <a:solidFill>
                  <a:schemeClr val="hlink"/>
                </a:solidFill>
                <a:latin typeface="+mn-lt"/>
              </a:rPr>
              <a:t>Пошук по дереву (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N </a:t>
            </a:r>
            <a:r>
              <a:rPr lang="ru-RU" sz="2400" dirty="0">
                <a:solidFill>
                  <a:schemeClr val="hlink"/>
                </a:solidFill>
                <a:latin typeface="+mn-lt"/>
              </a:rPr>
              <a:t>елементів):</a:t>
            </a:r>
            <a:endParaRPr lang="ru-RU" sz="2400" b="0" dirty="0">
              <a:latin typeface="+mn-lt"/>
            </a:endParaRPr>
          </a:p>
        </p:txBody>
      </p:sp>
      <p:sp>
        <p:nvSpPr>
          <p:cNvPr id="1103903" name="Rectangle 31"/>
          <p:cNvSpPr>
            <a:spLocks noChangeArrowheads="1"/>
          </p:cNvSpPr>
          <p:nvPr/>
        </p:nvSpPr>
        <p:spPr bwMode="auto">
          <a:xfrm>
            <a:off x="4686077" y="3426844"/>
            <a:ext cx="4502150" cy="16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b="0" dirty="0">
                <a:latin typeface="+mn-lt"/>
              </a:rPr>
              <a:t>При кожному порівнянні відкидається половина решти елементів.</a:t>
            </a:r>
          </a:p>
          <a:p>
            <a:pPr eaLnBrk="1" hangingPunct="1"/>
            <a:r>
              <a:rPr lang="ru-RU" sz="2400" b="0" dirty="0">
                <a:latin typeface="+mn-lt"/>
              </a:rPr>
              <a:t>число порівнянь </a:t>
            </a:r>
            <a:r>
              <a:rPr lang="en-US" sz="2400" b="0" dirty="0">
                <a:latin typeface="+mn-lt"/>
                <a:cs typeface="Arial" panose="020B0604020202020204" pitchFamily="34" charset="0"/>
              </a:rPr>
              <a:t>~</a:t>
            </a:r>
            <a:r>
              <a:rPr lang="ru-RU" sz="2400" b="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log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i="1" dirty="0">
                <a:latin typeface="+mn-lt"/>
              </a:rPr>
              <a:t>N</a:t>
            </a:r>
            <a:r>
              <a:rPr lang="en-US" sz="2400" b="0" dirty="0">
                <a:latin typeface="+mn-lt"/>
              </a:rPr>
              <a:t>.</a:t>
            </a:r>
            <a:endParaRPr lang="ru-RU" sz="2400" b="0" dirty="0">
              <a:latin typeface="+mn-lt"/>
            </a:endParaRPr>
          </a:p>
        </p:txBody>
      </p:sp>
      <p:grpSp>
        <p:nvGrpSpPr>
          <p:cNvPr id="6" name="Group 32"/>
          <p:cNvGrpSpPr>
            <a:grpSpLocks noChangeAspect="1"/>
          </p:cNvGrpSpPr>
          <p:nvPr/>
        </p:nvGrpSpPr>
        <p:grpSpPr bwMode="auto">
          <a:xfrm>
            <a:off x="1350638" y="5318125"/>
            <a:ext cx="417512" cy="417513"/>
            <a:chOff x="2816" y="2458"/>
            <a:chExt cx="1728" cy="1728"/>
          </a:xfrm>
        </p:grpSpPr>
        <p:sp>
          <p:nvSpPr>
            <p:cNvPr id="79889" name="Oval 33"/>
            <p:cNvSpPr>
              <a:spLocks noChangeAspect="1" noChangeArrowheads="1"/>
            </p:cNvSpPr>
            <p:nvPr/>
          </p:nvSpPr>
          <p:spPr bwMode="auto">
            <a:xfrm>
              <a:off x="2816" y="2458"/>
              <a:ext cx="1728" cy="172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  <p:grpSp>
          <p:nvGrpSpPr>
            <p:cNvPr id="79890" name="Group 34"/>
            <p:cNvGrpSpPr>
              <a:grpSpLocks noChangeAspect="1"/>
            </p:cNvGrpSpPr>
            <p:nvPr/>
          </p:nvGrpSpPr>
          <p:grpSpPr bwMode="auto">
            <a:xfrm>
              <a:off x="3051" y="2667"/>
              <a:ext cx="1299" cy="1299"/>
              <a:chOff x="3051" y="2667"/>
              <a:chExt cx="1299" cy="1299"/>
            </a:xfrm>
          </p:grpSpPr>
          <p:sp>
            <p:nvSpPr>
              <p:cNvPr id="79892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3051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/>
              </a:p>
            </p:txBody>
          </p:sp>
          <p:sp>
            <p:nvSpPr>
              <p:cNvPr id="79893" name="Rectangle 36"/>
              <p:cNvSpPr>
                <a:spLocks noChangeAspect="1" noChangeArrowheads="1"/>
              </p:cNvSpPr>
              <p:nvPr/>
            </p:nvSpPr>
            <p:spPr bwMode="auto">
              <a:xfrm rot="-5400000">
                <a:off x="3057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/>
              </a:p>
            </p:txBody>
          </p:sp>
        </p:grpSp>
        <p:sp>
          <p:nvSpPr>
            <p:cNvPr id="79891" name="Freeform 37"/>
            <p:cNvSpPr>
              <a:spLocks noChangeAspect="1"/>
            </p:cNvSpPr>
            <p:nvPr/>
          </p:nvSpPr>
          <p:spPr bwMode="auto">
            <a:xfrm>
              <a:off x="3048" y="2664"/>
              <a:ext cx="1302" cy="1299"/>
            </a:xfrm>
            <a:custGeom>
              <a:avLst/>
              <a:gdLst>
                <a:gd name="T0" fmla="*/ 3 w 1302"/>
                <a:gd name="T1" fmla="*/ 438 h 1299"/>
                <a:gd name="T2" fmla="*/ 444 w 1302"/>
                <a:gd name="T3" fmla="*/ 438 h 1299"/>
                <a:gd name="T4" fmla="*/ 444 w 1302"/>
                <a:gd name="T5" fmla="*/ 0 h 1299"/>
                <a:gd name="T6" fmla="*/ 870 w 1302"/>
                <a:gd name="T7" fmla="*/ 0 h 1299"/>
                <a:gd name="T8" fmla="*/ 870 w 1302"/>
                <a:gd name="T9" fmla="*/ 441 h 1299"/>
                <a:gd name="T10" fmla="*/ 1302 w 1302"/>
                <a:gd name="T11" fmla="*/ 441 h 1299"/>
                <a:gd name="T12" fmla="*/ 1302 w 1302"/>
                <a:gd name="T13" fmla="*/ 864 h 1299"/>
                <a:gd name="T14" fmla="*/ 870 w 1302"/>
                <a:gd name="T15" fmla="*/ 864 h 1299"/>
                <a:gd name="T16" fmla="*/ 870 w 1302"/>
                <a:gd name="T17" fmla="*/ 1299 h 1299"/>
                <a:gd name="T18" fmla="*/ 447 w 1302"/>
                <a:gd name="T19" fmla="*/ 1299 h 1299"/>
                <a:gd name="T20" fmla="*/ 447 w 1302"/>
                <a:gd name="T21" fmla="*/ 867 h 1299"/>
                <a:gd name="T22" fmla="*/ 0 w 1302"/>
                <a:gd name="T23" fmla="*/ 867 h 1299"/>
                <a:gd name="T24" fmla="*/ 3 w 1302"/>
                <a:gd name="T25" fmla="*/ 438 h 12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2"/>
                <a:gd name="T40" fmla="*/ 0 h 1299"/>
                <a:gd name="T41" fmla="*/ 1302 w 1302"/>
                <a:gd name="T42" fmla="*/ 1299 h 12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2" h="1299">
                  <a:moveTo>
                    <a:pt x="3" y="438"/>
                  </a:moveTo>
                  <a:lnTo>
                    <a:pt x="444" y="438"/>
                  </a:lnTo>
                  <a:lnTo>
                    <a:pt x="444" y="0"/>
                  </a:lnTo>
                  <a:lnTo>
                    <a:pt x="870" y="0"/>
                  </a:lnTo>
                  <a:lnTo>
                    <a:pt x="870" y="441"/>
                  </a:lnTo>
                  <a:lnTo>
                    <a:pt x="1302" y="441"/>
                  </a:lnTo>
                  <a:lnTo>
                    <a:pt x="1302" y="864"/>
                  </a:lnTo>
                  <a:lnTo>
                    <a:pt x="870" y="864"/>
                  </a:lnTo>
                  <a:lnTo>
                    <a:pt x="870" y="1299"/>
                  </a:lnTo>
                  <a:lnTo>
                    <a:pt x="447" y="1299"/>
                  </a:lnTo>
                  <a:lnTo>
                    <a:pt x="447" y="867"/>
                  </a:lnTo>
                  <a:lnTo>
                    <a:pt x="0" y="867"/>
                  </a:lnTo>
                  <a:lnTo>
                    <a:pt x="3" y="4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</p:grpSp>
      <p:sp>
        <p:nvSpPr>
          <p:cNvPr id="1103910" name="Rectangle 38"/>
          <p:cNvSpPr>
            <a:spLocks noChangeArrowheads="1"/>
          </p:cNvSpPr>
          <p:nvPr/>
        </p:nvSpPr>
        <p:spPr bwMode="auto">
          <a:xfrm>
            <a:off x="1868163" y="5330825"/>
            <a:ext cx="19796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b="0">
                <a:latin typeface="+mn-lt"/>
              </a:rPr>
              <a:t>швидкий пошук</a:t>
            </a:r>
          </a:p>
        </p:txBody>
      </p:sp>
      <p:grpSp>
        <p:nvGrpSpPr>
          <p:cNvPr id="8" name="Group 39"/>
          <p:cNvGrpSpPr>
            <a:grpSpLocks noChangeAspect="1"/>
          </p:cNvGrpSpPr>
          <p:nvPr/>
        </p:nvGrpSpPr>
        <p:grpSpPr bwMode="auto">
          <a:xfrm>
            <a:off x="1347463" y="5857875"/>
            <a:ext cx="417512" cy="417513"/>
            <a:chOff x="552" y="2523"/>
            <a:chExt cx="1728" cy="1728"/>
          </a:xfrm>
        </p:grpSpPr>
        <p:sp>
          <p:nvSpPr>
            <p:cNvPr id="79887" name="Oval 40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  <p:sp>
          <p:nvSpPr>
            <p:cNvPr id="79888" name="Rectangle 41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</p:grpSp>
      <p:sp>
        <p:nvSpPr>
          <p:cNvPr id="1103914" name="Rectangle 42"/>
          <p:cNvSpPr>
            <a:spLocks noChangeArrowheads="1"/>
          </p:cNvSpPr>
          <p:nvPr/>
        </p:nvSpPr>
        <p:spPr bwMode="auto">
          <a:xfrm>
            <a:off x="1769352" y="5789159"/>
            <a:ext cx="74596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ru-RU" sz="2000" b="0" dirty="0">
                <a:latin typeface="+mn-lt"/>
              </a:rPr>
              <a:t>потрібно заздалегідь побудувати дерево;</a:t>
            </a:r>
          </a:p>
          <a:p>
            <a:pPr eaLnBrk="1" hangingPunct="1">
              <a:buFontTx/>
              <a:buAutoNum type="arabicParenR"/>
            </a:pPr>
            <a:r>
              <a:rPr lang="ru-RU" sz="2000" b="0" dirty="0">
                <a:latin typeface="+mn-lt"/>
              </a:rPr>
              <a:t>бажано, щоб дерево було мінімальної висоти.</a:t>
            </a:r>
          </a:p>
        </p:txBody>
      </p:sp>
    </p:spTree>
    <p:extLst>
      <p:ext uri="{BB962C8B-B14F-4D97-AF65-F5344CB8AC3E}">
        <p14:creationId xmlns:p14="http://schemas.microsoft.com/office/powerpoint/2010/main" val="276873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0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0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0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92" grpId="0"/>
      <p:bldP spid="1103901" grpId="0"/>
      <p:bldP spid="1103902" grpId="0"/>
      <p:bldP spid="1103903" grpId="0"/>
      <p:bldP spid="1103910" grpId="0"/>
      <p:bldP spid="11039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39599"/>
          </a:xfrm>
        </p:spPr>
        <p:txBody>
          <a:bodyPr/>
          <a:lstStyle/>
          <a:p>
            <a:r>
              <a:rPr lang="ru-RU" dirty="0" smtClean="0"/>
              <a:t>Пошук по дереву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660801"/>
            <a:ext cx="7596667" cy="4191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 smtClean="0">
                <a:latin typeface="Courier New" pitchFamily="49" charset="0"/>
              </a:rPr>
              <a:t>Node * Search (Node * </a:t>
            </a:r>
            <a:r>
              <a:rPr lang="en-US" dirty="0">
                <a:latin typeface="Courier New" pitchFamily="49" charset="0"/>
              </a:rPr>
              <a:t>Tree,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x)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(! Tree)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NULL;</a:t>
            </a:r>
          </a:p>
          <a:p>
            <a:pPr marL="0" indent="0">
              <a:spcBef>
                <a:spcPct val="25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(x </a:t>
            </a:r>
            <a:r>
              <a:rPr lang="en-US" dirty="0">
                <a:latin typeface="Courier New" pitchFamily="49" charset="0"/>
              </a:rPr>
              <a:t>== Tree-&gt;</a:t>
            </a:r>
            <a:r>
              <a:rPr lang="en-US" dirty="0" smtClean="0">
                <a:latin typeface="Courier New" pitchFamily="49" charset="0"/>
              </a:rPr>
              <a:t>data) </a:t>
            </a:r>
            <a:endParaRPr lang="ru-RU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ru-RU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Tree;</a:t>
            </a:r>
          </a:p>
          <a:p>
            <a:pPr marL="0" indent="0">
              <a:spcBef>
                <a:spcPct val="25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(x </a:t>
            </a:r>
            <a:r>
              <a:rPr lang="en-US" dirty="0">
                <a:latin typeface="Courier New" pitchFamily="49" charset="0"/>
              </a:rPr>
              <a:t>&lt;Tree-&gt;</a:t>
            </a:r>
            <a:r>
              <a:rPr lang="en-US" dirty="0" smtClean="0">
                <a:latin typeface="Courier New" pitchFamily="49" charset="0"/>
              </a:rPr>
              <a:t>data)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Search (Tree-&gt; left, x);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</a:t>
            </a:r>
            <a:endParaRPr lang="ru-RU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ru-RU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Search</a:t>
            </a:r>
            <a:r>
              <a:rPr lang="ru-RU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Tree-&gt; right, x);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Courier New" pitchFamily="49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63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 бінарним деревом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78956"/>
              </p:ext>
            </p:extLst>
          </p:nvPr>
        </p:nvGraphicFramePr>
        <p:xfrm>
          <a:off x="122356" y="2275247"/>
          <a:ext cx="9021643" cy="4153903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852043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тимчасова складність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середня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черга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пов'язаний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перелік (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бінарне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дерево </a:t>
                      </a:r>
                      <a:endParaRPr lang="en-US" sz="1800" baseline="0" noProof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B-tree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40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Використання бінарного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219" y="1045029"/>
            <a:ext cx="4393314" cy="5631542"/>
          </a:xfrm>
        </p:spPr>
        <p:txBody>
          <a:bodyPr>
            <a:noAutofit/>
          </a:bodyPr>
          <a:lstStyle/>
          <a:p>
            <a:r>
              <a:rPr lang="ru-RU" sz="2400" dirty="0"/>
              <a:t>Двійкове дерево (але не дерево двійкового пошуку!) Може використовуватися </a:t>
            </a:r>
            <a:r>
              <a:rPr lang="ru-RU" sz="2400" dirty="0" smtClean="0"/>
              <a:t>для подання </a:t>
            </a:r>
            <a:r>
              <a:rPr lang="ru-RU" sz="2400" dirty="0"/>
              <a:t>алгебраїчних виразів з бінарними операторами +, -, / і *.</a:t>
            </a:r>
          </a:p>
          <a:p>
            <a:r>
              <a:rPr lang="ru-RU" sz="2400" dirty="0"/>
              <a:t>У кореневому вузлі зберігається оператор, а в інших вузлах - ім'я змінної (A, B </a:t>
            </a:r>
            <a:r>
              <a:rPr lang="ru-RU" sz="2400" dirty="0" smtClean="0"/>
              <a:t>або C </a:t>
            </a:r>
            <a:r>
              <a:rPr lang="ru-RU" sz="2400" dirty="0"/>
              <a:t>) Або інший оператор. Кожне поддерево представляє дійсне</a:t>
            </a:r>
            <a:r>
              <a:rPr lang="ru-RU" sz="2400" dirty="0" smtClean="0"/>
              <a:t>алгебраїчне </a:t>
            </a:r>
            <a:r>
              <a:rPr lang="ru-RU" sz="2400" dirty="0"/>
              <a:t>вираз.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7619" t="15418" r="9206" b="14565"/>
          <a:stretch/>
        </p:blipFill>
        <p:spPr>
          <a:xfrm>
            <a:off x="4954532" y="1522141"/>
            <a:ext cx="4189468" cy="33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28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Хеш-таблиці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2" y="1157869"/>
            <a:ext cx="7704667" cy="253690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Хеш-таблиця </a:t>
            </a:r>
            <a:r>
              <a:rPr lang="ru-RU" dirty="0"/>
              <a:t>- це структура даних, що реалізує інтерфейс асоціативного масиву, а саме, вона дозволяє зберігати пари (ключ, значення) і виконувати три операції: операцію додавання нової пари, операцію пошуку і операцію видалення пари по ключу.</a:t>
            </a:r>
          </a:p>
        </p:txBody>
      </p:sp>
      <p:pic>
        <p:nvPicPr>
          <p:cNvPr id="102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317" y="3439299"/>
            <a:ext cx="4361415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13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28184"/>
          </a:xfrm>
        </p:spPr>
        <p:txBody>
          <a:bodyPr>
            <a:normAutofit fontScale="90000"/>
          </a:bodyPr>
          <a:lstStyle/>
          <a:p>
            <a:r>
              <a:rPr lang="ru-RU" dirty="0"/>
              <a:t>Хеш-таблиці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28183"/>
            <a:ext cx="7704667" cy="6107153"/>
          </a:xfrm>
        </p:spPr>
        <p:txBody>
          <a:bodyPr>
            <a:normAutofit fontScale="92500"/>
          </a:bodyPr>
          <a:lstStyle/>
          <a:p>
            <a:r>
              <a:rPr lang="ru-RU" dirty="0"/>
              <a:t>Важлива властивість хеш-таблиць полягає в тому, що, при деяких розумних припущеннях, все три операції (пошук, вставка, видалення елементів) в середньому виконуються за час O (1). Але при цьому не гарантується, що час виконання окремої операції</a:t>
            </a:r>
            <a:r>
              <a:rPr lang="ru-RU" dirty="0" smtClean="0"/>
              <a:t>мало. </a:t>
            </a:r>
            <a:r>
              <a:rPr lang="ru-RU" dirty="0"/>
              <a:t>Це пов'язано з тим, що при досягненні деякого значення коефіцієнта заповнення необхідно здійснювати перебудову індексу хеш-таблиці: збільшити значення розміру </a:t>
            </a:r>
            <a:r>
              <a:rPr lang="ru-RU"/>
              <a:t>масиву </a:t>
            </a:r>
            <a:r>
              <a:rPr lang="ru-RU" smtClean="0"/>
              <a:t>і </a:t>
            </a:r>
            <a:r>
              <a:rPr lang="ru-RU" dirty="0"/>
              <a:t>заново додати в порожню хеш-таблицю всі пари.</a:t>
            </a:r>
          </a:p>
        </p:txBody>
      </p:sp>
    </p:spTree>
    <p:extLst>
      <p:ext uri="{BB962C8B-B14F-4D97-AF65-F5344CB8AC3E}">
        <p14:creationId xmlns:p14="http://schemas.microsoft.com/office/powerpoint/2010/main" val="32650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двохзв'язний</a:t>
            </a:r>
            <a:r>
              <a:rPr lang="ru-RU" dirty="0" smtClean="0"/>
              <a:t> </a:t>
            </a:r>
            <a:r>
              <a:rPr lang="ru-RU" dirty="0"/>
              <a:t>список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192997" y="4410963"/>
            <a:ext cx="528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Загальний принцип організації двохзв'язной списку</a:t>
            </a:r>
            <a:endParaRPr lang="uk-UA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2880344"/>
            <a:ext cx="7704137" cy="12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 хеш-таблицею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32677"/>
              </p:ext>
            </p:extLst>
          </p:nvPr>
        </p:nvGraphicFramePr>
        <p:xfrm>
          <a:off x="122356" y="1680516"/>
          <a:ext cx="9021643" cy="4662507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852043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тимчасова складність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Середня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черга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пов'язаний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перелік (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бінарне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дерево </a:t>
                      </a:r>
                      <a:endParaRPr lang="en-US" sz="1800" baseline="0" noProof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B-tree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Хеш-таблиця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(Hash table)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ru-RU" sz="1800" b="0" dirty="0" smtClean="0">
                          <a:effectLst/>
                        </a:rPr>
                        <a:t>- 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effectLst/>
                        </a:rPr>
                        <a:t>-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34609"/>
              </p:ext>
            </p:extLst>
          </p:nvPr>
        </p:nvGraphicFramePr>
        <p:xfrm>
          <a:off x="1825080" y="1259468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Складність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алгоритмів</a:t>
            </a:r>
            <a:r>
              <a:rPr lang="ru-RU" dirty="0" smtClean="0"/>
              <a:t> для </a:t>
            </a:r>
            <a:r>
              <a:rPr lang="ru-RU" dirty="0" err="1" smtClean="0"/>
              <a:t>сортування</a:t>
            </a:r>
            <a:r>
              <a:rPr lang="ru-RU" dirty="0" smtClean="0"/>
              <a:t> </a:t>
            </a:r>
            <a:r>
              <a:rPr lang="ru-RU" dirty="0" err="1" smtClean="0"/>
              <a:t>масивів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71911"/>
              </p:ext>
            </p:extLst>
          </p:nvPr>
        </p:nvGraphicFramePr>
        <p:xfrm>
          <a:off x="122356" y="1680516"/>
          <a:ext cx="9021643" cy="4161669"/>
        </p:xfrm>
        <a:graphic>
          <a:graphicData uri="http://schemas.openxmlformats.org/drawingml/2006/table">
            <a:tbl>
              <a:tblPr firstRow="1" firstCol="1" bandRow="1"/>
              <a:tblGrid>
                <a:gridCol w="1863729"/>
                <a:gridCol w="1292374"/>
                <a:gridCol w="1457092"/>
                <a:gridCol w="1486829"/>
                <a:gridCol w="2921619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</a:t>
                      </a:r>
                      <a:r>
                        <a:rPr lang="uk-UA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сортування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часова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складність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(Час виконання)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просторова складність</a:t>
                      </a:r>
                    </a:p>
                    <a:p>
                      <a:r>
                        <a:rPr lang="ru-RU" dirty="0" smtClean="0"/>
                        <a:t>(додаткова</a:t>
                      </a:r>
                      <a:r>
                        <a:rPr lang="ru-RU" baseline="0" dirty="0" smtClean="0"/>
                        <a:t> пам'ять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Краща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Середня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найгірша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найгірша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бульбашка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800" noProof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Bubble</a:t>
                      </a: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noProof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</a:t>
                      </a:r>
                      <a:r>
                        <a:rPr lang="ru-RU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вставка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Insertion 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uk-UA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метод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Шелла</a:t>
                      </a:r>
                      <a:endParaRPr lang="ru-RU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Shell Sort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D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D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злиттям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Mergesort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Швидка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Quicksort</a:t>
                      </a:r>
                      <a:r>
                        <a:rPr lang="uk-UA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?????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(де ж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ти?</a:t>
                      </a: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 smtClean="0">
                          <a:effectLst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60779"/>
              </p:ext>
            </p:extLst>
          </p:nvPr>
        </p:nvGraphicFramePr>
        <p:xfrm>
          <a:off x="1984915" y="1259468"/>
          <a:ext cx="7159084" cy="370840"/>
        </p:xfrm>
        <a:graphic>
          <a:graphicData uri="http://schemas.openxmlformats.org/drawingml/2006/table">
            <a:tbl>
              <a:tblPr firstRow="1" bandRow="1"/>
              <a:tblGrid>
                <a:gridCol w="1234203"/>
                <a:gridCol w="1234203"/>
                <a:gridCol w="2222272"/>
                <a:gridCol w="1234203"/>
                <a:gridCol w="1234203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759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двохзв'язаний</a:t>
            </a:r>
            <a:r>
              <a:rPr lang="ru-RU" dirty="0" smtClean="0"/>
              <a:t> </a:t>
            </a:r>
            <a:r>
              <a:rPr lang="ru-RU" dirty="0"/>
              <a:t>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317600"/>
            <a:ext cx="7704667" cy="46822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Наявність двох посилань замість однієї надає кілька переваг. Найбільш важливе з них полягає в тому, що переміщення по списку можливо в обох напрямках. Це спрощує роботу зі списком, зокрема, вставку і видалення. Крім цього, користувач може переглядати список в будь-якому напрямку.</a:t>
            </a:r>
            <a:endParaRPr lang="ru-RU" dirty="0" smtClean="0"/>
          </a:p>
          <a:p>
            <a:pPr marL="0" indent="0">
              <a:buNone/>
            </a:pPr>
            <a:r>
              <a:rPr lang="uk-UA" dirty="0"/>
              <a:t>Щ</a:t>
            </a:r>
            <a:r>
              <a:rPr lang="ru-RU" dirty="0" smtClean="0"/>
              <a:t>е </a:t>
            </a:r>
            <a:r>
              <a:rPr lang="ru-RU" dirty="0"/>
              <a:t>одна перевага має значення тільки при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 smtClean="0"/>
              <a:t>збоях</a:t>
            </a:r>
            <a:r>
              <a:rPr lang="ru-RU" dirty="0" smtClean="0"/>
              <a:t>. </a:t>
            </a:r>
            <a:r>
              <a:rPr lang="ru-RU" dirty="0"/>
              <a:t>Оскільки весь список можна пройти не лише за прямими, але і по зворотним посиланням, то в разі, якщо якась із посилань стане невірною, цілісність списку можна відновити за іншим посиланням.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60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5999"/>
          </a:xfrm>
        </p:spPr>
        <p:txBody>
          <a:bodyPr/>
          <a:lstStyle/>
          <a:p>
            <a:r>
              <a:rPr lang="ru-RU" dirty="0" err="1" smtClean="0"/>
              <a:t>двохзв'язний</a:t>
            </a:r>
            <a:r>
              <a:rPr lang="ru-RU" dirty="0" smtClean="0"/>
              <a:t> </a:t>
            </a:r>
            <a:r>
              <a:rPr lang="ru-RU" dirty="0"/>
              <a:t>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601" y="1627200"/>
            <a:ext cx="8136000" cy="4372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Кожен вузол містить (крім корисних даних) також посилання на наступний за ним вузол (</a:t>
            </a:r>
            <a:r>
              <a:rPr lang="ru-RU" dirty="0" smtClean="0"/>
              <a:t>поле </a:t>
            </a:r>
            <a:r>
              <a:rPr lang="ru-RU" dirty="0" err="1"/>
              <a:t>next</a:t>
            </a:r>
            <a:r>
              <a:rPr lang="ru-RU" dirty="0"/>
              <a:t>) </a:t>
            </a:r>
            <a:r>
              <a:rPr lang="ru-RU" dirty="0" smtClean="0"/>
              <a:t>і </a:t>
            </a:r>
            <a:r>
              <a:rPr lang="ru-RU" dirty="0"/>
              <a:t>попередній (поле </a:t>
            </a:r>
            <a:r>
              <a:rPr lang="ru-RU" dirty="0" err="1"/>
              <a:t>prev</a:t>
            </a:r>
            <a:r>
              <a:rPr lang="ru-RU" dirty="0"/>
              <a:t>). </a:t>
            </a:r>
            <a:r>
              <a:rPr lang="ru-RU" dirty="0" smtClean="0"/>
              <a:t>Поле </a:t>
            </a:r>
            <a:r>
              <a:rPr lang="ru-RU" dirty="0" err="1" smtClean="0"/>
              <a:t>next</a:t>
            </a:r>
            <a:r>
              <a:rPr lang="ru-RU" dirty="0" smtClean="0"/>
              <a:t> </a:t>
            </a:r>
            <a:r>
              <a:rPr lang="ru-RU" dirty="0"/>
              <a:t>у останнього елемента і поле </a:t>
            </a:r>
            <a:r>
              <a:rPr lang="ru-RU" dirty="0" err="1"/>
              <a:t>prev</a:t>
            </a:r>
            <a:r>
              <a:rPr lang="ru-RU" dirty="0"/>
              <a:t> у </a:t>
            </a:r>
            <a:r>
              <a:rPr lang="ru-RU" dirty="0" smtClean="0"/>
              <a:t>першого містять </a:t>
            </a:r>
            <a:r>
              <a:rPr lang="ru-RU" dirty="0"/>
              <a:t>NULL. Вузол оголошується так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область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даних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посилання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сусідні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вузли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22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8839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Додавання вузла в початок </a:t>
            </a:r>
            <a:r>
              <a:rPr lang="ru-RU" dirty="0" smtClean="0"/>
              <a:t>списку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245600"/>
            <a:ext cx="7704667" cy="404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додаванні нового вузла </a:t>
            </a:r>
            <a:r>
              <a:rPr lang="ru-RU" dirty="0" err="1"/>
              <a:t>NewNode</a:t>
            </a:r>
            <a:r>
              <a:rPr lang="ru-RU" dirty="0"/>
              <a:t> в початок списку </a:t>
            </a:r>
            <a:r>
              <a:rPr lang="ru-RU" dirty="0" smtClean="0"/>
              <a:t>необхідно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1) встановити посилання </a:t>
            </a:r>
            <a:r>
              <a:rPr lang="ru-RU" dirty="0" err="1"/>
              <a:t>next</a:t>
            </a:r>
            <a:r>
              <a:rPr lang="ru-RU" dirty="0"/>
              <a:t> вузла </a:t>
            </a:r>
            <a:r>
              <a:rPr lang="ru-RU" dirty="0" err="1"/>
              <a:t>NewNode</a:t>
            </a:r>
            <a:r>
              <a:rPr lang="ru-RU" dirty="0"/>
              <a:t> на голову існуючого списку і його </a:t>
            </a:r>
            <a:r>
              <a:rPr lang="ru-RU" dirty="0" smtClean="0"/>
              <a:t>посилання </a:t>
            </a:r>
            <a:r>
              <a:rPr lang="ru-RU" dirty="0" err="1"/>
              <a:t>prev</a:t>
            </a:r>
            <a:r>
              <a:rPr lang="ru-RU" dirty="0"/>
              <a:t> в NULL;</a:t>
            </a:r>
          </a:p>
          <a:p>
            <a:pPr marL="0" indent="0">
              <a:buNone/>
            </a:pPr>
            <a:r>
              <a:rPr lang="ru-RU" dirty="0"/>
              <a:t>2) встановити посилання </a:t>
            </a:r>
            <a:r>
              <a:rPr lang="ru-RU" dirty="0" err="1"/>
              <a:t>prev</a:t>
            </a:r>
            <a:r>
              <a:rPr lang="ru-RU" dirty="0"/>
              <a:t> колишнього першого вузла (якщо він існував) на </a:t>
            </a:r>
            <a:r>
              <a:rPr lang="ru-RU" dirty="0" err="1"/>
              <a:t>NewNode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3) встановити голову списку на новий вузол;</a:t>
            </a:r>
          </a:p>
          <a:p>
            <a:pPr marL="0" indent="0">
              <a:buNone/>
            </a:pPr>
            <a:r>
              <a:rPr lang="ru-RU" dirty="0"/>
              <a:t>4) якщо в списку не було жодного елемента, хвіст списку також встановлюється на </a:t>
            </a:r>
            <a:r>
              <a:rPr lang="ru-RU" dirty="0" smtClean="0"/>
              <a:t>новий </a:t>
            </a:r>
            <a:r>
              <a:rPr lang="ru-RU" dirty="0"/>
              <a:t>вузол.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92000"/>
            <a:ext cx="7711668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9849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Додавання вузла в початок списку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155700"/>
            <a:ext cx="7704667" cy="4844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Next = Head;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(Head) Head-&gt;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 Tail) Tail = Head;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цей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перший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6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899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Додавання вузла в кінець </a:t>
            </a:r>
            <a:r>
              <a:rPr lang="ru-RU" dirty="0" smtClean="0"/>
              <a:t>списку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завдяки </a:t>
            </a:r>
            <a:r>
              <a:rPr lang="ru-RU" dirty="0"/>
              <a:t>симетрії додавання нового вузла </a:t>
            </a:r>
            <a:r>
              <a:rPr lang="ru-RU" dirty="0" err="1"/>
              <a:t>NewNode</a:t>
            </a:r>
            <a:r>
              <a:rPr lang="ru-RU" dirty="0"/>
              <a:t> в кінець списку проходить </a:t>
            </a:r>
            <a:r>
              <a:rPr lang="ru-RU" dirty="0" smtClean="0"/>
              <a:t>цілковито </a:t>
            </a:r>
            <a:r>
              <a:rPr lang="ru-RU" dirty="0"/>
              <a:t>аналогічно, в процедурі </a:t>
            </a:r>
            <a:r>
              <a:rPr lang="ru-RU" dirty="0" smtClean="0"/>
              <a:t>слід </a:t>
            </a:r>
            <a:r>
              <a:rPr lang="ru-RU" dirty="0"/>
              <a:t>всюди замінити </a:t>
            </a:r>
            <a:r>
              <a:rPr lang="ru-RU" dirty="0" err="1"/>
              <a:t>Head</a:t>
            </a:r>
            <a:r>
              <a:rPr lang="ru-RU" dirty="0"/>
              <a:t> на </a:t>
            </a:r>
            <a:r>
              <a:rPr lang="ru-RU" dirty="0" err="1"/>
              <a:t>Tail</a:t>
            </a:r>
            <a:r>
              <a:rPr lang="ru-RU" dirty="0"/>
              <a:t> і навпаки, а також </a:t>
            </a:r>
            <a:r>
              <a:rPr lang="ru-RU" dirty="0" smtClean="0"/>
              <a:t>поміняти </a:t>
            </a:r>
            <a:r>
              <a:rPr lang="ru-RU" dirty="0" err="1"/>
              <a:t>prev</a:t>
            </a:r>
            <a:r>
              <a:rPr lang="ru-RU" dirty="0"/>
              <a:t> і </a:t>
            </a:r>
            <a:r>
              <a:rPr lang="ru-RU" dirty="0" err="1"/>
              <a:t>next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34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508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Додавання вузла в довільне місце списку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встановити </a:t>
            </a:r>
            <a:r>
              <a:rPr lang="ru-RU" dirty="0"/>
              <a:t>посилання нового вузла на наступний за даними (</a:t>
            </a:r>
            <a:r>
              <a:rPr lang="ru-RU" dirty="0" err="1"/>
              <a:t>next</a:t>
            </a:r>
            <a:r>
              <a:rPr lang="ru-RU" dirty="0"/>
              <a:t>) і </a:t>
            </a:r>
            <a:r>
              <a:rPr lang="ru-RU" dirty="0" smtClean="0"/>
              <a:t>попередній йому </a:t>
            </a:r>
            <a:r>
              <a:rPr lang="ru-RU" dirty="0"/>
              <a:t>(</a:t>
            </a:r>
            <a:r>
              <a:rPr lang="ru-RU" dirty="0" err="1"/>
              <a:t>prev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2) встановити посилання сусідніх вузлів так, щоб включити </a:t>
            </a:r>
            <a:r>
              <a:rPr lang="ru-RU" dirty="0" err="1"/>
              <a:t>NewNode</a:t>
            </a:r>
            <a:r>
              <a:rPr lang="ru-RU" dirty="0"/>
              <a:t> в список.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822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2637</Words>
  <Application>Microsoft Office PowerPoint</Application>
  <PresentationFormat>Экран (4:3)</PresentationFormat>
  <Paragraphs>375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Об’єктно-орієнтоване програмування</vt:lpstr>
      <vt:lpstr>двохзв'язний список</vt:lpstr>
      <vt:lpstr>двохзв'язний список</vt:lpstr>
      <vt:lpstr>двохзв'язаний список</vt:lpstr>
      <vt:lpstr>двохзв'язний список</vt:lpstr>
      <vt:lpstr>Додавання вузла в початок списку</vt:lpstr>
      <vt:lpstr>Додавання вузла в початок списку</vt:lpstr>
      <vt:lpstr>Додавання вузла в кінець списку</vt:lpstr>
      <vt:lpstr>Додавання вузла в довільне місце списку</vt:lpstr>
      <vt:lpstr>Пошук вузла в списку</vt:lpstr>
      <vt:lpstr>Видалення вузла</vt:lpstr>
      <vt:lpstr>видалення вузла</vt:lpstr>
      <vt:lpstr> Циклічні списки</vt:lpstr>
      <vt:lpstr>бінарні дерева</vt:lpstr>
      <vt:lpstr>бінарне дерево</vt:lpstr>
      <vt:lpstr>Основні поняття</vt:lpstr>
      <vt:lpstr>опис вершини</vt:lpstr>
      <vt:lpstr>обхід дерева</vt:lpstr>
      <vt:lpstr>обхід дерева</vt:lpstr>
      <vt:lpstr>Пошук за допомогою дерева</vt:lpstr>
      <vt:lpstr>Алгоритм побудови бінарного дерева</vt:lpstr>
      <vt:lpstr>Реалізація алгоритму</vt:lpstr>
      <vt:lpstr>Сортування за допомогою дерева пошуку</vt:lpstr>
      <vt:lpstr>Презентация PowerPoint</vt:lpstr>
      <vt:lpstr>Пошук по дереву</vt:lpstr>
      <vt:lpstr>Тимчасова складність операцій з бінарним деревом</vt:lpstr>
      <vt:lpstr>Використання бінарного дерева</vt:lpstr>
      <vt:lpstr>Хеш-таблиці</vt:lpstr>
      <vt:lpstr>Хеш-таблиці</vt:lpstr>
      <vt:lpstr>Тимчасова складність операцій з хеш-таблицею</vt:lpstr>
      <vt:lpstr>Складність різних алгоритмів для сортування масивів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34</cp:revision>
  <dcterms:modified xsi:type="dcterms:W3CDTF">2019-09-12T02:23:45Z</dcterms:modified>
</cp:coreProperties>
</file>