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4"/>
  </p:notesMasterIdLst>
  <p:sldIdLst>
    <p:sldId id="256" r:id="rId3"/>
    <p:sldId id="257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303" r:id="rId17"/>
    <p:sldId id="284" r:id="rId18"/>
    <p:sldId id="304" r:id="rId19"/>
    <p:sldId id="305" r:id="rId20"/>
    <p:sldId id="306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37" r:id="rId70"/>
    <p:sldId id="338" r:id="rId71"/>
    <p:sldId id="339" r:id="rId72"/>
    <p:sldId id="340" r:id="rId7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89D72-A080-4A79-B96C-EAF4279EA27C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95C5B-8E35-441F-ABCD-76F322D20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88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F05F08-59AC-414B-89B6-98344EB7D1FC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859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B16025-BC84-4DAD-82E6-ADC5875DF510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695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9AB4A-5299-455E-8157-35A0B54F7639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209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A15A06-F45E-4FFD-BD7A-83DCA6B11DBA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712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99F710-5B91-45DE-BDC7-1065EF252CA5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67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02E35F-52BE-40C2-A4D0-E3634D425510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009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088C1-7D52-4205-9E92-1739043BC653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2790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DEFFB-8356-4934-AD5E-5A403D58C2CD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02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808288-157C-490B-8B7F-82D6BAA00511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6554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BCCE3-2B1B-4566-B474-C23B297C26E2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3714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ABFCEF-A78B-49B5-B6AB-170022E0ED55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66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43E313-0191-41A1-84A9-4803556101A4}" type="slidenum">
              <a:rPr lang="ru-RU" altLang="ru-R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67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-vodka/oop_q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vector/vector/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list/list/" TargetMode="Externa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deque/deque/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set/multiset/" TargetMode="External"/><Relationship Id="rId2" Type="http://schemas.openxmlformats.org/officeDocument/2006/relationships/hyperlink" Target="http://www.cplusplus.com/reference/set/set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map/map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cplusplus.com/reference/map/multimap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cplusplus.com/reference/stack/stack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cplusplus.com/reference/queue/queue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queue/priority_queue/" TargetMode="Externa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052736"/>
            <a:ext cx="7772400" cy="1470025"/>
          </a:xfrm>
        </p:spPr>
        <p:txBody>
          <a:bodyPr/>
          <a:lstStyle/>
          <a:p>
            <a:r>
              <a:rPr lang="uk-UA" dirty="0" smtClean="0"/>
              <a:t>Об’єктно-орієнтоване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50912"/>
          </a:xfrm>
        </p:spPr>
        <p:txBody>
          <a:bodyPr>
            <a:normAutofit lnSpcReduction="10000"/>
          </a:bodyPr>
          <a:lstStyle/>
          <a:p>
            <a:r>
              <a:rPr lang="uk-UA" dirty="0" smtClean="0"/>
              <a:t>Лекція </a:t>
            </a:r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55776" y="2992796"/>
            <a:ext cx="391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 smtClean="0"/>
              <a:t>На основі мови С++ та </a:t>
            </a:r>
            <a:r>
              <a:rPr lang="uk-UA" dirty="0" err="1" smtClean="0"/>
              <a:t>фреймворку</a:t>
            </a:r>
            <a:r>
              <a:rPr lang="uk-UA" dirty="0" smtClean="0"/>
              <a:t> </a:t>
            </a:r>
            <a:r>
              <a:rPr lang="en-US" dirty="0" err="1" smtClean="0"/>
              <a:t>Qt</a:t>
            </a:r>
            <a:endParaRPr lang="uk-UA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483768" y="5188550"/>
            <a:ext cx="4567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Всі матеріали курсу доступні за посиланням: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github.com/a-vodka/oop_qt</a:t>
            </a:r>
            <a:endParaRPr lang="ru-RU" dirty="0" smtClean="0"/>
          </a:p>
          <a:p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145319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23850" y="188913"/>
            <a:ext cx="8135938" cy="6408737"/>
          </a:xfrm>
        </p:spPr>
        <p:txBody>
          <a:bodyPr/>
          <a:lstStyle/>
          <a:p>
            <a:pPr algn="l"/>
            <a:r>
              <a:rPr lang="uk-UA" altLang="ru-RU" sz="2300"/>
              <a:t>В такому випадку конкретизація шаблону буде відбуватись не тільки в залежності від типу елементів масиву, але й в залежності від кількості цих елементів.</a:t>
            </a:r>
            <a:endParaRPr lang="uk-UA" altLang="ru-RU" sz="2300" b="1">
              <a:latin typeface="Courier New" pitchFamily="49" charset="0"/>
            </a:endParaRPr>
          </a:p>
          <a:p>
            <a:pPr algn="l"/>
            <a:r>
              <a:rPr lang="uk-UA" altLang="ru-RU" sz="2300" b="1">
                <a:solidFill>
                  <a:srgbClr val="003399"/>
                </a:solidFill>
                <a:latin typeface="Courier New" pitchFamily="49" charset="0"/>
              </a:rPr>
              <a:t>template</a:t>
            </a:r>
            <a:r>
              <a:rPr lang="uk-UA" altLang="ru-RU" sz="2300" b="1">
                <a:latin typeface="Courier New" pitchFamily="49" charset="0"/>
              </a:rPr>
              <a:t> &lt;</a:t>
            </a:r>
            <a:r>
              <a:rPr lang="uk-UA" altLang="ru-RU" sz="2300" b="1">
                <a:solidFill>
                  <a:srgbClr val="003399"/>
                </a:solidFill>
                <a:latin typeface="Courier New" pitchFamily="49" charset="0"/>
              </a:rPr>
              <a:t>class</a:t>
            </a:r>
            <a:r>
              <a:rPr lang="uk-UA" altLang="ru-RU" sz="2300" b="1">
                <a:latin typeface="Courier New" pitchFamily="49" charset="0"/>
              </a:rPr>
              <a:t> Type, </a:t>
            </a:r>
            <a:r>
              <a:rPr lang="uk-UA" altLang="ru-RU" sz="2300" b="1">
                <a:solidFill>
                  <a:srgbClr val="003399"/>
                </a:solidFill>
                <a:latin typeface="Courier New" pitchFamily="49" charset="0"/>
              </a:rPr>
              <a:t>int</a:t>
            </a:r>
            <a:r>
              <a:rPr lang="uk-UA" altLang="ru-RU" sz="2300" b="1">
                <a:latin typeface="Courier New" pitchFamily="49" charset="0"/>
              </a:rPr>
              <a:t> size&gt;</a:t>
            </a:r>
          </a:p>
          <a:p>
            <a:pPr algn="l"/>
            <a:r>
              <a:rPr lang="uk-UA" altLang="ru-RU" sz="2300" b="1">
                <a:latin typeface="Courier New" pitchFamily="49" charset="0"/>
              </a:rPr>
              <a:t>Type min_( Type (&amp;r_array) [size] )</a:t>
            </a:r>
            <a:r>
              <a:rPr lang="en-US" altLang="ru-RU" sz="2300" b="1">
                <a:latin typeface="Courier New" pitchFamily="49" charset="0"/>
              </a:rPr>
              <a:t>;</a:t>
            </a:r>
            <a:endParaRPr lang="uk-UA" altLang="ru-RU" sz="2300" b="1">
              <a:latin typeface="Courier New" pitchFamily="49" charset="0"/>
            </a:endParaRPr>
          </a:p>
          <a:p>
            <a:pPr algn="l"/>
            <a:r>
              <a:rPr lang="uk-UA" altLang="ru-RU" sz="2300" b="1">
                <a:solidFill>
                  <a:srgbClr val="003399"/>
                </a:solidFill>
                <a:latin typeface="Courier New" pitchFamily="49" charset="0"/>
              </a:rPr>
              <a:t>int</a:t>
            </a:r>
            <a:r>
              <a:rPr lang="uk-UA" altLang="ru-RU" sz="2300" b="1">
                <a:latin typeface="Courier New" pitchFamily="49" charset="0"/>
              </a:rPr>
              <a:t> main(</a:t>
            </a:r>
            <a:r>
              <a:rPr lang="en-US" altLang="ru-RU" sz="2300" b="1">
                <a:latin typeface="Courier New" pitchFamily="49" charset="0"/>
              </a:rPr>
              <a:t> </a:t>
            </a:r>
            <a:r>
              <a:rPr lang="uk-UA" altLang="ru-RU" sz="2300" b="1">
                <a:latin typeface="Courier New" pitchFamily="49" charset="0"/>
              </a:rPr>
              <a:t>)</a:t>
            </a:r>
          </a:p>
          <a:p>
            <a:pPr algn="l"/>
            <a:r>
              <a:rPr lang="uk-UA" altLang="ru-RU" sz="2300" b="1">
                <a:latin typeface="Courier New" pitchFamily="49" charset="0"/>
              </a:rPr>
              <a:t>{</a:t>
            </a:r>
          </a:p>
          <a:p>
            <a:pPr algn="l"/>
            <a:r>
              <a:rPr lang="uk-UA" altLang="ru-RU" sz="2300" b="1">
                <a:latin typeface="Courier New" pitchFamily="49" charset="0"/>
              </a:rPr>
              <a:t>  </a:t>
            </a:r>
            <a:r>
              <a:rPr lang="uk-UA" altLang="ru-RU" sz="2300" b="1">
                <a:solidFill>
                  <a:srgbClr val="003399"/>
                </a:solidFill>
                <a:latin typeface="Courier New" pitchFamily="49" charset="0"/>
              </a:rPr>
              <a:t>double</a:t>
            </a:r>
            <a:r>
              <a:rPr lang="uk-UA" altLang="ru-RU" sz="2300" b="1">
                <a:latin typeface="Courier New" pitchFamily="49" charset="0"/>
              </a:rPr>
              <a:t> arr_d  [</a:t>
            </a:r>
            <a:r>
              <a:rPr lang="en-US" altLang="ru-RU" sz="2300" b="1">
                <a:latin typeface="Courier New" pitchFamily="49" charset="0"/>
              </a:rPr>
              <a:t>4</a:t>
            </a:r>
            <a:r>
              <a:rPr lang="uk-UA" altLang="ru-RU" sz="2300" b="1">
                <a:latin typeface="Courier New" pitchFamily="49" charset="0"/>
              </a:rPr>
              <a:t>]</a:t>
            </a:r>
            <a:r>
              <a:rPr lang="en-US" altLang="ru-RU" sz="2300" b="1">
                <a:latin typeface="Courier New" pitchFamily="49" charset="0"/>
              </a:rPr>
              <a:t> = </a:t>
            </a:r>
            <a:r>
              <a:rPr lang="uk-UA" altLang="ru-RU" sz="2300" b="1">
                <a:latin typeface="Courier New" pitchFamily="49" charset="0"/>
              </a:rPr>
              <a:t>{1</a:t>
            </a:r>
            <a:r>
              <a:rPr lang="en-US" altLang="ru-RU" sz="2300" b="1">
                <a:latin typeface="Courier New" pitchFamily="49" charset="0"/>
              </a:rPr>
              <a:t>.5</a:t>
            </a:r>
            <a:r>
              <a:rPr lang="uk-UA" altLang="ru-RU" sz="2300" b="1">
                <a:latin typeface="Courier New" pitchFamily="49" charset="0"/>
              </a:rPr>
              <a:t>, </a:t>
            </a:r>
            <a:r>
              <a:rPr lang="en-US" altLang="ru-RU" sz="2300" b="1">
                <a:latin typeface="Courier New" pitchFamily="49" charset="0"/>
              </a:rPr>
              <a:t>-2.1</a:t>
            </a:r>
            <a:r>
              <a:rPr lang="uk-UA" altLang="ru-RU" sz="2300" b="1">
                <a:latin typeface="Courier New" pitchFamily="49" charset="0"/>
              </a:rPr>
              <a:t>2, 3</a:t>
            </a:r>
            <a:r>
              <a:rPr lang="en-US" altLang="ru-RU" sz="2300" b="1">
                <a:latin typeface="Courier New" pitchFamily="49" charset="0"/>
              </a:rPr>
              <a:t>.5</a:t>
            </a:r>
            <a:r>
              <a:rPr lang="uk-UA" altLang="ru-RU" sz="2300" b="1">
                <a:latin typeface="Courier New" pitchFamily="49" charset="0"/>
              </a:rPr>
              <a:t>, 4</a:t>
            </a:r>
            <a:r>
              <a:rPr lang="en-US" altLang="ru-RU" sz="2300" b="1">
                <a:latin typeface="Courier New" pitchFamily="49" charset="0"/>
              </a:rPr>
              <a:t>.9</a:t>
            </a:r>
            <a:r>
              <a:rPr lang="uk-UA" altLang="ru-RU" sz="2300" b="1">
                <a:latin typeface="Courier New" pitchFamily="49" charset="0"/>
              </a:rPr>
              <a:t>};</a:t>
            </a:r>
            <a:endParaRPr lang="en-US" altLang="ru-RU" sz="2300" b="1">
              <a:latin typeface="Courier New" pitchFamily="49" charset="0"/>
            </a:endParaRPr>
          </a:p>
          <a:p>
            <a:pPr algn="l"/>
            <a:r>
              <a:rPr lang="en-US" altLang="ru-RU" sz="2300" b="1">
                <a:latin typeface="Courier New" pitchFamily="49" charset="0"/>
              </a:rPr>
              <a:t>  </a:t>
            </a:r>
            <a:r>
              <a:rPr lang="uk-UA" altLang="ru-RU" sz="2300" b="1">
                <a:solidFill>
                  <a:srgbClr val="003399"/>
                </a:solidFill>
                <a:latin typeface="Courier New" pitchFamily="49" charset="0"/>
              </a:rPr>
              <a:t>int</a:t>
            </a:r>
            <a:r>
              <a:rPr lang="uk-UA" altLang="ru-RU" sz="2300" b="1">
                <a:latin typeface="Courier New" pitchFamily="49" charset="0"/>
              </a:rPr>
              <a:t> arr_i [] = {1, 2, 3, 4, 0, -10, 22}; </a:t>
            </a:r>
            <a:endParaRPr lang="en-US" altLang="ru-RU" sz="2300" b="1">
              <a:latin typeface="Courier New" pitchFamily="49" charset="0"/>
            </a:endParaRPr>
          </a:p>
          <a:p>
            <a:pPr algn="l"/>
            <a:r>
              <a:rPr lang="uk-UA" altLang="ru-RU" sz="2300" b="1">
                <a:solidFill>
                  <a:srgbClr val="008000"/>
                </a:solidFill>
                <a:latin typeface="Courier New" pitchFamily="49" charset="0"/>
              </a:rPr>
              <a:t>// конкретизація: </a:t>
            </a:r>
            <a:r>
              <a:rPr lang="en-US" altLang="ru-RU" sz="2300" b="1">
                <a:solidFill>
                  <a:srgbClr val="008000"/>
                </a:solidFill>
                <a:latin typeface="Courier New" pitchFamily="49" charset="0"/>
              </a:rPr>
              <a:t>Type -&gt; double, size -&gt; 4</a:t>
            </a:r>
            <a:r>
              <a:rPr lang="uk-UA" altLang="ru-RU" sz="2300" b="1">
                <a:latin typeface="Courier New" pitchFamily="49" charset="0"/>
              </a:rPr>
              <a:t> </a:t>
            </a:r>
          </a:p>
          <a:p>
            <a:pPr algn="l"/>
            <a:r>
              <a:rPr lang="uk-UA" altLang="ru-RU" sz="2300" b="1">
                <a:latin typeface="Courier New" pitchFamily="49" charset="0"/>
              </a:rPr>
              <a:t>  cout &lt;&lt; "\nMin = " &lt;&lt; min_ (arr_d) &lt;&lt; endl;</a:t>
            </a:r>
            <a:endParaRPr lang="en-US" altLang="ru-RU" sz="2300" b="1">
              <a:latin typeface="Courier New" pitchFamily="49" charset="0"/>
            </a:endParaRPr>
          </a:p>
          <a:p>
            <a:pPr algn="l"/>
            <a:r>
              <a:rPr lang="uk-UA" altLang="ru-RU" sz="2300" b="1">
                <a:solidFill>
                  <a:srgbClr val="008000"/>
                </a:solidFill>
                <a:latin typeface="Courier New" pitchFamily="49" charset="0"/>
              </a:rPr>
              <a:t>// конкретизація: </a:t>
            </a:r>
            <a:r>
              <a:rPr lang="en-US" altLang="ru-RU" sz="2300" b="1">
                <a:solidFill>
                  <a:srgbClr val="008000"/>
                </a:solidFill>
                <a:latin typeface="Courier New" pitchFamily="49" charset="0"/>
              </a:rPr>
              <a:t>Type -&gt; int, size -&gt; 7</a:t>
            </a:r>
            <a:endParaRPr lang="uk-UA" altLang="ru-RU" sz="2300" b="1">
              <a:latin typeface="Courier New" pitchFamily="49" charset="0"/>
            </a:endParaRPr>
          </a:p>
          <a:p>
            <a:pPr algn="l"/>
            <a:r>
              <a:rPr lang="uk-UA" altLang="ru-RU" sz="2300" b="1">
                <a:latin typeface="Courier New" pitchFamily="49" charset="0"/>
              </a:rPr>
              <a:t>  cout &lt;&lt; "Min = " &lt;&lt; min_ (arr_i) &lt;&lt; endl;</a:t>
            </a:r>
          </a:p>
          <a:p>
            <a:pPr algn="l"/>
            <a:r>
              <a:rPr lang="en-US" altLang="ru-RU" sz="2300" b="1">
                <a:latin typeface="Courier New" pitchFamily="49" charset="0"/>
              </a:rPr>
              <a:t>  </a:t>
            </a:r>
            <a:r>
              <a:rPr lang="uk-UA" altLang="ru-RU" sz="2300" b="1">
                <a:solidFill>
                  <a:srgbClr val="003399"/>
                </a:solidFill>
                <a:latin typeface="Courier New" pitchFamily="49" charset="0"/>
              </a:rPr>
              <a:t>return</a:t>
            </a:r>
            <a:r>
              <a:rPr lang="uk-UA" altLang="ru-RU" sz="2300" b="1">
                <a:latin typeface="Courier New" pitchFamily="49" charset="0"/>
              </a:rPr>
              <a:t> 0;</a:t>
            </a:r>
          </a:p>
          <a:p>
            <a:pPr algn="l"/>
            <a:r>
              <a:rPr lang="uk-UA" altLang="ru-RU" sz="2300" b="1">
                <a:latin typeface="Courier New" pitchFamily="49" charset="0"/>
              </a:rPr>
              <a:t>}</a:t>
            </a:r>
          </a:p>
          <a:p>
            <a:pPr algn="l"/>
            <a:endParaRPr lang="uk-UA" altLang="ru-RU" sz="2200" b="1">
              <a:solidFill>
                <a:srgbClr val="008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60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23850" y="549275"/>
            <a:ext cx="8135938" cy="5688013"/>
          </a:xfrm>
        </p:spPr>
        <p:txBody>
          <a:bodyPr/>
          <a:lstStyle/>
          <a:p>
            <a:pPr algn="l"/>
            <a:r>
              <a:rPr lang="uk-UA" altLang="ru-RU" sz="2600"/>
              <a:t>Слід зазначити, що </a:t>
            </a:r>
            <a:r>
              <a:rPr lang="uk-UA" altLang="ru-RU" sz="2600" b="1"/>
              <a:t>родові функції</a:t>
            </a:r>
            <a:r>
              <a:rPr lang="uk-UA" altLang="ru-RU" sz="2600"/>
              <a:t> (</a:t>
            </a:r>
            <a:r>
              <a:rPr lang="uk-UA" altLang="ru-RU" sz="2600" b="1"/>
              <a:t>шаблони</a:t>
            </a:r>
            <a:r>
              <a:rPr lang="uk-UA" altLang="ru-RU" sz="2600"/>
              <a:t> ) </a:t>
            </a:r>
            <a:r>
              <a:rPr lang="uk-UA" altLang="ru-RU" sz="2600" u="sng"/>
              <a:t>можуть перевантажуватись</a:t>
            </a:r>
            <a:r>
              <a:rPr lang="uk-UA" altLang="ru-RU" sz="2600"/>
              <a:t>. Причому може існувати кілька шаблонів функцій з різними наборами параметрів, а може також бути створена звичайна функція з іменем шаблона.</a:t>
            </a:r>
          </a:p>
          <a:p>
            <a:pPr algn="l"/>
            <a:r>
              <a:rPr lang="uk-UA" altLang="ru-RU" sz="2600"/>
              <a:t>В останньому випадку перевантажена функція може перекривати (</a:t>
            </a:r>
            <a:r>
              <a:rPr lang="ru-RU" altLang="ru-RU" sz="2600"/>
              <a:t>«</a:t>
            </a:r>
            <a:r>
              <a:rPr lang="uk-UA" altLang="ru-RU" sz="2600"/>
              <a:t>затіняти</a:t>
            </a:r>
            <a:r>
              <a:rPr lang="ru-RU" altLang="ru-RU" sz="2600"/>
              <a:t>»</a:t>
            </a:r>
            <a:r>
              <a:rPr lang="uk-UA" altLang="ru-RU" sz="2600"/>
              <a:t>) шаблонну функцію, яку компілятор створив би для даного конкретного виклику.</a:t>
            </a:r>
            <a:r>
              <a:rPr lang="en-US" altLang="ru-RU" sz="2600" b="1">
                <a:latin typeface="Courier New" pitchFamily="49" charset="0"/>
              </a:rPr>
              <a:t> </a:t>
            </a:r>
            <a:r>
              <a:rPr lang="uk-UA" altLang="ru-RU" sz="2600"/>
              <a:t>Крім того, перевантаження шаблонів може привести до складних і неоднозначних виборів функцій-кандидатів. Отже, можливість перевантаження шаблонів слід використовувати вкрай обережно або не використовувати взагалі.</a:t>
            </a:r>
          </a:p>
        </p:txBody>
      </p:sp>
    </p:spTree>
    <p:extLst>
      <p:ext uri="{BB962C8B-B14F-4D97-AF65-F5344CB8AC3E}">
        <p14:creationId xmlns:p14="http://schemas.microsoft.com/office/powerpoint/2010/main" val="291184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88913"/>
            <a:ext cx="8424863" cy="431800"/>
          </a:xfrm>
        </p:spPr>
        <p:txBody>
          <a:bodyPr/>
          <a:lstStyle/>
          <a:p>
            <a:r>
              <a:rPr lang="uk-UA" altLang="ru-RU" sz="3200" b="1">
                <a:solidFill>
                  <a:srgbClr val="FF0000"/>
                </a:solidFill>
              </a:rPr>
              <a:t>2. Шаблони класів.</a:t>
            </a:r>
            <a:endParaRPr lang="ru-RU" altLang="ru-RU" sz="3200" b="1">
              <a:solidFill>
                <a:srgbClr val="FF0000"/>
              </a:solidFill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620713"/>
            <a:ext cx="8569325" cy="5903912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uk-UA" altLang="ru-RU" sz="2200" b="1" i="1"/>
              <a:t>Шаблон класу</a:t>
            </a:r>
            <a:r>
              <a:rPr lang="uk-UA" altLang="ru-RU" sz="2200">
                <a:solidFill>
                  <a:srgbClr val="FF0000"/>
                </a:solidFill>
              </a:rPr>
              <a:t> </a:t>
            </a:r>
            <a:r>
              <a:rPr lang="en-US" altLang="ru-RU" sz="2200"/>
              <a:t>(</a:t>
            </a:r>
            <a:r>
              <a:rPr lang="uk-UA" altLang="ru-RU" sz="2200"/>
              <a:t>або </a:t>
            </a:r>
            <a:r>
              <a:rPr lang="uk-UA" altLang="ru-RU" sz="2200" b="1" i="1"/>
              <a:t>родовий клас</a:t>
            </a:r>
            <a:r>
              <a:rPr lang="en-US" altLang="ru-RU" sz="2200"/>
              <a:t>)</a:t>
            </a:r>
            <a:r>
              <a:rPr lang="uk-UA" altLang="ru-RU" sz="2200"/>
              <a:t> – як і у випадку  родової функції він містить всі необхідні алгоритми обробки даних, а конкретні типи даних підставляються в момент створення екземпляру даного класу. Таким чином, шаблон класу породжує ціле сімейство класів із спільною логікою функціонування для різних типів даних.</a:t>
            </a:r>
          </a:p>
          <a:p>
            <a:pPr algn="l">
              <a:lnSpc>
                <a:spcPct val="80000"/>
              </a:lnSpc>
            </a:pPr>
            <a:r>
              <a:rPr lang="uk-UA" altLang="ru-RU" sz="2200"/>
              <a:t>Синтаксис визначення шаблону класу наступний:</a:t>
            </a:r>
          </a:p>
          <a:p>
            <a:pPr algn="l">
              <a:lnSpc>
                <a:spcPct val="80000"/>
              </a:lnSpc>
            </a:pPr>
            <a:r>
              <a:rPr lang="en-US" altLang="ru-RU" sz="2200" b="1">
                <a:solidFill>
                  <a:srgbClr val="003399"/>
                </a:solidFill>
                <a:latin typeface="Courier New" pitchFamily="49" charset="0"/>
              </a:rPr>
              <a:t>template </a:t>
            </a:r>
            <a:r>
              <a:rPr lang="uk-UA" altLang="ru-RU" sz="2200"/>
              <a:t> </a:t>
            </a:r>
            <a:r>
              <a:rPr lang="en-US" altLang="ru-RU" sz="2200" b="1">
                <a:latin typeface="Courier New" pitchFamily="49" charset="0"/>
              </a:rPr>
              <a:t>&lt;</a:t>
            </a:r>
            <a:r>
              <a:rPr lang="en-US" altLang="ru-RU" sz="2200" b="1">
                <a:solidFill>
                  <a:srgbClr val="003399"/>
                </a:solidFill>
                <a:latin typeface="Courier New" pitchFamily="49" charset="0"/>
              </a:rPr>
              <a:t>class</a:t>
            </a:r>
            <a:r>
              <a:rPr lang="en-US" altLang="ru-RU" sz="2200" b="1">
                <a:latin typeface="Courier New" pitchFamily="49" charset="0"/>
              </a:rPr>
              <a:t> Type&gt; </a:t>
            </a:r>
            <a:r>
              <a:rPr lang="en-US" altLang="ru-RU" sz="2200" b="1">
                <a:solidFill>
                  <a:srgbClr val="003399"/>
                </a:solidFill>
                <a:latin typeface="Courier New" pitchFamily="49" charset="0"/>
              </a:rPr>
              <a:t>class</a:t>
            </a:r>
            <a:r>
              <a:rPr lang="en-US" altLang="ru-RU" sz="2200" b="1">
                <a:latin typeface="Courier New" pitchFamily="49" charset="0"/>
              </a:rPr>
              <a:t> class_id</a:t>
            </a:r>
          </a:p>
          <a:p>
            <a:pPr algn="l">
              <a:lnSpc>
                <a:spcPct val="80000"/>
              </a:lnSpc>
            </a:pPr>
            <a:r>
              <a:rPr lang="en-US" altLang="ru-RU" sz="2200" b="1">
                <a:latin typeface="Courier New" pitchFamily="49" charset="0"/>
              </a:rPr>
              <a:t>{   </a:t>
            </a:r>
            <a:r>
              <a:rPr lang="en-US" altLang="ru-RU" sz="2200" b="1">
                <a:solidFill>
                  <a:srgbClr val="008000"/>
                </a:solidFill>
                <a:latin typeface="Courier New" pitchFamily="49" charset="0"/>
              </a:rPr>
              <a:t>// </a:t>
            </a:r>
            <a:r>
              <a:rPr lang="uk-UA" altLang="ru-RU" sz="2200" b="1">
                <a:solidFill>
                  <a:srgbClr val="008000"/>
                </a:solidFill>
                <a:latin typeface="Courier New" pitchFamily="49" charset="0"/>
              </a:rPr>
              <a:t>визначення класу</a:t>
            </a:r>
            <a:endParaRPr lang="en-US" altLang="ru-RU" sz="2200" b="1">
              <a:solidFill>
                <a:srgbClr val="008000"/>
              </a:solidFill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en-US" altLang="ru-RU" sz="2200" b="1">
                <a:latin typeface="Courier New" pitchFamily="49" charset="0"/>
              </a:rPr>
              <a:t>};</a:t>
            </a:r>
            <a:endParaRPr lang="ru-RU" altLang="ru-RU" sz="2200" b="1"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uk-UA" altLang="ru-RU" sz="2200"/>
              <a:t>Функції-члени класу автоматично стають шаблонами функцій, хоча для них і не вказується явно службове слово </a:t>
            </a:r>
            <a:r>
              <a:rPr lang="en-US" altLang="ru-RU" sz="2200" b="1">
                <a:solidFill>
                  <a:srgbClr val="003399"/>
                </a:solidFill>
                <a:latin typeface="Courier New" pitchFamily="49" charset="0"/>
              </a:rPr>
              <a:t>template</a:t>
            </a:r>
            <a:r>
              <a:rPr lang="uk-UA" altLang="ru-RU" sz="2200"/>
              <a:t>. У випадку, коли така функція лише декларується у класі, а визначається поза ним, використовується достатньо складний синтаксис:</a:t>
            </a:r>
          </a:p>
          <a:p>
            <a:pPr algn="l">
              <a:lnSpc>
                <a:spcPct val="80000"/>
              </a:lnSpc>
            </a:pPr>
            <a:r>
              <a:rPr lang="en-US" altLang="ru-RU" sz="2200" b="1">
                <a:solidFill>
                  <a:srgbClr val="003399"/>
                </a:solidFill>
                <a:latin typeface="Courier New" pitchFamily="49" charset="0"/>
              </a:rPr>
              <a:t>template </a:t>
            </a:r>
            <a:r>
              <a:rPr lang="uk-UA" altLang="ru-RU" sz="2200"/>
              <a:t> </a:t>
            </a:r>
            <a:r>
              <a:rPr lang="en-US" altLang="ru-RU" sz="2200" b="1">
                <a:latin typeface="Courier New" pitchFamily="49" charset="0"/>
              </a:rPr>
              <a:t>&lt;</a:t>
            </a:r>
            <a:r>
              <a:rPr lang="en-US" altLang="ru-RU" sz="2200" b="1">
                <a:solidFill>
                  <a:srgbClr val="003399"/>
                </a:solidFill>
                <a:latin typeface="Courier New" pitchFamily="49" charset="0"/>
              </a:rPr>
              <a:t>class</a:t>
            </a:r>
            <a:r>
              <a:rPr lang="en-US" altLang="ru-RU" sz="2200" b="1">
                <a:latin typeface="Courier New" pitchFamily="49" charset="0"/>
              </a:rPr>
              <a:t> Type&gt;</a:t>
            </a:r>
            <a:r>
              <a:rPr lang="uk-UA" altLang="ru-RU" sz="2200" b="1">
                <a:latin typeface="Courier New" pitchFamily="49" charset="0"/>
              </a:rPr>
              <a:t> тип_результату_функції </a:t>
            </a:r>
            <a:endParaRPr lang="en-US" altLang="ru-RU" sz="2200" b="1"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en-US" altLang="ru-RU" sz="2200" b="1">
                <a:latin typeface="Courier New" pitchFamily="49" charset="0"/>
              </a:rPr>
              <a:t>class_id</a:t>
            </a:r>
            <a:r>
              <a:rPr lang="ru-RU" altLang="ru-RU" sz="2200" b="1">
                <a:latin typeface="Courier New" pitchFamily="49" charset="0"/>
              </a:rPr>
              <a:t> </a:t>
            </a:r>
            <a:r>
              <a:rPr lang="en-US" altLang="ru-RU" sz="2200" b="1">
                <a:latin typeface="Courier New" pitchFamily="49" charset="0"/>
              </a:rPr>
              <a:t>&lt;Type&gt;</a:t>
            </a:r>
            <a:r>
              <a:rPr lang="ru-RU" altLang="ru-RU" sz="2200" b="1">
                <a:latin typeface="Courier New" pitchFamily="49" charset="0"/>
              </a:rPr>
              <a:t> </a:t>
            </a:r>
            <a:r>
              <a:rPr lang="en-US" altLang="ru-RU" sz="2200" b="1">
                <a:latin typeface="Courier New" pitchFamily="49" charset="0"/>
              </a:rPr>
              <a:t>:: func_id (</a:t>
            </a:r>
            <a:r>
              <a:rPr lang="uk-UA" altLang="ru-RU" sz="2200" b="1">
                <a:latin typeface="Courier New" pitchFamily="49" charset="0"/>
              </a:rPr>
              <a:t>параметри_функції</a:t>
            </a:r>
            <a:r>
              <a:rPr lang="en-US" altLang="ru-RU" sz="2200" b="1">
                <a:latin typeface="Courier New" pitchFamily="49" charset="0"/>
              </a:rPr>
              <a:t>)</a:t>
            </a:r>
            <a:endParaRPr lang="uk-UA" altLang="ru-RU" sz="2200" b="1"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en-US" altLang="ru-RU" sz="2200" b="1">
                <a:latin typeface="Courier New" pitchFamily="49" charset="0"/>
              </a:rPr>
              <a:t>{ </a:t>
            </a:r>
            <a:r>
              <a:rPr lang="uk-UA" altLang="ru-RU" sz="2200" b="1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en-US" altLang="ru-RU" sz="2200" b="1">
                <a:solidFill>
                  <a:srgbClr val="008000"/>
                </a:solidFill>
                <a:latin typeface="Courier New" pitchFamily="49" charset="0"/>
              </a:rPr>
              <a:t>// </a:t>
            </a:r>
            <a:r>
              <a:rPr lang="uk-UA" altLang="ru-RU" sz="2200" b="1">
                <a:solidFill>
                  <a:srgbClr val="008000"/>
                </a:solidFill>
                <a:latin typeface="Courier New" pitchFamily="49" charset="0"/>
              </a:rPr>
              <a:t>тіло функції</a:t>
            </a:r>
            <a:endParaRPr lang="en-US" altLang="ru-RU" sz="2200" b="1">
              <a:solidFill>
                <a:srgbClr val="008000"/>
              </a:solidFill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en-US" altLang="ru-RU" sz="2200" b="1">
                <a:latin typeface="Courier New" pitchFamily="49" charset="0"/>
              </a:rPr>
              <a:t>}</a:t>
            </a:r>
            <a:endParaRPr lang="uk-UA" altLang="ru-RU" sz="2200" b="1"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endParaRPr lang="uk-UA" altLang="ru-RU" sz="22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63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23850" y="404813"/>
            <a:ext cx="8351838" cy="5975350"/>
          </a:xfrm>
        </p:spPr>
        <p:txBody>
          <a:bodyPr/>
          <a:lstStyle/>
          <a:p>
            <a:pPr algn="l"/>
            <a:r>
              <a:rPr lang="uk-UA" altLang="ru-RU" sz="2400"/>
              <a:t>При створенні екземпляру шаблону класу конкретні значення аргументів шаблону вказуються в кутових дужках:</a:t>
            </a:r>
          </a:p>
          <a:p>
            <a:pPr algn="l"/>
            <a:r>
              <a:rPr lang="en-US" altLang="ru-RU" sz="2400" b="1">
                <a:latin typeface="Courier New" pitchFamily="49" charset="0"/>
              </a:rPr>
              <a:t>class_id</a:t>
            </a:r>
            <a:r>
              <a:rPr lang="uk-UA" altLang="ru-RU" sz="2400" b="1">
                <a:latin typeface="Courier New" pitchFamily="49" charset="0"/>
              </a:rPr>
              <a:t> </a:t>
            </a:r>
            <a:r>
              <a:rPr lang="en-US" altLang="ru-RU" sz="2400" b="1">
                <a:latin typeface="Courier New" pitchFamily="49" charset="0"/>
              </a:rPr>
              <a:t>&lt;</a:t>
            </a:r>
            <a:r>
              <a:rPr lang="en-US" altLang="ru-RU" sz="2400" b="1">
                <a:solidFill>
                  <a:srgbClr val="003399"/>
                </a:solidFill>
                <a:latin typeface="Courier New" pitchFamily="49" charset="0"/>
              </a:rPr>
              <a:t>int</a:t>
            </a:r>
            <a:r>
              <a:rPr lang="en-US" altLang="ru-RU" sz="2400" b="1">
                <a:latin typeface="Courier New" pitchFamily="49" charset="0"/>
              </a:rPr>
              <a:t>&gt; c_i;</a:t>
            </a:r>
          </a:p>
          <a:p>
            <a:pPr algn="l"/>
            <a:r>
              <a:rPr lang="en-US" altLang="ru-RU" sz="2400" b="1">
                <a:latin typeface="Courier New" pitchFamily="49" charset="0"/>
              </a:rPr>
              <a:t>class_id</a:t>
            </a:r>
            <a:r>
              <a:rPr lang="uk-UA" altLang="ru-RU" sz="2400" b="1">
                <a:latin typeface="Courier New" pitchFamily="49" charset="0"/>
              </a:rPr>
              <a:t> </a:t>
            </a:r>
            <a:r>
              <a:rPr lang="en-US" altLang="ru-RU" sz="2400" b="1">
                <a:latin typeface="Courier New" pitchFamily="49" charset="0"/>
              </a:rPr>
              <a:t>&lt;</a:t>
            </a:r>
            <a:r>
              <a:rPr lang="en-US" altLang="ru-RU" sz="2400" b="1">
                <a:solidFill>
                  <a:srgbClr val="003399"/>
                </a:solidFill>
                <a:latin typeface="Courier New" pitchFamily="49" charset="0"/>
              </a:rPr>
              <a:t>double</a:t>
            </a:r>
            <a:r>
              <a:rPr lang="en-US" altLang="ru-RU" sz="2400" b="1">
                <a:latin typeface="Courier New" pitchFamily="49" charset="0"/>
              </a:rPr>
              <a:t>&gt; c_d;</a:t>
            </a:r>
            <a:endParaRPr lang="uk-UA" altLang="ru-RU" sz="2400"/>
          </a:p>
          <a:p>
            <a:pPr algn="l"/>
            <a:r>
              <a:rPr lang="uk-UA" altLang="ru-RU" sz="2400"/>
              <a:t>Для даного прикладу буде сгенеровано екземпляр </a:t>
            </a:r>
            <a:r>
              <a:rPr lang="en-US" altLang="ru-RU" sz="2400" b="1">
                <a:latin typeface="Courier New" pitchFamily="49" charset="0"/>
              </a:rPr>
              <a:t>c_i</a:t>
            </a:r>
            <a:r>
              <a:rPr lang="uk-UA" altLang="ru-RU" sz="2400"/>
              <a:t> класу </a:t>
            </a:r>
            <a:r>
              <a:rPr lang="en-US" altLang="ru-RU" sz="2400" b="1">
                <a:latin typeface="Courier New" pitchFamily="49" charset="0"/>
              </a:rPr>
              <a:t>class_id</a:t>
            </a:r>
            <a:r>
              <a:rPr lang="uk-UA" altLang="ru-RU" sz="2400"/>
              <a:t>, в якому в ролі типу </a:t>
            </a:r>
            <a:r>
              <a:rPr lang="en-US" altLang="ru-RU" sz="2400" b="1">
                <a:latin typeface="Courier New" pitchFamily="49" charset="0"/>
              </a:rPr>
              <a:t>Type</a:t>
            </a:r>
            <a:r>
              <a:rPr lang="uk-UA" altLang="ru-RU" sz="2400"/>
              <a:t> виступатиме тип </a:t>
            </a:r>
            <a:r>
              <a:rPr lang="en-US" altLang="ru-RU" sz="2400" b="1">
                <a:solidFill>
                  <a:srgbClr val="003399"/>
                </a:solidFill>
                <a:latin typeface="Courier New" pitchFamily="49" charset="0"/>
              </a:rPr>
              <a:t>int</a:t>
            </a:r>
            <a:r>
              <a:rPr lang="uk-UA" altLang="ru-RU" sz="2400"/>
              <a:t>, та екземпляр </a:t>
            </a:r>
            <a:r>
              <a:rPr lang="en-US" altLang="ru-RU" sz="2400" b="1">
                <a:latin typeface="Courier New" pitchFamily="49" charset="0"/>
              </a:rPr>
              <a:t>c_d</a:t>
            </a:r>
            <a:r>
              <a:rPr lang="uk-UA" altLang="ru-RU" sz="2400"/>
              <a:t> того</a:t>
            </a:r>
            <a:r>
              <a:rPr lang="en-US" altLang="ru-RU" sz="2400"/>
              <a:t> </a:t>
            </a:r>
            <a:r>
              <a:rPr lang="uk-UA" altLang="ru-RU" sz="2400"/>
              <a:t>самого класу </a:t>
            </a:r>
            <a:r>
              <a:rPr lang="en-US" altLang="ru-RU" sz="2400" b="1">
                <a:latin typeface="Courier New" pitchFamily="49" charset="0"/>
              </a:rPr>
              <a:t>class_id</a:t>
            </a:r>
            <a:r>
              <a:rPr lang="uk-UA" altLang="ru-RU" sz="2400"/>
              <a:t>, але із типом </a:t>
            </a:r>
            <a:r>
              <a:rPr lang="en-US" altLang="ru-RU" sz="2400" b="1">
                <a:solidFill>
                  <a:srgbClr val="003399"/>
                </a:solidFill>
                <a:latin typeface="Courier New" pitchFamily="49" charset="0"/>
              </a:rPr>
              <a:t>double</a:t>
            </a:r>
            <a:r>
              <a:rPr lang="uk-UA" altLang="ru-RU" sz="2400"/>
              <a:t> замість типу </a:t>
            </a:r>
            <a:r>
              <a:rPr lang="en-US" altLang="ru-RU" sz="2400" b="1">
                <a:latin typeface="Courier New" pitchFamily="49" charset="0"/>
              </a:rPr>
              <a:t>Type</a:t>
            </a:r>
            <a:r>
              <a:rPr lang="uk-UA" altLang="ru-RU" sz="2400"/>
              <a:t>.</a:t>
            </a:r>
          </a:p>
          <a:p>
            <a:pPr algn="l"/>
            <a:r>
              <a:rPr lang="uk-UA" altLang="ru-RU" sz="2400"/>
              <a:t>Якщо шаблон має не один параметр, а більше, значення аргументів шаблону при створенні екземпляру мають однозначно відповідати списку параметрів шаблону.</a:t>
            </a:r>
          </a:p>
          <a:p>
            <a:pPr algn="l"/>
            <a:r>
              <a:rPr lang="uk-UA" altLang="ru-RU" sz="2400"/>
              <a:t>Замість службового слова </a:t>
            </a:r>
            <a:r>
              <a:rPr lang="en-US" altLang="ru-RU" sz="2400" b="1">
                <a:solidFill>
                  <a:srgbClr val="003399"/>
                </a:solidFill>
                <a:latin typeface="Courier New" pitchFamily="49" charset="0"/>
              </a:rPr>
              <a:t>class</a:t>
            </a:r>
            <a:r>
              <a:rPr lang="uk-UA" altLang="ru-RU" sz="2400"/>
              <a:t>, що використовується у списку параметрів шаблону, так само можна використовувати його синонім </a:t>
            </a:r>
            <a:r>
              <a:rPr lang="uk-UA" altLang="ru-RU" sz="2400" b="1">
                <a:solidFill>
                  <a:srgbClr val="003399"/>
                </a:solidFill>
                <a:latin typeface="Courier New" pitchFamily="49" charset="0"/>
              </a:rPr>
              <a:t>typename</a:t>
            </a:r>
            <a:r>
              <a:rPr lang="uk-UA" altLang="ru-RU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583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23850" y="476250"/>
            <a:ext cx="8351838" cy="5975350"/>
          </a:xfrm>
        </p:spPr>
        <p:txBody>
          <a:bodyPr/>
          <a:lstStyle/>
          <a:p>
            <a:pPr algn="l"/>
            <a:r>
              <a:rPr lang="uk-UA" altLang="ru-RU" sz="2800"/>
              <a:t>Деякі </a:t>
            </a:r>
            <a:r>
              <a:rPr lang="uk-UA" altLang="ru-RU" sz="2800" b="1" i="1"/>
              <a:t>правила визначення шаблонів</a:t>
            </a:r>
            <a:r>
              <a:rPr lang="uk-UA" altLang="ru-RU" sz="2800"/>
              <a:t>:</a:t>
            </a:r>
          </a:p>
          <a:p>
            <a:pPr algn="l">
              <a:buFont typeface="Wingdings" pitchFamily="2" charset="2"/>
              <a:buChar char="ü"/>
            </a:pPr>
            <a:r>
              <a:rPr lang="uk-UA" altLang="ru-RU" sz="2800"/>
              <a:t>Шаблони функцій не можуть бути віртуальними.</a:t>
            </a:r>
          </a:p>
          <a:p>
            <a:pPr algn="l">
              <a:buFont typeface="Wingdings" pitchFamily="2" charset="2"/>
              <a:buChar char="ü"/>
            </a:pPr>
            <a:r>
              <a:rPr lang="uk-UA" altLang="ru-RU" sz="2800"/>
              <a:t>Шаблони класів можуть містити статичні елементи, дружні функції та класи.</a:t>
            </a:r>
          </a:p>
          <a:p>
            <a:pPr algn="l">
              <a:buFont typeface="Wingdings" pitchFamily="2" charset="2"/>
              <a:buChar char="ü"/>
            </a:pPr>
            <a:r>
              <a:rPr lang="uk-UA" altLang="ru-RU" sz="2800"/>
              <a:t>Шаблони класів можуть бути похідними як від звичайних класів, так і від шаблонів, а також бути базовими класами і для шаблонів, і для звичайних класів.</a:t>
            </a:r>
          </a:p>
          <a:p>
            <a:pPr algn="l"/>
            <a:r>
              <a:rPr lang="uk-UA" altLang="ru-RU" sz="2800"/>
              <a:t>В розпорядженні користувачів потужна бібліотека стандартних шаблонів (</a:t>
            </a:r>
            <a:r>
              <a:rPr lang="en-US" altLang="ru-RU" sz="2800" b="1">
                <a:latin typeface="Courier New" pitchFamily="49" charset="0"/>
              </a:rPr>
              <a:t>STL – Standard Template Library</a:t>
            </a:r>
            <a:r>
              <a:rPr lang="uk-UA" altLang="ru-RU" sz="2800"/>
              <a:t>)</a:t>
            </a:r>
            <a:r>
              <a:rPr lang="ru-RU" altLang="ru-RU" sz="2800"/>
              <a:t>, яка містить багато шаблонів класів.</a:t>
            </a:r>
            <a:endParaRPr lang="uk-UA" altLang="ru-RU" sz="2800"/>
          </a:p>
        </p:txBody>
      </p:sp>
    </p:spTree>
    <p:extLst>
      <p:ext uri="{BB962C8B-B14F-4D97-AF65-F5344CB8AC3E}">
        <p14:creationId xmlns:p14="http://schemas.microsoft.com/office/powerpoint/2010/main" val="178972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Бібліотека шаблонів </a:t>
            </a:r>
            <a:r>
              <a:rPr lang="en-US" dirty="0" smtClean="0"/>
              <a:t>STL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349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Елементи </a:t>
            </a:r>
            <a:r>
              <a:rPr lang="en-US" dirty="0" smtClean="0"/>
              <a:t>STL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b="1" dirty="0"/>
              <a:t>Стандартна бібліотека шаблонів</a:t>
            </a:r>
            <a:r>
              <a:rPr lang="uk-UA" dirty="0"/>
              <a:t> </a:t>
            </a:r>
            <a:r>
              <a:rPr lang="uk-UA" dirty="0" smtClean="0"/>
              <a:t>(</a:t>
            </a:r>
            <a:r>
              <a:rPr lang="en-US" i="1" dirty="0" smtClean="0"/>
              <a:t>Standard </a:t>
            </a:r>
            <a:r>
              <a:rPr lang="en-US" i="1" dirty="0"/>
              <a:t>Template Library</a:t>
            </a:r>
            <a:r>
              <a:rPr lang="en-US" dirty="0"/>
              <a:t>; </a:t>
            </a:r>
            <a:r>
              <a:rPr lang="en-US" b="1" dirty="0"/>
              <a:t>STL</a:t>
            </a:r>
            <a:r>
              <a:rPr lang="en-US" dirty="0"/>
              <a:t>) </a:t>
            </a:r>
            <a:r>
              <a:rPr lang="en-US" dirty="0" smtClean="0"/>
              <a:t>—</a:t>
            </a:r>
            <a:r>
              <a:rPr lang="uk-UA" dirty="0" smtClean="0"/>
              <a:t>бібліотека</a:t>
            </a:r>
            <a:r>
              <a:rPr lang="uk-UA" dirty="0"/>
              <a:t> для </a:t>
            </a:r>
            <a:r>
              <a:rPr lang="uk-UA" dirty="0" smtClean="0"/>
              <a:t>С++</a:t>
            </a:r>
            <a:r>
              <a:rPr lang="en-US" dirty="0" smtClean="0"/>
              <a:t>, </a:t>
            </a:r>
            <a:r>
              <a:rPr lang="uk-UA" dirty="0"/>
              <a:t>що містить набір </a:t>
            </a:r>
            <a:r>
              <a:rPr lang="uk-UA" dirty="0" smtClean="0"/>
              <a:t>алгоритмів, </a:t>
            </a:r>
            <a:r>
              <a:rPr lang="uk-UA" dirty="0"/>
              <a:t>контейнерів, засобів доступу до їхнього вмісту і різних допоміжних функцій</a:t>
            </a:r>
            <a:r>
              <a:rPr lang="uk-UA" dirty="0" smtClean="0"/>
              <a:t>.</a:t>
            </a: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077072"/>
            <a:ext cx="29813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343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ru-RU" sz="3200" b="1"/>
              <a:t>бібліотека STL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584" y="980728"/>
            <a:ext cx="7848872" cy="4819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ru-RU" sz="2400" dirty="0" err="1"/>
              <a:t>Standard</a:t>
            </a:r>
            <a:r>
              <a:rPr lang="ru-RU" sz="2400" dirty="0"/>
              <a:t> </a:t>
            </a:r>
            <a:r>
              <a:rPr lang="ru-RU" sz="2400" dirty="0" err="1"/>
              <a:t>Template</a:t>
            </a:r>
            <a:r>
              <a:rPr lang="ru-RU" sz="2400" dirty="0"/>
              <a:t> </a:t>
            </a:r>
            <a:r>
              <a:rPr lang="ru-RU" sz="2400" dirty="0" err="1"/>
              <a:t>Library</a:t>
            </a:r>
            <a:r>
              <a:rPr lang="ru-RU" sz="2400" dirty="0"/>
              <a:t> (STL, </a:t>
            </a:r>
            <a:r>
              <a:rPr lang="ru-RU" sz="2400" dirty="0" err="1"/>
              <a:t>Олександр</a:t>
            </a:r>
            <a:r>
              <a:rPr lang="ru-RU" sz="2400" dirty="0"/>
              <a:t> Степанов і </a:t>
            </a:r>
            <a:r>
              <a:rPr lang="ru-RU" sz="2400" dirty="0" err="1"/>
              <a:t>Менг</a:t>
            </a:r>
            <a:r>
              <a:rPr lang="ru-RU" sz="2400" dirty="0"/>
              <a:t> Ли, </a:t>
            </a:r>
            <a:r>
              <a:rPr lang="ru-RU" sz="2400" dirty="0" err="1"/>
              <a:t>Hewlett-Packard</a:t>
            </a:r>
            <a:r>
              <a:rPr lang="ru-RU" sz="2400" dirty="0"/>
              <a:t> </a:t>
            </a:r>
            <a:r>
              <a:rPr lang="ru-RU" sz="2400" dirty="0" err="1"/>
              <a:t>Lab</a:t>
            </a:r>
            <a:r>
              <a:rPr lang="ru-RU" sz="2400" dirty="0"/>
              <a:t>) - </a:t>
            </a:r>
            <a:r>
              <a:rPr lang="ru-RU" sz="2400" dirty="0" err="1"/>
              <a:t>надбудова</a:t>
            </a:r>
            <a:r>
              <a:rPr lang="ru-RU" sz="2400" dirty="0"/>
              <a:t> над C </a:t>
            </a:r>
            <a:r>
              <a:rPr lang="ru-RU" sz="2400" dirty="0" smtClean="0"/>
              <a:t>++.</a:t>
            </a:r>
          </a:p>
          <a:p>
            <a:pPr indent="0"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ru-RU" sz="2400" dirty="0"/>
          </a:p>
          <a:p>
            <a:pPr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ru-RU" sz="2400" dirty="0" err="1" smtClean="0"/>
              <a:t>Завдання</a:t>
            </a:r>
            <a:r>
              <a:rPr lang="ru-RU" sz="2400" dirty="0"/>
              <a:t>: 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400" dirty="0" err="1"/>
              <a:t>Спростити</a:t>
            </a:r>
            <a:r>
              <a:rPr lang="ru-RU" sz="2400" dirty="0"/>
              <a:t> роботу з C ++ 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400" dirty="0" err="1"/>
              <a:t>Зробити</a:t>
            </a:r>
            <a:r>
              <a:rPr lang="ru-RU" sz="2400" dirty="0"/>
              <a:t> </a:t>
            </a:r>
            <a:r>
              <a:rPr lang="ru-RU" sz="2400" dirty="0" err="1"/>
              <a:t>її</a:t>
            </a:r>
            <a:r>
              <a:rPr lang="ru-RU" sz="2400" dirty="0"/>
              <a:t> «</a:t>
            </a:r>
            <a:r>
              <a:rPr lang="ru-RU" sz="2400" dirty="0" err="1"/>
              <a:t>комфортної</a:t>
            </a:r>
            <a:r>
              <a:rPr lang="ru-RU" sz="2400" dirty="0" smtClean="0"/>
              <a:t>».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ru-RU" sz="2400" dirty="0"/>
          </a:p>
          <a:p>
            <a:pPr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ru-RU" sz="2400" dirty="0"/>
              <a:t>Головна </a:t>
            </a:r>
            <a:r>
              <a:rPr lang="ru-RU" sz="2400" dirty="0" err="1"/>
              <a:t>ідея</a:t>
            </a:r>
            <a:r>
              <a:rPr lang="ru-RU" sz="2400" dirty="0"/>
              <a:t> </a:t>
            </a:r>
            <a:r>
              <a:rPr lang="ru-RU" sz="2400" b="1" dirty="0"/>
              <a:t>STL</a:t>
            </a:r>
            <a:r>
              <a:rPr lang="ru-RU" sz="2400" dirty="0"/>
              <a:t> - </a:t>
            </a:r>
            <a:r>
              <a:rPr lang="ru-RU" sz="2400" dirty="0" err="1"/>
              <a:t>зменшення</a:t>
            </a:r>
            <a:r>
              <a:rPr lang="ru-RU" sz="2400" dirty="0"/>
              <a:t> </a:t>
            </a:r>
            <a:r>
              <a:rPr lang="ru-RU" sz="2400" dirty="0" err="1"/>
              <a:t>залежності</a:t>
            </a:r>
            <a:r>
              <a:rPr lang="ru-RU" sz="2400" dirty="0"/>
              <a:t> </a:t>
            </a:r>
            <a:r>
              <a:rPr lang="ru-RU" sz="2400" dirty="0" err="1"/>
              <a:t>від</a:t>
            </a:r>
            <a:r>
              <a:rPr lang="ru-RU" sz="2400" dirty="0"/>
              <a:t> </a:t>
            </a:r>
            <a:r>
              <a:rPr lang="ru-RU" sz="2400" dirty="0" err="1"/>
              <a:t>стандартних</a:t>
            </a:r>
            <a:r>
              <a:rPr lang="ru-RU" sz="2400" dirty="0"/>
              <a:t> </a:t>
            </a:r>
            <a:r>
              <a:rPr lang="ru-RU" sz="2400" dirty="0" err="1"/>
              <a:t>бібліотек</a:t>
            </a:r>
            <a:r>
              <a:rPr lang="ru-RU" sz="2400" dirty="0"/>
              <a:t> </a:t>
            </a:r>
            <a:r>
              <a:rPr lang="ru-RU" sz="2400" b="1" dirty="0"/>
              <a:t>С ++</a:t>
            </a:r>
            <a:r>
              <a:rPr lang="ru-RU" sz="2400" dirty="0"/>
              <a:t>. </a:t>
            </a:r>
            <a:r>
              <a:rPr lang="ru-RU" sz="2400" dirty="0" err="1"/>
              <a:t>Основна</a:t>
            </a:r>
            <a:r>
              <a:rPr lang="ru-RU" sz="2400" dirty="0"/>
              <a:t> проблема </a:t>
            </a:r>
            <a:r>
              <a:rPr lang="ru-RU" sz="2400" dirty="0" err="1"/>
              <a:t>стандартних</a:t>
            </a:r>
            <a:r>
              <a:rPr lang="ru-RU" sz="2400" dirty="0"/>
              <a:t> </a:t>
            </a:r>
            <a:r>
              <a:rPr lang="ru-RU" sz="2400" dirty="0" err="1"/>
              <a:t>бібліотек</a:t>
            </a:r>
            <a:r>
              <a:rPr lang="ru-RU" sz="2400" dirty="0"/>
              <a:t> </a:t>
            </a:r>
            <a:r>
              <a:rPr lang="ru-RU" sz="2400" dirty="0" smtClean="0"/>
              <a:t>– </a:t>
            </a:r>
            <a:r>
              <a:rPr lang="ru-RU" sz="2400" dirty="0" err="1" smtClean="0"/>
              <a:t>їх</a:t>
            </a:r>
            <a:r>
              <a:rPr lang="ru-RU" sz="2400" dirty="0" smtClean="0"/>
              <a:t> </a:t>
            </a:r>
            <a:r>
              <a:rPr lang="ru-RU" sz="2400" dirty="0" err="1"/>
              <a:t>тісний</a:t>
            </a:r>
            <a:r>
              <a:rPr lang="ru-RU" sz="2400" dirty="0"/>
              <a:t> </a:t>
            </a:r>
            <a:r>
              <a:rPr lang="ru-RU" sz="2400" dirty="0" err="1"/>
              <a:t>зв'язок</a:t>
            </a:r>
            <a:r>
              <a:rPr lang="ru-RU" sz="2400" dirty="0"/>
              <a:t> з </a:t>
            </a:r>
            <a:r>
              <a:rPr lang="ru-RU" sz="2400" dirty="0" err="1"/>
              <a:t>даними</a:t>
            </a:r>
            <a:r>
              <a:rPr lang="ru-RU" sz="2400" dirty="0"/>
              <a:t>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робить</a:t>
            </a:r>
            <a:r>
              <a:rPr lang="ru-RU" sz="2400" dirty="0"/>
              <a:t> </a:t>
            </a:r>
            <a:r>
              <a:rPr lang="ru-RU" sz="2400" dirty="0" err="1"/>
              <a:t>ці</a:t>
            </a:r>
            <a:r>
              <a:rPr lang="ru-RU" sz="2400" dirty="0"/>
              <a:t> </a:t>
            </a:r>
            <a:r>
              <a:rPr lang="ru-RU" sz="2400" dirty="0" err="1"/>
              <a:t>бібліотеки</a:t>
            </a:r>
            <a:r>
              <a:rPr lang="ru-RU" sz="2400" dirty="0"/>
              <a:t> </a:t>
            </a:r>
            <a:r>
              <a:rPr lang="ru-RU" sz="2400" dirty="0" err="1"/>
              <a:t>незручними</a:t>
            </a:r>
            <a:r>
              <a:rPr lang="ru-RU" sz="2400" dirty="0"/>
              <a:t> для </a:t>
            </a:r>
            <a:r>
              <a:rPr lang="ru-RU" sz="2400" dirty="0" err="1"/>
              <a:t>роботи</a:t>
            </a:r>
            <a:r>
              <a:rPr lang="ru-RU" sz="2400" dirty="0"/>
              <a:t> з типами </a:t>
            </a:r>
            <a:r>
              <a:rPr lang="ru-RU" sz="2400" dirty="0" err="1"/>
              <a:t>даних</a:t>
            </a:r>
            <a:r>
              <a:rPr lang="ru-RU" sz="2400" dirty="0"/>
              <a:t> </a:t>
            </a:r>
            <a:r>
              <a:rPr lang="ru-RU" sz="2400" dirty="0" err="1"/>
              <a:t>користувача</a:t>
            </a:r>
            <a:r>
              <a:rPr lang="ru-RU" sz="2400" dirty="0" smtClean="0"/>
              <a:t>. </a:t>
            </a:r>
            <a:r>
              <a:rPr lang="ru-RU" sz="2400" b="1" dirty="0" smtClean="0"/>
              <a:t>STL</a:t>
            </a:r>
            <a:r>
              <a:rPr lang="ru-RU" sz="2400" dirty="0" smtClean="0"/>
              <a:t> </a:t>
            </a:r>
            <a:r>
              <a:rPr lang="ru-RU" sz="2400" dirty="0" err="1"/>
              <a:t>дозволяє</a:t>
            </a:r>
            <a:r>
              <a:rPr lang="ru-RU" sz="2400" dirty="0"/>
              <a:t> </a:t>
            </a:r>
            <a:r>
              <a:rPr lang="ru-RU" sz="2400" dirty="0" err="1"/>
              <a:t>працювати</a:t>
            </a:r>
            <a:r>
              <a:rPr lang="ru-RU" sz="2400" dirty="0"/>
              <a:t> з будь-</a:t>
            </a:r>
            <a:r>
              <a:rPr lang="ru-RU" sz="2400" dirty="0" err="1"/>
              <a:t>якими</a:t>
            </a:r>
            <a:r>
              <a:rPr lang="ru-RU" sz="2400" dirty="0"/>
              <a:t> типами </a:t>
            </a:r>
            <a:r>
              <a:rPr lang="ru-RU" sz="2400" dirty="0" err="1"/>
              <a:t>даних</a:t>
            </a:r>
            <a:r>
              <a:rPr lang="ru-RU" sz="2400" dirty="0"/>
              <a:t> і </a:t>
            </a:r>
            <a:r>
              <a:rPr lang="ru-RU" sz="2400" dirty="0" err="1"/>
              <a:t>щоб</a:t>
            </a:r>
            <a:r>
              <a:rPr lang="ru-RU" sz="2400" dirty="0"/>
              <a:t> </a:t>
            </a:r>
            <a:r>
              <a:rPr lang="ru-RU" sz="2400" dirty="0" err="1"/>
              <a:t>між</a:t>
            </a:r>
            <a:r>
              <a:rPr lang="ru-RU" sz="2400" dirty="0"/>
              <a:t> ними </a:t>
            </a:r>
            <a:r>
              <a:rPr lang="ru-RU" sz="2400" dirty="0" err="1"/>
              <a:t>чинити</a:t>
            </a:r>
            <a:r>
              <a:rPr lang="ru-RU" sz="2400" dirty="0"/>
              <a:t> </a:t>
            </a:r>
            <a:r>
              <a:rPr lang="ru-RU" sz="2400" dirty="0" err="1" smtClean="0"/>
              <a:t>операції</a:t>
            </a:r>
            <a:r>
              <a:rPr lang="ru-RU" sz="2400" dirty="0" smtClean="0"/>
              <a:t>. </a:t>
            </a:r>
            <a:r>
              <a:rPr lang="ru-RU" sz="2400" b="1" dirty="0" smtClean="0"/>
              <a:t>STL</a:t>
            </a:r>
            <a:r>
              <a:rPr lang="ru-RU" sz="2400" dirty="0" smtClean="0"/>
              <a:t> </a:t>
            </a:r>
            <a:r>
              <a:rPr lang="ru-RU" sz="2400" dirty="0" err="1"/>
              <a:t>відокремлює</a:t>
            </a:r>
            <a:r>
              <a:rPr lang="ru-RU" sz="2400" dirty="0"/>
              <a:t> </a:t>
            </a:r>
            <a:r>
              <a:rPr lang="ru-RU" sz="2400" dirty="0" err="1"/>
              <a:t>структури</a:t>
            </a:r>
            <a:r>
              <a:rPr lang="ru-RU" sz="2400" dirty="0"/>
              <a:t> </a:t>
            </a:r>
            <a:r>
              <a:rPr lang="ru-RU" sz="2400" dirty="0" err="1"/>
              <a:t>даних</a:t>
            </a:r>
            <a:r>
              <a:rPr lang="ru-RU" sz="2400" dirty="0"/>
              <a:t> </a:t>
            </a:r>
            <a:r>
              <a:rPr lang="ru-RU" sz="2400" dirty="0" err="1"/>
              <a:t>від</a:t>
            </a:r>
            <a:r>
              <a:rPr lang="ru-RU" sz="2400" dirty="0"/>
              <a:t> </a:t>
            </a:r>
            <a:r>
              <a:rPr lang="ru-RU" sz="2400" dirty="0" err="1"/>
              <a:t>алгоритмів</a:t>
            </a:r>
            <a:r>
              <a:rPr lang="ru-RU" sz="2400" dirty="0"/>
              <a:t>, </a:t>
            </a:r>
            <a:r>
              <a:rPr lang="ru-RU" sz="2400" dirty="0" err="1"/>
              <a:t>які</a:t>
            </a:r>
            <a:r>
              <a:rPr lang="ru-RU" sz="2400" dirty="0"/>
              <a:t> з ними </a:t>
            </a:r>
            <a:r>
              <a:rPr lang="ru-RU" sz="2400" dirty="0" err="1"/>
              <a:t>працюють</a:t>
            </a:r>
            <a:r>
              <a:rPr lang="ru-RU" sz="2400" dirty="0" smtClean="0"/>
              <a:t>. З </a:t>
            </a:r>
            <a:r>
              <a:rPr lang="ru-RU" sz="2400" dirty="0"/>
              <a:t>1994 року STL стала </a:t>
            </a:r>
            <a:r>
              <a:rPr lang="ru-RU" sz="2400" dirty="0" err="1"/>
              <a:t>частиною</a:t>
            </a:r>
            <a:r>
              <a:rPr lang="ru-RU" sz="2400" dirty="0"/>
              <a:t> </a:t>
            </a:r>
            <a:r>
              <a:rPr lang="ru-RU" sz="2400" dirty="0" err="1"/>
              <a:t>офіційного</a:t>
            </a:r>
            <a:r>
              <a:rPr lang="ru-RU" sz="2400" dirty="0"/>
              <a:t> стандарту </a:t>
            </a:r>
            <a:r>
              <a:rPr lang="ru-RU" sz="2400" dirty="0" err="1"/>
              <a:t>мови</a:t>
            </a:r>
            <a:r>
              <a:rPr lang="ru-RU" sz="2400" dirty="0"/>
              <a:t> C</a:t>
            </a:r>
            <a:r>
              <a:rPr lang="ru-RU" sz="2400" dirty="0" smtClean="0"/>
              <a:t>++.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1492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 dirty="0">
                <a:latin typeface="Arial" charset="0"/>
              </a:rPr>
              <a:t>контейнер</a:t>
            </a:r>
            <a:r>
              <a:rPr lang="ru-RU" altLang="ru-RU" sz="2400" dirty="0">
                <a:latin typeface="Arial" charset="0"/>
              </a:rPr>
              <a:t> (Англ. </a:t>
            </a:r>
            <a:r>
              <a:rPr lang="ru-RU" altLang="ru-RU" sz="2400" i="1" dirty="0" err="1">
                <a:latin typeface="Arial" charset="0"/>
              </a:rPr>
              <a:t>container</a:t>
            </a:r>
            <a:r>
              <a:rPr lang="ru-RU" altLang="ru-RU" sz="2400" dirty="0">
                <a:latin typeface="Arial" charset="0"/>
              </a:rPr>
              <a:t>) - </a:t>
            </a:r>
            <a:r>
              <a:rPr lang="ru-RU" altLang="ru-RU" sz="2400" dirty="0" err="1">
                <a:latin typeface="Arial" charset="0"/>
              </a:rPr>
              <a:t>об'єкт</a:t>
            </a:r>
            <a:r>
              <a:rPr lang="ru-RU" altLang="ru-RU" sz="2400" dirty="0">
                <a:latin typeface="Arial" charset="0"/>
              </a:rPr>
              <a:t>, </a:t>
            </a:r>
            <a:r>
              <a:rPr lang="ru-RU" altLang="ru-RU" sz="2400" dirty="0" err="1">
                <a:latin typeface="Arial" charset="0"/>
              </a:rPr>
              <a:t>який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містить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інші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об'єкти</a:t>
            </a:r>
            <a:r>
              <a:rPr lang="ru-RU" altLang="ru-RU" sz="2400" dirty="0">
                <a:latin typeface="Arial" charset="0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 dirty="0" err="1" smtClean="0">
                <a:latin typeface="Arial" charset="0"/>
              </a:rPr>
              <a:t>ітератор</a:t>
            </a:r>
            <a:r>
              <a:rPr lang="ru-RU" altLang="ru-RU" sz="2400" dirty="0" smtClean="0">
                <a:latin typeface="Arial" charset="0"/>
              </a:rPr>
              <a:t> </a:t>
            </a:r>
            <a:r>
              <a:rPr lang="ru-RU" altLang="ru-RU" sz="2400" dirty="0">
                <a:latin typeface="Arial" charset="0"/>
              </a:rPr>
              <a:t>(Англ. </a:t>
            </a:r>
            <a:r>
              <a:rPr lang="ru-RU" altLang="ru-RU" sz="2400" i="1" dirty="0" err="1">
                <a:latin typeface="Arial" charset="0"/>
              </a:rPr>
              <a:t>iterator</a:t>
            </a:r>
            <a:r>
              <a:rPr lang="ru-RU" altLang="ru-RU" sz="2400" dirty="0">
                <a:latin typeface="Arial" charset="0"/>
              </a:rPr>
              <a:t>) - </a:t>
            </a:r>
            <a:r>
              <a:rPr lang="ru-RU" altLang="ru-RU" sz="2400" dirty="0" err="1">
                <a:latin typeface="Arial" charset="0"/>
              </a:rPr>
              <a:t>об'єкт-покажчик</a:t>
            </a:r>
            <a:r>
              <a:rPr lang="ru-RU" altLang="ru-RU" sz="2400" dirty="0">
                <a:latin typeface="Arial" charset="0"/>
              </a:rPr>
              <a:t> на контейнер.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 err="1" smtClean="0">
                <a:latin typeface="Arial" charset="0"/>
              </a:rPr>
              <a:t>Ітератор</a:t>
            </a:r>
            <a:r>
              <a:rPr lang="ru-RU" altLang="ru-RU" sz="2400" dirty="0" smtClean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циклічно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опитує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вміст</a:t>
            </a:r>
            <a:r>
              <a:rPr lang="ru-RU" altLang="ru-RU" sz="2400" dirty="0">
                <a:latin typeface="Arial" charset="0"/>
              </a:rPr>
              <a:t> контейнера.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 dirty="0">
                <a:latin typeface="Arial" charset="0"/>
              </a:rPr>
              <a:t>алгоритм</a:t>
            </a:r>
            <a:r>
              <a:rPr lang="ru-RU" altLang="ru-RU" sz="2400" dirty="0">
                <a:latin typeface="Arial" charset="0"/>
              </a:rPr>
              <a:t> (Англ. </a:t>
            </a:r>
            <a:r>
              <a:rPr lang="ru-RU" altLang="ru-RU" sz="2400" i="1" dirty="0" err="1">
                <a:latin typeface="Arial" charset="0"/>
              </a:rPr>
              <a:t>algorithm</a:t>
            </a:r>
            <a:r>
              <a:rPr lang="ru-RU" altLang="ru-RU" sz="2400" dirty="0">
                <a:latin typeface="Arial" charset="0"/>
              </a:rPr>
              <a:t>) - </a:t>
            </a:r>
            <a:r>
              <a:rPr lang="ru-RU" altLang="ru-RU" sz="2400" dirty="0" err="1">
                <a:latin typeface="Arial" charset="0"/>
              </a:rPr>
              <a:t>обчислювальна</a:t>
            </a:r>
            <a:r>
              <a:rPr lang="ru-RU" altLang="ru-RU" sz="2400" dirty="0">
                <a:latin typeface="Arial" charset="0"/>
              </a:rPr>
              <a:t> процедура для </a:t>
            </a:r>
            <a:r>
              <a:rPr lang="ru-RU" altLang="ru-RU" sz="2400" dirty="0" err="1">
                <a:latin typeface="Arial" charset="0"/>
              </a:rPr>
              <a:t>обробки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контейнерів</a:t>
            </a:r>
            <a:r>
              <a:rPr lang="ru-RU" altLang="ru-RU" sz="2400" dirty="0">
                <a:latin typeface="Arial" charset="0"/>
              </a:rPr>
              <a:t>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 err="1">
                <a:latin typeface="Arial" charset="0"/>
              </a:rPr>
              <a:t>види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алгоритмів</a:t>
            </a:r>
            <a:r>
              <a:rPr lang="en-US" altLang="ru-RU" sz="2400" dirty="0">
                <a:latin typeface="Arial" charset="0"/>
              </a:rPr>
              <a:t>: </a:t>
            </a:r>
            <a:r>
              <a:rPr lang="ru-RU" altLang="ru-RU" sz="2400" dirty="0" err="1">
                <a:latin typeface="Arial" charset="0"/>
              </a:rPr>
              <a:t>ініціалізація</a:t>
            </a:r>
            <a:r>
              <a:rPr lang="ru-RU" altLang="ru-RU" sz="2400" dirty="0">
                <a:latin typeface="Arial" charset="0"/>
              </a:rPr>
              <a:t>, </a:t>
            </a:r>
            <a:r>
              <a:rPr lang="ru-RU" altLang="ru-RU" sz="2400" dirty="0" err="1">
                <a:latin typeface="Arial" charset="0"/>
              </a:rPr>
              <a:t>сортування</a:t>
            </a:r>
            <a:r>
              <a:rPr lang="ru-RU" altLang="ru-RU" sz="2400" dirty="0">
                <a:latin typeface="Arial" charset="0"/>
              </a:rPr>
              <a:t>, </a:t>
            </a:r>
            <a:r>
              <a:rPr lang="ru-RU" altLang="ru-RU" sz="2400" dirty="0" err="1">
                <a:latin typeface="Arial" charset="0"/>
              </a:rPr>
              <a:t>пошук</a:t>
            </a:r>
            <a:r>
              <a:rPr lang="ru-RU" altLang="ru-RU" sz="2400" dirty="0">
                <a:latin typeface="Arial" charset="0"/>
              </a:rPr>
              <a:t>, </a:t>
            </a:r>
            <a:r>
              <a:rPr lang="ru-RU" altLang="ru-RU" sz="2400" dirty="0" err="1">
                <a:latin typeface="Arial" charset="0"/>
              </a:rPr>
              <a:t>перетворення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вмісту</a:t>
            </a:r>
            <a:r>
              <a:rPr lang="ru-RU" altLang="ru-RU" sz="2400" dirty="0">
                <a:latin typeface="Arial" charset="0"/>
              </a:rPr>
              <a:t> контейнера.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Основні компоненти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67341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 smtClean="0">
                <a:latin typeface="Arial" charset="0"/>
              </a:rPr>
              <a:t>Поділ алгоритмів і даних</a:t>
            </a:r>
            <a:r>
              <a:rPr lang="uk-UA" altLang="ru-RU" sz="2400" dirty="0" smtClean="0">
                <a:latin typeface="Arial" charset="0"/>
              </a:rPr>
              <a:t> </a:t>
            </a:r>
            <a:r>
              <a:rPr lang="ru-RU" altLang="ru-RU" sz="2400" dirty="0" smtClean="0">
                <a:latin typeface="Arial" charset="0"/>
              </a:rPr>
              <a:t>дозволяє зменшити </a:t>
            </a:r>
            <a:r>
              <a:rPr lang="ru-RU" altLang="ru-RU" sz="2400" dirty="0">
                <a:latin typeface="Arial" charset="0"/>
              </a:rPr>
              <a:t>кількість компонентів.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latin typeface="Arial" charset="0"/>
              </a:rPr>
              <a:t>Наприклад, замість написання функції пошуку елемента для кожного виду контейнера ми забезпечуємо єдину версію, яка працює з кожним з них, поки задовольняється основний набір вимог.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Основні компоненти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17260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122613"/>
            <a:ext cx="6172200" cy="1895475"/>
          </a:xfrm>
        </p:spPr>
        <p:txBody>
          <a:bodyPr>
            <a:normAutofit fontScale="90000"/>
          </a:bodyPr>
          <a:lstStyle/>
          <a:p>
            <a:r>
              <a:rPr lang="ru-RU" altLang="ru-RU" dirty="0" err="1" smtClean="0"/>
              <a:t>Шаблоні</a:t>
            </a:r>
            <a:r>
              <a:rPr lang="uk-UA" altLang="ru-RU" dirty="0" smtClean="0"/>
              <a:t> функції та класи. Стандартна бібліотека шаблонів </a:t>
            </a:r>
            <a:r>
              <a:rPr lang="en-US" altLang="ru-RU" dirty="0" smtClean="0"/>
              <a:t>STL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99431444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866360"/>
          </a:xfrm>
        </p:spPr>
        <p:txBody>
          <a:bodyPr/>
          <a:lstStyle/>
          <a:p>
            <a:r>
              <a:rPr lang="uk-UA" dirty="0" smtClean="0"/>
              <a:t>Архітектура </a:t>
            </a:r>
            <a:r>
              <a:rPr lang="en-US" dirty="0" smtClean="0"/>
              <a:t>STL </a:t>
            </a:r>
            <a:r>
              <a:rPr lang="uk-UA" dirty="0" smtClean="0"/>
              <a:t>для чайників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45781"/>
            <a:ext cx="7488832" cy="4951571"/>
          </a:xfrm>
        </p:spPr>
      </p:pic>
    </p:spTree>
    <p:extLst>
      <p:ext uri="{BB962C8B-B14F-4D97-AF65-F5344CB8AC3E}">
        <p14:creationId xmlns:p14="http://schemas.microsoft.com/office/powerpoint/2010/main" val="416412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650336"/>
          </a:xfrm>
        </p:spPr>
        <p:txBody>
          <a:bodyPr>
            <a:normAutofit fontScale="90000"/>
          </a:bodyPr>
          <a:lstStyle/>
          <a:p>
            <a:r>
              <a:rPr lang="uk-UA" dirty="0"/>
              <a:t>Архітектура </a:t>
            </a:r>
            <a:r>
              <a:rPr lang="en-US" dirty="0"/>
              <a:t>STL </a:t>
            </a:r>
            <a:r>
              <a:rPr lang="uk-UA" dirty="0" smtClean="0"/>
              <a:t>для </a:t>
            </a:r>
            <a:r>
              <a:rPr lang="uk-UA" dirty="0" err="1" smtClean="0"/>
              <a:t>продвинутих</a:t>
            </a:r>
            <a:r>
              <a:rPr lang="uk-UA" dirty="0" smtClean="0"/>
              <a:t> 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5" y="1268761"/>
            <a:ext cx="8446067" cy="5565958"/>
          </a:xfrm>
        </p:spPr>
      </p:pic>
    </p:spTree>
    <p:extLst>
      <p:ext uri="{BB962C8B-B14F-4D97-AF65-F5344CB8AC3E}">
        <p14:creationId xmlns:p14="http://schemas.microsoft.com/office/powerpoint/2010/main" val="30938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880" y="980728"/>
            <a:ext cx="8229600" cy="5783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Vector</a:t>
            </a:r>
            <a:endParaRPr lang="uk-UA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5" y="908374"/>
            <a:ext cx="6095312" cy="548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71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6389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Vector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smtClean="0"/>
              <a:t>Вектор – послідовний контейнер який використовується для зберігання елементів, кількість яких невідома.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vector&lt;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myVector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uk-UA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Порожній </a:t>
            </a:r>
            <a:r>
              <a:rPr lang="uk-UA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вектор і</a:t>
            </a:r>
            <a:r>
              <a:rPr lang="uk-UA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з елементів типу 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vector&lt;float&gt;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myVector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(10);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uk-UA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Вектор і</a:t>
            </a:r>
            <a:r>
              <a:rPr lang="uk-UA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з </a:t>
            </a:r>
            <a:r>
              <a:rPr lang="uk-UA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10-и </a:t>
            </a:r>
            <a:r>
              <a:rPr lang="uk-UA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елементів типу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vector&lt;char&gt;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myVector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(5, ' ');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uk-UA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Вектор містить 5 пробілів</a:t>
            </a:r>
            <a:r>
              <a:rPr lang="uk-U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 = 10; 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vector&lt;T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myVector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(n);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uk-UA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Вектор і</a:t>
            </a:r>
            <a:r>
              <a:rPr lang="uk-UA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з </a:t>
            </a:r>
            <a:r>
              <a:rPr lang="uk-UA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10-и елементів </a:t>
            </a:r>
            <a:r>
              <a:rPr lang="uk-UA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типу </a:t>
            </a:r>
            <a:r>
              <a:rPr lang="en-US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uk-UA" sz="16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myVector.push_back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(3);  </a:t>
            </a:r>
            <a:r>
              <a:rPr lang="en-US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uk-UA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Запис числа 3 в кінець </a:t>
            </a:r>
            <a:r>
              <a:rPr lang="uk-UA" sz="16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вектора</a:t>
            </a:r>
            <a:endParaRPr lang="uk-UA" sz="16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uk-UA" sz="16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uk-UA" sz="16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http://www.cplusplus.com/reference/vector/vector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/</a:t>
            </a:r>
            <a:endParaRPr lang="uk-UA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uk-UA" sz="16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44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uk-UA" dirty="0" smtClean="0"/>
              <a:t>	</a:t>
            </a:r>
            <a:r>
              <a:rPr lang="en-US" dirty="0" smtClean="0"/>
              <a:t>List</a:t>
            </a:r>
            <a:endParaRPr lang="uk-UA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err="1" smtClean="0"/>
              <a:t>Двозв</a:t>
            </a:r>
            <a:r>
              <a:rPr lang="uk-UA" dirty="0" smtClean="0"/>
              <a:t>’</a:t>
            </a:r>
            <a:r>
              <a:rPr lang="ru-RU" dirty="0" err="1" smtClean="0"/>
              <a:t>язний</a:t>
            </a:r>
            <a:r>
              <a:rPr lang="ru-RU" dirty="0" smtClean="0"/>
              <a:t> список</a:t>
            </a:r>
            <a:r>
              <a:rPr lang="uk-UA" dirty="0" smtClean="0"/>
              <a:t> призначений для послідовного зв’язку елементів. Використовується у випадку коли нема потреби у великій кількості проходів по всьому набору елементів.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5" name="Picture 3" descr="D:\IASA\CAD Academy\lecture 2\linked-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149080"/>
            <a:ext cx="6746876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59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uk-UA" dirty="0" smtClean="0"/>
              <a:t>	</a:t>
            </a:r>
            <a:r>
              <a:rPr lang="en-US" dirty="0" smtClean="0"/>
              <a:t>List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536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::list&lt;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=1;i&lt;=10;++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mylist.push_back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while (!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mylist.empty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mylist.front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&lt;&lt; ' ';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mylist.pop_front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http://www.cplusplus.com/reference/list/list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/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uk-U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89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/>
          <a:lstStyle/>
          <a:p>
            <a:r>
              <a:rPr lang="en-US" dirty="0" err="1" smtClean="0"/>
              <a:t>Deque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16832"/>
            <a:ext cx="4258816" cy="4389120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Дек – це двостороння черга динамічного розміру. Таким чином елементи можуть додаватись та видалятись як в кінці так і в початку деку.</a:t>
            </a:r>
            <a:endParaRPr lang="uk-U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638" y="1700808"/>
            <a:ext cx="3888432" cy="4550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70251" y="190754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57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85800"/>
            <a:ext cx="8229600" cy="1143000"/>
          </a:xfrm>
        </p:spPr>
        <p:txBody>
          <a:bodyPr/>
          <a:lstStyle/>
          <a:p>
            <a:r>
              <a:rPr lang="en-US" dirty="0" err="1"/>
              <a:t>Deque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deque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mydeque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=1;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&lt;=5;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mydeque.insert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mydeque.end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deque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&gt;::iterator it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mydeque.begin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(it !=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mydeque.end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)</a:t>
            </a:r>
          </a:p>
          <a:p>
            <a:pPr marL="36576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 ' &lt;&lt; *it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365760" lvl="1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760" lvl="1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76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http://www.cplusplus.com/reference/deque/deque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/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55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r>
              <a:rPr lang="uk-UA" dirty="0" smtClean="0"/>
              <a:t>/</a:t>
            </a:r>
            <a:r>
              <a:rPr lang="en-US" dirty="0" smtClean="0"/>
              <a:t>Multiset</a:t>
            </a:r>
            <a:endParaRPr lang="uk-UA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005064"/>
            <a:ext cx="5558169" cy="201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1988840"/>
            <a:ext cx="7992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Set </a:t>
            </a:r>
            <a:r>
              <a:rPr lang="uk-UA" sz="2400" dirty="0" smtClean="0"/>
              <a:t>використовують для того, щоб зберігати тільки унікальні елементи. Відповідно </a:t>
            </a:r>
            <a:r>
              <a:rPr lang="en-US" sz="2400" dirty="0" smtClean="0"/>
              <a:t>multiset</a:t>
            </a:r>
            <a:r>
              <a:rPr lang="uk-UA" sz="2400" dirty="0" smtClean="0"/>
              <a:t> передбачає наявність повторень. Головним достоїнством цих контейнерів є те що вони містять уже відсортований набір даних.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7572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n-US" dirty="0"/>
              <a:t>Set</a:t>
            </a:r>
            <a:r>
              <a:rPr lang="uk-UA" dirty="0"/>
              <a:t>/</a:t>
            </a:r>
            <a:r>
              <a:rPr lang="en-US" dirty="0"/>
              <a:t>Multiset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50851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::set&lt;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myset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::set&lt;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&gt;::iterator it;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=1;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&lt;=5;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myset.insert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*10);    // set: 10 20 30 40 50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it=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myset.find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(20);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myset.erase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(it);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for (it=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myset.begin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 it!=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myset.end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 ++it)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' ' &lt;&lt; *it;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myset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contains: 10 30 40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endParaRPr lang="uk-UA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uk-UA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http://www.cplusplus.com/reference/set/set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/</a:t>
            </a:r>
            <a:r>
              <a:rPr lang="uk-U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http://www.cplusplus.com/reference/set/multiset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/</a:t>
            </a:r>
            <a:r>
              <a:rPr lang="uk-U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uk-U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57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15888"/>
            <a:ext cx="8424863" cy="503237"/>
          </a:xfrm>
        </p:spPr>
        <p:txBody>
          <a:bodyPr/>
          <a:lstStyle/>
          <a:p>
            <a:r>
              <a:rPr lang="uk-UA" altLang="ru-RU" sz="3400" b="1">
                <a:solidFill>
                  <a:srgbClr val="FF0000"/>
                </a:solidFill>
              </a:rPr>
              <a:t>Шаблони в мові С++.</a:t>
            </a:r>
            <a:r>
              <a:rPr lang="en-US" altLang="ru-RU" sz="3400" b="1">
                <a:solidFill>
                  <a:srgbClr val="FF0000"/>
                </a:solidFill>
              </a:rPr>
              <a:t> </a:t>
            </a:r>
            <a:endParaRPr lang="ru-RU" altLang="ru-RU" sz="3400" b="1">
              <a:solidFill>
                <a:srgbClr val="FF00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765175"/>
            <a:ext cx="8351838" cy="5688013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uk-UA" altLang="ru-RU" sz="2100" b="1" dirty="0">
                <a:solidFill>
                  <a:srgbClr val="FF0000"/>
                </a:solidFill>
              </a:rPr>
              <a:t>Шаблони</a:t>
            </a:r>
            <a:r>
              <a:rPr lang="uk-UA" altLang="ru-RU" sz="2100" dirty="0"/>
              <a:t> (</a:t>
            </a:r>
            <a:r>
              <a:rPr lang="en-US" altLang="ru-RU" sz="2100" dirty="0"/>
              <a:t>template – English</a:t>
            </a:r>
            <a:r>
              <a:rPr lang="uk-UA" altLang="ru-RU" sz="2100" dirty="0"/>
              <a:t>)</a:t>
            </a:r>
            <a:r>
              <a:rPr lang="en-US" altLang="ru-RU" sz="2100" dirty="0"/>
              <a:t> – </a:t>
            </a:r>
            <a:r>
              <a:rPr lang="uk-UA" altLang="ru-RU" sz="2100" dirty="0"/>
              <a:t>це засіб мови С++, призначений для створення кодів узагальнених алгоритмів</a:t>
            </a:r>
            <a:r>
              <a:rPr lang="en-US" altLang="ru-RU" sz="2100" dirty="0"/>
              <a:t> </a:t>
            </a:r>
            <a:r>
              <a:rPr lang="uk-UA" altLang="ru-RU" sz="2100" dirty="0"/>
              <a:t>або класів, не прив'язаних до конкретного типу параметрів.</a:t>
            </a:r>
          </a:p>
          <a:p>
            <a:pPr algn="l">
              <a:lnSpc>
                <a:spcPct val="80000"/>
              </a:lnSpc>
            </a:pPr>
            <a:r>
              <a:rPr lang="uk-UA" altLang="ru-RU" sz="2100" b="1" dirty="0"/>
              <a:t>Навіщо потрібні шаблони?</a:t>
            </a:r>
          </a:p>
          <a:p>
            <a:pPr algn="l">
              <a:lnSpc>
                <a:spcPct val="80000"/>
              </a:lnSpc>
            </a:pPr>
            <a:r>
              <a:rPr lang="uk-UA" altLang="ru-RU" sz="2100" dirty="0"/>
              <a:t>С++ дозволяє визначати об'єкти (зокрема змінні, функції) лише конкретних типів або із конкретними типами параметрів. Але в багатьох випадках алгоритми обробки таких об'єктів не залежать від їх типу, наприклад, алгоритм сортування або обробка динамічних структур, подібних до бінарного дерева, стеку чи зв'язаного списку</a:t>
            </a:r>
            <a:r>
              <a:rPr lang="en-US" altLang="ru-RU" sz="2100" dirty="0"/>
              <a:t> – </a:t>
            </a:r>
            <a:r>
              <a:rPr lang="uk-UA" altLang="ru-RU" sz="2100" dirty="0"/>
              <a:t>всі вони працюють ідентично для всіх типів даних. Для реалізації подібних алгоритмів програміст може обрати один із наступних шляхів:</a:t>
            </a:r>
          </a:p>
          <a:p>
            <a:pPr algn="l">
              <a:lnSpc>
                <a:spcPct val="80000"/>
              </a:lnSpc>
              <a:buFont typeface="Wingdings" pitchFamily="2" charset="2"/>
              <a:buChar char="ü"/>
            </a:pPr>
            <a:r>
              <a:rPr lang="uk-UA" altLang="ru-RU" sz="2100" dirty="0"/>
              <a:t>реалізувати один і той самий алгоритм для кожного потрібного типу даних;</a:t>
            </a:r>
          </a:p>
          <a:p>
            <a:pPr algn="l">
              <a:lnSpc>
                <a:spcPct val="80000"/>
              </a:lnSpc>
              <a:buFont typeface="Wingdings" pitchFamily="2" charset="2"/>
              <a:buChar char="ü"/>
            </a:pPr>
            <a:r>
              <a:rPr lang="uk-UA" altLang="ru-RU" sz="2100" dirty="0"/>
              <a:t>використати абстрактний базовий клас, в якому визначити даний алгоритм і заміщати його відповідним чином у похідних класах;</a:t>
            </a:r>
          </a:p>
          <a:p>
            <a:pPr algn="l">
              <a:lnSpc>
                <a:spcPct val="80000"/>
              </a:lnSpc>
              <a:buFont typeface="Wingdings" pitchFamily="2" charset="2"/>
              <a:buChar char="ü"/>
            </a:pPr>
            <a:r>
              <a:rPr lang="uk-UA" altLang="ru-RU" sz="2100" dirty="0"/>
              <a:t>використовувати засоби препроцесора і створити макровизначення.</a:t>
            </a:r>
          </a:p>
          <a:p>
            <a:pPr algn="l">
              <a:lnSpc>
                <a:spcPct val="80000"/>
              </a:lnSpc>
            </a:pPr>
            <a:r>
              <a:rPr lang="uk-UA" altLang="ru-RU" sz="2100" dirty="0"/>
              <a:t>Спробуйте оцінити вади та переваги кожного із цих шляхів.</a:t>
            </a:r>
          </a:p>
        </p:txBody>
      </p:sp>
    </p:spTree>
    <p:extLst>
      <p:ext uri="{BB962C8B-B14F-4D97-AF65-F5344CB8AC3E}">
        <p14:creationId xmlns:p14="http://schemas.microsoft.com/office/powerpoint/2010/main" val="87196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19256" cy="1143000"/>
          </a:xfrm>
        </p:spPr>
        <p:txBody>
          <a:bodyPr/>
          <a:lstStyle/>
          <a:p>
            <a:r>
              <a:rPr lang="en-US" dirty="0" smtClean="0"/>
              <a:t>Map/</a:t>
            </a:r>
            <a:r>
              <a:rPr lang="en-US" dirty="0" err="1" smtClean="0"/>
              <a:t>Multimap</a:t>
            </a:r>
            <a:endParaRPr lang="uk-UA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573016"/>
            <a:ext cx="600066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556792"/>
            <a:ext cx="7776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Map</a:t>
            </a:r>
            <a:r>
              <a:rPr lang="uk-UA" sz="2400" dirty="0" smtClean="0"/>
              <a:t> зберігає пару </a:t>
            </a:r>
            <a:r>
              <a:rPr lang="en-US" sz="2400" dirty="0" smtClean="0"/>
              <a:t>&lt;</a:t>
            </a:r>
            <a:r>
              <a:rPr lang="uk-UA" sz="2400" dirty="0" smtClean="0"/>
              <a:t>ключ, значення</a:t>
            </a:r>
            <a:r>
              <a:rPr lang="en-US" sz="2400" dirty="0" smtClean="0"/>
              <a:t>&gt;</a:t>
            </a:r>
            <a:r>
              <a:rPr lang="uk-UA" sz="2400" dirty="0" smtClean="0"/>
              <a:t>, є зручним для зберігання таких пар даних у яких один з елементів є число, а інший – довільний.</a:t>
            </a:r>
            <a:endParaRPr lang="en-US" sz="2400" dirty="0" smtClean="0"/>
          </a:p>
          <a:p>
            <a:r>
              <a:rPr lang="uk-UA" sz="2400" dirty="0" smtClean="0"/>
              <a:t>Варто зазначити що </a:t>
            </a:r>
            <a:r>
              <a:rPr lang="en-US" sz="2400" dirty="0" smtClean="0"/>
              <a:t>Map/</a:t>
            </a:r>
            <a:r>
              <a:rPr lang="en-US" sz="2400" dirty="0" err="1" smtClean="0"/>
              <a:t>Multimap</a:t>
            </a:r>
            <a:r>
              <a:rPr lang="uk-UA" sz="2400" dirty="0" smtClean="0"/>
              <a:t> як і </a:t>
            </a:r>
            <a:r>
              <a:rPr lang="en-US" sz="2400" dirty="0"/>
              <a:t>Set</a:t>
            </a:r>
            <a:r>
              <a:rPr lang="uk-UA" sz="2400" dirty="0"/>
              <a:t>/</a:t>
            </a:r>
            <a:r>
              <a:rPr lang="en-US" sz="2400" dirty="0" smtClean="0"/>
              <a:t>Multiset</a:t>
            </a:r>
            <a:r>
              <a:rPr lang="uk-UA" sz="2400" dirty="0" smtClean="0"/>
              <a:t> зберігають уже відсортований набір даних.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6023029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http://www.cplusplus.com/reference/map/map</a:t>
            </a:r>
            <a:r>
              <a:rPr lang="en-US" dirty="0" smtClean="0">
                <a:hlinkClick r:id="rId3"/>
              </a:rPr>
              <a:t>/</a:t>
            </a:r>
            <a:endParaRPr lang="uk-UA" dirty="0" smtClean="0"/>
          </a:p>
          <a:p>
            <a:r>
              <a:rPr lang="en-US" dirty="0">
                <a:hlinkClick r:id="rId4"/>
              </a:rPr>
              <a:t>http://www.cplusplus.com/reference/map/multimap</a:t>
            </a:r>
            <a:r>
              <a:rPr lang="en-US" dirty="0" smtClean="0">
                <a:hlinkClick r:id="rId4"/>
              </a:rPr>
              <a:t>/</a:t>
            </a:r>
            <a:r>
              <a:rPr lang="uk-UA" dirty="0" smtClean="0"/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3755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0912" y="260648"/>
            <a:ext cx="8229600" cy="782960"/>
          </a:xfrm>
        </p:spPr>
        <p:txBody>
          <a:bodyPr>
            <a:normAutofit/>
          </a:bodyPr>
          <a:lstStyle/>
          <a:p>
            <a:r>
              <a:rPr lang="en-US" dirty="0"/>
              <a:t>Map/</a:t>
            </a:r>
            <a:r>
              <a:rPr lang="en-US" dirty="0" err="1"/>
              <a:t>Multimap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052736"/>
            <a:ext cx="8229600" cy="5805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::map&lt;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char,int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mymap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// first insert function version (single parameter):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mymap.insert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::pair&lt;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char,int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&gt;('a',100) );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mymap.insert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::pair&lt;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char,int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&gt;(‘b',300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mymap.insert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::pair&lt;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char,int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&gt;('z',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200)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::pair&lt;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::map&lt;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char,int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iterator,bool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ret;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ret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mymap.insert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::pair&lt;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char,int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&gt;('z',500) 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ret.second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==false)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"element 'z' already existed";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" with a value of " &lt;&lt;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ret.first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-&gt;second &lt;&lt; '\n';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// second insert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function version (range insertion):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::map&lt;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char,int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anothermap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anothermap.insert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mymap.begin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mymap.find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('c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'));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// showing contents: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mymap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contains:\n";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for (it=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mymap.begin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 it!=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mymap.end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 ++it)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it-&gt;first &lt;&lt; " =&gt; " &lt;&lt; it-&gt;second &lt;&lt; '\n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anothermap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contains:\n";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for (it=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anothermap.begin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 it!=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anothermap.end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 ++it)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it-&gt;first &lt;&lt; " =&gt; " &lt;&lt; it-&gt;second &lt;&lt; '\n';</a:t>
            </a:r>
            <a:endParaRPr lang="uk-U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2160" y="260648"/>
            <a:ext cx="30243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</a:p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element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'z' already existed with a value of 200</a:t>
            </a:r>
          </a:p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mymap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contains: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 =&gt; 100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 =&gt; 300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 =&gt; 400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z =&gt; 200</a:t>
            </a:r>
          </a:p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anothermap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contains: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 =&gt; 100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 =&gt; 300</a:t>
            </a:r>
          </a:p>
        </p:txBody>
      </p:sp>
    </p:spTree>
    <p:extLst>
      <p:ext uri="{BB962C8B-B14F-4D97-AF65-F5344CB8AC3E}">
        <p14:creationId xmlns:p14="http://schemas.microsoft.com/office/powerpoint/2010/main" val="198591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898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Контейнер, </a:t>
            </a:r>
            <a:r>
              <a:rPr lang="uk-UA" dirty="0" smtClean="0"/>
              <a:t>що організований по принципу </a:t>
            </a:r>
            <a:r>
              <a:rPr lang="en-US" dirty="0" smtClean="0"/>
              <a:t>LIFO – last in first out. </a:t>
            </a:r>
            <a:endParaRPr lang="uk-UA" dirty="0" smtClean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endParaRPr lang="uk-UA" sz="2000" dirty="0" smtClean="0"/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://www.cplusplus.com/reference/stack/stack</a:t>
            </a:r>
            <a:r>
              <a:rPr lang="en-US" sz="2000" dirty="0" smtClean="0">
                <a:hlinkClick r:id="rId2"/>
              </a:rPr>
              <a:t>/</a:t>
            </a:r>
            <a:r>
              <a:rPr lang="uk-UA" sz="2000" dirty="0" smtClean="0"/>
              <a:t> </a:t>
            </a:r>
            <a:endParaRPr lang="en-US" sz="2000" dirty="0" smtClean="0"/>
          </a:p>
          <a:p>
            <a:endParaRPr lang="uk-UA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928638"/>
            <a:ext cx="5677739" cy="1700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32" y="3504765"/>
            <a:ext cx="22098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37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US" dirty="0" smtClean="0"/>
              <a:t>Queue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845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Контейнер, </a:t>
            </a:r>
            <a:r>
              <a:rPr lang="uk-UA" dirty="0"/>
              <a:t>що організований по принципу </a:t>
            </a:r>
            <a:r>
              <a:rPr lang="en-US" dirty="0" smtClean="0"/>
              <a:t>FIFO </a:t>
            </a:r>
            <a:r>
              <a:rPr lang="en-US" dirty="0"/>
              <a:t>– </a:t>
            </a:r>
            <a:r>
              <a:rPr lang="en-US" dirty="0" smtClean="0"/>
              <a:t>first in first out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http://www.cplusplus.com/reference/queue/queue</a:t>
            </a:r>
            <a:r>
              <a:rPr lang="en-US" sz="2000" dirty="0" smtClean="0">
                <a:hlinkClick r:id="rId2"/>
              </a:rPr>
              <a:t>/</a:t>
            </a:r>
            <a:r>
              <a:rPr lang="uk-UA" sz="2000" dirty="0" smtClean="0"/>
              <a:t> </a:t>
            </a:r>
            <a:endParaRPr lang="uk-UA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77072"/>
            <a:ext cx="6952947" cy="174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060848"/>
            <a:ext cx="3423774" cy="211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77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/>
          <a:p>
            <a:r>
              <a:rPr lang="en-US" dirty="0" smtClean="0"/>
              <a:t>Priority queue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Черга з пріоритетом має таку ж поведінку як і звичайна черга за виключенням операції видалення.</a:t>
            </a:r>
          </a:p>
          <a:p>
            <a:pPr marL="0" indent="0">
              <a:buNone/>
            </a:pPr>
            <a:r>
              <a:rPr lang="uk-UA" dirty="0" smtClean="0"/>
              <a:t>Вона відбувається не для того елемента який першим потрапив в чергу а для того, який має найбільший пріоритет (за певним критерієм) серед усіх елементів черги.</a:t>
            </a: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581128"/>
            <a:ext cx="4760757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412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en-US" dirty="0"/>
              <a:t>Priority queue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700808"/>
            <a:ext cx="8229600" cy="4824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priority_queue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mypq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mypq.push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(30);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mypq.push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mypq.push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(25);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mypq.push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(40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&lt;&lt; "Popping out elements...";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while (!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mypq.empty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&lt;&lt; ' ' &lt;&lt;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mypq.top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mypq.pop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uk-UA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uk-UA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uk-UA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http://www.cplusplus.com/reference/queue/priority_queue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/</a:t>
            </a:r>
            <a:r>
              <a:rPr lang="uk-U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uk-UA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79912" y="4941168"/>
            <a:ext cx="5292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Popping out elements... 100 40 30 25</a:t>
            </a:r>
            <a:endParaRPr lang="uk-UA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13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8306"/>
            <a:ext cx="6961182" cy="6819694"/>
          </a:xfr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211960" y="557808"/>
            <a:ext cx="4968552" cy="782960"/>
          </a:xfrm>
        </p:spPr>
        <p:txBody>
          <a:bodyPr>
            <a:normAutofit/>
          </a:bodyPr>
          <a:lstStyle/>
          <a:p>
            <a:r>
              <a:rPr lang="uk-UA" dirty="0" smtClean="0"/>
              <a:t>Вибір контейнера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7516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Порівняльні характеристики контейнерів</a:t>
            </a:r>
            <a:endParaRPr lang="uk-UA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1858094"/>
            <a:ext cx="826135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506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 err="1">
                <a:latin typeface="Arial" charset="0"/>
              </a:rPr>
              <a:t>Ітератори</a:t>
            </a:r>
            <a:r>
              <a:rPr lang="ru-RU" altLang="ru-RU" sz="2400" dirty="0">
                <a:latin typeface="Arial" charset="0"/>
              </a:rPr>
              <a:t> - </a:t>
            </a:r>
            <a:r>
              <a:rPr lang="ru-RU" altLang="ru-RU" sz="2400" dirty="0" err="1">
                <a:latin typeface="Arial" charset="0"/>
              </a:rPr>
              <a:t>це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узагальнення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покажчиків</a:t>
            </a:r>
            <a:r>
              <a:rPr lang="ru-RU" altLang="ru-RU" sz="2400" dirty="0">
                <a:latin typeface="Arial" charset="0"/>
              </a:rPr>
              <a:t>, </a:t>
            </a:r>
            <a:r>
              <a:rPr lang="ru-RU" altLang="ru-RU" sz="2400" dirty="0" err="1">
                <a:latin typeface="Arial" charset="0"/>
              </a:rPr>
              <a:t>які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дозволяють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програмісту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працювати</a:t>
            </a:r>
            <a:r>
              <a:rPr lang="ru-RU" altLang="ru-RU" sz="2400" dirty="0">
                <a:latin typeface="Arial" charset="0"/>
              </a:rPr>
              <a:t> з </a:t>
            </a:r>
            <a:r>
              <a:rPr lang="ru-RU" altLang="ru-RU" sz="2400" dirty="0" err="1">
                <a:latin typeface="Arial" charset="0"/>
              </a:rPr>
              <a:t>різними</a:t>
            </a:r>
            <a:r>
              <a:rPr lang="ru-RU" altLang="ru-RU" sz="2400" dirty="0">
                <a:latin typeface="Arial" charset="0"/>
              </a:rPr>
              <a:t> структурами </a:t>
            </a:r>
            <a:r>
              <a:rPr lang="ru-RU" altLang="ru-RU" sz="2400" dirty="0" err="1">
                <a:latin typeface="Arial" charset="0"/>
              </a:rPr>
              <a:t>даних</a:t>
            </a:r>
            <a:r>
              <a:rPr lang="ru-RU" altLang="ru-RU" sz="2400" dirty="0">
                <a:latin typeface="Arial" charset="0"/>
              </a:rPr>
              <a:t> (контейнерами) </a:t>
            </a:r>
            <a:r>
              <a:rPr lang="ru-RU" altLang="ru-RU" sz="2400" dirty="0" err="1">
                <a:latin typeface="Arial" charset="0"/>
              </a:rPr>
              <a:t>однаковим</a:t>
            </a:r>
            <a:r>
              <a:rPr lang="ru-RU" altLang="ru-RU" sz="2400" dirty="0">
                <a:latin typeface="Arial" charset="0"/>
              </a:rPr>
              <a:t> способом.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 err="1">
                <a:latin typeface="Arial" charset="0"/>
              </a:rPr>
              <a:t>Ітератори</a:t>
            </a:r>
            <a:r>
              <a:rPr lang="ru-RU" altLang="ru-RU" sz="2400" dirty="0">
                <a:latin typeface="Arial" charset="0"/>
              </a:rPr>
              <a:t> - </a:t>
            </a:r>
            <a:r>
              <a:rPr lang="ru-RU" altLang="ru-RU" sz="2400" dirty="0" err="1">
                <a:latin typeface="Arial" charset="0"/>
              </a:rPr>
              <a:t>це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об'єкти</a:t>
            </a:r>
            <a:r>
              <a:rPr lang="ru-RU" altLang="ru-RU" sz="2400" dirty="0">
                <a:latin typeface="Arial" charset="0"/>
              </a:rPr>
              <a:t>, </a:t>
            </a:r>
            <a:r>
              <a:rPr lang="ru-RU" altLang="ru-RU" sz="2400" dirty="0" err="1">
                <a:latin typeface="Arial" charset="0"/>
              </a:rPr>
              <a:t>які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мають</a:t>
            </a:r>
            <a:r>
              <a:rPr lang="ru-RU" altLang="ru-RU" sz="2400" dirty="0">
                <a:latin typeface="Arial" charset="0"/>
              </a:rPr>
              <a:t> оператор </a:t>
            </a:r>
            <a:r>
              <a:rPr lang="ru-RU" altLang="ru-RU" sz="2400" i="1" dirty="0">
                <a:latin typeface="Arial" charset="0"/>
              </a:rPr>
              <a:t>*</a:t>
            </a:r>
            <a:r>
              <a:rPr lang="ru-RU" altLang="ru-RU" sz="2400" dirty="0">
                <a:latin typeface="Arial" charset="0"/>
              </a:rPr>
              <a:t>, </a:t>
            </a:r>
            <a:r>
              <a:rPr lang="ru-RU" altLang="ru-RU" sz="2400" dirty="0" err="1">
                <a:latin typeface="Arial" charset="0"/>
              </a:rPr>
              <a:t>Який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повертає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значення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деякого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класу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або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вбудованого</a:t>
            </a:r>
            <a:r>
              <a:rPr lang="ru-RU" altLang="ru-RU" sz="2400" dirty="0">
                <a:latin typeface="Arial" charset="0"/>
              </a:rPr>
              <a:t> типу </a:t>
            </a:r>
            <a:r>
              <a:rPr lang="ru-RU" altLang="ru-RU" sz="2400" i="1" dirty="0">
                <a:latin typeface="Arial" charset="0"/>
              </a:rPr>
              <a:t>T</a:t>
            </a:r>
            <a:r>
              <a:rPr lang="ru-RU" altLang="ru-RU" sz="2400" dirty="0">
                <a:latin typeface="Arial" charset="0"/>
              </a:rPr>
              <a:t>, званого </a:t>
            </a:r>
            <a:r>
              <a:rPr lang="ru-RU" altLang="ru-RU" sz="2400" i="1" dirty="0" err="1">
                <a:latin typeface="Arial" charset="0"/>
              </a:rPr>
              <a:t>значущим</a:t>
            </a:r>
            <a:r>
              <a:rPr lang="ru-RU" altLang="ru-RU" sz="2400" i="1" dirty="0">
                <a:latin typeface="Arial" charset="0"/>
              </a:rPr>
              <a:t> типом</a:t>
            </a:r>
            <a:r>
              <a:rPr lang="ru-RU" altLang="ru-RU" sz="2400" dirty="0">
                <a:latin typeface="Arial" charset="0"/>
              </a:rPr>
              <a:t> (</a:t>
            </a:r>
            <a:r>
              <a:rPr lang="ru-RU" altLang="ru-RU" sz="2400" i="1" dirty="0" err="1">
                <a:latin typeface="Arial" charset="0"/>
              </a:rPr>
              <a:t>value</a:t>
            </a:r>
            <a:r>
              <a:rPr lang="ru-RU" altLang="ru-RU" sz="2400" i="1" dirty="0">
                <a:latin typeface="Arial" charset="0"/>
              </a:rPr>
              <a:t> </a:t>
            </a:r>
            <a:r>
              <a:rPr lang="ru-RU" altLang="ru-RU" sz="2400" i="1" dirty="0" err="1">
                <a:latin typeface="Arial" charset="0"/>
              </a:rPr>
              <a:t>type</a:t>
            </a:r>
            <a:r>
              <a:rPr lang="ru-RU" altLang="ru-RU" sz="2400" dirty="0">
                <a:latin typeface="Arial" charset="0"/>
              </a:rPr>
              <a:t>) </a:t>
            </a:r>
            <a:r>
              <a:rPr lang="ru-RU" altLang="ru-RU" sz="2400" dirty="0" err="1">
                <a:latin typeface="Arial" charset="0"/>
              </a:rPr>
              <a:t>Ітератора</a:t>
            </a:r>
            <a:r>
              <a:rPr lang="ru-RU" altLang="ru-RU" sz="2400" dirty="0">
                <a:latin typeface="Arial" charset="0"/>
              </a:rPr>
              <a:t>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err="1" smtClean="0"/>
              <a:t>ітератори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29440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latin typeface="Arial" charset="0"/>
              </a:rPr>
              <a:t>Точно </a:t>
            </a:r>
            <a:r>
              <a:rPr lang="ru-RU" altLang="ru-RU" sz="2400" dirty="0" err="1">
                <a:latin typeface="Arial" charset="0"/>
              </a:rPr>
              <a:t>також</a:t>
            </a:r>
            <a:r>
              <a:rPr lang="ru-RU" altLang="ru-RU" sz="2400" dirty="0">
                <a:latin typeface="Arial" charset="0"/>
              </a:rPr>
              <a:t>, як </a:t>
            </a:r>
            <a:r>
              <a:rPr lang="ru-RU" altLang="ru-RU" sz="2400" dirty="0" err="1">
                <a:latin typeface="Arial" charset="0"/>
              </a:rPr>
              <a:t>звичайний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покажчик</a:t>
            </a:r>
            <a:r>
              <a:rPr lang="ru-RU" altLang="ru-RU" sz="2400" dirty="0">
                <a:latin typeface="Arial" charset="0"/>
              </a:rPr>
              <a:t> на </a:t>
            </a:r>
            <a:r>
              <a:rPr lang="ru-RU" altLang="ru-RU" sz="2400" dirty="0" err="1">
                <a:latin typeface="Arial" charset="0"/>
              </a:rPr>
              <a:t>масив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гарантує</a:t>
            </a:r>
            <a:r>
              <a:rPr lang="ru-RU" altLang="ru-RU" sz="2400" dirty="0">
                <a:latin typeface="Arial" charset="0"/>
              </a:rPr>
              <a:t>, </a:t>
            </a:r>
            <a:r>
              <a:rPr lang="ru-RU" altLang="ru-RU" sz="2400" dirty="0" err="1">
                <a:latin typeface="Arial" charset="0"/>
              </a:rPr>
              <a:t>що</a:t>
            </a:r>
            <a:r>
              <a:rPr lang="ru-RU" altLang="ru-RU" sz="2400" dirty="0">
                <a:latin typeface="Arial" charset="0"/>
              </a:rPr>
              <a:t> є </a:t>
            </a:r>
            <a:r>
              <a:rPr lang="ru-RU" altLang="ru-RU" sz="2400" dirty="0" err="1">
                <a:latin typeface="Arial" charset="0"/>
              </a:rPr>
              <a:t>значення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покажчика</a:t>
            </a:r>
            <a:r>
              <a:rPr lang="ru-RU" altLang="ru-RU" sz="2400" dirty="0">
                <a:latin typeface="Arial" charset="0"/>
              </a:rPr>
              <a:t>, </a:t>
            </a:r>
            <a:r>
              <a:rPr lang="ru-RU" altLang="ru-RU" sz="2400" dirty="0" err="1">
                <a:latin typeface="Arial" charset="0"/>
              </a:rPr>
              <a:t>що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вказує</a:t>
            </a:r>
            <a:r>
              <a:rPr lang="ru-RU" altLang="ru-RU" sz="2400" dirty="0">
                <a:latin typeface="Arial" charset="0"/>
              </a:rPr>
              <a:t> за </a:t>
            </a:r>
            <a:r>
              <a:rPr lang="ru-RU" altLang="ru-RU" sz="2400" dirty="0" err="1">
                <a:latin typeface="Arial" charset="0"/>
              </a:rPr>
              <a:t>останній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елемент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масиву</a:t>
            </a:r>
            <a:r>
              <a:rPr lang="ru-RU" altLang="ru-RU" sz="2400" dirty="0">
                <a:latin typeface="Arial" charset="0"/>
              </a:rPr>
              <a:t>, так і для будь-</a:t>
            </a:r>
            <a:r>
              <a:rPr lang="ru-RU" altLang="ru-RU" sz="2400" dirty="0" err="1">
                <a:latin typeface="Arial" charset="0"/>
              </a:rPr>
              <a:t>якого</a:t>
            </a:r>
            <a:r>
              <a:rPr lang="ru-RU" altLang="ru-RU" sz="2400" dirty="0">
                <a:latin typeface="Arial" charset="0"/>
              </a:rPr>
              <a:t> типу </a:t>
            </a:r>
            <a:r>
              <a:rPr lang="ru-RU" altLang="ru-RU" sz="2400" dirty="0" err="1">
                <a:latin typeface="Arial" charset="0"/>
              </a:rPr>
              <a:t>ітератора</a:t>
            </a:r>
            <a:r>
              <a:rPr lang="ru-RU" altLang="ru-RU" sz="2400" dirty="0">
                <a:latin typeface="Arial" charset="0"/>
              </a:rPr>
              <a:t> є </a:t>
            </a:r>
            <a:r>
              <a:rPr lang="ru-RU" altLang="ru-RU" sz="2400" dirty="0" err="1">
                <a:latin typeface="Arial" charset="0"/>
              </a:rPr>
              <a:t>значення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ітератора</a:t>
            </a:r>
            <a:r>
              <a:rPr lang="ru-RU" altLang="ru-RU" sz="2400" dirty="0">
                <a:latin typeface="Arial" charset="0"/>
              </a:rPr>
              <a:t>, </a:t>
            </a:r>
            <a:r>
              <a:rPr lang="ru-RU" altLang="ru-RU" sz="2400" dirty="0" err="1">
                <a:latin typeface="Arial" charset="0"/>
              </a:rPr>
              <a:t>який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вказує</a:t>
            </a:r>
            <a:r>
              <a:rPr lang="ru-RU" altLang="ru-RU" sz="2400" dirty="0">
                <a:latin typeface="Arial" charset="0"/>
              </a:rPr>
              <a:t> за </a:t>
            </a:r>
            <a:r>
              <a:rPr lang="ru-RU" altLang="ru-RU" sz="2400" dirty="0" err="1">
                <a:latin typeface="Arial" charset="0"/>
              </a:rPr>
              <a:t>останній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елемент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відповідного</a:t>
            </a:r>
            <a:r>
              <a:rPr lang="ru-RU" altLang="ru-RU" sz="2400" dirty="0">
                <a:latin typeface="Arial" charset="0"/>
              </a:rPr>
              <a:t> контейнера.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 err="1">
                <a:latin typeface="Arial" charset="0"/>
              </a:rPr>
              <a:t>Ці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значення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називаються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i="1" dirty="0" err="1">
                <a:latin typeface="Arial" charset="0"/>
              </a:rPr>
              <a:t>законечнимі</a:t>
            </a:r>
            <a:r>
              <a:rPr lang="ru-RU" altLang="ru-RU" sz="2400" dirty="0">
                <a:latin typeface="Arial" charset="0"/>
              </a:rPr>
              <a:t> (</a:t>
            </a:r>
            <a:r>
              <a:rPr lang="ru-RU" altLang="ru-RU" sz="2400" i="1" dirty="0" err="1">
                <a:latin typeface="Arial" charset="0"/>
              </a:rPr>
              <a:t>past-the-end</a:t>
            </a:r>
            <a:r>
              <a:rPr lang="ru-RU" altLang="ru-RU" sz="2400" dirty="0">
                <a:latin typeface="Arial" charset="0"/>
              </a:rPr>
              <a:t>) </a:t>
            </a:r>
            <a:r>
              <a:rPr lang="ru-RU" altLang="ru-RU" sz="2400" dirty="0" err="1">
                <a:latin typeface="Arial" charset="0"/>
              </a:rPr>
              <a:t>Значеннями</a:t>
            </a:r>
            <a:r>
              <a:rPr lang="ru-RU" altLang="ru-RU" sz="2400" dirty="0">
                <a:latin typeface="Arial" charset="0"/>
              </a:rPr>
              <a:t>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err="1" smtClean="0"/>
              <a:t>ітератори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15754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404813"/>
            <a:ext cx="8135938" cy="5903912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uk-UA" altLang="ru-RU" sz="2600" b="1"/>
              <a:t>Шаблони </a:t>
            </a:r>
            <a:r>
              <a:rPr lang="uk-UA" altLang="ru-RU" sz="2600"/>
              <a:t>призначені саме для</a:t>
            </a:r>
            <a:r>
              <a:rPr lang="uk-UA" altLang="ru-RU" sz="2600" b="1"/>
              <a:t> </a:t>
            </a:r>
            <a:r>
              <a:rPr lang="uk-UA" altLang="ru-RU" sz="2600"/>
              <a:t>розв'язання цієї проблеми, і оскільки вони є вбудованими засобами мови, для них забезпечується належна підтримка контролю типів.</a:t>
            </a:r>
          </a:p>
          <a:p>
            <a:pPr algn="l">
              <a:lnSpc>
                <a:spcPct val="90000"/>
              </a:lnSpc>
            </a:pPr>
            <a:r>
              <a:rPr lang="uk-UA" altLang="ru-RU" sz="2600"/>
              <a:t>Шаблон являє собою </a:t>
            </a:r>
            <a:r>
              <a:rPr lang="uk-UA" altLang="ru-RU" sz="2600" b="1"/>
              <a:t>функцію</a:t>
            </a:r>
            <a:r>
              <a:rPr lang="uk-UA" altLang="ru-RU" sz="2600"/>
              <a:t> або </a:t>
            </a:r>
            <a:r>
              <a:rPr lang="uk-UA" altLang="ru-RU" sz="2600" b="1"/>
              <a:t>клас</a:t>
            </a:r>
            <a:r>
              <a:rPr lang="uk-UA" altLang="ru-RU" sz="2600"/>
              <a:t>, що можуть бути реалізовані для одного чи навіть кількох абстрактних типів даних, які </a:t>
            </a:r>
            <a:r>
              <a:rPr lang="uk-UA" altLang="ru-RU" sz="2600" b="1" i="1"/>
              <a:t>невідомі на момент компіляції цього коду</a:t>
            </a:r>
            <a:r>
              <a:rPr lang="uk-UA" altLang="ru-RU" sz="2600"/>
              <a:t>. В момент виклику у шаблон передаються конкретні типи даних, для яких </a:t>
            </a:r>
            <a:r>
              <a:rPr lang="uk-UA" altLang="ru-RU" sz="2600" b="1">
                <a:solidFill>
                  <a:srgbClr val="FF0000"/>
                </a:solidFill>
              </a:rPr>
              <a:t>генерується</a:t>
            </a:r>
            <a:r>
              <a:rPr lang="uk-UA" altLang="ru-RU" sz="2600"/>
              <a:t> функція чи клас із відповідними типами даних.</a:t>
            </a:r>
          </a:p>
          <a:p>
            <a:pPr algn="l">
              <a:lnSpc>
                <a:spcPct val="90000"/>
              </a:lnSpc>
            </a:pPr>
            <a:r>
              <a:rPr lang="uk-UA" altLang="ru-RU" sz="2600"/>
              <a:t>З іншого боку не варто забувати, що в результаті ми приходимо до певної філософської небезпеки, адже таким чином породжуються програми, які створюють інші програми – ми маємо справу із так званим </a:t>
            </a:r>
            <a:r>
              <a:rPr lang="uk-UA" altLang="ru-RU" sz="2600" b="1" i="1"/>
              <a:t>метапрограмуванням</a:t>
            </a:r>
            <a:r>
              <a:rPr lang="uk-UA" altLang="ru-RU" sz="2600"/>
              <a:t>. </a:t>
            </a:r>
            <a:endParaRPr lang="ru-RU" altLang="ru-RU" sz="26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47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 err="1">
                <a:latin typeface="Arial" charset="0"/>
              </a:rPr>
              <a:t>оголошення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ітератора</a:t>
            </a:r>
            <a:endParaRPr lang="ru-RU" altLang="ru-RU" sz="2400" dirty="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i="1" dirty="0" err="1">
                <a:latin typeface="Arial" charset="0"/>
              </a:rPr>
              <a:t>тіп_контейнера</a:t>
            </a:r>
            <a:r>
              <a:rPr lang="ru-RU" altLang="ru-RU" sz="2400" i="1" dirty="0">
                <a:latin typeface="Arial" charset="0"/>
              </a:rPr>
              <a:t> </a:t>
            </a:r>
            <a:r>
              <a:rPr lang="en-US" altLang="ru-RU" sz="2400" i="1" dirty="0">
                <a:latin typeface="Arial" charset="0"/>
              </a:rPr>
              <a:t>:: iterator </a:t>
            </a:r>
            <a:r>
              <a:rPr lang="ru-RU" altLang="ru-RU" sz="2400" i="1" dirty="0" err="1">
                <a:latin typeface="Arial" charset="0"/>
              </a:rPr>
              <a:t>ім'я_змінної</a:t>
            </a:r>
            <a:r>
              <a:rPr lang="en-US" altLang="ru-RU" sz="2400" i="1" dirty="0">
                <a:latin typeface="Arial" charset="0"/>
              </a:rPr>
              <a:t>;</a:t>
            </a:r>
            <a:endParaRPr lang="ru-RU" altLang="ru-RU" sz="2400" i="1" dirty="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i="1" dirty="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Arial" charset="0"/>
              </a:rPr>
              <a:t>приклад</a:t>
            </a:r>
            <a:endParaRPr lang="en-US" altLang="ru-RU" sz="24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dirty="0">
                <a:latin typeface="Arial" charset="0"/>
              </a:rPr>
              <a:t>list &lt;</a:t>
            </a:r>
            <a:r>
              <a:rPr lang="en-US" altLang="ru-RU" sz="2400" dirty="0" err="1">
                <a:latin typeface="Arial" charset="0"/>
              </a:rPr>
              <a:t>int</a:t>
            </a:r>
            <a:r>
              <a:rPr lang="en-US" altLang="ru-RU" sz="2400" dirty="0">
                <a:latin typeface="Arial" charset="0"/>
              </a:rPr>
              <a:t>&gt; :: iterator </a:t>
            </a:r>
            <a:r>
              <a:rPr lang="en-US" altLang="ru-RU" sz="2400" dirty="0" err="1">
                <a:latin typeface="Arial" charset="0"/>
              </a:rPr>
              <a:t>lst_it</a:t>
            </a:r>
            <a:r>
              <a:rPr lang="en-US" altLang="ru-RU" sz="2400" dirty="0">
                <a:latin typeface="Arial" charset="0"/>
              </a:rPr>
              <a:t>;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en-US" altLang="ru-RU" sz="2400" dirty="0">
                <a:latin typeface="Arial" charset="0"/>
              </a:rPr>
              <a:t>// </a:t>
            </a:r>
            <a:r>
              <a:rPr lang="ru-RU" altLang="ru-RU" sz="2400" dirty="0">
                <a:latin typeface="Arial" charset="0"/>
              </a:rPr>
              <a:t>итератор</a:t>
            </a:r>
            <a:endParaRPr lang="en-US" altLang="ru-RU" sz="2400" dirty="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dirty="0">
                <a:latin typeface="Arial" charset="0"/>
              </a:rPr>
              <a:t>list &lt;</a:t>
            </a:r>
            <a:r>
              <a:rPr lang="en-US" altLang="ru-RU" sz="2400" dirty="0" err="1">
                <a:latin typeface="Arial" charset="0"/>
              </a:rPr>
              <a:t>int</a:t>
            </a:r>
            <a:r>
              <a:rPr lang="en-US" altLang="ru-RU" sz="2400" dirty="0">
                <a:latin typeface="Arial" charset="0"/>
              </a:rPr>
              <a:t>&gt; </a:t>
            </a:r>
            <a:r>
              <a:rPr lang="en-US" altLang="ru-RU" sz="2400" dirty="0" err="1">
                <a:latin typeface="Arial" charset="0"/>
              </a:rPr>
              <a:t>lst</a:t>
            </a:r>
            <a:r>
              <a:rPr lang="en-US" altLang="ru-RU" sz="2400" dirty="0">
                <a:latin typeface="Arial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ru-RU" sz="2400" dirty="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dirty="0">
                <a:latin typeface="Arial" charset="0"/>
              </a:rPr>
              <a:t>for (</a:t>
            </a:r>
            <a:r>
              <a:rPr lang="en-US" altLang="ru-RU" sz="2400" dirty="0" err="1">
                <a:latin typeface="Arial" charset="0"/>
              </a:rPr>
              <a:t>lst_it</a:t>
            </a:r>
            <a:r>
              <a:rPr lang="en-US" altLang="ru-RU" sz="2400" dirty="0">
                <a:latin typeface="Arial" charset="0"/>
              </a:rPr>
              <a:t> = </a:t>
            </a:r>
            <a:r>
              <a:rPr lang="en-US" altLang="ru-RU" sz="2400" dirty="0" err="1">
                <a:latin typeface="Arial" charset="0"/>
              </a:rPr>
              <a:t>lst.begin</a:t>
            </a:r>
            <a:r>
              <a:rPr lang="en-US" altLang="ru-RU" sz="2400" dirty="0">
                <a:latin typeface="Arial" charset="0"/>
              </a:rPr>
              <a:t> (); </a:t>
            </a:r>
            <a:r>
              <a:rPr lang="en-US" altLang="ru-RU" sz="2400" dirty="0" err="1">
                <a:latin typeface="Arial" charset="0"/>
              </a:rPr>
              <a:t>lst_it</a:t>
            </a:r>
            <a:r>
              <a:rPr lang="en-US" altLang="ru-RU" sz="2400" dirty="0">
                <a:latin typeface="Arial" charset="0"/>
              </a:rPr>
              <a:t> </a:t>
            </a:r>
            <a:r>
              <a:rPr lang="ru-RU" altLang="ru-RU" sz="2400" dirty="0">
                <a:latin typeface="Arial" charset="0"/>
              </a:rPr>
              <a:t>! =</a:t>
            </a:r>
            <a:r>
              <a:rPr lang="en-US" altLang="ru-RU" sz="2400" dirty="0" err="1">
                <a:latin typeface="Arial" charset="0"/>
              </a:rPr>
              <a:t>lst.end</a:t>
            </a:r>
            <a:r>
              <a:rPr lang="en-US" altLang="ru-RU" sz="2400" dirty="0">
                <a:latin typeface="Arial" charset="0"/>
              </a:rPr>
              <a:t> (); </a:t>
            </a:r>
            <a:r>
              <a:rPr lang="en-US" altLang="ru-RU" sz="2400" dirty="0" err="1">
                <a:latin typeface="Arial" charset="0"/>
              </a:rPr>
              <a:t>lst_it</a:t>
            </a:r>
            <a:r>
              <a:rPr lang="en-US" altLang="ru-RU" sz="2400" dirty="0">
                <a:latin typeface="Arial" charset="0"/>
              </a:rPr>
              <a:t> 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dirty="0" err="1">
                <a:latin typeface="Arial" charset="0"/>
              </a:rPr>
              <a:t>cout</a:t>
            </a:r>
            <a:r>
              <a:rPr lang="en-US" altLang="ru-RU" sz="2400" dirty="0">
                <a:latin typeface="Arial" charset="0"/>
              </a:rPr>
              <a:t> &lt;&lt; * </a:t>
            </a:r>
            <a:r>
              <a:rPr lang="en-US" altLang="ru-RU" sz="2400" dirty="0" err="1">
                <a:latin typeface="Arial" charset="0"/>
              </a:rPr>
              <a:t>lst_it</a:t>
            </a:r>
            <a:r>
              <a:rPr lang="en-US" altLang="ru-RU" sz="2400" dirty="0">
                <a:latin typeface="Arial" charset="0"/>
              </a:rPr>
              <a:t> &lt;&lt; ""; //</a:t>
            </a:r>
            <a:r>
              <a:rPr lang="ru-RU" altLang="ru-RU" sz="2400" dirty="0" err="1">
                <a:latin typeface="Arial" charset="0"/>
              </a:rPr>
              <a:t>виводимо</a:t>
            </a:r>
            <a:r>
              <a:rPr lang="ru-RU" altLang="ru-RU" sz="2400" dirty="0">
                <a:latin typeface="Arial" charset="0"/>
              </a:rPr>
              <a:t> ел</a:t>
            </a:r>
            <a:r>
              <a:rPr lang="en-US" altLang="ru-RU" sz="2400" dirty="0">
                <a:latin typeface="Arial" charset="0"/>
              </a:rPr>
              <a:t>-</a:t>
            </a:r>
            <a:r>
              <a:rPr lang="ru-RU" altLang="ru-RU" sz="2400" dirty="0">
                <a:latin typeface="Arial" charset="0"/>
              </a:rPr>
              <a:t>т списку</a:t>
            </a:r>
            <a:endParaRPr lang="en-US" altLang="ru-RU" sz="2400" dirty="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ru-RU" sz="2400" dirty="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dirty="0">
                <a:latin typeface="Arial" charset="0"/>
              </a:rPr>
              <a:t>list &lt;list &lt;</a:t>
            </a:r>
            <a:r>
              <a:rPr lang="en-US" altLang="ru-RU" sz="2400" dirty="0" err="1">
                <a:latin typeface="Arial" charset="0"/>
              </a:rPr>
              <a:t>int</a:t>
            </a:r>
            <a:r>
              <a:rPr lang="en-US" altLang="ru-RU" sz="2400" dirty="0">
                <a:latin typeface="Arial" charset="0"/>
              </a:rPr>
              <a:t>&gt;&gt; </a:t>
            </a:r>
            <a:r>
              <a:rPr lang="en-US" altLang="ru-RU" sz="2400" dirty="0" err="1">
                <a:latin typeface="Arial" charset="0"/>
              </a:rPr>
              <a:t>lst</a:t>
            </a:r>
            <a:r>
              <a:rPr lang="en-US" altLang="ru-RU" sz="2400" dirty="0">
                <a:latin typeface="Arial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dirty="0">
                <a:latin typeface="Arial" charset="0"/>
              </a:rPr>
              <a:t>list &lt;list &lt;</a:t>
            </a:r>
            <a:r>
              <a:rPr lang="en-US" altLang="ru-RU" sz="2400" dirty="0" err="1">
                <a:latin typeface="Arial" charset="0"/>
              </a:rPr>
              <a:t>int</a:t>
            </a:r>
            <a:r>
              <a:rPr lang="en-US" altLang="ru-RU" sz="2400" dirty="0">
                <a:latin typeface="Arial" charset="0"/>
              </a:rPr>
              <a:t>&gt;&gt; :: iterator </a:t>
            </a:r>
            <a:r>
              <a:rPr lang="en-US" altLang="ru-RU" sz="2400" dirty="0" err="1">
                <a:latin typeface="Arial" charset="0"/>
              </a:rPr>
              <a:t>lst_it</a:t>
            </a:r>
            <a:r>
              <a:rPr lang="en-US" altLang="ru-RU" sz="2400" dirty="0">
                <a:latin typeface="Arial" charset="0"/>
              </a:rPr>
              <a:t>;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en-US" altLang="ru-RU" sz="2400" dirty="0">
                <a:latin typeface="Arial" charset="0"/>
              </a:rPr>
              <a:t>// </a:t>
            </a:r>
            <a:r>
              <a:rPr lang="ru-RU" altLang="ru-RU" sz="2400" dirty="0">
                <a:latin typeface="Arial" charset="0"/>
              </a:rPr>
              <a:t>итератор</a:t>
            </a:r>
            <a:endParaRPr lang="en-US" altLang="ru-RU" sz="2400" dirty="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dirty="0">
                <a:latin typeface="Arial" charset="0"/>
              </a:rPr>
              <a:t>for (</a:t>
            </a:r>
            <a:r>
              <a:rPr lang="en-US" altLang="ru-RU" sz="2400" dirty="0" err="1">
                <a:latin typeface="Arial" charset="0"/>
              </a:rPr>
              <a:t>lst_it</a:t>
            </a:r>
            <a:r>
              <a:rPr lang="en-US" altLang="ru-RU" sz="2400" dirty="0">
                <a:latin typeface="Arial" charset="0"/>
              </a:rPr>
              <a:t> = </a:t>
            </a:r>
            <a:r>
              <a:rPr lang="en-US" altLang="ru-RU" sz="2400" dirty="0" err="1">
                <a:latin typeface="Arial" charset="0"/>
              </a:rPr>
              <a:t>lst.begin</a:t>
            </a:r>
            <a:r>
              <a:rPr lang="en-US" altLang="ru-RU" sz="2400" dirty="0">
                <a:latin typeface="Arial" charset="0"/>
              </a:rPr>
              <a:t> (); </a:t>
            </a:r>
            <a:r>
              <a:rPr lang="en-US" altLang="ru-RU" sz="2400" dirty="0" err="1">
                <a:latin typeface="Arial" charset="0"/>
              </a:rPr>
              <a:t>lst_it</a:t>
            </a:r>
            <a:r>
              <a:rPr lang="en-US" altLang="ru-RU" sz="2400" dirty="0">
                <a:latin typeface="Arial" charset="0"/>
              </a:rPr>
              <a:t> </a:t>
            </a:r>
            <a:r>
              <a:rPr lang="ru-RU" altLang="ru-RU" sz="2400" dirty="0">
                <a:latin typeface="Arial" charset="0"/>
              </a:rPr>
              <a:t>! =</a:t>
            </a:r>
            <a:r>
              <a:rPr lang="en-US" altLang="ru-RU" sz="2400" dirty="0" err="1">
                <a:latin typeface="Arial" charset="0"/>
              </a:rPr>
              <a:t>lst.end</a:t>
            </a:r>
            <a:r>
              <a:rPr lang="en-US" altLang="ru-RU" sz="2400" dirty="0">
                <a:latin typeface="Arial" charset="0"/>
              </a:rPr>
              <a:t> (); </a:t>
            </a:r>
            <a:r>
              <a:rPr lang="en-US" altLang="ru-RU" sz="2400" dirty="0" err="1">
                <a:latin typeface="Arial" charset="0"/>
              </a:rPr>
              <a:t>lst_it</a:t>
            </a:r>
            <a:r>
              <a:rPr lang="en-US" altLang="ru-RU" sz="2400" dirty="0">
                <a:latin typeface="Arial" charset="0"/>
              </a:rPr>
              <a:t> 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dirty="0" err="1">
                <a:latin typeface="Arial" charset="0"/>
              </a:rPr>
              <a:t>cout</a:t>
            </a:r>
            <a:r>
              <a:rPr lang="en-US" altLang="ru-RU" sz="2400" dirty="0">
                <a:latin typeface="Arial" charset="0"/>
              </a:rPr>
              <a:t> &lt;&lt; (* </a:t>
            </a:r>
            <a:r>
              <a:rPr lang="en-US" altLang="ru-RU" sz="2400" dirty="0" err="1">
                <a:latin typeface="Arial" charset="0"/>
              </a:rPr>
              <a:t>lst_it</a:t>
            </a:r>
            <a:r>
              <a:rPr lang="en-US" altLang="ru-RU" sz="2400" dirty="0">
                <a:latin typeface="Arial" charset="0"/>
              </a:rPr>
              <a:t>) .size &lt;&lt; ""; //</a:t>
            </a:r>
            <a:r>
              <a:rPr lang="ru-RU" altLang="ru-RU" sz="2400" dirty="0">
                <a:latin typeface="Arial" charset="0"/>
              </a:rPr>
              <a:t>ел</a:t>
            </a:r>
            <a:r>
              <a:rPr lang="en-US" altLang="ru-RU" sz="2400" dirty="0">
                <a:latin typeface="Arial" charset="0"/>
              </a:rPr>
              <a:t>-</a:t>
            </a:r>
            <a:r>
              <a:rPr lang="ru-RU" altLang="ru-RU" sz="2400" dirty="0">
                <a:latin typeface="Arial" charset="0"/>
              </a:rPr>
              <a:t>т списку</a:t>
            </a:r>
            <a:r>
              <a:rPr lang="en-US" altLang="ru-RU" sz="2400" dirty="0">
                <a:latin typeface="Arial" charset="0"/>
              </a:rPr>
              <a:t> = </a:t>
            </a:r>
            <a:r>
              <a:rPr lang="ru-RU" altLang="ru-RU" sz="2400" dirty="0" err="1">
                <a:latin typeface="Arial" charset="0"/>
              </a:rPr>
              <a:t>перелік</a:t>
            </a:r>
            <a:endParaRPr lang="en-US" altLang="ru-RU" sz="2400" dirty="0">
              <a:latin typeface="Arial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err="1" smtClean="0"/>
              <a:t>ітератори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07502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Arial" charset="0"/>
              </a:rPr>
              <a:t>Коли користувач хоче об'єднати вектор і список (обидва - шаблонні класи в бібліотеці) і помістити результат в заново розподілену неініціалізованих пам'ять, то це може бути виконано так: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Arial" charset="0"/>
              </a:rPr>
              <a:t>vector &lt;Employee&gt; a; </a:t>
            </a:r>
            <a:endParaRPr lang="ru-RU" altLang="ru-RU" sz="24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Arial" charset="0"/>
              </a:rPr>
              <a:t>list &lt;Employee&gt; b; ...</a:t>
            </a:r>
            <a:endParaRPr lang="ru-RU" altLang="ru-RU" sz="24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Arial" charset="0"/>
              </a:rPr>
              <a:t>Employee * </a:t>
            </a:r>
            <a:r>
              <a:rPr lang="ru-RU" altLang="ru-RU" sz="2400">
                <a:latin typeface="Arial" charset="0"/>
              </a:rPr>
              <a:t>з = </a:t>
            </a:r>
            <a:r>
              <a:rPr lang="en-US" altLang="ru-RU" sz="2400">
                <a:latin typeface="Arial" charset="0"/>
              </a:rPr>
              <a:t>allocate (a.size () + b.size (), (Employee *) 0); </a:t>
            </a:r>
            <a:r>
              <a:rPr lang="ru-RU" altLang="ru-RU" sz="2400">
                <a:latin typeface="Arial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Arial" charset="0"/>
              </a:rPr>
              <a:t>merge (a.begin (), a.end (), b.begin (), b.end (), </a:t>
            </a:r>
            <a:r>
              <a:rPr lang="ru-RU" altLang="ru-RU" sz="2400">
                <a:latin typeface="Arial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Arial" charset="0"/>
              </a:rPr>
              <a:t> з</a:t>
            </a:r>
            <a:r>
              <a:rPr lang="en-US" altLang="ru-RU" sz="2400">
                <a:latin typeface="Arial" charset="0"/>
              </a:rPr>
              <a:t>.begin ());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ru-RU" sz="24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Arial" charset="0"/>
              </a:rPr>
              <a:t>де </a:t>
            </a:r>
            <a:r>
              <a:rPr lang="ru-RU" altLang="ru-RU" sz="2400" i="1">
                <a:latin typeface="Arial" charset="0"/>
              </a:rPr>
              <a:t>begin ()</a:t>
            </a:r>
            <a:r>
              <a:rPr lang="ru-RU" altLang="ru-RU" sz="2400">
                <a:latin typeface="Arial" charset="0"/>
              </a:rPr>
              <a:t> і </a:t>
            </a:r>
            <a:r>
              <a:rPr lang="ru-RU" altLang="ru-RU" sz="2400" i="1">
                <a:latin typeface="Arial" charset="0"/>
              </a:rPr>
              <a:t>end ()</a:t>
            </a:r>
            <a:r>
              <a:rPr lang="ru-RU" altLang="ru-RU" sz="2400">
                <a:latin typeface="Arial" charset="0"/>
              </a:rPr>
              <a:t> - функції-члени контейнерів, які повертають правильні типи ітераторів</a:t>
            </a:r>
            <a:r>
              <a:rPr lang="en-US" altLang="ru-RU" sz="2400">
                <a:latin typeface="Arial" charset="0"/>
              </a:rPr>
              <a:t>.</a:t>
            </a:r>
            <a:endParaRPr lang="ru-RU" altLang="ru-RU" sz="2400">
              <a:latin typeface="Arial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ітератори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55261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Arial" charset="0"/>
              </a:rPr>
              <a:t>Бібліотека розширює основні засоби C ++ послідовним способом, так що програмісту на легко почати користуватися бібліотекою.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Arial" charset="0"/>
              </a:rPr>
              <a:t>Всі алгоритми відокремлені від деталей реалізації структур даних і використовують в якості параметрів типи ітераторів.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Arial" charset="0"/>
              </a:rPr>
              <a:t>Алгоритми можуть працювати з обумовленими користувачем структурами даних, якщо ці структури даних мають типи ітераторів, що задовольняють припущеннями в алгоритмах.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Arial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алгоритми в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65363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43243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400" b="1" dirty="0" smtClean="0"/>
              <a:t>Чи не змінюють послідовність операції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sz="2400" dirty="0" smtClean="0"/>
              <a:t> Операції з кожним елементом (</a:t>
            </a:r>
            <a:r>
              <a:rPr lang="ru-RU" sz="2400" dirty="0" err="1" smtClean="0"/>
              <a:t>For</a:t>
            </a:r>
            <a:r>
              <a:rPr lang="ru-RU" sz="2400" dirty="0" smtClean="0"/>
              <a:t> </a:t>
            </a:r>
            <a:r>
              <a:rPr lang="ru-RU" sz="2400" dirty="0" err="1" smtClean="0"/>
              <a:t>each</a:t>
            </a:r>
            <a:r>
              <a:rPr lang="ru-RU" sz="2400" dirty="0" smtClean="0"/>
              <a:t>)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sz="2400" dirty="0" smtClean="0"/>
              <a:t> знайти (</a:t>
            </a:r>
            <a:r>
              <a:rPr lang="en-US" sz="2400" dirty="0" smtClean="0"/>
              <a:t>Find)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sz="2400" dirty="0" smtClean="0"/>
              <a:t> Знайти поруч (А</a:t>
            </a:r>
            <a:r>
              <a:rPr lang="en-US" sz="2400" dirty="0" err="1" smtClean="0"/>
              <a:t>djacent</a:t>
            </a:r>
            <a:r>
              <a:rPr lang="en-US" sz="2400" dirty="0" smtClean="0"/>
              <a:t> find)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sz="2400" dirty="0" smtClean="0"/>
              <a:t> підрахунок (</a:t>
            </a:r>
            <a:r>
              <a:rPr lang="en-US" sz="2400" dirty="0" smtClean="0"/>
              <a:t>Count)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sz="2400" dirty="0" smtClean="0"/>
              <a:t> відмінність (</a:t>
            </a:r>
            <a:r>
              <a:rPr lang="en-US" sz="2400" dirty="0" smtClean="0"/>
              <a:t>Mismatch)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sz="2400" dirty="0" smtClean="0"/>
              <a:t> Порівняння на рівність (</a:t>
            </a:r>
            <a:r>
              <a:rPr lang="en-US" sz="2400" dirty="0" smtClean="0"/>
              <a:t>Equal)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sz="2400" dirty="0" smtClean="0"/>
              <a:t> Пошук </a:t>
            </a:r>
            <a:r>
              <a:rPr lang="ru-RU" sz="2400" dirty="0" err="1" smtClean="0"/>
              <a:t>підпослідовності</a:t>
            </a:r>
            <a:r>
              <a:rPr lang="ru-RU" sz="2400" dirty="0" smtClean="0"/>
              <a:t> (</a:t>
            </a:r>
            <a:r>
              <a:rPr lang="en-US" sz="2400" dirty="0" smtClean="0"/>
              <a:t>Search)</a:t>
            </a:r>
            <a:endParaRPr lang="ru-RU" sz="2400" dirty="0" smtClean="0"/>
          </a:p>
          <a:p>
            <a:pPr>
              <a:defRPr/>
            </a:pPr>
            <a:endParaRPr lang="en-US" sz="2400" b="1" dirty="0" smtClean="0"/>
          </a:p>
          <a:p>
            <a:pPr>
              <a:defRPr/>
            </a:pPr>
            <a:endParaRPr lang="ru-RU" sz="2400" b="1" dirty="0" smtClean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алгоритми в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49423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65563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400" b="1" dirty="0" smtClean="0"/>
              <a:t>Міняючи послідовність операції 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sz="2400" b="1" dirty="0" smtClean="0"/>
              <a:t> </a:t>
            </a:r>
            <a:r>
              <a:rPr lang="ru-RU" sz="2400" dirty="0" smtClean="0"/>
              <a:t>копіювати (</a:t>
            </a:r>
            <a:r>
              <a:rPr lang="en-US" sz="2400" dirty="0" smtClean="0"/>
              <a:t>Copy)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sz="2400" dirty="0" smtClean="0"/>
              <a:t> обміняти (</a:t>
            </a:r>
            <a:r>
              <a:rPr lang="en-US" sz="2400" dirty="0" smtClean="0"/>
              <a:t>Swap)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sz="2400" dirty="0" smtClean="0"/>
              <a:t> перетворити (</a:t>
            </a:r>
            <a:r>
              <a:rPr lang="en-US" sz="2400" dirty="0" smtClean="0"/>
              <a:t>Transform)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sz="2400" dirty="0" smtClean="0"/>
              <a:t> замінити (</a:t>
            </a:r>
            <a:r>
              <a:rPr lang="en-US" sz="2400" dirty="0" smtClean="0"/>
              <a:t>Replace)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sz="2400" b="1" dirty="0" smtClean="0"/>
              <a:t> </a:t>
            </a:r>
            <a:r>
              <a:rPr lang="ru-RU" sz="2400" dirty="0" smtClean="0"/>
              <a:t>Заповнити (</a:t>
            </a:r>
            <a:r>
              <a:rPr lang="en-US" sz="2400" dirty="0" smtClean="0"/>
              <a:t>Fill)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sz="2400" dirty="0" smtClean="0"/>
              <a:t> породити (</a:t>
            </a:r>
            <a:r>
              <a:rPr lang="en-US" sz="2400" dirty="0" smtClean="0"/>
              <a:t>Generate)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sz="2400" dirty="0" smtClean="0"/>
              <a:t> Вилучити (</a:t>
            </a:r>
            <a:r>
              <a:rPr lang="en-US" sz="2400" dirty="0" smtClean="0"/>
              <a:t>Remove)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sz="2400" dirty="0" smtClean="0"/>
              <a:t> Прибрати повтори (</a:t>
            </a:r>
            <a:r>
              <a:rPr lang="en-US" sz="2400" dirty="0" smtClean="0"/>
              <a:t>Unique)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sz="2400" dirty="0" smtClean="0"/>
              <a:t> Розташувати в зворотному порядку (</a:t>
            </a:r>
            <a:r>
              <a:rPr lang="ru-RU" sz="2400" dirty="0" err="1" smtClean="0"/>
              <a:t>Reverse</a:t>
            </a:r>
            <a:r>
              <a:rPr lang="ru-RU" sz="2400" dirty="0" smtClean="0"/>
              <a:t>)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sz="2400" dirty="0" smtClean="0"/>
              <a:t> Перемістити по колу (</a:t>
            </a:r>
            <a:r>
              <a:rPr lang="en-US" sz="2400" dirty="0" smtClean="0"/>
              <a:t>Rotate)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sz="2400" dirty="0" smtClean="0"/>
              <a:t> перетасувати (</a:t>
            </a:r>
            <a:r>
              <a:rPr lang="en-US" sz="2400" dirty="0" smtClean="0"/>
              <a:t>Random shuffle)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sz="2400" dirty="0" smtClean="0"/>
              <a:t> розділити (</a:t>
            </a:r>
            <a:r>
              <a:rPr lang="en-US" sz="2400" dirty="0" smtClean="0"/>
              <a:t>Partitions)</a:t>
            </a:r>
          </a:p>
          <a:p>
            <a:pPr>
              <a:defRPr/>
            </a:pPr>
            <a:endParaRPr lang="en-US" sz="2400" b="1" dirty="0" smtClean="0"/>
          </a:p>
          <a:p>
            <a:pPr>
              <a:defRPr/>
            </a:pPr>
            <a:endParaRPr lang="ru-RU" sz="2400" b="1" dirty="0" smtClean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алгоритми в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24338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>
                <a:latin typeface="Arial" charset="0"/>
              </a:rPr>
              <a:t>Операції сортування і відносини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b="1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>
                <a:latin typeface="Arial" charset="0"/>
              </a:rPr>
              <a:t>Операції над безліччю для відсортованих структур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b="1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>
                <a:latin typeface="Arial" charset="0"/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b="1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ru-RU" sz="2400" b="1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b="1">
              <a:latin typeface="Arial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алгоритми в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92878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>
                <a:latin typeface="Arial" charset="0"/>
              </a:rPr>
              <a:t>Мікро-алгоритми</a:t>
            </a:r>
            <a:r>
              <a:rPr lang="ru-RU" altLang="ru-RU" sz="2400">
                <a:latin typeface="Arial" charset="0"/>
              </a:rPr>
              <a:t/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swap (T &amp; a, T &amp; b)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Міняє місцями значення двох елементів.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Arial" charset="0"/>
              </a:rPr>
              <a:t>iter_swap (It p, It q)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Міняє місцями значення елементів, на які вказують ітератори.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Arial" charset="0"/>
              </a:rPr>
              <a:t>max (const T &amp; a, const T &amp; b)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Повертає максимальний елемент.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Arial" charset="0"/>
              </a:rPr>
              <a:t>min (const T &amp; a, const T &amp; b)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Повертає мінімальний елемент.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Arial" charset="0"/>
              </a:rPr>
              <a:t>У цих алгоритмів є версії з трьома параметрами. Третій параметр приймає бінарний предикат, що задає впорядкованість об'єктів.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алгоритми в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10886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>
                <a:latin typeface="Arial" charset="0"/>
              </a:rPr>
              <a:t>Алгоритми, що не модифікують послідовності</a:t>
            </a:r>
            <a:r>
              <a:rPr lang="ru-RU" altLang="ru-RU" sz="2400">
                <a:latin typeface="Arial" charset="0"/>
              </a:rPr>
              <a:t/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size_t count (It p, It q, const T &amp; x)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Повертає, скільки разів елемент зі значенням x входить в послідовність, задану ітераторами p і q.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Arial" charset="0"/>
              </a:rPr>
              <a:t>size_t count_if (It p, It q, Pr pred)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Повертає, скільки разів предикат pred повертає значення true.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Наприклад, count_if (p, q, divides_by (8)) поверне, скільки елементів кратно 8; 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алгоритми в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44132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>
                <a:latin typeface="Arial" charset="0"/>
              </a:rPr>
              <a:t>Алгоритми типу find</a:t>
            </a:r>
            <a:r>
              <a:rPr lang="ru-RU" altLang="ru-RU" sz="2400">
                <a:latin typeface="Arial" charset="0"/>
              </a:rPr>
              <a:t/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find (It p, It q, const T &amp; x)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Повертає ітератор на перше входження елемента x в послідовність, задану ітераторами p і q.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Arial" charset="0"/>
              </a:rPr>
              <a:t>find_if (It p, It q, Pr pred)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Повертає ітератор на перший елемент, для якого предикат pred повернув значення true.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Arial" charset="0"/>
              </a:rPr>
              <a:t>find_first_of (It p, It q, Itr i, Itr j)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Повертає ітератор на перше входження будь-якого елементу з послідовності, заданої ітераторами i і j, в послідовність, задану ітераторами p і q. Послідовності можуть бути різних типів (наприклад std :: vector і std :: list).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алгоритми в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09774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>
                <a:latin typeface="Arial" charset="0"/>
              </a:rPr>
              <a:t>Алгоритми типу find</a:t>
            </a:r>
            <a:r>
              <a:rPr lang="ru-RU" altLang="ru-RU" sz="2400">
                <a:latin typeface="Arial" charset="0"/>
              </a:rPr>
              <a:t/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min_element (It p, It q)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Повертає ітератор на мінімальний елемент послідовності.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Arial" charset="0"/>
              </a:rPr>
              <a:t>max_element (It p, It q)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Повертає ітератор на максимальний елемент послідовності.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Arial" charset="0"/>
              </a:rPr>
              <a:t>equal (It p, It q, Itr i)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Порівнює дві послідовності на еквівалентність. Друга послідовність задається одним ітератором, так як послідовності повинні бути однакової довжини. Якщо друга коротше, то undefined behaviour.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алгоритми в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95087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260350"/>
            <a:ext cx="8424863" cy="431800"/>
          </a:xfrm>
        </p:spPr>
        <p:txBody>
          <a:bodyPr/>
          <a:lstStyle/>
          <a:p>
            <a:r>
              <a:rPr lang="uk-UA" altLang="ru-RU" sz="3200" b="1">
                <a:solidFill>
                  <a:srgbClr val="FF0000"/>
                </a:solidFill>
              </a:rPr>
              <a:t>1. Шаблони функцій.</a:t>
            </a:r>
            <a:endParaRPr lang="ru-RU" altLang="ru-RU" sz="3200" b="1">
              <a:solidFill>
                <a:srgbClr val="FF0000"/>
              </a:solidFill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908050"/>
            <a:ext cx="8785225" cy="5616575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uk-UA" altLang="ru-RU" sz="2600" b="1" i="1"/>
              <a:t>Шаблон функції</a:t>
            </a:r>
            <a:r>
              <a:rPr lang="uk-UA" altLang="ru-RU" sz="2600">
                <a:solidFill>
                  <a:srgbClr val="FF0000"/>
                </a:solidFill>
              </a:rPr>
              <a:t> </a:t>
            </a:r>
            <a:r>
              <a:rPr lang="en-US" altLang="ru-RU" sz="2600"/>
              <a:t>(</a:t>
            </a:r>
            <a:r>
              <a:rPr lang="uk-UA" altLang="ru-RU" sz="2600"/>
              <a:t>її інколи називають ще </a:t>
            </a:r>
            <a:r>
              <a:rPr lang="uk-UA" altLang="ru-RU" sz="2600" b="1" i="1"/>
              <a:t>родовою функцією</a:t>
            </a:r>
            <a:r>
              <a:rPr lang="en-US" altLang="ru-RU" sz="2600"/>
              <a:t>)</a:t>
            </a:r>
            <a:r>
              <a:rPr lang="uk-UA" altLang="ru-RU" sz="2600"/>
              <a:t>– це узагальнене визначення цілого сімейства функцій, які можуть бути викликані для даних різних типів.</a:t>
            </a:r>
          </a:p>
          <a:p>
            <a:pPr algn="l">
              <a:lnSpc>
                <a:spcPct val="80000"/>
              </a:lnSpc>
            </a:pPr>
            <a:r>
              <a:rPr lang="uk-UA" altLang="ru-RU" sz="2600"/>
              <a:t>Визначення шаблону починається із службового слова </a:t>
            </a:r>
            <a:r>
              <a:rPr lang="en-US" altLang="ru-RU" sz="2800" b="1">
                <a:solidFill>
                  <a:srgbClr val="003399"/>
                </a:solidFill>
                <a:latin typeface="Courier New" pitchFamily="49" charset="0"/>
              </a:rPr>
              <a:t>template</a:t>
            </a:r>
            <a:r>
              <a:rPr lang="en-US" altLang="ru-RU" sz="2600"/>
              <a:t>,</a:t>
            </a:r>
            <a:r>
              <a:rPr lang="ru-RU" altLang="ru-RU" sz="2600"/>
              <a:t> після якого у кутових дужках міститься список параметрів шаблону –</a:t>
            </a:r>
            <a:r>
              <a:rPr lang="uk-UA" altLang="ru-RU" sz="2600"/>
              <a:t> обов</a:t>
            </a:r>
            <a:r>
              <a:rPr lang="en-US" altLang="ru-RU" sz="2600"/>
              <a:t>’</a:t>
            </a:r>
            <a:r>
              <a:rPr lang="uk-UA" altLang="ru-RU" sz="2600"/>
              <a:t>язково непорожній</a:t>
            </a:r>
            <a:r>
              <a:rPr lang="ru-RU" altLang="ru-RU" sz="2600"/>
              <a:t>. </a:t>
            </a:r>
          </a:p>
          <a:p>
            <a:pPr algn="l">
              <a:lnSpc>
                <a:spcPct val="80000"/>
              </a:lnSpc>
            </a:pPr>
            <a:r>
              <a:rPr lang="uk-UA" altLang="ru-RU" sz="2600"/>
              <a:t>При визначенні параметрів шаблону використовується службове слово </a:t>
            </a:r>
            <a:r>
              <a:rPr lang="en-US" altLang="ru-RU" sz="2800" b="1">
                <a:solidFill>
                  <a:srgbClr val="003399"/>
                </a:solidFill>
                <a:latin typeface="Courier New" pitchFamily="49" charset="0"/>
              </a:rPr>
              <a:t>class</a:t>
            </a:r>
            <a:r>
              <a:rPr lang="uk-UA" altLang="ru-RU" sz="2600"/>
              <a:t>, яке втім не має жодного відношення до поняття класу в мові С++, або службове слово </a:t>
            </a:r>
            <a:r>
              <a:rPr lang="en-US" altLang="ru-RU" sz="2800" b="1">
                <a:solidFill>
                  <a:srgbClr val="003399"/>
                </a:solidFill>
                <a:latin typeface="Courier New" pitchFamily="49" charset="0"/>
              </a:rPr>
              <a:t>typename</a:t>
            </a:r>
            <a:r>
              <a:rPr lang="uk-UA" altLang="ru-RU" sz="2600"/>
              <a:t>, затверджене лише нещодавно у стандарті мови.</a:t>
            </a:r>
            <a:r>
              <a:rPr lang="en-US" altLang="ru-RU" sz="2600"/>
              <a:t> </a:t>
            </a:r>
            <a:r>
              <a:rPr lang="uk-UA" altLang="ru-RU" sz="2600"/>
              <a:t>Після нього вказується ідентифікатор параметру шаблону.</a:t>
            </a:r>
            <a:endParaRPr lang="ru-RU" altLang="ru-RU" sz="2600"/>
          </a:p>
          <a:p>
            <a:pPr algn="l">
              <a:lnSpc>
                <a:spcPct val="80000"/>
              </a:lnSpc>
            </a:pPr>
            <a:r>
              <a:rPr lang="uk-UA" altLang="ru-RU" sz="2600"/>
              <a:t>Розглянемо для прикладу функцію, яка повертає максимум з двох своїх параметрів.</a:t>
            </a:r>
          </a:p>
        </p:txBody>
      </p:sp>
    </p:spTree>
    <p:extLst>
      <p:ext uri="{BB962C8B-B14F-4D97-AF65-F5344CB8AC3E}">
        <p14:creationId xmlns:p14="http://schemas.microsoft.com/office/powerpoint/2010/main" val="233106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>
                <a:latin typeface="Arial" charset="0"/>
              </a:rPr>
              <a:t>Алгоритми типу find</a:t>
            </a:r>
            <a:r>
              <a:rPr lang="ru-RU" altLang="ru-RU" sz="2400">
                <a:latin typeface="Arial" charset="0"/>
              </a:rPr>
              <a:t/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pair &lt;It, Itr&gt; mismach (It p, It q, Itr i)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Повертає пару ітераторів, що вказує на перше розбіжність послідовностей. F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Arial" charset="0"/>
              </a:rPr>
              <a:t>for_each (It p, It q, F func)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Для кожного елемента послідовності застосовує функтор func. Значення, що повертається функтора після кожного застосування ігнорується. Повертає функтор func після його застосування до всіх елементів.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алгоритми в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64749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>
                <a:latin typeface="Arial" charset="0"/>
              </a:rPr>
              <a:t>Алгоритми типу find</a:t>
            </a:r>
            <a:r>
              <a:rPr lang="ru-RU" altLang="ru-RU" sz="2400">
                <a:latin typeface="Arial" charset="0"/>
              </a:rPr>
              <a:t/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bool binary_search (It p, It q, const T &amp; x)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Повертає true, якщо в впорядкованої послідовності є елемент, значення якого дорівнює x, false в іншому випадку.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Якщо хочемо отримати итератор на елемент зі значенням x, то потрібно використовувати алгоритми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Arial" charset="0"/>
              </a:rPr>
              <a:t>lower_bound (It p, It q, const T &amp; x), upper_bound (It p, It q, const T &amp; x), equal_range (It p, It q, const T &amp; x), які виконують те ж, що і однойменні методи для контейнера std :: set. Ці алгоритми працюють за лінійний час на BiDi Ітератор і за логарифмічна час на RA Ітератор.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алгоритми в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9378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>
                <a:latin typeface="Arial" charset="0"/>
              </a:rPr>
              <a:t>модифікуючі алгоритми</a:t>
            </a:r>
            <a:r>
              <a:rPr lang="ru-RU" altLang="ru-RU" sz="2400">
                <a:latin typeface="Arial" charset="0"/>
              </a:rPr>
              <a:t/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fill (It p, It q, const T &amp; x), fill_n (It p, Size n, const T &amp; x)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Заповнюють послідовність значеннями, рівними значенням x.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Arial" charset="0"/>
              </a:rPr>
              <a:t>generate (It p, It q, F gen), generate_n (It p, Size n, F gen)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Заповнюють послідовність значеннями, згенерували функтором gen (наприклад, генератором випадкових чисел). 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алгоритми в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19277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>
                <a:latin typeface="Arial" charset="0"/>
              </a:rPr>
              <a:t>модифікуючі алгоритми</a:t>
            </a:r>
            <a:r>
              <a:rPr lang="ru-RU" altLang="ru-RU" sz="2400">
                <a:latin typeface="Arial" charset="0"/>
              </a:rPr>
              <a:t/>
            </a:r>
            <a:br>
              <a:rPr lang="ru-RU" altLang="ru-RU" sz="2400">
                <a:latin typeface="Arial" charset="0"/>
              </a:rPr>
            </a:br>
            <a:r>
              <a:rPr lang="en-US" altLang="ru-RU" sz="2400">
                <a:latin typeface="Arial" charset="0"/>
              </a:rPr>
              <a:t>r</a:t>
            </a:r>
            <a:r>
              <a:rPr lang="ru-RU" altLang="ru-RU" sz="2400">
                <a:latin typeface="Arial" charset="0"/>
              </a:rPr>
              <a:t>andom_shuffle (It p, It q), random_shuffle (It p, It q, F &amp; rand)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Перемішує елементи у випадковому порядку: міняє місцями кожен елемент з елементом, номер якого вибирається випадково. Третім параметром можна задати функтор, який буде вибирати цей випадковий номер. Можна передавати генератор випадкових чисел, але розподіл має бути рівномірним (кожна перестановка повинна генеруватися з ймовірністю 1 / n !, а це зовсім не те ж саме, що кожен елемент виявиться на i-му місці з ймовірністю 1 / n). Вимагає RA ітераторів.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алгоритми в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19966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>
                <a:latin typeface="Arial" charset="0"/>
              </a:rPr>
              <a:t>модифікуючі алгоритми</a:t>
            </a:r>
            <a:r>
              <a:rPr lang="ru-RU" altLang="ru-RU" sz="2400">
                <a:latin typeface="Arial" charset="0"/>
              </a:rPr>
              <a:t/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copy (It p, It q, Itr out)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Копіює значення елементів послідовності, заданої ітераторами p і q, в послідовність, що починається з ітератора out.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Arial" charset="0"/>
              </a:rPr>
              <a:t/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copy_backward (It p, It q, Itr out) Копіює елементи послідовності, заданої ітераторами p і q, в послідовність, що закінчується ітератором out. Ітератори повинні бути BiDi.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алгоритми в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11400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>
                <a:latin typeface="Arial" charset="0"/>
              </a:rPr>
              <a:t>модифікуючі алгоритми</a:t>
            </a:r>
            <a:r>
              <a:rPr lang="ru-RU" altLang="ru-RU" sz="2400">
                <a:latin typeface="Arial" charset="0"/>
              </a:rPr>
              <a:t/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remove_copy (It p, It q, Itr out, const T &amp; x)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Копіює значення елементів з послідовності, заданої ітераторами p і q, в послідовність, що починається з ітератора out, за винятком елементів, значення яких дорівнюють значенню x.</a:t>
            </a:r>
            <a:br>
              <a:rPr lang="ru-RU" altLang="ru-RU" sz="2400">
                <a:latin typeface="Arial" charset="0"/>
              </a:rPr>
            </a:br>
            <a:endParaRPr lang="ru-RU" altLang="ru-RU" sz="24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Arial" charset="0"/>
              </a:rPr>
              <a:t>remove_copy_if (It p, It q, Itr out, Pr pred)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Копіює значення елементів з послідовності, заданої ітераторами p і q, в послідовність, що починається з ітератора out, за винятком елементів, для яких предикат pred повертає значення true.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алгоритми в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9695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>
                <a:latin typeface="Arial" charset="0"/>
              </a:rPr>
              <a:t>модифікуючі алгоритми</a:t>
            </a:r>
            <a:r>
              <a:rPr lang="ru-RU" altLang="ru-RU" sz="2400">
                <a:latin typeface="Arial" charset="0"/>
              </a:rPr>
              <a:t/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reverse (It p, It q)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Переставляє елементи в зворотному порядку.</a:t>
            </a:r>
            <a:br>
              <a:rPr lang="ru-RU" altLang="ru-RU" sz="2400">
                <a:latin typeface="Arial" charset="0"/>
              </a:rPr>
            </a:br>
            <a:endParaRPr lang="ru-RU" altLang="ru-RU" sz="24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Arial" charset="0"/>
              </a:rPr>
              <a:t>reverse_copy (It p, It q, Itr out)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Копіює значення елементів в зворотному порядку.</a:t>
            </a:r>
            <a:br>
              <a:rPr lang="ru-RU" altLang="ru-RU" sz="2400">
                <a:latin typeface="Arial" charset="0"/>
              </a:rPr>
            </a:br>
            <a:endParaRPr lang="ru-RU" altLang="ru-RU" sz="24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Arial" charset="0"/>
              </a:rPr>
              <a:t>rotate (It p, It middle, It q)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Зрушує елементи послідовності так, що елемент, на який вказує ітератор middle стає першим.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алгоритми в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09236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>
                <a:latin typeface="Arial" charset="0"/>
              </a:rPr>
              <a:t>модифікуючі алгоритми</a:t>
            </a:r>
            <a:r>
              <a:rPr lang="ru-RU" altLang="ru-RU" sz="2400">
                <a:latin typeface="Arial" charset="0"/>
              </a:rPr>
              <a:t/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swap_ranges (It p, It q, Itr i)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Міняє місцями елементи послідовності, заданої ітераторами p і q, з відповідними елементами послідовності, що починається з і ітератора out.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/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remove (It p, It q, const T &amp; x)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Видаляє з послідовності елементи, значення яких збігаються за значенням з x. Повертає ітератор на новий кінець послідовності.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наприклад: 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алгоритми в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62424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>
                <a:latin typeface="Arial" charset="0"/>
              </a:rPr>
              <a:t>модифікуючі алгоритми</a:t>
            </a:r>
            <a:r>
              <a:rPr lang="ru-RU" altLang="ru-RU" sz="2400">
                <a:latin typeface="Arial" charset="0"/>
              </a:rPr>
              <a:t/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unique (It p, It q), unique (It p, It q, Pr pred)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Видаляє однакові поспіль йдуть елементи, залишаючи тільки по одному елементу для кожного значення. Елементи послідовності повинні бути відсортовані. Працює аналогічно алгоритмам remove і remove_if, залишаючи на початку тільки унікальні елементи, а в кінці - то, що залишилося. В якості третьої параметра можна передавати предикат, що порівнює два елементи і повертає true, якщо елементи рівні, і false у противному випадку.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алгоритми в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76356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>
                <a:latin typeface="Arial" charset="0"/>
              </a:rPr>
              <a:t>модифікуючі алгоритми</a:t>
            </a:r>
            <a:r>
              <a:rPr lang="ru-RU" altLang="ru-RU" sz="2400">
                <a:latin typeface="Arial" charset="0"/>
              </a:rPr>
              <a:t/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transform (It p, It q, Itr out, F func)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До кожного елементу входить послідовності застосовує функтор func і записує результат в послідовність, що починається з ітератора out.</a:t>
            </a:r>
            <a:br>
              <a:rPr lang="ru-RU" altLang="ru-RU" sz="2400">
                <a:latin typeface="Arial" charset="0"/>
              </a:rPr>
            </a:br>
            <a:endParaRPr lang="ru-RU" altLang="ru-RU" sz="24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Arial" charset="0"/>
              </a:rPr>
              <a:t>transform (It p, It q, Itr i, Iter out, F func)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Застосовує бінарний функторів func до кожної пари елементів з двох вхідних послідовностей і записує результат в результуючу послідовність. 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алгоритми в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61066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404813"/>
            <a:ext cx="8642350" cy="6049962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ru-RU" sz="2300" b="1">
                <a:solidFill>
                  <a:srgbClr val="008000"/>
                </a:solidFill>
                <a:latin typeface="Courier New" pitchFamily="49" charset="0"/>
              </a:rPr>
              <a:t>// </a:t>
            </a:r>
            <a:r>
              <a:rPr lang="ru-RU" altLang="ru-RU" sz="2300" b="1">
                <a:solidFill>
                  <a:srgbClr val="008000"/>
                </a:solidFill>
                <a:latin typeface="Courier New" pitchFamily="49" charset="0"/>
              </a:rPr>
              <a:t>ша</a:t>
            </a:r>
            <a:r>
              <a:rPr lang="uk-UA" altLang="ru-RU" sz="2300" b="1">
                <a:solidFill>
                  <a:srgbClr val="008000"/>
                </a:solidFill>
                <a:latin typeface="Courier New" pitchFamily="49" charset="0"/>
              </a:rPr>
              <a:t>блон функції. </a:t>
            </a:r>
            <a:r>
              <a:rPr lang="en-US" altLang="ru-RU" sz="2300" b="1">
                <a:solidFill>
                  <a:srgbClr val="008000"/>
                </a:solidFill>
                <a:latin typeface="Courier New" pitchFamily="49" charset="0"/>
              </a:rPr>
              <a:t>Type – </a:t>
            </a:r>
            <a:r>
              <a:rPr lang="uk-UA" altLang="ru-RU" sz="2300" b="1">
                <a:solidFill>
                  <a:srgbClr val="008000"/>
                </a:solidFill>
                <a:latin typeface="Courier New" pitchFamily="49" charset="0"/>
              </a:rPr>
              <a:t>це параметр шаблону,</a:t>
            </a:r>
          </a:p>
          <a:p>
            <a:pPr algn="l">
              <a:lnSpc>
                <a:spcPct val="80000"/>
              </a:lnSpc>
            </a:pPr>
            <a:r>
              <a:rPr lang="en-US" altLang="ru-RU" sz="2300" b="1">
                <a:solidFill>
                  <a:srgbClr val="008000"/>
                </a:solidFill>
                <a:latin typeface="Courier New" pitchFamily="49" charset="0"/>
              </a:rPr>
              <a:t>// </a:t>
            </a:r>
            <a:r>
              <a:rPr lang="uk-UA" altLang="ru-RU" sz="2300" b="1">
                <a:solidFill>
                  <a:srgbClr val="008000"/>
                </a:solidFill>
                <a:latin typeface="Courier New" pitchFamily="49" charset="0"/>
              </a:rPr>
              <a:t>який є типом параметрів</a:t>
            </a:r>
            <a:r>
              <a:rPr lang="en-US" altLang="ru-RU" sz="2300" b="1">
                <a:solidFill>
                  <a:srgbClr val="008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80000"/>
              </a:lnSpc>
            </a:pPr>
            <a:r>
              <a:rPr lang="uk-UA" altLang="ru-RU" sz="2300" b="1">
                <a:solidFill>
                  <a:srgbClr val="003399"/>
                </a:solidFill>
                <a:latin typeface="Courier New" pitchFamily="49" charset="0"/>
              </a:rPr>
              <a:t>template</a:t>
            </a:r>
            <a:r>
              <a:rPr lang="uk-UA" altLang="ru-RU" sz="2300" b="1">
                <a:latin typeface="Courier New" pitchFamily="49" charset="0"/>
              </a:rPr>
              <a:t> &lt;</a:t>
            </a:r>
            <a:r>
              <a:rPr lang="uk-UA" altLang="ru-RU" sz="2300" b="1">
                <a:solidFill>
                  <a:srgbClr val="003399"/>
                </a:solidFill>
                <a:latin typeface="Courier New" pitchFamily="49" charset="0"/>
              </a:rPr>
              <a:t>typename</a:t>
            </a:r>
            <a:r>
              <a:rPr lang="uk-UA" altLang="ru-RU" sz="2300" b="1">
                <a:latin typeface="Courier New" pitchFamily="49" charset="0"/>
              </a:rPr>
              <a:t> T</a:t>
            </a:r>
            <a:r>
              <a:rPr lang="en-US" altLang="ru-RU" sz="2300" b="1">
                <a:latin typeface="Courier New" pitchFamily="49" charset="0"/>
              </a:rPr>
              <a:t>ype</a:t>
            </a:r>
            <a:r>
              <a:rPr lang="uk-UA" altLang="ru-RU" sz="2300" b="1">
                <a:latin typeface="Courier New" pitchFamily="49" charset="0"/>
              </a:rPr>
              <a:t>&gt;</a:t>
            </a:r>
          </a:p>
          <a:p>
            <a:pPr algn="l">
              <a:lnSpc>
                <a:spcPct val="80000"/>
              </a:lnSpc>
            </a:pPr>
            <a:r>
              <a:rPr lang="uk-UA" altLang="ru-RU" sz="2300" b="1">
                <a:latin typeface="Courier New" pitchFamily="49" charset="0"/>
              </a:rPr>
              <a:t>T</a:t>
            </a:r>
            <a:r>
              <a:rPr lang="en-US" altLang="ru-RU" sz="2300" b="1">
                <a:latin typeface="Courier New" pitchFamily="49" charset="0"/>
              </a:rPr>
              <a:t>ype</a:t>
            </a:r>
            <a:r>
              <a:rPr lang="uk-UA" altLang="ru-RU" sz="2300" b="1">
                <a:latin typeface="Courier New" pitchFamily="49" charset="0"/>
              </a:rPr>
              <a:t> maxi (T</a:t>
            </a:r>
            <a:r>
              <a:rPr lang="en-US" altLang="ru-RU" sz="2300" b="1">
                <a:latin typeface="Courier New" pitchFamily="49" charset="0"/>
              </a:rPr>
              <a:t>ype</a:t>
            </a:r>
            <a:r>
              <a:rPr lang="uk-UA" altLang="ru-RU" sz="2300" b="1">
                <a:latin typeface="Courier New" pitchFamily="49" charset="0"/>
              </a:rPr>
              <a:t> a, T</a:t>
            </a:r>
            <a:r>
              <a:rPr lang="en-US" altLang="ru-RU" sz="2300" b="1">
                <a:latin typeface="Courier New" pitchFamily="49" charset="0"/>
              </a:rPr>
              <a:t>ype</a:t>
            </a:r>
            <a:r>
              <a:rPr lang="uk-UA" altLang="ru-RU" sz="2300" b="1">
                <a:latin typeface="Courier New" pitchFamily="49" charset="0"/>
              </a:rPr>
              <a:t> b)</a:t>
            </a:r>
          </a:p>
          <a:p>
            <a:pPr algn="l">
              <a:lnSpc>
                <a:spcPct val="80000"/>
              </a:lnSpc>
            </a:pPr>
            <a:r>
              <a:rPr lang="uk-UA" altLang="ru-RU" sz="2300" b="1">
                <a:latin typeface="Courier New" pitchFamily="49" charset="0"/>
              </a:rPr>
              <a:t>{   </a:t>
            </a:r>
            <a:r>
              <a:rPr lang="uk-UA" altLang="ru-RU" sz="2300" b="1">
                <a:solidFill>
                  <a:srgbClr val="003399"/>
                </a:solidFill>
                <a:latin typeface="Courier New" pitchFamily="49" charset="0"/>
              </a:rPr>
              <a:t>return</a:t>
            </a:r>
            <a:r>
              <a:rPr lang="uk-UA" altLang="ru-RU" sz="2300" b="1">
                <a:latin typeface="Courier New" pitchFamily="49" charset="0"/>
              </a:rPr>
              <a:t> (a &lt; b)? b : a;</a:t>
            </a:r>
            <a:r>
              <a:rPr lang="en-US" altLang="ru-RU" sz="2300" b="1">
                <a:latin typeface="Courier New" pitchFamily="49" charset="0"/>
              </a:rPr>
              <a:t>  </a:t>
            </a:r>
            <a:r>
              <a:rPr lang="uk-UA" altLang="ru-RU" sz="2300" b="1">
                <a:latin typeface="Courier New" pitchFamily="49" charset="0"/>
              </a:rPr>
              <a:t>}</a:t>
            </a:r>
          </a:p>
          <a:p>
            <a:pPr algn="l">
              <a:lnSpc>
                <a:spcPct val="80000"/>
              </a:lnSpc>
            </a:pPr>
            <a:r>
              <a:rPr lang="uk-UA" altLang="ru-RU" sz="2300" b="1">
                <a:solidFill>
                  <a:srgbClr val="003399"/>
                </a:solidFill>
                <a:latin typeface="Courier New" pitchFamily="49" charset="0"/>
              </a:rPr>
              <a:t>int</a:t>
            </a:r>
            <a:r>
              <a:rPr lang="uk-UA" altLang="ru-RU" sz="2300" b="1">
                <a:latin typeface="Courier New" pitchFamily="49" charset="0"/>
              </a:rPr>
              <a:t> main( )</a:t>
            </a:r>
          </a:p>
          <a:p>
            <a:pPr algn="l">
              <a:lnSpc>
                <a:spcPct val="80000"/>
              </a:lnSpc>
            </a:pPr>
            <a:r>
              <a:rPr lang="uk-UA" altLang="ru-RU" sz="2300" b="1">
                <a:latin typeface="Courier New" pitchFamily="49" charset="0"/>
              </a:rPr>
              <a:t>{</a:t>
            </a:r>
          </a:p>
          <a:p>
            <a:pPr algn="l">
              <a:lnSpc>
                <a:spcPct val="80000"/>
              </a:lnSpc>
            </a:pPr>
            <a:r>
              <a:rPr lang="uk-UA" altLang="ru-RU" sz="2300" b="1">
                <a:latin typeface="Courier New" pitchFamily="49" charset="0"/>
              </a:rPr>
              <a:t> </a:t>
            </a:r>
            <a:r>
              <a:rPr lang="uk-UA" altLang="ru-RU" sz="2300" b="1">
                <a:solidFill>
                  <a:srgbClr val="003399"/>
                </a:solidFill>
                <a:latin typeface="Courier New" pitchFamily="49" charset="0"/>
              </a:rPr>
              <a:t>int</a:t>
            </a:r>
            <a:r>
              <a:rPr lang="uk-UA" altLang="ru-RU" sz="2300" b="1">
                <a:latin typeface="Courier New" pitchFamily="49" charset="0"/>
              </a:rPr>
              <a:t> m = 123, n = 10;</a:t>
            </a:r>
          </a:p>
          <a:p>
            <a:pPr algn="l">
              <a:lnSpc>
                <a:spcPct val="80000"/>
              </a:lnSpc>
            </a:pPr>
            <a:r>
              <a:rPr lang="uk-UA" altLang="ru-RU" sz="2300" b="1">
                <a:latin typeface="Courier New" pitchFamily="49" charset="0"/>
              </a:rPr>
              <a:t> </a:t>
            </a:r>
            <a:r>
              <a:rPr lang="uk-UA" altLang="ru-RU" sz="2300" b="1">
                <a:solidFill>
                  <a:srgbClr val="003399"/>
                </a:solidFill>
                <a:latin typeface="Courier New" pitchFamily="49" charset="0"/>
              </a:rPr>
              <a:t>double</a:t>
            </a:r>
            <a:r>
              <a:rPr lang="uk-UA" altLang="ru-RU" sz="2300" b="1">
                <a:latin typeface="Courier New" pitchFamily="49" charset="0"/>
              </a:rPr>
              <a:t> x = 1.0e-2, y = 1.0e+2;</a:t>
            </a:r>
          </a:p>
          <a:p>
            <a:pPr algn="l">
              <a:lnSpc>
                <a:spcPct val="80000"/>
              </a:lnSpc>
            </a:pPr>
            <a:r>
              <a:rPr lang="uk-UA" altLang="ru-RU" sz="2300" b="1">
                <a:latin typeface="Courier New" pitchFamily="49" charset="0"/>
              </a:rPr>
              <a:t> </a:t>
            </a:r>
            <a:r>
              <a:rPr lang="uk-UA" altLang="ru-RU" sz="2300" b="1">
                <a:solidFill>
                  <a:srgbClr val="003399"/>
                </a:solidFill>
                <a:latin typeface="Courier New" pitchFamily="49" charset="0"/>
              </a:rPr>
              <a:t>char</a:t>
            </a:r>
            <a:r>
              <a:rPr lang="uk-UA" altLang="ru-RU" sz="2300" b="1">
                <a:latin typeface="Courier New" pitchFamily="49" charset="0"/>
              </a:rPr>
              <a:t> </a:t>
            </a:r>
            <a:r>
              <a:rPr lang="en-US" altLang="ru-RU" sz="2300" b="1">
                <a:latin typeface="Courier New" pitchFamily="49" charset="0"/>
              </a:rPr>
              <a:t>v</a:t>
            </a:r>
            <a:r>
              <a:rPr lang="uk-UA" altLang="ru-RU" sz="2300" b="1">
                <a:latin typeface="Courier New" pitchFamily="49" charset="0"/>
              </a:rPr>
              <a:t> = 'A', </a:t>
            </a:r>
            <a:r>
              <a:rPr lang="en-US" altLang="ru-RU" sz="2300" b="1">
                <a:latin typeface="Courier New" pitchFamily="49" charset="0"/>
              </a:rPr>
              <a:t>w</a:t>
            </a:r>
            <a:r>
              <a:rPr lang="uk-UA" altLang="ru-RU" sz="2300" b="1">
                <a:latin typeface="Courier New" pitchFamily="49" charset="0"/>
              </a:rPr>
              <a:t> = 'B';</a:t>
            </a:r>
          </a:p>
          <a:p>
            <a:pPr algn="l">
              <a:lnSpc>
                <a:spcPct val="80000"/>
              </a:lnSpc>
            </a:pPr>
            <a:r>
              <a:rPr lang="uk-UA" altLang="ru-RU" sz="2300" b="1">
                <a:latin typeface="Courier New" pitchFamily="49" charset="0"/>
              </a:rPr>
              <a:t> cout &lt;&lt;</a:t>
            </a:r>
            <a:r>
              <a:rPr lang="uk-UA" altLang="ru-RU" sz="2300" b="1">
                <a:solidFill>
                  <a:srgbClr val="FF0000"/>
                </a:solidFill>
                <a:latin typeface="Courier New" pitchFamily="49" charset="0"/>
              </a:rPr>
              <a:t>"integer after max:"</a:t>
            </a:r>
            <a:r>
              <a:rPr lang="uk-UA" altLang="ru-RU" sz="2300" b="1">
                <a:latin typeface="Courier New" pitchFamily="49" charset="0"/>
              </a:rPr>
              <a:t>&lt;&lt; maxi (m, n)&lt;&lt; endl;</a:t>
            </a:r>
          </a:p>
          <a:p>
            <a:pPr algn="l">
              <a:lnSpc>
                <a:spcPct val="80000"/>
              </a:lnSpc>
            </a:pPr>
            <a:r>
              <a:rPr lang="uk-UA" altLang="ru-RU" sz="2300" b="1">
                <a:latin typeface="Courier New" pitchFamily="49" charset="0"/>
              </a:rPr>
              <a:t> cout &lt;&lt;</a:t>
            </a:r>
            <a:r>
              <a:rPr lang="uk-UA" altLang="ru-RU" sz="2300" b="1">
                <a:solidFill>
                  <a:srgbClr val="FF0000"/>
                </a:solidFill>
                <a:latin typeface="Courier New" pitchFamily="49" charset="0"/>
              </a:rPr>
              <a:t>"double after max:"</a:t>
            </a:r>
            <a:r>
              <a:rPr lang="uk-UA" altLang="ru-RU" sz="2300" b="1">
                <a:latin typeface="Courier New" pitchFamily="49" charset="0"/>
              </a:rPr>
              <a:t>&lt;&lt; maxi (x, y)&lt;&lt; endl;</a:t>
            </a:r>
          </a:p>
          <a:p>
            <a:pPr algn="l">
              <a:lnSpc>
                <a:spcPct val="80000"/>
              </a:lnSpc>
            </a:pPr>
            <a:r>
              <a:rPr lang="uk-UA" altLang="ru-RU" sz="2300" b="1">
                <a:latin typeface="Courier New" pitchFamily="49" charset="0"/>
              </a:rPr>
              <a:t> cout &lt;&lt;</a:t>
            </a:r>
            <a:r>
              <a:rPr lang="uk-UA" altLang="ru-RU" sz="2300" b="1">
                <a:solidFill>
                  <a:srgbClr val="FF0000"/>
                </a:solidFill>
                <a:latin typeface="Courier New" pitchFamily="49" charset="0"/>
              </a:rPr>
              <a:t>"char after max:"</a:t>
            </a:r>
            <a:r>
              <a:rPr lang="uk-UA" altLang="ru-RU" sz="2300" b="1">
                <a:latin typeface="Courier New" pitchFamily="49" charset="0"/>
              </a:rPr>
              <a:t> &lt;&lt; maxi (</a:t>
            </a:r>
            <a:r>
              <a:rPr lang="en-US" altLang="ru-RU" sz="2300" b="1">
                <a:latin typeface="Courier New" pitchFamily="49" charset="0"/>
              </a:rPr>
              <a:t>v</a:t>
            </a:r>
            <a:r>
              <a:rPr lang="uk-UA" altLang="ru-RU" sz="2300" b="1">
                <a:latin typeface="Courier New" pitchFamily="49" charset="0"/>
              </a:rPr>
              <a:t>, </a:t>
            </a:r>
            <a:r>
              <a:rPr lang="en-US" altLang="ru-RU" sz="2300" b="1">
                <a:latin typeface="Courier New" pitchFamily="49" charset="0"/>
              </a:rPr>
              <a:t>w</a:t>
            </a:r>
            <a:r>
              <a:rPr lang="uk-UA" altLang="ru-RU" sz="2300" b="1">
                <a:latin typeface="Courier New" pitchFamily="49" charset="0"/>
              </a:rPr>
              <a:t>) &lt;&lt; endl; 	</a:t>
            </a:r>
          </a:p>
          <a:p>
            <a:pPr algn="l">
              <a:lnSpc>
                <a:spcPct val="80000"/>
              </a:lnSpc>
            </a:pPr>
            <a:r>
              <a:rPr lang="uk-UA" altLang="ru-RU" sz="2300" b="1">
                <a:latin typeface="Courier New" pitchFamily="49" charset="0"/>
              </a:rPr>
              <a:t> </a:t>
            </a:r>
            <a:r>
              <a:rPr lang="uk-UA" altLang="ru-RU" sz="2300" b="1">
                <a:solidFill>
                  <a:srgbClr val="003399"/>
                </a:solidFill>
                <a:latin typeface="Courier New" pitchFamily="49" charset="0"/>
              </a:rPr>
              <a:t>return</a:t>
            </a:r>
            <a:r>
              <a:rPr lang="uk-UA" altLang="ru-RU" sz="2300" b="1">
                <a:latin typeface="Courier New" pitchFamily="49" charset="0"/>
              </a:rPr>
              <a:t> 0;</a:t>
            </a:r>
          </a:p>
          <a:p>
            <a:pPr algn="l">
              <a:lnSpc>
                <a:spcPct val="80000"/>
              </a:lnSpc>
            </a:pPr>
            <a:r>
              <a:rPr lang="uk-UA" altLang="ru-RU" sz="2300" b="1">
                <a:latin typeface="Courier New" pitchFamily="49" charset="0"/>
              </a:rPr>
              <a:t>}</a:t>
            </a:r>
            <a:endParaRPr lang="ru-RU" altLang="ru-RU" sz="23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07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 dirty="0">
                <a:latin typeface="Arial" charset="0"/>
              </a:rPr>
              <a:t>модифікуючі алгоритми</a:t>
            </a:r>
            <a:r>
              <a:rPr lang="ru-RU" altLang="ru-RU" sz="2400" dirty="0">
                <a:latin typeface="Arial" charset="0"/>
              </a:rPr>
              <a:t/>
            </a:r>
            <a:br>
              <a:rPr lang="ru-RU" altLang="ru-RU" sz="2400" dirty="0">
                <a:latin typeface="Arial" charset="0"/>
              </a:rPr>
            </a:br>
            <a:r>
              <a:rPr lang="ru-RU" altLang="ru-RU" sz="2400" dirty="0" err="1" smtClean="0">
                <a:latin typeface="Arial" charset="0"/>
              </a:rPr>
              <a:t>acc</a:t>
            </a:r>
            <a:r>
              <a:rPr lang="en-US" altLang="ru-RU" sz="2400" dirty="0" smtClean="0">
                <a:latin typeface="Arial" charset="0"/>
              </a:rPr>
              <a:t>u</a:t>
            </a:r>
            <a:r>
              <a:rPr lang="ru-RU" altLang="ru-RU" sz="2400" dirty="0" err="1" smtClean="0">
                <a:latin typeface="Arial" charset="0"/>
              </a:rPr>
              <a:t>mulate</a:t>
            </a:r>
            <a:r>
              <a:rPr lang="ru-RU" altLang="ru-RU" sz="2400" dirty="0" smtClean="0">
                <a:latin typeface="Arial" charset="0"/>
              </a:rPr>
              <a:t>(</a:t>
            </a:r>
            <a:r>
              <a:rPr lang="ru-RU" altLang="ru-RU" sz="2400" dirty="0" err="1" smtClean="0">
                <a:latin typeface="Arial" charset="0"/>
              </a:rPr>
              <a:t>It</a:t>
            </a:r>
            <a:r>
              <a:rPr lang="ru-RU" altLang="ru-RU" sz="2400" dirty="0" smtClean="0">
                <a:latin typeface="Arial" charset="0"/>
              </a:rPr>
              <a:t> </a:t>
            </a:r>
            <a:r>
              <a:rPr lang="ru-RU" altLang="ru-RU" sz="2400" dirty="0">
                <a:latin typeface="Arial" charset="0"/>
              </a:rPr>
              <a:t>p, </a:t>
            </a:r>
            <a:r>
              <a:rPr lang="ru-RU" altLang="ru-RU" sz="2400" dirty="0" err="1">
                <a:latin typeface="Arial" charset="0"/>
              </a:rPr>
              <a:t>It</a:t>
            </a:r>
            <a:r>
              <a:rPr lang="ru-RU" altLang="ru-RU" sz="2400" dirty="0">
                <a:latin typeface="Arial" charset="0"/>
              </a:rPr>
              <a:t> q, T i, F </a:t>
            </a:r>
            <a:r>
              <a:rPr lang="ru-RU" altLang="ru-RU" sz="2400" dirty="0" err="1">
                <a:latin typeface="Arial" charset="0"/>
              </a:rPr>
              <a:t>func</a:t>
            </a:r>
            <a:r>
              <a:rPr lang="ru-RU" altLang="ru-RU" sz="2400" dirty="0">
                <a:latin typeface="Arial" charset="0"/>
              </a:rPr>
              <a:t>)</a:t>
            </a:r>
            <a:br>
              <a:rPr lang="ru-RU" altLang="ru-RU" sz="2400" dirty="0">
                <a:latin typeface="Arial" charset="0"/>
              </a:rPr>
            </a:br>
            <a:r>
              <a:rPr lang="ru-RU" altLang="ru-RU" sz="2400" dirty="0">
                <a:latin typeface="Arial" charset="0"/>
              </a:rPr>
              <a:t>Послідовно застосовує бінарний функторів </a:t>
            </a:r>
            <a:r>
              <a:rPr lang="ru-RU" altLang="ru-RU" sz="2400" dirty="0" err="1">
                <a:latin typeface="Arial" charset="0"/>
              </a:rPr>
              <a:t>func</a:t>
            </a:r>
            <a:r>
              <a:rPr lang="ru-RU" altLang="ru-RU" sz="2400" dirty="0">
                <a:latin typeface="Arial" charset="0"/>
              </a:rPr>
              <a:t>до парам (i, * p ++), де i - деяке початкове значення, яке потім кожен раз замінюється значенням, яке повертає функтор. Функтор повинен повертати значення типу T.</a:t>
            </a:r>
            <a:br>
              <a:rPr lang="ru-RU" altLang="ru-RU" sz="2400" dirty="0">
                <a:latin typeface="Arial" charset="0"/>
              </a:rPr>
            </a:br>
            <a:r>
              <a:rPr lang="ru-RU" altLang="ru-RU" sz="2400" dirty="0">
                <a:latin typeface="Arial" charset="0"/>
              </a:rPr>
              <a:t>Реалізація цього алгоритму виглядає приблизно наступним чином: </a:t>
            </a:r>
            <a:r>
              <a:rPr lang="ru-RU" altLang="ru-RU" sz="2400" dirty="0" err="1">
                <a:latin typeface="Arial" charset="0"/>
              </a:rPr>
              <a:t>while</a:t>
            </a:r>
            <a:r>
              <a:rPr lang="ru-RU" altLang="ru-RU" sz="2400" dirty="0">
                <a:latin typeface="Arial" charset="0"/>
              </a:rPr>
              <a:t> (P! = Q) {i = </a:t>
            </a:r>
            <a:r>
              <a:rPr lang="ru-RU" altLang="ru-RU" sz="2400" dirty="0" err="1">
                <a:latin typeface="Arial" charset="0"/>
              </a:rPr>
              <a:t>func</a:t>
            </a:r>
            <a:r>
              <a:rPr lang="ru-RU" altLang="ru-RU" sz="2400" dirty="0">
                <a:latin typeface="Arial" charset="0"/>
              </a:rPr>
              <a:t>(I, * (p ++)); }</a:t>
            </a:r>
            <a:r>
              <a:rPr lang="ru-RU" altLang="ru-RU" sz="2400" dirty="0" err="1">
                <a:latin typeface="Arial" charset="0"/>
              </a:rPr>
              <a:t>return</a:t>
            </a:r>
            <a:r>
              <a:rPr lang="ru-RU" altLang="ru-RU" sz="2400" dirty="0">
                <a:latin typeface="Arial" charset="0"/>
              </a:rPr>
              <a:t>i; Наприклад, якщо в якості i передати 0, а в якості</a:t>
            </a:r>
            <a:r>
              <a:rPr lang="ru-RU" altLang="ru-RU" sz="2400" dirty="0" err="1">
                <a:latin typeface="Arial" charset="0"/>
              </a:rPr>
              <a:t>func</a:t>
            </a:r>
            <a:r>
              <a:rPr lang="ru-RU" altLang="ru-RU" sz="2400" dirty="0">
                <a:latin typeface="Arial" charset="0"/>
              </a:rPr>
              <a:t>- функтор, що обчислює суму, то порахуємо суму елементів послідовності. Якщо в якості i передати 1, а в якості</a:t>
            </a:r>
            <a:r>
              <a:rPr lang="ru-RU" altLang="ru-RU" sz="2400" dirty="0" err="1">
                <a:latin typeface="Arial" charset="0"/>
              </a:rPr>
              <a:t>func</a:t>
            </a:r>
            <a:r>
              <a:rPr lang="ru-RU" altLang="ru-RU" sz="2400" dirty="0">
                <a:latin typeface="Arial" charset="0"/>
              </a:rPr>
              <a:t> - функтор, що обчислює твір, то отримаємо твір елементів і т.д.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алгоритми в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69610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>
                <a:latin typeface="Arial" charset="0"/>
              </a:rPr>
              <a:t>модифікуючі алгоритми</a:t>
            </a:r>
            <a:r>
              <a:rPr lang="ru-RU" altLang="ru-RU" sz="2400">
                <a:latin typeface="Arial" charset="0"/>
              </a:rPr>
              <a:t/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sort (It p, It q), sort (It p, It q, Pr pred)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Сортує елементи послідовності в порядку зростання. stable_sort (It p, It q), stable_sort (It p, It q, Pr pred)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Сортує елементи, зберігаючи порядок елементів з однаковими значеннями відносно один одного. Ці алгоритми вимагають RA ітераторів, тому на списку працювати не будуть. Але у списку є власні функції члени sort, stable_sort.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алгоритми в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9065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>
                <a:latin typeface="Arial" charset="0"/>
              </a:rPr>
              <a:t>модифікуючі алгоритми</a:t>
            </a:r>
            <a:r>
              <a:rPr lang="ru-RU" altLang="ru-RU" sz="2400">
                <a:latin typeface="Arial" charset="0"/>
              </a:rPr>
              <a:t/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void nth_element (It p, It nth, It q), void nth_element (It p, It q, It nth, Pr pred)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Дозволяє отримати n-й по порядку елемент (n-й за рахунком, як якщо б масив був відсортований), переставляючи елементи таким чином, що всі елементи до нього менше, або рівні йому, а елементи після - більше, або рівні йому. partition (It p, It q, Pr pred)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Переставляє елементи послідовності таким чином, що всі елементи, для яких предикат повернув true, передують тим, для яких він повернув false. Повертає ітератор на перший елемент з другої групи.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алгоритми в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8530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>
                <a:latin typeface="Arial" charset="0"/>
              </a:rPr>
              <a:t>модифікуючі алгоритми</a:t>
            </a:r>
            <a:r>
              <a:rPr lang="ru-RU" altLang="ru-RU" sz="2400">
                <a:latin typeface="Arial" charset="0"/>
              </a:rPr>
              <a:t/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void partial_sort (It p, It middle, It q), void partial_sort (It p, It middle, It q, Pr pred)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Переставляє елементи послідовності так, що елементи межу ітераторами p і q розташовуються в тому порядку, як якби послідовність була відсортована, а елементи в решти - в довільному порядку. Тобто отримуємо частину відсортованої послідовності (не те ж саме, що відсортовану частину). merge (It p, It q, Itr i, Itr j, Iter out), merge (It p, It q, Itr i, Itr j, Iter out, Pr pred)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Сортує дві послідовності злиттям. 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алгоритми в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93735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Arial" charset="0"/>
              </a:rPr>
              <a:t>Бібліотека містить шаблонну функцію </a:t>
            </a:r>
            <a:r>
              <a:rPr lang="ru-RU" altLang="ru-RU" sz="2400" i="1">
                <a:latin typeface="Arial" charset="0"/>
              </a:rPr>
              <a:t>merge</a:t>
            </a:r>
            <a:r>
              <a:rPr lang="ru-RU" altLang="ru-RU" sz="2400">
                <a:latin typeface="Arial" charset="0"/>
              </a:rPr>
              <a:t>(Злиття). Коли користувачеві потрібно два масиви</a:t>
            </a:r>
            <a:r>
              <a:rPr lang="ru-RU" altLang="ru-RU" sz="2400" i="1">
                <a:latin typeface="Arial" charset="0"/>
              </a:rPr>
              <a:t>a</a:t>
            </a:r>
            <a:r>
              <a:rPr lang="ru-RU" altLang="ru-RU" sz="2400">
                <a:latin typeface="Arial" charset="0"/>
              </a:rPr>
              <a:t> і </a:t>
            </a:r>
            <a:r>
              <a:rPr lang="ru-RU" altLang="ru-RU" sz="2400" i="1">
                <a:latin typeface="Arial" charset="0"/>
              </a:rPr>
              <a:t>b</a:t>
            </a:r>
            <a:r>
              <a:rPr lang="ru-RU" altLang="ru-RU" sz="2400">
                <a:latin typeface="Arial" charset="0"/>
              </a:rPr>
              <a:t> об'єднати в </a:t>
            </a:r>
            <a:r>
              <a:rPr lang="ru-RU" altLang="ru-RU" sz="2400" i="1">
                <a:latin typeface="Arial" charset="0"/>
              </a:rPr>
              <a:t>з</a:t>
            </a:r>
            <a:r>
              <a:rPr lang="ru-RU" altLang="ru-RU" sz="2400">
                <a:latin typeface="Arial" charset="0"/>
              </a:rPr>
              <a:t>, То це може бути виконано так: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Arial" charset="0"/>
              </a:rPr>
              <a:t>int a [1 тисячу];</a:t>
            </a:r>
            <a:br>
              <a:rPr lang="en-US" altLang="ru-RU" sz="2400">
                <a:latin typeface="Arial" charset="0"/>
              </a:rPr>
            </a:br>
            <a:r>
              <a:rPr lang="en-US" altLang="ru-RU" sz="2400">
                <a:latin typeface="Arial" charset="0"/>
              </a:rPr>
              <a:t>int b [2000];</a:t>
            </a:r>
            <a:br>
              <a:rPr lang="en-US" altLang="ru-RU" sz="2400">
                <a:latin typeface="Arial" charset="0"/>
              </a:rPr>
            </a:br>
            <a:r>
              <a:rPr lang="en-US" altLang="ru-RU" sz="2400">
                <a:latin typeface="Arial" charset="0"/>
              </a:rPr>
              <a:t>int c [3000];</a:t>
            </a:r>
            <a:br>
              <a:rPr lang="en-US" altLang="ru-RU" sz="2400">
                <a:latin typeface="Arial" charset="0"/>
              </a:rPr>
            </a:br>
            <a:r>
              <a:rPr lang="en-US" altLang="ru-RU" sz="2400">
                <a:latin typeface="Arial" charset="0"/>
              </a:rPr>
              <a:t> ... </a:t>
            </a:r>
            <a:br>
              <a:rPr lang="en-US" altLang="ru-RU" sz="2400">
                <a:latin typeface="Arial" charset="0"/>
              </a:rPr>
            </a:br>
            <a:r>
              <a:rPr lang="en-US" altLang="ru-RU" sz="2400">
                <a:latin typeface="Arial" charset="0"/>
              </a:rPr>
              <a:t>merge (a, a +1000, b, b +2000, c); </a:t>
            </a:r>
            <a:endParaRPr lang="ru-RU" altLang="ru-RU" sz="24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Arial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алгоритми в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38126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i="1">
                <a:latin typeface="Arial" charset="0"/>
              </a:rPr>
              <a:t>s</a:t>
            </a:r>
            <a:r>
              <a:rPr lang="ru-RU" altLang="ru-RU" sz="2400" i="1">
                <a:latin typeface="Arial" charset="0"/>
              </a:rPr>
              <a:t>ort</a:t>
            </a:r>
            <a:r>
              <a:rPr lang="en-US" altLang="ru-RU" sz="2400" i="1">
                <a:latin typeface="Arial" charset="0"/>
              </a:rPr>
              <a:t>()</a:t>
            </a:r>
            <a:r>
              <a:rPr lang="ru-RU" altLang="ru-RU" sz="2400">
                <a:latin typeface="Arial" charset="0"/>
              </a:rPr>
              <a:t> сортує елементи в діапазоні </a:t>
            </a:r>
            <a:r>
              <a:rPr lang="ru-RU" altLang="ru-RU" sz="2400" i="1">
                <a:latin typeface="Arial" charset="0"/>
              </a:rPr>
              <a:t>[First, last)</a:t>
            </a:r>
            <a:r>
              <a:rPr lang="ru-RU" altLang="ru-RU" sz="2400">
                <a:latin typeface="Arial" charset="0"/>
              </a:rPr>
              <a:t>.</a:t>
            </a:r>
            <a:endParaRPr lang="en-US" altLang="ru-RU" sz="24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ru-RU" sz="24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Arial" charset="0"/>
              </a:rPr>
              <a:t>void sort (RandomAccessIterator first, RandomAccessIterator last);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ru-RU" sz="24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ru-RU" sz="24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i="1">
                <a:latin typeface="Arial" charset="0"/>
              </a:rPr>
              <a:t>random_shuffle</a:t>
            </a:r>
            <a:r>
              <a:rPr lang="ru-RU" altLang="ru-RU" sz="2400">
                <a:latin typeface="Arial" charset="0"/>
              </a:rPr>
              <a:t> переставляє елементи в діапазоні </a:t>
            </a:r>
            <a:r>
              <a:rPr lang="ru-RU" altLang="ru-RU" sz="2400" i="1">
                <a:latin typeface="Arial" charset="0"/>
              </a:rPr>
              <a:t>[First, last)</a:t>
            </a:r>
            <a:r>
              <a:rPr lang="ru-RU" altLang="ru-RU" sz="2400">
                <a:latin typeface="Arial" charset="0"/>
              </a:rPr>
              <a:t> з рівномірним розподілом.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Arial" charset="0"/>
              </a:rPr>
              <a:t>void random_shuffle (RandomAccessIterator first, RandomAccessIterator last);</a:t>
            </a:r>
            <a:endParaRPr lang="ru-RU" altLang="ru-RU" sz="2400">
              <a:latin typeface="Arial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алгоритми в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43911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600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 u="sng">
                <a:latin typeface="Arial" charset="0"/>
              </a:rPr>
              <a:t>приклад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Arial" charset="0"/>
              </a:rPr>
              <a:t>#include &lt;vector&gt;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Arial" charset="0"/>
              </a:rPr>
              <a:t>#include &lt;algorithm&gt;</a:t>
            </a:r>
            <a:endParaRPr lang="en-US" altLang="ru-RU" sz="2400" b="1" u="sng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Arial" charset="0"/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Arial" charset="0"/>
              </a:rPr>
              <a:t>list &lt;int&gt; lst;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Arial" charset="0"/>
              </a:rPr>
              <a:t>list &lt;int&gt; :: iterator lst_it;</a:t>
            </a:r>
            <a:endParaRPr lang="ru-RU" altLang="ru-RU" sz="24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Arial" charset="0"/>
              </a:rPr>
              <a:t>for (unsigned i = 0; i &lt;10; i 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Arial" charset="0"/>
              </a:rPr>
              <a:t> lst.push_back (i);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ru-RU" sz="24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Arial" charset="0"/>
              </a:rPr>
              <a:t>random_shuffle (lst.begin (), lst.end ());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Arial" charset="0"/>
              </a:rPr>
              <a:t>for (lst_it = lst.begin (); lst_it! = lst.end (); lst_it 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Arial" charset="0"/>
              </a:rPr>
              <a:t> cout &lt;&lt; * lst_it;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Arial" charset="0"/>
              </a:rPr>
              <a:t>sort (lst.begin (); lst.end ());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Arial" charset="0"/>
              </a:rPr>
              <a:t>for (lst_it = lst.begin (), lst_it! = vec.end (); lst_it 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Arial" charset="0"/>
              </a:rPr>
              <a:t> cout &lt;&lt; * lst_it;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b="1">
              <a:latin typeface="Arial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алгоритми в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34784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91277" y="82297"/>
            <a:ext cx="7704667" cy="48463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 </a:t>
            </a:r>
            <a:r>
              <a:rPr lang="en-US" dirty="0" smtClean="0"/>
              <a:t>accumulate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014984" y="521208"/>
            <a:ext cx="7726680" cy="5404104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&lt;numeric&gt;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&lt;functional&gt;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 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 vector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V {1, 2, 3, 4, 5, 6, 7, 8, 9, 10};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sum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 accumulate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0);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product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 accumulate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 multiplies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());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 string 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 accumulate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 begin (v),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 end (v),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 string {},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[]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 string &amp; 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()?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'-'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); });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"sum:" &lt;&lt; sum &lt;&lt; '\ n'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"product:" &lt;&lt; product &lt;&lt; '\ n'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"dash-separated string:" &lt;&lt; s &lt;&lt; '\ n';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9968" y="5657669"/>
            <a:ext cx="61125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3628800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dash-separated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string: 1-2-3-4-5-6-7-8-9-10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0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ru-RU" sz="2800" b="1"/>
              <a:t>клас </a:t>
            </a:r>
            <a:r>
              <a:rPr lang="en-US" sz="2800" b="1"/>
              <a:t>auto</a:t>
            </a:r>
            <a:r>
              <a:rPr lang="ru-RU" sz="2800" b="1"/>
              <a:t>_</a:t>
            </a:r>
            <a:r>
              <a:rPr lang="en-US" sz="2800" b="1"/>
              <a:t>ptr</a:t>
            </a:r>
            <a:endParaRPr lang="ru-RU" sz="2800" b="1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1600" y="908050"/>
            <a:ext cx="7765200" cy="521811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ru-RU" sz="2400" dirty="0"/>
              <a:t>обмеження класу </a:t>
            </a:r>
            <a:r>
              <a:rPr lang="ru-RU" sz="2400" dirty="0" err="1"/>
              <a:t>auto_ptr</a:t>
            </a:r>
            <a:r>
              <a:rPr lang="ru-RU" sz="2400" dirty="0"/>
              <a:t> (Простий "розумний" покажчик):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об'єктом може володіти тільки один покажчик,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об'єктом не може бути масив,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не можна використовувати адресну арифметику.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 dirty="0"/>
              <a:t>Єдине призначення цього класу - </a:t>
            </a:r>
            <a:r>
              <a:rPr lang="ru-RU" sz="2400" i="1" dirty="0"/>
              <a:t>автоматизувати знищення</a:t>
            </a:r>
            <a:r>
              <a:rPr lang="ru-RU" sz="2400" dirty="0"/>
              <a:t> виділеної раніше пам'яті.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 dirty="0"/>
              <a:t>Даний клас використовується, коли час існування виділеного об'єкта можна обмежити певним блоком.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 dirty="0"/>
              <a:t>Роблячи код більш безпечним, дані класи не завдають шкоди розміром або швидкості програми.</a:t>
            </a:r>
          </a:p>
        </p:txBody>
      </p:sp>
    </p:spTree>
    <p:extLst>
      <p:ext uri="{BB962C8B-B14F-4D97-AF65-F5344CB8AC3E}">
        <p14:creationId xmlns:p14="http://schemas.microsoft.com/office/powerpoint/2010/main" val="385959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ООП C ++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/>
              <a:t>50</a:t>
            </a:r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>
            <a:normAutofit fontScale="90000"/>
          </a:bodyPr>
          <a:lstStyle/>
          <a:p>
            <a:r>
              <a:rPr lang="ru-RU" sz="2800" b="1"/>
              <a:t>приклад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1600" y="908050"/>
            <a:ext cx="7585200" cy="5218113"/>
          </a:xfrm>
        </p:spPr>
        <p:txBody>
          <a:bodyPr>
            <a:normAutofit lnSpcReduction="10000"/>
          </a:bodyPr>
          <a:lstStyle/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ru-RU" sz="2000" dirty="0"/>
              <a:t>#</a:t>
            </a:r>
            <a:r>
              <a:rPr lang="ru-RU" sz="2000" dirty="0" err="1"/>
              <a:t>include</a:t>
            </a:r>
            <a:r>
              <a:rPr lang="ru-RU" sz="2000" dirty="0"/>
              <a:t> &lt;</a:t>
            </a:r>
            <a:r>
              <a:rPr lang="ru-RU" sz="2000" dirty="0" err="1"/>
              <a:t>memory</a:t>
            </a:r>
            <a:r>
              <a:rPr lang="ru-RU" sz="2000" dirty="0"/>
              <a:t>&gt; // оголошення шаблону класу </a:t>
            </a:r>
            <a:r>
              <a:rPr lang="ru-RU" sz="2000" dirty="0" err="1"/>
              <a:t>auto_ptr</a:t>
            </a:r>
            <a:endParaRPr lang="en-US" sz="2000" dirty="0"/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sz="2000" dirty="0"/>
              <a:t>#include &lt;</a:t>
            </a:r>
            <a:r>
              <a:rPr lang="en-US" sz="2000" dirty="0" err="1"/>
              <a:t>iostream</a:t>
            </a:r>
            <a:r>
              <a:rPr lang="en-US" sz="2000" dirty="0"/>
              <a:t>&gt;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sz="2000" dirty="0"/>
              <a:t>using namespace </a:t>
            </a:r>
            <a:r>
              <a:rPr lang="en-US" sz="2000" dirty="0" err="1"/>
              <a:t>std</a:t>
            </a:r>
            <a:r>
              <a:rPr lang="en-US" sz="2000" dirty="0"/>
              <a:t>;</a:t>
            </a:r>
            <a:endParaRPr lang="ru-RU" sz="2000" dirty="0"/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endParaRPr lang="ru-RU" sz="2000" dirty="0"/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ru-RU" sz="2000" dirty="0"/>
              <a:t>// Усередині функції ми виділяємо пам'ять для об'єкта типу </a:t>
            </a:r>
            <a:r>
              <a:rPr lang="ru-RU" sz="2000" dirty="0" err="1"/>
              <a:t>int</a:t>
            </a:r>
            <a:endParaRPr lang="ru-RU" sz="2000" dirty="0"/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ru-RU" sz="2000" dirty="0"/>
              <a:t>// але не звільняємо її явно оператором </a:t>
            </a:r>
            <a:r>
              <a:rPr lang="ru-RU" sz="2000" dirty="0" err="1"/>
              <a:t>delete</a:t>
            </a:r>
            <a:r>
              <a:rPr lang="ru-RU" sz="2000" dirty="0"/>
              <a:t>.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ru-RU" sz="2000" dirty="0"/>
              <a:t>// Це робиться автоматично.</a:t>
            </a:r>
            <a:endParaRPr lang="en-US" sz="2000" dirty="0"/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sz="2000" dirty="0"/>
              <a:t>void main (void) 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sz="2000" dirty="0"/>
              <a:t>{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sz="2000" dirty="0"/>
              <a:t> </a:t>
            </a:r>
            <a:r>
              <a:rPr lang="en-US" sz="2000" dirty="0" err="1"/>
              <a:t>auto_ptr</a:t>
            </a:r>
            <a:r>
              <a:rPr lang="en-US" sz="2000" dirty="0"/>
              <a:t>&lt;</a:t>
            </a:r>
            <a:r>
              <a:rPr lang="en-US" sz="2000" dirty="0" err="1"/>
              <a:t>int</a:t>
            </a:r>
            <a:r>
              <a:rPr lang="en-US" sz="2000" dirty="0"/>
              <a:t>&gt; </a:t>
            </a:r>
            <a:r>
              <a:rPr lang="en-US" sz="2000" dirty="0" err="1"/>
              <a:t>aptr</a:t>
            </a:r>
            <a:r>
              <a:rPr lang="en-US" sz="2000" dirty="0"/>
              <a:t>(new </a:t>
            </a:r>
            <a:r>
              <a:rPr lang="en-US" sz="2000" dirty="0" err="1"/>
              <a:t>int</a:t>
            </a:r>
            <a:r>
              <a:rPr lang="en-US" sz="2000" dirty="0"/>
              <a:t>(20));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sz="2000" dirty="0"/>
              <a:t> </a:t>
            </a:r>
            <a:r>
              <a:rPr lang="en-US" sz="2000" dirty="0" err="1"/>
              <a:t>auto_ptr</a:t>
            </a:r>
            <a:r>
              <a:rPr lang="en-US" sz="2000" dirty="0"/>
              <a:t>&lt;</a:t>
            </a:r>
            <a:r>
              <a:rPr lang="en-US" sz="2000" dirty="0" err="1"/>
              <a:t>int</a:t>
            </a:r>
            <a:r>
              <a:rPr lang="en-US" sz="2000" dirty="0"/>
              <a:t>&gt; Aptr2;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sz="2000" dirty="0"/>
              <a:t> </a:t>
            </a:r>
            <a:r>
              <a:rPr lang="en-US" sz="2000" dirty="0" err="1"/>
              <a:t>cout</a:t>
            </a:r>
            <a:r>
              <a:rPr lang="en-US" sz="2000" dirty="0"/>
              <a:t>&lt;&lt; "*</a:t>
            </a:r>
            <a:r>
              <a:rPr lang="en-US" sz="2000" dirty="0" err="1"/>
              <a:t>aptr</a:t>
            </a:r>
            <a:r>
              <a:rPr lang="en-US" sz="2000" dirty="0"/>
              <a:t>= "&lt;&lt; *</a:t>
            </a:r>
            <a:r>
              <a:rPr lang="en-US" sz="2000" dirty="0" err="1"/>
              <a:t>aptr</a:t>
            </a:r>
            <a:r>
              <a:rPr lang="en-US" sz="2000" dirty="0"/>
              <a:t>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ru-RU" sz="2000" dirty="0"/>
              <a:t> aptr2 =</a:t>
            </a:r>
            <a:r>
              <a:rPr lang="ru-RU" sz="2000" dirty="0" err="1"/>
              <a:t>aptr</a:t>
            </a:r>
            <a:r>
              <a:rPr lang="ru-RU" sz="2000" dirty="0"/>
              <a:t>; // тепер</a:t>
            </a:r>
            <a:r>
              <a:rPr lang="ru-RU" sz="2000" dirty="0" err="1"/>
              <a:t>aptr</a:t>
            </a:r>
            <a:r>
              <a:rPr lang="ru-RU" sz="2000" dirty="0"/>
              <a:t> не володіє ніяким об'єктом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ru-RU" sz="2000" dirty="0"/>
              <a:t> </a:t>
            </a:r>
            <a:r>
              <a:rPr lang="ru-RU" sz="2000" dirty="0" err="1"/>
              <a:t>cout</a:t>
            </a:r>
            <a:r>
              <a:rPr lang="ru-RU" sz="2000" dirty="0"/>
              <a:t>&lt;&lt; "* aptr2 =" &lt;&lt; * aptr2 &lt;&lt;</a:t>
            </a:r>
            <a:r>
              <a:rPr lang="ru-RU" sz="2000" dirty="0" err="1"/>
              <a:t>endl</a:t>
            </a:r>
            <a:r>
              <a:rPr lang="ru-RU" sz="2000" dirty="0"/>
              <a:t>;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ru-R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832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60350"/>
            <a:ext cx="8497888" cy="1081088"/>
          </a:xfrm>
        </p:spPr>
        <p:txBody>
          <a:bodyPr/>
          <a:lstStyle/>
          <a:p>
            <a:r>
              <a:rPr lang="uk-UA" altLang="ru-RU" sz="2800" b="1">
                <a:solidFill>
                  <a:srgbClr val="FF0000"/>
                </a:solidFill>
              </a:rPr>
              <a:t>Що відбувається при виклику функції, визначеної шаблоном?</a:t>
            </a:r>
            <a:endParaRPr lang="ru-RU" altLang="ru-RU" sz="2800" b="1">
              <a:solidFill>
                <a:srgbClr val="FF0000"/>
              </a:solidFill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1530350"/>
            <a:ext cx="8064500" cy="4562475"/>
          </a:xfrm>
        </p:spPr>
        <p:txBody>
          <a:bodyPr/>
          <a:lstStyle/>
          <a:p>
            <a:pPr algn="l"/>
            <a:r>
              <a:rPr lang="uk-UA" altLang="ru-RU" sz="2800"/>
              <a:t>Коли компілятор знаходить звертання до функції </a:t>
            </a:r>
            <a:r>
              <a:rPr lang="uk-UA" altLang="ru-RU" sz="2800" b="1">
                <a:latin typeface="Courier New" pitchFamily="49" charset="0"/>
              </a:rPr>
              <a:t>maxi</a:t>
            </a:r>
            <a:r>
              <a:rPr lang="uk-UA" altLang="ru-RU" sz="2800"/>
              <a:t>, тип даних, що передається у </a:t>
            </a:r>
            <a:r>
              <a:rPr lang="uk-UA" altLang="ru-RU" sz="2800" b="1">
                <a:latin typeface="Courier New" pitchFamily="49" charset="0"/>
              </a:rPr>
              <a:t>maxi</a:t>
            </a:r>
            <a:r>
              <a:rPr lang="uk-UA" altLang="ru-RU" sz="2800"/>
              <a:t> при виклику, підставляється замість ідентифікатору </a:t>
            </a:r>
            <a:r>
              <a:rPr lang="uk-UA" altLang="ru-RU" sz="2800" b="1">
                <a:latin typeface="Courier New" pitchFamily="49" charset="0"/>
              </a:rPr>
              <a:t>T</a:t>
            </a:r>
            <a:r>
              <a:rPr lang="en-US" altLang="ru-RU" sz="2800" b="1">
                <a:latin typeface="Courier New" pitchFamily="49" charset="0"/>
              </a:rPr>
              <a:t>ype</a:t>
            </a:r>
            <a:r>
              <a:rPr lang="uk-UA" altLang="ru-RU" sz="2800"/>
              <a:t> у всьому коді визначення шаблону, і компілятор створює завершену повноцінну функцію, яка компілюється і викликається. Цей процес називається </a:t>
            </a:r>
            <a:r>
              <a:rPr lang="uk-UA" altLang="ru-RU" sz="2800" b="1" i="1"/>
              <a:t>конкретизацією</a:t>
            </a:r>
            <a:r>
              <a:rPr lang="uk-UA" altLang="ru-RU" sz="2800"/>
              <a:t> </a:t>
            </a:r>
            <a:r>
              <a:rPr lang="en-US" altLang="ru-RU" sz="2800"/>
              <a:t>(instantiation)</a:t>
            </a:r>
            <a:r>
              <a:rPr lang="uk-UA" altLang="ru-RU" sz="2800"/>
              <a:t> шаблону.</a:t>
            </a:r>
            <a:r>
              <a:rPr lang="en-US" altLang="ru-RU" sz="2800"/>
              <a:t> </a:t>
            </a:r>
            <a:r>
              <a:rPr lang="uk-UA" altLang="ru-RU" sz="2800"/>
              <a:t>Таким чином, шаблони дійсно відіграють роль генераторів програмних кодів.</a:t>
            </a:r>
          </a:p>
        </p:txBody>
      </p:sp>
    </p:spTree>
    <p:extLst>
      <p:ext uri="{BB962C8B-B14F-4D97-AF65-F5344CB8AC3E}">
        <p14:creationId xmlns:p14="http://schemas.microsoft.com/office/powerpoint/2010/main" val="146462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53639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пара (</a:t>
            </a:r>
            <a:r>
              <a:rPr lang="en-US" dirty="0" smtClean="0"/>
              <a:t>Pair</a:t>
            </a:r>
            <a:r>
              <a:rPr lang="ru-RU" dirty="0" smtClean="0"/>
              <a:t>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993600"/>
            <a:ext cx="7704667" cy="5864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Пара, фактично є шаблонною структурою, яка містить два поля (</a:t>
            </a:r>
            <a:r>
              <a:rPr lang="ru-RU" dirty="0" smtClean="0"/>
              <a:t>можливо</a:t>
            </a:r>
            <a:r>
              <a:rPr lang="ru-RU" dirty="0"/>
              <a:t>, Різних типів), називаються вони </a:t>
            </a:r>
            <a:r>
              <a:rPr lang="ru-RU" dirty="0" err="1"/>
              <a:t>first</a:t>
            </a:r>
            <a:r>
              <a:rPr lang="ru-RU" dirty="0"/>
              <a:t> і </a:t>
            </a:r>
            <a:r>
              <a:rPr lang="ru-RU" dirty="0" err="1"/>
              <a:t>second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ru-RU" dirty="0"/>
              <a:t>того щоб використовувати </a:t>
            </a:r>
            <a:r>
              <a:rPr lang="ru-RU" dirty="0" err="1"/>
              <a:t>pair</a:t>
            </a:r>
            <a:r>
              <a:rPr lang="ru-RU" dirty="0"/>
              <a:t>, Необхідно підключити бібліотеку &lt;</a:t>
            </a:r>
            <a:r>
              <a:rPr lang="ru-RU" dirty="0" err="1"/>
              <a:t>utility</a:t>
            </a:r>
            <a:r>
              <a:rPr lang="ru-RU" dirty="0"/>
              <a:t>&gt;</a:t>
            </a:r>
          </a:p>
          <a:p>
            <a:pPr marL="0" indent="0">
              <a:buNone/>
            </a:pPr>
            <a:r>
              <a:rPr lang="ru-RU" dirty="0" smtClean="0"/>
              <a:t>нехай</a:t>
            </a:r>
            <a:r>
              <a:rPr lang="ru-RU" dirty="0"/>
              <a:t>, Наприклад, ми хочемо створити пару з цілого і дійсного числа. тоді</a:t>
            </a:r>
            <a:r>
              <a:rPr lang="ru-RU" dirty="0" smtClean="0"/>
              <a:t>її</a:t>
            </a:r>
            <a:r>
              <a:rPr lang="en-US" dirty="0" smtClean="0"/>
              <a:t> </a:t>
            </a:r>
            <a:r>
              <a:rPr lang="ru-RU" dirty="0" smtClean="0"/>
              <a:t>створення </a:t>
            </a:r>
            <a:r>
              <a:rPr lang="ru-RU" dirty="0"/>
              <a:t>буде виглядати наступним чином:</a:t>
            </a:r>
          </a:p>
          <a:p>
            <a:pPr marL="0" indent="0">
              <a:buNone/>
            </a:pPr>
            <a:r>
              <a:rPr lang="ru-RU" dirty="0" err="1"/>
              <a:t>pair</a:t>
            </a:r>
            <a:r>
              <a:rPr lang="ru-RU" dirty="0"/>
              <a:t> &lt;</a:t>
            </a:r>
            <a:r>
              <a:rPr lang="ru-RU" dirty="0" err="1"/>
              <a:t>int</a:t>
            </a:r>
            <a:r>
              <a:rPr lang="ru-RU" dirty="0"/>
              <a:t>, </a:t>
            </a:r>
            <a:r>
              <a:rPr lang="ru-RU" dirty="0" err="1"/>
              <a:t>double</a:t>
            </a:r>
            <a:r>
              <a:rPr lang="ru-RU" dirty="0"/>
              <a:t>&gt; P;</a:t>
            </a:r>
          </a:p>
          <a:p>
            <a:pPr marL="0" indent="0">
              <a:buNone/>
            </a:pPr>
            <a:r>
              <a:rPr lang="ru-RU" dirty="0"/>
              <a:t>Тепер ми можемо звертатися до p точно так же, як до звичайної структурі, наприклад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так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 err="1"/>
              <a:t>p.first</a:t>
            </a:r>
            <a:r>
              <a:rPr lang="ru-RU" dirty="0"/>
              <a:t> = 5; </a:t>
            </a:r>
            <a:r>
              <a:rPr lang="ru-RU" dirty="0" err="1"/>
              <a:t>p.second</a:t>
            </a:r>
            <a:r>
              <a:rPr lang="ru-RU" dirty="0"/>
              <a:t> = 3.1415;</a:t>
            </a:r>
          </a:p>
          <a:p>
            <a:pPr marL="0" indent="0">
              <a:buNone/>
            </a:pPr>
            <a:r>
              <a:rPr lang="ru-RU" dirty="0"/>
              <a:t>Пари однакового типу можна присвоювати один одному. Пари використовуються в</a:t>
            </a:r>
            <a:r>
              <a:rPr lang="ru-RU" dirty="0" smtClean="0"/>
              <a:t>асоціативних </a:t>
            </a:r>
            <a:r>
              <a:rPr lang="ru-RU" dirty="0"/>
              <a:t>контейнерах (про них буде сказано пізніше). Поля пари можуть бути не</a:t>
            </a:r>
            <a:r>
              <a:rPr lang="ru-RU" dirty="0" smtClean="0"/>
              <a:t>тільки</a:t>
            </a:r>
            <a:r>
              <a:rPr lang="en-US" dirty="0" smtClean="0"/>
              <a:t> </a:t>
            </a:r>
            <a:r>
              <a:rPr lang="ru-RU" dirty="0" smtClean="0"/>
              <a:t>елементарного</a:t>
            </a:r>
            <a:r>
              <a:rPr lang="ru-RU" dirty="0"/>
              <a:t>, А й складеного типу, наприклад, знову ж парою. Для прикладу,</a:t>
            </a:r>
            <a:r>
              <a:rPr lang="ru-RU" dirty="0" smtClean="0"/>
              <a:t>наведемо </a:t>
            </a:r>
            <a:r>
              <a:rPr lang="ru-RU" dirty="0"/>
              <a:t>реалізацію структури, що зберігає дату з використанням пар (рік, місяць, день</a:t>
            </a:r>
            <a:r>
              <a:rPr lang="ru-RU" dirty="0" smtClean="0"/>
              <a:t>):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745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94799"/>
          </a:xfrm>
        </p:spPr>
        <p:txBody>
          <a:bodyPr>
            <a:normAutofit fontScale="90000"/>
          </a:bodyPr>
          <a:lstStyle/>
          <a:p>
            <a:r>
              <a:rPr lang="ru-RU" dirty="0"/>
              <a:t>пара (</a:t>
            </a:r>
            <a:r>
              <a:rPr lang="en-US" dirty="0"/>
              <a:t>Pair</a:t>
            </a:r>
            <a:r>
              <a:rPr lang="ru-RU" dirty="0"/>
              <a:t>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152000"/>
            <a:ext cx="7704667" cy="560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err="1"/>
              <a:t>pair</a:t>
            </a:r>
            <a:r>
              <a:rPr lang="ru-RU" dirty="0"/>
              <a:t> &lt;</a:t>
            </a:r>
            <a:r>
              <a:rPr lang="ru-RU" dirty="0" err="1"/>
              <a:t>int</a:t>
            </a:r>
            <a:r>
              <a:rPr lang="ru-RU" dirty="0"/>
              <a:t>, </a:t>
            </a:r>
            <a:r>
              <a:rPr lang="ru-RU" dirty="0" err="1"/>
              <a:t>pair</a:t>
            </a:r>
            <a:r>
              <a:rPr lang="ru-RU" dirty="0"/>
              <a:t> &lt;</a:t>
            </a:r>
            <a:r>
              <a:rPr lang="ru-RU" dirty="0" err="1"/>
              <a:t>int</a:t>
            </a:r>
            <a:r>
              <a:rPr lang="ru-RU" dirty="0"/>
              <a:t>, </a:t>
            </a:r>
            <a:r>
              <a:rPr lang="ru-RU" dirty="0" err="1"/>
              <a:t>int</a:t>
            </a:r>
            <a:r>
              <a:rPr lang="ru-RU" dirty="0"/>
              <a:t>&gt;&gt; Date1, date2;</a:t>
            </a:r>
          </a:p>
          <a:p>
            <a:pPr marL="0" indent="0">
              <a:buNone/>
            </a:pPr>
            <a:r>
              <a:rPr lang="ru-RU" dirty="0" smtClean="0"/>
              <a:t>Варто зауважити, </a:t>
            </a:r>
            <a:r>
              <a:rPr lang="ru-RU" dirty="0"/>
              <a:t>що&gt; розділені пропуском, якщо не розділяти їх, то цей запис</a:t>
            </a:r>
            <a:r>
              <a:rPr lang="en-US" dirty="0"/>
              <a:t> </a:t>
            </a:r>
            <a:r>
              <a:rPr lang="ru-RU" dirty="0"/>
              <a:t>буде інтерпретуватися як оператор зсуву вправо &gt;&gt;, що призведе до помилки при</a:t>
            </a:r>
            <a:r>
              <a:rPr lang="en-US" dirty="0"/>
              <a:t> </a:t>
            </a:r>
            <a:r>
              <a:rPr lang="ru-RU" dirty="0"/>
              <a:t>компіляції.</a:t>
            </a:r>
          </a:p>
          <a:p>
            <a:pPr marL="0" indent="0">
              <a:buNone/>
            </a:pPr>
            <a:r>
              <a:rPr lang="ru-RU" dirty="0"/>
              <a:t>Звернення до полів буде виглядати так:</a:t>
            </a:r>
          </a:p>
          <a:p>
            <a:pPr marL="0" indent="0">
              <a:buNone/>
            </a:pP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year</a:t>
            </a:r>
            <a:r>
              <a:rPr lang="ru-RU" dirty="0"/>
              <a:t> = Date1.first;</a:t>
            </a:r>
          </a:p>
          <a:p>
            <a:pPr marL="0" indent="0">
              <a:buNone/>
            </a:pP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month</a:t>
            </a:r>
            <a:r>
              <a:rPr lang="ru-RU" dirty="0"/>
              <a:t> = Date1.second.first;</a:t>
            </a:r>
          </a:p>
          <a:p>
            <a:pPr marL="0" indent="0">
              <a:buNone/>
            </a:pP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day</a:t>
            </a:r>
            <a:r>
              <a:rPr lang="ru-RU" dirty="0"/>
              <a:t> = Date1.second.second;</a:t>
            </a:r>
          </a:p>
          <a:p>
            <a:pPr marL="0" indent="0">
              <a:buNone/>
            </a:pPr>
            <a:r>
              <a:rPr lang="ru-RU" dirty="0"/>
              <a:t>Вкрай корисна властивість полягає в тому, що пари можна порівнювати. При цьому</a:t>
            </a:r>
            <a:r>
              <a:rPr lang="en-US" dirty="0"/>
              <a:t> </a:t>
            </a:r>
            <a:r>
              <a:rPr lang="ru-RU" dirty="0"/>
              <a:t>порівняння йде зліва направо. </a:t>
            </a:r>
            <a:r>
              <a:rPr lang="ru-RU" dirty="0" smtClean="0"/>
              <a:t>Тобто </a:t>
            </a:r>
            <a:r>
              <a:rPr lang="ru-RU" dirty="0"/>
              <a:t>для нашої дати спочатку зрівняються роки, при рівних</a:t>
            </a:r>
            <a:r>
              <a:rPr lang="en-US" dirty="0"/>
              <a:t> </a:t>
            </a:r>
            <a:r>
              <a:rPr lang="ru-RU" dirty="0"/>
              <a:t>роках зрівняються місяці і т.д. Це дуже зручно використовувати при сортуванні.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8991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9388" y="188913"/>
            <a:ext cx="8713787" cy="6408737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ru-RU" sz="2200" b="1">
                <a:solidFill>
                  <a:srgbClr val="008000"/>
                </a:solidFill>
                <a:latin typeface="Courier New" pitchFamily="49" charset="0"/>
              </a:rPr>
              <a:t>// </a:t>
            </a:r>
            <a:r>
              <a:rPr lang="uk-UA" altLang="ru-RU" sz="2200" b="1">
                <a:solidFill>
                  <a:srgbClr val="008000"/>
                </a:solidFill>
                <a:latin typeface="Courier New" pitchFamily="49" charset="0"/>
              </a:rPr>
              <a:t>В цьому прикладі шаблон має кілька параметрів</a:t>
            </a:r>
            <a:r>
              <a:rPr lang="en-US" altLang="ru-RU" sz="2200" b="1">
                <a:solidFill>
                  <a:srgbClr val="008000"/>
                </a:solidFill>
                <a:latin typeface="Courier New" pitchFamily="49" charset="0"/>
              </a:rPr>
              <a:t>:</a:t>
            </a:r>
          </a:p>
          <a:p>
            <a:pPr algn="l">
              <a:lnSpc>
                <a:spcPct val="80000"/>
              </a:lnSpc>
            </a:pPr>
            <a:r>
              <a:rPr lang="en-US" altLang="ru-RU" sz="2200" b="1">
                <a:solidFill>
                  <a:srgbClr val="008000"/>
                </a:solidFill>
                <a:latin typeface="Courier New" pitchFamily="49" charset="0"/>
              </a:rPr>
              <a:t>// Type1</a:t>
            </a:r>
            <a:r>
              <a:rPr lang="uk-UA" altLang="ru-RU" sz="2200" b="1">
                <a:solidFill>
                  <a:srgbClr val="008000"/>
                </a:solidFill>
                <a:latin typeface="Courier New" pitchFamily="49" charset="0"/>
              </a:rPr>
              <a:t> та </a:t>
            </a:r>
            <a:r>
              <a:rPr lang="en-US" altLang="ru-RU" sz="2200" b="1">
                <a:solidFill>
                  <a:srgbClr val="008000"/>
                </a:solidFill>
                <a:latin typeface="Courier New" pitchFamily="49" charset="0"/>
              </a:rPr>
              <a:t>Type</a:t>
            </a:r>
            <a:r>
              <a:rPr lang="uk-UA" altLang="ru-RU" sz="2200" b="1">
                <a:solidFill>
                  <a:srgbClr val="008000"/>
                </a:solidFill>
                <a:latin typeface="Courier New" pitchFamily="49" charset="0"/>
              </a:rPr>
              <a:t>2</a:t>
            </a:r>
            <a:r>
              <a:rPr lang="en-US" altLang="ru-RU" sz="2200" b="1">
                <a:solidFill>
                  <a:srgbClr val="008000"/>
                </a:solidFill>
                <a:latin typeface="Courier New" pitchFamily="49" charset="0"/>
              </a:rPr>
              <a:t> – </a:t>
            </a:r>
            <a:r>
              <a:rPr lang="uk-UA" altLang="ru-RU" sz="2200" b="1">
                <a:solidFill>
                  <a:srgbClr val="008000"/>
                </a:solidFill>
                <a:latin typeface="Courier New" pitchFamily="49" charset="0"/>
              </a:rPr>
              <a:t>параметри шаблону функції. </a:t>
            </a:r>
          </a:p>
          <a:p>
            <a:pPr algn="l">
              <a:lnSpc>
                <a:spcPct val="80000"/>
              </a:lnSpc>
            </a:pPr>
            <a:r>
              <a:rPr lang="en-US" altLang="ru-RU" sz="2200" b="1">
                <a:solidFill>
                  <a:srgbClr val="008000"/>
                </a:solidFill>
                <a:latin typeface="Courier New" pitchFamily="49" charset="0"/>
              </a:rPr>
              <a:t>//</a:t>
            </a:r>
            <a:r>
              <a:rPr lang="uk-UA" altLang="ru-RU" sz="2200" b="1">
                <a:solidFill>
                  <a:srgbClr val="008000"/>
                </a:solidFill>
                <a:latin typeface="Courier New" pitchFamily="49" charset="0"/>
              </a:rPr>
              <a:t> Службове слово </a:t>
            </a:r>
            <a:r>
              <a:rPr lang="en-US" altLang="ru-RU" sz="2200" b="1">
                <a:solidFill>
                  <a:srgbClr val="003399"/>
                </a:solidFill>
                <a:latin typeface="Courier New" pitchFamily="49" charset="0"/>
              </a:rPr>
              <a:t>class</a:t>
            </a:r>
            <a:r>
              <a:rPr lang="uk-UA" altLang="ru-RU" sz="2200" b="1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en-US" altLang="ru-RU" sz="2200" b="1">
                <a:solidFill>
                  <a:srgbClr val="008000"/>
                </a:solidFill>
                <a:latin typeface="Courier New" pitchFamily="49" charset="0"/>
              </a:rPr>
              <a:t>(</a:t>
            </a:r>
            <a:r>
              <a:rPr lang="uk-UA" altLang="ru-RU" sz="2200" b="1">
                <a:solidFill>
                  <a:srgbClr val="008000"/>
                </a:solidFill>
                <a:latin typeface="Courier New" pitchFamily="49" charset="0"/>
              </a:rPr>
              <a:t>або</a:t>
            </a:r>
            <a:r>
              <a:rPr lang="uk-UA" altLang="ru-RU" sz="2200" b="1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en-US" altLang="ru-RU" sz="2200" b="1">
                <a:solidFill>
                  <a:srgbClr val="003399"/>
                </a:solidFill>
                <a:latin typeface="Courier New" pitchFamily="49" charset="0"/>
              </a:rPr>
              <a:t>typename</a:t>
            </a:r>
            <a:r>
              <a:rPr lang="en-US" altLang="ru-RU" sz="2200" b="1">
                <a:solidFill>
                  <a:srgbClr val="008000"/>
                </a:solidFill>
                <a:latin typeface="Courier New" pitchFamily="49" charset="0"/>
              </a:rPr>
              <a:t>) </a:t>
            </a:r>
            <a:r>
              <a:rPr lang="uk-UA" altLang="ru-RU" sz="2200" b="1">
                <a:solidFill>
                  <a:srgbClr val="008000"/>
                </a:solidFill>
                <a:latin typeface="Courier New" pitchFamily="49" charset="0"/>
              </a:rPr>
              <a:t>вказане</a:t>
            </a:r>
          </a:p>
          <a:p>
            <a:pPr algn="l">
              <a:lnSpc>
                <a:spcPct val="80000"/>
              </a:lnSpc>
            </a:pPr>
            <a:r>
              <a:rPr lang="en-US" altLang="ru-RU" sz="2200" b="1">
                <a:solidFill>
                  <a:srgbClr val="008000"/>
                </a:solidFill>
                <a:latin typeface="Courier New" pitchFamily="49" charset="0"/>
              </a:rPr>
              <a:t>//</a:t>
            </a:r>
            <a:r>
              <a:rPr lang="uk-UA" altLang="ru-RU" sz="2200" b="1">
                <a:solidFill>
                  <a:srgbClr val="008000"/>
                </a:solidFill>
                <a:latin typeface="Courier New" pitchFamily="49" charset="0"/>
              </a:rPr>
              <a:t> перед кожним параметром!</a:t>
            </a:r>
            <a:endParaRPr lang="en-US" altLang="ru-RU" sz="2200" b="1">
              <a:solidFill>
                <a:srgbClr val="008000"/>
              </a:solidFill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uk-UA" altLang="ru-RU" sz="2200" b="1">
                <a:solidFill>
                  <a:srgbClr val="003399"/>
                </a:solidFill>
                <a:latin typeface="Courier New" pitchFamily="49" charset="0"/>
              </a:rPr>
              <a:t>template</a:t>
            </a:r>
            <a:r>
              <a:rPr lang="uk-UA" altLang="ru-RU" sz="2200" b="1">
                <a:latin typeface="Courier New" pitchFamily="49" charset="0"/>
              </a:rPr>
              <a:t> &lt;</a:t>
            </a:r>
            <a:r>
              <a:rPr lang="en-US" altLang="ru-RU" sz="2200" b="1">
                <a:solidFill>
                  <a:srgbClr val="003399"/>
                </a:solidFill>
                <a:latin typeface="Courier New" pitchFamily="49" charset="0"/>
              </a:rPr>
              <a:t>class</a:t>
            </a:r>
            <a:r>
              <a:rPr lang="uk-UA" altLang="ru-RU" sz="2200" b="1">
                <a:latin typeface="Courier New" pitchFamily="49" charset="0"/>
              </a:rPr>
              <a:t> T</a:t>
            </a:r>
            <a:r>
              <a:rPr lang="en-US" altLang="ru-RU" sz="2200" b="1">
                <a:latin typeface="Courier New" pitchFamily="49" charset="0"/>
              </a:rPr>
              <a:t>ype1, </a:t>
            </a:r>
            <a:r>
              <a:rPr lang="en-US" altLang="ru-RU" sz="2200" b="1">
                <a:solidFill>
                  <a:srgbClr val="003399"/>
                </a:solidFill>
                <a:latin typeface="Courier New" pitchFamily="49" charset="0"/>
              </a:rPr>
              <a:t>class</a:t>
            </a:r>
            <a:r>
              <a:rPr lang="uk-UA" altLang="ru-RU" sz="2200" b="1">
                <a:latin typeface="Courier New" pitchFamily="49" charset="0"/>
              </a:rPr>
              <a:t> T</a:t>
            </a:r>
            <a:r>
              <a:rPr lang="en-US" altLang="ru-RU" sz="2200" b="1">
                <a:latin typeface="Courier New" pitchFamily="49" charset="0"/>
              </a:rPr>
              <a:t>ype2</a:t>
            </a:r>
            <a:r>
              <a:rPr lang="uk-UA" altLang="ru-RU" sz="2200" b="1">
                <a:latin typeface="Courier New" pitchFamily="49" charset="0"/>
              </a:rPr>
              <a:t>&gt;</a:t>
            </a:r>
          </a:p>
          <a:p>
            <a:pPr algn="l">
              <a:lnSpc>
                <a:spcPct val="80000"/>
              </a:lnSpc>
            </a:pPr>
            <a:r>
              <a:rPr lang="uk-UA" altLang="ru-RU" sz="2200" b="1">
                <a:latin typeface="Courier New" pitchFamily="49" charset="0"/>
              </a:rPr>
              <a:t>T</a:t>
            </a:r>
            <a:r>
              <a:rPr lang="en-US" altLang="ru-RU" sz="2200" b="1">
                <a:latin typeface="Courier New" pitchFamily="49" charset="0"/>
              </a:rPr>
              <a:t>ype1</a:t>
            </a:r>
            <a:r>
              <a:rPr lang="uk-UA" altLang="ru-RU" sz="2200" b="1">
                <a:latin typeface="Courier New" pitchFamily="49" charset="0"/>
              </a:rPr>
              <a:t> maxi (T</a:t>
            </a:r>
            <a:r>
              <a:rPr lang="en-US" altLang="ru-RU" sz="2200" b="1">
                <a:latin typeface="Courier New" pitchFamily="49" charset="0"/>
              </a:rPr>
              <a:t>ype1</a:t>
            </a:r>
            <a:r>
              <a:rPr lang="uk-UA" altLang="ru-RU" sz="2200" b="1">
                <a:latin typeface="Courier New" pitchFamily="49" charset="0"/>
              </a:rPr>
              <a:t> a, T</a:t>
            </a:r>
            <a:r>
              <a:rPr lang="en-US" altLang="ru-RU" sz="2200" b="1">
                <a:latin typeface="Courier New" pitchFamily="49" charset="0"/>
              </a:rPr>
              <a:t>ype2</a:t>
            </a:r>
            <a:r>
              <a:rPr lang="uk-UA" altLang="ru-RU" sz="2200" b="1">
                <a:latin typeface="Courier New" pitchFamily="49" charset="0"/>
              </a:rPr>
              <a:t> b)</a:t>
            </a:r>
          </a:p>
          <a:p>
            <a:pPr algn="l">
              <a:lnSpc>
                <a:spcPct val="80000"/>
              </a:lnSpc>
            </a:pPr>
            <a:r>
              <a:rPr lang="uk-UA" altLang="ru-RU" sz="2200" b="1">
                <a:latin typeface="Courier New" pitchFamily="49" charset="0"/>
              </a:rPr>
              <a:t>{</a:t>
            </a:r>
          </a:p>
          <a:p>
            <a:pPr algn="l">
              <a:lnSpc>
                <a:spcPct val="80000"/>
              </a:lnSpc>
            </a:pPr>
            <a:r>
              <a:rPr lang="uk-UA" altLang="ru-RU" sz="2200" b="1">
                <a:latin typeface="Courier New" pitchFamily="49" charset="0"/>
              </a:rPr>
              <a:t>   </a:t>
            </a:r>
            <a:r>
              <a:rPr lang="uk-UA" altLang="ru-RU" sz="2200" b="1">
                <a:solidFill>
                  <a:srgbClr val="003399"/>
                </a:solidFill>
                <a:latin typeface="Courier New" pitchFamily="49" charset="0"/>
              </a:rPr>
              <a:t>return</a:t>
            </a:r>
            <a:r>
              <a:rPr lang="uk-UA" altLang="ru-RU" sz="2200" b="1">
                <a:latin typeface="Courier New" pitchFamily="49" charset="0"/>
              </a:rPr>
              <a:t> (a &lt; </a:t>
            </a:r>
            <a:r>
              <a:rPr lang="en-US" altLang="ru-RU" sz="2200" b="1">
                <a:latin typeface="Courier New" pitchFamily="49" charset="0"/>
              </a:rPr>
              <a:t>(</a:t>
            </a:r>
            <a:r>
              <a:rPr lang="uk-UA" altLang="ru-RU" sz="2200" b="1">
                <a:latin typeface="Courier New" pitchFamily="49" charset="0"/>
              </a:rPr>
              <a:t>T</a:t>
            </a:r>
            <a:r>
              <a:rPr lang="en-US" altLang="ru-RU" sz="2200" b="1">
                <a:latin typeface="Courier New" pitchFamily="49" charset="0"/>
              </a:rPr>
              <a:t>ype1)</a:t>
            </a:r>
            <a:r>
              <a:rPr lang="uk-UA" altLang="ru-RU" sz="2200" b="1">
                <a:latin typeface="Courier New" pitchFamily="49" charset="0"/>
              </a:rPr>
              <a:t> b)?</a:t>
            </a:r>
            <a:r>
              <a:rPr lang="en-US" altLang="ru-RU" sz="2200" b="1">
                <a:latin typeface="Courier New" pitchFamily="49" charset="0"/>
              </a:rPr>
              <a:t> (</a:t>
            </a:r>
            <a:r>
              <a:rPr lang="uk-UA" altLang="ru-RU" sz="2200" b="1">
                <a:latin typeface="Courier New" pitchFamily="49" charset="0"/>
              </a:rPr>
              <a:t>T</a:t>
            </a:r>
            <a:r>
              <a:rPr lang="en-US" altLang="ru-RU" sz="2200" b="1">
                <a:latin typeface="Courier New" pitchFamily="49" charset="0"/>
              </a:rPr>
              <a:t>ype1)</a:t>
            </a:r>
            <a:r>
              <a:rPr lang="uk-UA" altLang="ru-RU" sz="2200" b="1">
                <a:latin typeface="Courier New" pitchFamily="49" charset="0"/>
              </a:rPr>
              <a:t> b : a;</a:t>
            </a:r>
          </a:p>
          <a:p>
            <a:pPr algn="l">
              <a:lnSpc>
                <a:spcPct val="80000"/>
              </a:lnSpc>
            </a:pPr>
            <a:r>
              <a:rPr lang="uk-UA" altLang="ru-RU" sz="2200" b="1">
                <a:latin typeface="Courier New" pitchFamily="49" charset="0"/>
              </a:rPr>
              <a:t>}</a:t>
            </a:r>
            <a:endParaRPr lang="en-US" altLang="ru-RU" sz="2200" b="1"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uk-UA" altLang="ru-RU" sz="2200" b="1">
                <a:solidFill>
                  <a:srgbClr val="003399"/>
                </a:solidFill>
                <a:latin typeface="Courier New" pitchFamily="49" charset="0"/>
              </a:rPr>
              <a:t>int</a:t>
            </a:r>
            <a:r>
              <a:rPr lang="uk-UA" altLang="ru-RU" sz="2200" b="1">
                <a:latin typeface="Courier New" pitchFamily="49" charset="0"/>
              </a:rPr>
              <a:t> main( )</a:t>
            </a:r>
          </a:p>
          <a:p>
            <a:pPr algn="l">
              <a:lnSpc>
                <a:spcPct val="80000"/>
              </a:lnSpc>
            </a:pPr>
            <a:r>
              <a:rPr lang="uk-UA" altLang="ru-RU" sz="2200" b="1">
                <a:latin typeface="Courier New" pitchFamily="49" charset="0"/>
              </a:rPr>
              <a:t>{</a:t>
            </a:r>
          </a:p>
          <a:p>
            <a:pPr algn="l">
              <a:lnSpc>
                <a:spcPct val="80000"/>
              </a:lnSpc>
            </a:pPr>
            <a:r>
              <a:rPr lang="en-US" altLang="ru-RU" sz="2200" b="1">
                <a:latin typeface="Courier New" pitchFamily="49" charset="0"/>
              </a:rPr>
              <a:t>  </a:t>
            </a:r>
            <a:r>
              <a:rPr lang="uk-UA" altLang="ru-RU" sz="2200" b="1">
                <a:latin typeface="Courier New" pitchFamily="49" charset="0"/>
              </a:rPr>
              <a:t>cout &lt;&lt;</a:t>
            </a:r>
            <a:r>
              <a:rPr lang="uk-UA" altLang="ru-RU" sz="2200" b="1">
                <a:solidFill>
                  <a:srgbClr val="FF0000"/>
                </a:solidFill>
                <a:latin typeface="Courier New" pitchFamily="49" charset="0"/>
              </a:rPr>
              <a:t>"max</a:t>
            </a:r>
            <a:r>
              <a:rPr lang="en-US" altLang="ru-RU" sz="2200" b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uk-UA" altLang="ru-RU" sz="2200" b="1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altLang="ru-RU" sz="2200" b="1">
                <a:solidFill>
                  <a:srgbClr val="FF0000"/>
                </a:solidFill>
                <a:latin typeface="Courier New" pitchFamily="49" charset="0"/>
              </a:rPr>
              <a:t>double, int)</a:t>
            </a:r>
            <a:r>
              <a:rPr lang="uk-UA" altLang="ru-RU" sz="2200" b="1">
                <a:solidFill>
                  <a:srgbClr val="FF0000"/>
                </a:solidFill>
                <a:latin typeface="Courier New" pitchFamily="49" charset="0"/>
              </a:rPr>
              <a:t>:"</a:t>
            </a:r>
            <a:r>
              <a:rPr lang="uk-UA" altLang="ru-RU" sz="2200" b="1">
                <a:latin typeface="Courier New" pitchFamily="49" charset="0"/>
              </a:rPr>
              <a:t>&lt;&lt; maxi (</a:t>
            </a:r>
            <a:r>
              <a:rPr lang="en-US" altLang="ru-RU" sz="2200" b="1">
                <a:latin typeface="Courier New" pitchFamily="49" charset="0"/>
              </a:rPr>
              <a:t>2.5</a:t>
            </a:r>
            <a:r>
              <a:rPr lang="uk-UA" altLang="ru-RU" sz="2200" b="1">
                <a:latin typeface="Courier New" pitchFamily="49" charset="0"/>
              </a:rPr>
              <a:t>, </a:t>
            </a:r>
            <a:r>
              <a:rPr lang="en-US" altLang="ru-RU" sz="2200" b="1">
                <a:latin typeface="Courier New" pitchFamily="49" charset="0"/>
              </a:rPr>
              <a:t>4</a:t>
            </a:r>
            <a:r>
              <a:rPr lang="uk-UA" altLang="ru-RU" sz="2200" b="1">
                <a:latin typeface="Courier New" pitchFamily="49" charset="0"/>
              </a:rPr>
              <a:t>)</a:t>
            </a:r>
            <a:r>
              <a:rPr lang="en-US" altLang="ru-RU" sz="2200" b="1">
                <a:latin typeface="Courier New" pitchFamily="49" charset="0"/>
              </a:rPr>
              <a:t> </a:t>
            </a:r>
            <a:r>
              <a:rPr lang="uk-UA" altLang="ru-RU" sz="2200" b="1">
                <a:latin typeface="Courier New" pitchFamily="49" charset="0"/>
              </a:rPr>
              <a:t>&lt;&lt; </a:t>
            </a:r>
            <a:endParaRPr lang="en-US" altLang="ru-RU" sz="2200" b="1"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en-US" altLang="ru-RU" sz="2200" b="1">
                <a:latin typeface="Courier New" pitchFamily="49" charset="0"/>
              </a:rPr>
              <a:t>  </a:t>
            </a:r>
            <a:r>
              <a:rPr lang="uk-UA" altLang="ru-RU" sz="2200" b="1">
                <a:latin typeface="Courier New" pitchFamily="49" charset="0"/>
              </a:rPr>
              <a:t>endl;</a:t>
            </a:r>
          </a:p>
          <a:p>
            <a:pPr algn="l">
              <a:lnSpc>
                <a:spcPct val="80000"/>
              </a:lnSpc>
            </a:pPr>
            <a:r>
              <a:rPr lang="uk-UA" altLang="ru-RU" sz="2200" b="1">
                <a:latin typeface="Courier New" pitchFamily="49" charset="0"/>
              </a:rPr>
              <a:t> </a:t>
            </a:r>
            <a:r>
              <a:rPr lang="en-US" altLang="ru-RU" sz="2200" b="1">
                <a:latin typeface="Courier New" pitchFamily="49" charset="0"/>
              </a:rPr>
              <a:t> </a:t>
            </a:r>
            <a:r>
              <a:rPr lang="uk-UA" altLang="ru-RU" sz="2200" b="1">
                <a:latin typeface="Courier New" pitchFamily="49" charset="0"/>
              </a:rPr>
              <a:t>cout &lt;&lt;</a:t>
            </a:r>
            <a:r>
              <a:rPr lang="uk-UA" altLang="ru-RU" sz="2200" b="1">
                <a:solidFill>
                  <a:srgbClr val="FF0000"/>
                </a:solidFill>
                <a:latin typeface="Courier New" pitchFamily="49" charset="0"/>
              </a:rPr>
              <a:t>"max</a:t>
            </a:r>
            <a:r>
              <a:rPr lang="en-US" altLang="ru-RU" sz="2200" b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uk-UA" altLang="ru-RU" sz="2200" b="1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altLang="ru-RU" sz="2200" b="1">
                <a:solidFill>
                  <a:srgbClr val="FF0000"/>
                </a:solidFill>
                <a:latin typeface="Courier New" pitchFamily="49" charset="0"/>
              </a:rPr>
              <a:t>int, double)</a:t>
            </a:r>
            <a:r>
              <a:rPr lang="uk-UA" altLang="ru-RU" sz="2200" b="1">
                <a:solidFill>
                  <a:srgbClr val="FF0000"/>
                </a:solidFill>
                <a:latin typeface="Courier New" pitchFamily="49" charset="0"/>
              </a:rPr>
              <a:t>:"</a:t>
            </a:r>
            <a:r>
              <a:rPr lang="uk-UA" altLang="ru-RU" sz="2200" b="1">
                <a:latin typeface="Courier New" pitchFamily="49" charset="0"/>
              </a:rPr>
              <a:t>&lt;&lt; maxi (</a:t>
            </a:r>
            <a:r>
              <a:rPr lang="en-US" altLang="ru-RU" sz="2200" b="1">
                <a:latin typeface="Courier New" pitchFamily="49" charset="0"/>
              </a:rPr>
              <a:t>4</a:t>
            </a:r>
            <a:r>
              <a:rPr lang="uk-UA" altLang="ru-RU" sz="2200" b="1">
                <a:latin typeface="Courier New" pitchFamily="49" charset="0"/>
              </a:rPr>
              <a:t>, </a:t>
            </a:r>
            <a:r>
              <a:rPr lang="en-US" altLang="ru-RU" sz="2200" b="1">
                <a:latin typeface="Courier New" pitchFamily="49" charset="0"/>
              </a:rPr>
              <a:t>20.5</a:t>
            </a:r>
            <a:r>
              <a:rPr lang="uk-UA" altLang="ru-RU" sz="2200" b="1">
                <a:latin typeface="Courier New" pitchFamily="49" charset="0"/>
              </a:rPr>
              <a:t>)</a:t>
            </a:r>
            <a:r>
              <a:rPr lang="en-US" altLang="ru-RU" sz="2200" b="1">
                <a:latin typeface="Courier New" pitchFamily="49" charset="0"/>
              </a:rPr>
              <a:t> </a:t>
            </a:r>
            <a:r>
              <a:rPr lang="uk-UA" altLang="ru-RU" sz="2200" b="1">
                <a:latin typeface="Courier New" pitchFamily="49" charset="0"/>
              </a:rPr>
              <a:t>&lt;&lt;</a:t>
            </a:r>
            <a:endParaRPr lang="en-US" altLang="ru-RU" sz="2200" b="1"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en-US" altLang="ru-RU" sz="2200" b="1">
                <a:latin typeface="Courier New" pitchFamily="49" charset="0"/>
              </a:rPr>
              <a:t>  </a:t>
            </a:r>
            <a:r>
              <a:rPr lang="uk-UA" altLang="ru-RU" sz="2200" b="1">
                <a:latin typeface="Courier New" pitchFamily="49" charset="0"/>
              </a:rPr>
              <a:t>endl;</a:t>
            </a:r>
          </a:p>
          <a:p>
            <a:pPr algn="l">
              <a:lnSpc>
                <a:spcPct val="80000"/>
              </a:lnSpc>
            </a:pPr>
            <a:r>
              <a:rPr lang="uk-UA" altLang="ru-RU" sz="2200" b="1">
                <a:latin typeface="Courier New" pitchFamily="49" charset="0"/>
              </a:rPr>
              <a:t> </a:t>
            </a:r>
            <a:r>
              <a:rPr lang="en-US" altLang="ru-RU" sz="2200" b="1">
                <a:latin typeface="Courier New" pitchFamily="49" charset="0"/>
              </a:rPr>
              <a:t> </a:t>
            </a:r>
            <a:r>
              <a:rPr lang="uk-UA" altLang="ru-RU" sz="2200" b="1">
                <a:latin typeface="Courier New" pitchFamily="49" charset="0"/>
              </a:rPr>
              <a:t>cout &lt;&lt;</a:t>
            </a:r>
            <a:r>
              <a:rPr lang="uk-UA" altLang="ru-RU" sz="2200" b="1">
                <a:solidFill>
                  <a:srgbClr val="FF0000"/>
                </a:solidFill>
                <a:latin typeface="Courier New" pitchFamily="49" charset="0"/>
              </a:rPr>
              <a:t>"max</a:t>
            </a:r>
            <a:r>
              <a:rPr lang="en-US" altLang="ru-RU" sz="2200" b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uk-UA" altLang="ru-RU" sz="2200" b="1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altLang="ru-RU" sz="2200" b="1">
                <a:solidFill>
                  <a:srgbClr val="FF0000"/>
                </a:solidFill>
                <a:latin typeface="Courier New" pitchFamily="49" charset="0"/>
              </a:rPr>
              <a:t>int, char)</a:t>
            </a:r>
            <a:r>
              <a:rPr lang="uk-UA" altLang="ru-RU" sz="2200" b="1">
                <a:solidFill>
                  <a:srgbClr val="FF0000"/>
                </a:solidFill>
                <a:latin typeface="Courier New" pitchFamily="49" charset="0"/>
              </a:rPr>
              <a:t>:"</a:t>
            </a:r>
            <a:r>
              <a:rPr lang="uk-UA" altLang="ru-RU" sz="2200" b="1">
                <a:latin typeface="Courier New" pitchFamily="49" charset="0"/>
              </a:rPr>
              <a:t>&lt;&lt; maxi (</a:t>
            </a:r>
            <a:r>
              <a:rPr lang="en-US" altLang="ru-RU" sz="2200" b="1">
                <a:latin typeface="Courier New" pitchFamily="49" charset="0"/>
              </a:rPr>
              <a:t>5</a:t>
            </a:r>
            <a:r>
              <a:rPr lang="uk-UA" altLang="ru-RU" sz="2200" b="1">
                <a:latin typeface="Courier New" pitchFamily="49" charset="0"/>
              </a:rPr>
              <a:t>, </a:t>
            </a:r>
            <a:r>
              <a:rPr lang="en-US" altLang="ru-RU" sz="1800" b="1"/>
              <a:t>'0'</a:t>
            </a:r>
            <a:r>
              <a:rPr lang="uk-UA" altLang="ru-RU" sz="2200" b="1">
                <a:latin typeface="Courier New" pitchFamily="49" charset="0"/>
              </a:rPr>
              <a:t>)&lt;&lt;</a:t>
            </a:r>
            <a:r>
              <a:rPr lang="en-US" altLang="ru-RU" sz="2200" b="1">
                <a:latin typeface="Courier New" pitchFamily="49" charset="0"/>
              </a:rPr>
              <a:t> </a:t>
            </a:r>
            <a:r>
              <a:rPr lang="uk-UA" altLang="ru-RU" sz="2200" b="1">
                <a:latin typeface="Courier New" pitchFamily="49" charset="0"/>
              </a:rPr>
              <a:t>endl;</a:t>
            </a:r>
          </a:p>
          <a:p>
            <a:pPr algn="l">
              <a:lnSpc>
                <a:spcPct val="80000"/>
              </a:lnSpc>
            </a:pPr>
            <a:r>
              <a:rPr lang="uk-UA" altLang="ru-RU" sz="2200" b="1">
                <a:latin typeface="Courier New" pitchFamily="49" charset="0"/>
              </a:rPr>
              <a:t> </a:t>
            </a:r>
            <a:r>
              <a:rPr lang="en-US" altLang="ru-RU" sz="2200" b="1">
                <a:latin typeface="Courier New" pitchFamily="49" charset="0"/>
              </a:rPr>
              <a:t> </a:t>
            </a:r>
            <a:r>
              <a:rPr lang="uk-UA" altLang="ru-RU" sz="2200" b="1">
                <a:latin typeface="Courier New" pitchFamily="49" charset="0"/>
              </a:rPr>
              <a:t>system(</a:t>
            </a:r>
            <a:r>
              <a:rPr lang="uk-UA" altLang="ru-RU" sz="2200" b="1">
                <a:solidFill>
                  <a:srgbClr val="FF0000"/>
                </a:solidFill>
                <a:latin typeface="Courier New" pitchFamily="49" charset="0"/>
              </a:rPr>
              <a:t>"PAUSE"</a:t>
            </a:r>
            <a:r>
              <a:rPr lang="uk-UA" altLang="ru-RU" sz="2200" b="1">
                <a:latin typeface="Courier New" pitchFamily="49" charset="0"/>
              </a:rPr>
              <a:t>);	</a:t>
            </a:r>
          </a:p>
          <a:p>
            <a:pPr algn="l">
              <a:lnSpc>
                <a:spcPct val="80000"/>
              </a:lnSpc>
            </a:pPr>
            <a:r>
              <a:rPr lang="uk-UA" altLang="ru-RU" sz="2200" b="1">
                <a:latin typeface="Courier New" pitchFamily="49" charset="0"/>
              </a:rPr>
              <a:t> </a:t>
            </a:r>
            <a:r>
              <a:rPr lang="en-US" altLang="ru-RU" sz="2200" b="1">
                <a:latin typeface="Courier New" pitchFamily="49" charset="0"/>
              </a:rPr>
              <a:t> </a:t>
            </a:r>
            <a:r>
              <a:rPr lang="uk-UA" altLang="ru-RU" sz="2200" b="1">
                <a:solidFill>
                  <a:srgbClr val="003399"/>
                </a:solidFill>
                <a:latin typeface="Courier New" pitchFamily="49" charset="0"/>
              </a:rPr>
              <a:t>return</a:t>
            </a:r>
            <a:r>
              <a:rPr lang="uk-UA" altLang="ru-RU" sz="2200" b="1">
                <a:latin typeface="Courier New" pitchFamily="49" charset="0"/>
              </a:rPr>
              <a:t> 0;</a:t>
            </a:r>
          </a:p>
          <a:p>
            <a:pPr algn="l">
              <a:lnSpc>
                <a:spcPct val="80000"/>
              </a:lnSpc>
            </a:pPr>
            <a:r>
              <a:rPr lang="uk-UA" altLang="ru-RU" sz="2200" b="1">
                <a:latin typeface="Courier New" pitchFamily="49" charset="0"/>
              </a:rPr>
              <a:t>}</a:t>
            </a:r>
            <a:endParaRPr lang="ru-RU" altLang="ru-RU" sz="22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51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23850" y="449263"/>
            <a:ext cx="8424863" cy="6148387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uk-UA" altLang="ru-RU" sz="2400"/>
              <a:t>Крім параметрів</a:t>
            </a:r>
            <a:r>
              <a:rPr lang="en-US" altLang="ru-RU" sz="2400"/>
              <a:t>-</a:t>
            </a:r>
            <a:r>
              <a:rPr lang="uk-UA" altLang="ru-RU" sz="2400"/>
              <a:t>типів шаблони можуть містити і звичайні параметри, як наприклад, у наступному прикладі:</a:t>
            </a:r>
          </a:p>
          <a:p>
            <a:pPr algn="l">
              <a:lnSpc>
                <a:spcPct val="80000"/>
              </a:lnSpc>
            </a:pPr>
            <a:r>
              <a:rPr lang="uk-UA" altLang="ru-RU" sz="2400" b="1">
                <a:solidFill>
                  <a:srgbClr val="008000"/>
                </a:solidFill>
                <a:latin typeface="Courier New" pitchFamily="49" charset="0"/>
              </a:rPr>
              <a:t>// шаблон функції для пошуку мінімуму в</a:t>
            </a:r>
          </a:p>
          <a:p>
            <a:pPr algn="l">
              <a:lnSpc>
                <a:spcPct val="80000"/>
              </a:lnSpc>
            </a:pPr>
            <a:r>
              <a:rPr lang="uk-UA" altLang="ru-RU" sz="2400" b="1">
                <a:solidFill>
                  <a:srgbClr val="008000"/>
                </a:solidFill>
                <a:latin typeface="Courier New" pitchFamily="49" charset="0"/>
              </a:rPr>
              <a:t>// масиві містить і звичайний параметр -</a:t>
            </a:r>
          </a:p>
          <a:p>
            <a:pPr algn="l">
              <a:lnSpc>
                <a:spcPct val="80000"/>
              </a:lnSpc>
            </a:pPr>
            <a:r>
              <a:rPr lang="uk-UA" altLang="ru-RU" sz="2400" b="1">
                <a:solidFill>
                  <a:srgbClr val="008000"/>
                </a:solidFill>
                <a:latin typeface="Courier New" pitchFamily="49" charset="0"/>
              </a:rPr>
              <a:t>// змінну size для визначення кількості </a:t>
            </a:r>
          </a:p>
          <a:p>
            <a:pPr algn="l">
              <a:lnSpc>
                <a:spcPct val="80000"/>
              </a:lnSpc>
            </a:pPr>
            <a:r>
              <a:rPr lang="uk-UA" altLang="ru-RU" sz="2400" b="1">
                <a:solidFill>
                  <a:srgbClr val="008000"/>
                </a:solidFill>
                <a:latin typeface="Courier New" pitchFamily="49" charset="0"/>
              </a:rPr>
              <a:t>// елементів в масиві </a:t>
            </a:r>
            <a:r>
              <a:rPr lang="uk-UA" altLang="ru-RU" sz="2400" b="1">
                <a:latin typeface="Courier New" pitchFamily="49" charset="0"/>
              </a:rPr>
              <a:t> </a:t>
            </a:r>
          </a:p>
          <a:p>
            <a:pPr algn="l">
              <a:lnSpc>
                <a:spcPct val="80000"/>
              </a:lnSpc>
            </a:pPr>
            <a:r>
              <a:rPr lang="uk-UA" altLang="ru-RU" sz="2400" b="1">
                <a:solidFill>
                  <a:srgbClr val="003399"/>
                </a:solidFill>
                <a:latin typeface="Courier New" pitchFamily="49" charset="0"/>
              </a:rPr>
              <a:t>template</a:t>
            </a:r>
            <a:r>
              <a:rPr lang="uk-UA" altLang="ru-RU" sz="2400" b="1">
                <a:latin typeface="Courier New" pitchFamily="49" charset="0"/>
              </a:rPr>
              <a:t> &lt;</a:t>
            </a:r>
            <a:r>
              <a:rPr lang="uk-UA" altLang="ru-RU" sz="2400" b="1">
                <a:solidFill>
                  <a:srgbClr val="003399"/>
                </a:solidFill>
                <a:latin typeface="Courier New" pitchFamily="49" charset="0"/>
              </a:rPr>
              <a:t>class</a:t>
            </a:r>
            <a:r>
              <a:rPr lang="uk-UA" altLang="ru-RU" sz="2400" b="1">
                <a:latin typeface="Courier New" pitchFamily="49" charset="0"/>
              </a:rPr>
              <a:t> Type, </a:t>
            </a:r>
            <a:r>
              <a:rPr lang="uk-UA" altLang="ru-RU" sz="2400" b="1">
                <a:solidFill>
                  <a:srgbClr val="003399"/>
                </a:solidFill>
                <a:latin typeface="Courier New" pitchFamily="49" charset="0"/>
              </a:rPr>
              <a:t>int</a:t>
            </a:r>
            <a:r>
              <a:rPr lang="uk-UA" altLang="ru-RU" sz="2400" b="1">
                <a:latin typeface="Courier New" pitchFamily="49" charset="0"/>
              </a:rPr>
              <a:t> size&gt;</a:t>
            </a:r>
          </a:p>
          <a:p>
            <a:pPr algn="l">
              <a:lnSpc>
                <a:spcPct val="80000"/>
              </a:lnSpc>
            </a:pPr>
            <a:r>
              <a:rPr lang="uk-UA" altLang="ru-RU" sz="2400" b="1">
                <a:latin typeface="Courier New" pitchFamily="49" charset="0"/>
              </a:rPr>
              <a:t>Type min_( Type (&amp;r_array) [size] )</a:t>
            </a:r>
            <a:endParaRPr lang="en-US" altLang="ru-RU" sz="2400" b="1"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uk-UA" altLang="ru-RU" sz="2400" b="1">
                <a:solidFill>
                  <a:srgbClr val="008000"/>
                </a:solidFill>
                <a:latin typeface="Courier New" pitchFamily="49" charset="0"/>
              </a:rPr>
              <a:t>// </a:t>
            </a:r>
            <a:r>
              <a:rPr lang="ru-RU" altLang="ru-RU" sz="2400" b="1">
                <a:solidFill>
                  <a:srgbClr val="008000"/>
                </a:solidFill>
                <a:latin typeface="Courier New" pitchFamily="49" charset="0"/>
              </a:rPr>
              <a:t>зверніть увагу - для "звичайної" функції </a:t>
            </a:r>
            <a:r>
              <a:rPr lang="uk-UA" altLang="ru-RU" sz="2400" b="1">
                <a:solidFill>
                  <a:srgbClr val="008000"/>
                </a:solidFill>
                <a:latin typeface="Courier New" pitchFamily="49" charset="0"/>
              </a:rPr>
              <a:t>// </a:t>
            </a:r>
            <a:r>
              <a:rPr lang="ru-RU" altLang="ru-RU" sz="2400" b="1">
                <a:solidFill>
                  <a:srgbClr val="008000"/>
                </a:solidFill>
                <a:latin typeface="Courier New" pitchFamily="49" charset="0"/>
              </a:rPr>
              <a:t>було б досить порожніх кв</a:t>
            </a:r>
            <a:r>
              <a:rPr lang="uk-UA" altLang="ru-RU" sz="2400" b="1">
                <a:solidFill>
                  <a:srgbClr val="008000"/>
                </a:solidFill>
                <a:latin typeface="Courier New" pitchFamily="49" charset="0"/>
              </a:rPr>
              <a:t>адратних</a:t>
            </a:r>
            <a:r>
              <a:rPr lang="ru-RU" altLang="ru-RU" sz="2400" b="1">
                <a:solidFill>
                  <a:srgbClr val="008000"/>
                </a:solidFill>
                <a:latin typeface="Courier New" pitchFamily="49" charset="0"/>
              </a:rPr>
              <a:t> дужок!</a:t>
            </a:r>
            <a:endParaRPr lang="uk-UA" altLang="ru-RU" sz="2400" b="1">
              <a:solidFill>
                <a:srgbClr val="008000"/>
              </a:solidFill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uk-UA" altLang="ru-RU" sz="2400" b="1">
                <a:latin typeface="Courier New" pitchFamily="49" charset="0"/>
              </a:rPr>
              <a:t>{</a:t>
            </a:r>
          </a:p>
          <a:p>
            <a:pPr algn="l">
              <a:lnSpc>
                <a:spcPct val="80000"/>
              </a:lnSpc>
            </a:pPr>
            <a:r>
              <a:rPr lang="uk-UA" altLang="ru-RU" sz="2400" b="1">
                <a:latin typeface="Courier New" pitchFamily="49" charset="0"/>
              </a:rPr>
              <a:t>   Type min_val = r_array[0];</a:t>
            </a:r>
          </a:p>
          <a:p>
            <a:pPr algn="l">
              <a:lnSpc>
                <a:spcPct val="80000"/>
              </a:lnSpc>
            </a:pPr>
            <a:r>
              <a:rPr lang="uk-UA" altLang="ru-RU" sz="2400" b="1">
                <a:latin typeface="Courier New" pitchFamily="49" charset="0"/>
              </a:rPr>
              <a:t>   for ( int i = 1; i &lt; size; i++ )</a:t>
            </a:r>
          </a:p>
          <a:p>
            <a:pPr algn="l">
              <a:lnSpc>
                <a:spcPct val="80000"/>
              </a:lnSpc>
            </a:pPr>
            <a:r>
              <a:rPr lang="uk-UA" altLang="ru-RU" sz="2400" b="1">
                <a:latin typeface="Courier New" pitchFamily="49" charset="0"/>
              </a:rPr>
              <a:t>      if ( r_array[i] &lt; min_val )</a:t>
            </a:r>
          </a:p>
          <a:p>
            <a:pPr algn="l">
              <a:lnSpc>
                <a:spcPct val="80000"/>
              </a:lnSpc>
            </a:pPr>
            <a:r>
              <a:rPr lang="uk-UA" altLang="ru-RU" sz="2400" b="1">
                <a:latin typeface="Courier New" pitchFamily="49" charset="0"/>
              </a:rPr>
              <a:t>         min_val = r_array[i];</a:t>
            </a:r>
          </a:p>
          <a:p>
            <a:pPr algn="l">
              <a:lnSpc>
                <a:spcPct val="80000"/>
              </a:lnSpc>
            </a:pPr>
            <a:r>
              <a:rPr lang="uk-UA" altLang="ru-RU" sz="2400" b="1">
                <a:latin typeface="Courier New" pitchFamily="49" charset="0"/>
              </a:rPr>
              <a:t>   </a:t>
            </a:r>
            <a:r>
              <a:rPr lang="uk-UA" altLang="ru-RU" sz="2400" b="1">
                <a:solidFill>
                  <a:srgbClr val="003399"/>
                </a:solidFill>
                <a:latin typeface="Courier New" pitchFamily="49" charset="0"/>
              </a:rPr>
              <a:t>return</a:t>
            </a:r>
            <a:r>
              <a:rPr lang="uk-UA" altLang="ru-RU" sz="2400" b="1">
                <a:latin typeface="Courier New" pitchFamily="49" charset="0"/>
              </a:rPr>
              <a:t> min_val;</a:t>
            </a:r>
          </a:p>
          <a:p>
            <a:pPr algn="l">
              <a:lnSpc>
                <a:spcPct val="80000"/>
              </a:lnSpc>
            </a:pPr>
            <a:r>
              <a:rPr lang="uk-UA" altLang="ru-RU" sz="2400" b="1">
                <a:latin typeface="Courier New" pitchFamily="49" charset="0"/>
              </a:rPr>
              <a:t>}</a:t>
            </a:r>
            <a:endParaRPr lang="ru-RU" altLang="ru-RU" sz="24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95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3778</Words>
  <Application>Microsoft Office PowerPoint</Application>
  <PresentationFormat>Экран (4:3)</PresentationFormat>
  <Paragraphs>505</Paragraphs>
  <Slides>71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71</vt:i4>
      </vt:variant>
    </vt:vector>
  </HeadingPairs>
  <TitlesOfParts>
    <vt:vector size="73" baseType="lpstr">
      <vt:lpstr>Тема Office</vt:lpstr>
      <vt:lpstr>Оформление по умолчанию</vt:lpstr>
      <vt:lpstr>Об’єктно-орієнтоване програмування</vt:lpstr>
      <vt:lpstr>Шаблоні функції та класи. Стандартна бібліотека шаблонів STL</vt:lpstr>
      <vt:lpstr>Шаблони в мові С++. </vt:lpstr>
      <vt:lpstr>Презентация PowerPoint</vt:lpstr>
      <vt:lpstr>1. Шаблони функцій.</vt:lpstr>
      <vt:lpstr>Презентация PowerPoint</vt:lpstr>
      <vt:lpstr>Що відбувається при виклику функції, визначеної шаблоном?</vt:lpstr>
      <vt:lpstr>Презентация PowerPoint</vt:lpstr>
      <vt:lpstr>Презентация PowerPoint</vt:lpstr>
      <vt:lpstr>Презентация PowerPoint</vt:lpstr>
      <vt:lpstr>Презентация PowerPoint</vt:lpstr>
      <vt:lpstr>2. Шаблони класів.</vt:lpstr>
      <vt:lpstr>Презентация PowerPoint</vt:lpstr>
      <vt:lpstr>Презентация PowerPoint</vt:lpstr>
      <vt:lpstr>Бібліотека шаблонів STL</vt:lpstr>
      <vt:lpstr>Елементи STL</vt:lpstr>
      <vt:lpstr>бібліотека STL</vt:lpstr>
      <vt:lpstr>Основні компоненти STL</vt:lpstr>
      <vt:lpstr>Основні компоненти STL</vt:lpstr>
      <vt:lpstr>Архітектура STL для чайників</vt:lpstr>
      <vt:lpstr>Архітектура STL для продвинутих </vt:lpstr>
      <vt:lpstr>Vector</vt:lpstr>
      <vt:lpstr>Vector</vt:lpstr>
      <vt:lpstr> List</vt:lpstr>
      <vt:lpstr> List</vt:lpstr>
      <vt:lpstr>Deque</vt:lpstr>
      <vt:lpstr>Deque</vt:lpstr>
      <vt:lpstr>Set/Multiset</vt:lpstr>
      <vt:lpstr>Set/Multiset</vt:lpstr>
      <vt:lpstr>Map/Multimap</vt:lpstr>
      <vt:lpstr>Map/Multimap</vt:lpstr>
      <vt:lpstr>Stack</vt:lpstr>
      <vt:lpstr>Queue</vt:lpstr>
      <vt:lpstr>Priority queue</vt:lpstr>
      <vt:lpstr>Priority queue</vt:lpstr>
      <vt:lpstr>Вибір контейнера</vt:lpstr>
      <vt:lpstr>Порівняльні характеристики контейнерів</vt:lpstr>
      <vt:lpstr>ітератори</vt:lpstr>
      <vt:lpstr>ітератори</vt:lpstr>
      <vt:lpstr>ітератори</vt:lpstr>
      <vt:lpstr>ітератори</vt:lpstr>
      <vt:lpstr>алгоритми в STL</vt:lpstr>
      <vt:lpstr>алгоритми в STL</vt:lpstr>
      <vt:lpstr>алгоритми в STL</vt:lpstr>
      <vt:lpstr>алгоритми в STL</vt:lpstr>
      <vt:lpstr>алгоритми в STL</vt:lpstr>
      <vt:lpstr>алгоритми в STL</vt:lpstr>
      <vt:lpstr>алгоритми в STL</vt:lpstr>
      <vt:lpstr>алгоритми в STL</vt:lpstr>
      <vt:lpstr>алгоритми в STL</vt:lpstr>
      <vt:lpstr>алгоритми в STL</vt:lpstr>
      <vt:lpstr>алгоритми в STL</vt:lpstr>
      <vt:lpstr>алгоритми в STL</vt:lpstr>
      <vt:lpstr>алгоритми в STL</vt:lpstr>
      <vt:lpstr>алгоритми в STL</vt:lpstr>
      <vt:lpstr>алгоритми в STL</vt:lpstr>
      <vt:lpstr>алгоритми в STL</vt:lpstr>
      <vt:lpstr>алгоритми в STL</vt:lpstr>
      <vt:lpstr>алгоритми в STL</vt:lpstr>
      <vt:lpstr>алгоритми в STL</vt:lpstr>
      <vt:lpstr>алгоритми в STL</vt:lpstr>
      <vt:lpstr>алгоритми в STL</vt:lpstr>
      <vt:lpstr>алгоритми в STL</vt:lpstr>
      <vt:lpstr>алгоритми в STL</vt:lpstr>
      <vt:lpstr>алгоритми в STL</vt:lpstr>
      <vt:lpstr>алгоритми в STL</vt:lpstr>
      <vt:lpstr>приклад accumulate</vt:lpstr>
      <vt:lpstr>клас auto_ptr</vt:lpstr>
      <vt:lpstr>приклад</vt:lpstr>
      <vt:lpstr>пара (Pair)</vt:lpstr>
      <vt:lpstr>пара (Pair)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Об’єктно-орієнтоване програмування</dc:title>
  <cp:lastModifiedBy>oleksii</cp:lastModifiedBy>
  <cp:revision>49</cp:revision>
  <dcterms:modified xsi:type="dcterms:W3CDTF">2019-09-26T06:50:13Z</dcterms:modified>
</cp:coreProperties>
</file>