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notesMasterIdLst>
    <p:notesMasterId r:id="rId41"/>
  </p:notesMasterIdLst>
  <p:sldIdLst>
    <p:sldId id="257" r:id="rId2"/>
    <p:sldId id="258" r:id="rId3"/>
    <p:sldId id="320" r:id="rId4"/>
    <p:sldId id="259" r:id="rId5"/>
    <p:sldId id="260" r:id="rId6"/>
    <p:sldId id="261" r:id="rId7"/>
    <p:sldId id="262" r:id="rId8"/>
    <p:sldId id="286" r:id="rId9"/>
    <p:sldId id="282" r:id="rId10"/>
    <p:sldId id="283" r:id="rId11"/>
    <p:sldId id="284" r:id="rId12"/>
    <p:sldId id="287" r:id="rId13"/>
    <p:sldId id="285" r:id="rId14"/>
    <p:sldId id="288" r:id="rId15"/>
    <p:sldId id="289" r:id="rId16"/>
    <p:sldId id="319" r:id="rId17"/>
    <p:sldId id="294" r:id="rId18"/>
    <p:sldId id="295" r:id="rId19"/>
    <p:sldId id="296" r:id="rId20"/>
    <p:sldId id="297" r:id="rId21"/>
    <p:sldId id="298" r:id="rId22"/>
    <p:sldId id="299" r:id="rId23"/>
    <p:sldId id="301" r:id="rId24"/>
    <p:sldId id="302" r:id="rId25"/>
    <p:sldId id="305" r:id="rId26"/>
    <p:sldId id="306" r:id="rId27"/>
    <p:sldId id="307" r:id="rId28"/>
    <p:sldId id="308" r:id="rId29"/>
    <p:sldId id="309" r:id="rId30"/>
    <p:sldId id="310" r:id="rId31"/>
    <p:sldId id="311" r:id="rId32"/>
    <p:sldId id="312" r:id="rId33"/>
    <p:sldId id="313" r:id="rId34"/>
    <p:sldId id="314" r:id="rId35"/>
    <p:sldId id="315" r:id="rId36"/>
    <p:sldId id="316" r:id="rId37"/>
    <p:sldId id="317" r:id="rId38"/>
    <p:sldId id="318" r:id="rId39"/>
    <p:sldId id="293"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34" d="100"/>
          <a:sy n="134" d="100"/>
        </p:scale>
        <p:origin x="-942" y="-78"/>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4"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EF58C8-60DC-47B4-912A-EF7D70B9EC06}" type="datetimeFigureOut">
              <a:rPr lang="uk-UA" smtClean="0"/>
              <a:t>31.08.2016</a:t>
            </a:fld>
            <a:endParaRPr lang="uk-UA"/>
          </a:p>
        </p:txBody>
      </p:sp>
      <p:sp>
        <p:nvSpPr>
          <p:cNvPr id="4" name="Образ слайда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uk-UA"/>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FAEDBD-E20A-4CDE-B9F2-9BFB28E7FF9F}" type="slidenum">
              <a:rPr lang="uk-UA" smtClean="0"/>
              <a:t>‹#›</a:t>
            </a:fld>
            <a:endParaRPr lang="uk-UA"/>
          </a:p>
        </p:txBody>
      </p:sp>
    </p:spTree>
    <p:extLst>
      <p:ext uri="{BB962C8B-B14F-4D97-AF65-F5344CB8AC3E}">
        <p14:creationId xmlns:p14="http://schemas.microsoft.com/office/powerpoint/2010/main" val="3226710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Rot="1" noChangeAspect="1" noChangeArrowheads="1" noTextEdit="1"/>
          </p:cNvSpPr>
          <p:nvPr>
            <p:ph type="sldImg"/>
          </p:nvPr>
        </p:nvSpPr>
        <p:spPr>
          <a:xfrm>
            <a:off x="1371600" y="1143000"/>
            <a:ext cx="4114800" cy="3086100"/>
          </a:xfrm>
          <a:ln/>
        </p:spPr>
      </p:sp>
      <p:sp>
        <p:nvSpPr>
          <p:cNvPr id="31748" name="Rectangle 3"/>
          <p:cNvSpPr>
            <a:spLocks noGrp="1" noChangeArrowheads="1"/>
          </p:cNvSpPr>
          <p:nvPr>
            <p:ph type="body" idx="1"/>
          </p:nvPr>
        </p:nvSpPr>
        <p:spPr>
          <a:noFill/>
        </p:spPr>
        <p:txBody>
          <a:bodyPr/>
          <a:lstStyle/>
          <a:p>
            <a:pPr eaLnBrk="1" hangingPunct="1"/>
            <a:endParaRPr lang="ru-RU" smtClean="0">
              <a:latin typeface="Arial" pitchFamily="34" charset="0"/>
            </a:endParaRPr>
          </a:p>
        </p:txBody>
      </p:sp>
      <p:sp>
        <p:nvSpPr>
          <p:cNvPr id="3" name="Номер слайда 2"/>
          <p:cNvSpPr>
            <a:spLocks noGrp="1"/>
          </p:cNvSpPr>
          <p:nvPr>
            <p:ph type="sldNum" sz="quarter" idx="10"/>
          </p:nvPr>
        </p:nvSpPr>
        <p:spPr/>
        <p:txBody>
          <a:bodyPr/>
          <a:lstStyle/>
          <a:p>
            <a:pPr>
              <a:defRPr/>
            </a:pPr>
            <a:fld id="{85B72BD4-7CE0-43EC-B802-E3A6884E0D10}" type="slidenum">
              <a:rPr lang="ru-RU" smtClean="0"/>
              <a:pPr>
                <a:defRPr/>
              </a:pPr>
              <a:t>1</a:t>
            </a:fld>
            <a:endParaRPr lang="ru-RU"/>
          </a:p>
        </p:txBody>
      </p:sp>
    </p:spTree>
    <p:extLst>
      <p:ext uri="{BB962C8B-B14F-4D97-AF65-F5344CB8AC3E}">
        <p14:creationId xmlns:p14="http://schemas.microsoft.com/office/powerpoint/2010/main" val="24844840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10"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eaLnBrk="1" hangingPunct="1"/>
            <a:fld id="{C245D36D-CB6E-44A5-9C2C-B4F135D212BF}" type="slidenum">
              <a:rPr lang="en-GB" altLang="ru-RU" sz="1200">
                <a:solidFill>
                  <a:srgbClr val="000000"/>
                </a:solidFill>
              </a:rPr>
              <a:pPr eaLnBrk="1" hangingPunct="1"/>
              <a:t>15</a:t>
            </a:fld>
            <a:endParaRPr lang="en-GB" altLang="ru-RU" sz="1200">
              <a:solidFill>
                <a:srgbClr val="000000"/>
              </a:solidFill>
            </a:endParaRPr>
          </a:p>
        </p:txBody>
      </p:sp>
      <p:sp>
        <p:nvSpPr>
          <p:cNvPr id="94211" name="Rectangle 1"/>
          <p:cNvSpPr>
            <a:spLocks noGrp="1" noRot="1" noChangeAspect="1" noChangeArrowheads="1" noTextEdit="1"/>
          </p:cNvSpPr>
          <p:nvPr>
            <p:ph type="sldImg"/>
          </p:nvPr>
        </p:nvSpPr>
        <p:spPr>
          <a:xfrm>
            <a:off x="1143000" y="685800"/>
            <a:ext cx="4570413" cy="3427413"/>
          </a:xfrm>
          <a:ln/>
        </p:spPr>
      </p:sp>
      <p:sp>
        <p:nvSpPr>
          <p:cNvPr id="94212" name="Rectangle 2"/>
          <p:cNvSpPr>
            <a:spLocks noGrp="1" noChangeArrowheads="1"/>
          </p:cNvSpPr>
          <p:nvPr>
            <p:ph type="body" idx="1"/>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ru-RU" altLang="ru-RU" smtClean="0">
              <a:latin typeface="Times New Roman" panose="02020603050405020304" pitchFamily="18" charset="0"/>
            </a:endParaRPr>
          </a:p>
        </p:txBody>
      </p:sp>
    </p:spTree>
    <p:extLst>
      <p:ext uri="{BB962C8B-B14F-4D97-AF65-F5344CB8AC3E}">
        <p14:creationId xmlns:p14="http://schemas.microsoft.com/office/powerpoint/2010/main" val="3513633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371600" y="1143000"/>
            <a:ext cx="4114800" cy="3086100"/>
          </a:xfrm>
        </p:spPr>
      </p:sp>
      <p:sp>
        <p:nvSpPr>
          <p:cNvPr id="3" name="Заметки 2"/>
          <p:cNvSpPr>
            <a:spLocks noGrp="1"/>
          </p:cNvSpPr>
          <p:nvPr>
            <p:ph type="body" idx="1"/>
          </p:nvPr>
        </p:nvSpPr>
        <p:spPr/>
        <p:txBody>
          <a:bodyPr/>
          <a:lstStyle/>
          <a:p>
            <a:endParaRPr lang="ru-RU"/>
          </a:p>
        </p:txBody>
      </p:sp>
      <p:sp>
        <p:nvSpPr>
          <p:cNvPr id="6" name="Номер слайда 5"/>
          <p:cNvSpPr>
            <a:spLocks noGrp="1"/>
          </p:cNvSpPr>
          <p:nvPr>
            <p:ph type="sldNum" sz="quarter" idx="10"/>
          </p:nvPr>
        </p:nvSpPr>
        <p:spPr/>
        <p:txBody>
          <a:bodyPr/>
          <a:lstStyle/>
          <a:p>
            <a:pPr>
              <a:defRPr/>
            </a:pPr>
            <a:fld id="{85B72BD4-7CE0-43EC-B802-E3A6884E0D10}" type="slidenum">
              <a:rPr lang="ru-RU" smtClean="0"/>
              <a:pPr>
                <a:defRPr/>
              </a:pPr>
              <a:t>2</a:t>
            </a:fld>
            <a:endParaRPr lang="ru-RU"/>
          </a:p>
        </p:txBody>
      </p:sp>
    </p:spTree>
    <p:extLst>
      <p:ext uri="{BB962C8B-B14F-4D97-AF65-F5344CB8AC3E}">
        <p14:creationId xmlns:p14="http://schemas.microsoft.com/office/powerpoint/2010/main" val="2056709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371600" y="1143000"/>
            <a:ext cx="4114800" cy="3086100"/>
          </a:xfrm>
        </p:spPr>
      </p:sp>
      <p:sp>
        <p:nvSpPr>
          <p:cNvPr id="3" name="Заметки 2"/>
          <p:cNvSpPr>
            <a:spLocks noGrp="1"/>
          </p:cNvSpPr>
          <p:nvPr>
            <p:ph type="body" idx="1"/>
          </p:nvPr>
        </p:nvSpPr>
        <p:spPr/>
        <p:txBody>
          <a:bodyPr/>
          <a:lstStyle/>
          <a:p>
            <a:endParaRPr lang="ru-RU"/>
          </a:p>
        </p:txBody>
      </p:sp>
      <p:sp>
        <p:nvSpPr>
          <p:cNvPr id="5" name="Номер слайда 4"/>
          <p:cNvSpPr>
            <a:spLocks noGrp="1"/>
          </p:cNvSpPr>
          <p:nvPr>
            <p:ph type="sldNum" sz="quarter" idx="10"/>
          </p:nvPr>
        </p:nvSpPr>
        <p:spPr/>
        <p:txBody>
          <a:bodyPr/>
          <a:lstStyle/>
          <a:p>
            <a:pPr>
              <a:defRPr/>
            </a:pPr>
            <a:fld id="{85B72BD4-7CE0-43EC-B802-E3A6884E0D10}" type="slidenum">
              <a:rPr lang="ru-RU" smtClean="0"/>
              <a:pPr>
                <a:defRPr/>
              </a:pPr>
              <a:t>5</a:t>
            </a:fld>
            <a:endParaRPr lang="ru-RU"/>
          </a:p>
        </p:txBody>
      </p:sp>
    </p:spTree>
    <p:extLst>
      <p:ext uri="{BB962C8B-B14F-4D97-AF65-F5344CB8AC3E}">
        <p14:creationId xmlns:p14="http://schemas.microsoft.com/office/powerpoint/2010/main" val="2141472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eaLnBrk="1" hangingPunct="1"/>
            <a:fld id="{546777F5-8C43-4289-A61B-3EDBCFC9BCBF}" type="slidenum">
              <a:rPr lang="en-GB" altLang="ru-RU" sz="1200">
                <a:solidFill>
                  <a:srgbClr val="000000"/>
                </a:solidFill>
              </a:rPr>
              <a:pPr eaLnBrk="1" hangingPunct="1"/>
              <a:t>9</a:t>
            </a:fld>
            <a:endParaRPr lang="en-GB" altLang="ru-RU" sz="1200">
              <a:solidFill>
                <a:srgbClr val="000000"/>
              </a:solidFill>
            </a:endParaRPr>
          </a:p>
        </p:txBody>
      </p:sp>
      <p:sp>
        <p:nvSpPr>
          <p:cNvPr id="81923"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r" eaLnBrk="1" hangingPunct="1">
              <a:lnSpc>
                <a:spcPct val="100000"/>
              </a:lnSpc>
            </a:pPr>
            <a:fld id="{1537AA3A-14BD-4197-A89B-272FB6AD3F9A}" type="slidenum">
              <a:rPr lang="en-GB" altLang="ru-RU" sz="1200">
                <a:solidFill>
                  <a:srgbClr val="000000"/>
                </a:solidFill>
              </a:rPr>
              <a:pPr algn="r" eaLnBrk="1" hangingPunct="1">
                <a:lnSpc>
                  <a:spcPct val="100000"/>
                </a:lnSpc>
              </a:pPr>
              <a:t>9</a:t>
            </a:fld>
            <a:endParaRPr lang="en-GB" altLang="ru-RU" sz="1200">
              <a:solidFill>
                <a:srgbClr val="000000"/>
              </a:solidFill>
            </a:endParaRPr>
          </a:p>
        </p:txBody>
      </p:sp>
      <p:sp>
        <p:nvSpPr>
          <p:cNvPr id="81924" name="Rectangle 2"/>
          <p:cNvSpPr>
            <a:spLocks noGrp="1" noRot="1" noChangeAspect="1" noChangeArrowheads="1" noTextEdit="1"/>
          </p:cNvSpPr>
          <p:nvPr>
            <p:ph type="sldImg"/>
          </p:nvPr>
        </p:nvSpPr>
        <p:spPr>
          <a:xfrm>
            <a:off x="1143000" y="685800"/>
            <a:ext cx="4572000" cy="3429000"/>
          </a:xfrm>
          <a:ln/>
        </p:spPr>
      </p:sp>
      <p:sp>
        <p:nvSpPr>
          <p:cNvPr id="81925" name="Rectangle 3"/>
          <p:cNvSpPr>
            <a:spLocks noGrp="1" noChangeArrowheads="1"/>
          </p:cNvSpPr>
          <p:nvPr>
            <p:ph type="body" idx="1"/>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ru-RU" altLang="ru-RU" smtClean="0">
              <a:latin typeface="Times New Roman" panose="02020603050405020304" pitchFamily="18" charset="0"/>
            </a:endParaRPr>
          </a:p>
        </p:txBody>
      </p:sp>
    </p:spTree>
    <p:extLst>
      <p:ext uri="{BB962C8B-B14F-4D97-AF65-F5344CB8AC3E}">
        <p14:creationId xmlns:p14="http://schemas.microsoft.com/office/powerpoint/2010/main" val="1416191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eaLnBrk="1" hangingPunct="1"/>
            <a:fld id="{71A6B99A-E0B4-45FE-B979-97CBC3678B42}" type="slidenum">
              <a:rPr lang="en-GB" altLang="ru-RU" sz="1200">
                <a:solidFill>
                  <a:srgbClr val="000000"/>
                </a:solidFill>
              </a:rPr>
              <a:pPr eaLnBrk="1" hangingPunct="1"/>
              <a:t>10</a:t>
            </a:fld>
            <a:endParaRPr lang="en-GB" altLang="ru-RU" sz="1200">
              <a:solidFill>
                <a:srgbClr val="000000"/>
              </a:solidFill>
            </a:endParaRPr>
          </a:p>
        </p:txBody>
      </p:sp>
      <p:sp>
        <p:nvSpPr>
          <p:cNvPr id="82947" name="Rectangle 1"/>
          <p:cNvSpPr>
            <a:spLocks noGrp="1" noRot="1" noChangeAspect="1" noChangeArrowheads="1" noTextEdit="1"/>
          </p:cNvSpPr>
          <p:nvPr>
            <p:ph type="sldImg"/>
          </p:nvPr>
        </p:nvSpPr>
        <p:spPr>
          <a:xfrm>
            <a:off x="1143000" y="685800"/>
            <a:ext cx="4570413" cy="3427413"/>
          </a:xfrm>
          <a:ln/>
        </p:spPr>
      </p:sp>
      <p:sp>
        <p:nvSpPr>
          <p:cNvPr id="82948" name="Rectangle 2"/>
          <p:cNvSpPr>
            <a:spLocks noGrp="1" noChangeArrowheads="1"/>
          </p:cNvSpPr>
          <p:nvPr>
            <p:ph type="body" idx="1"/>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ru-RU" altLang="ru-RU" smtClean="0">
              <a:latin typeface="Times New Roman" panose="02020603050405020304" pitchFamily="18" charset="0"/>
            </a:endParaRPr>
          </a:p>
        </p:txBody>
      </p:sp>
    </p:spTree>
    <p:extLst>
      <p:ext uri="{BB962C8B-B14F-4D97-AF65-F5344CB8AC3E}">
        <p14:creationId xmlns:p14="http://schemas.microsoft.com/office/powerpoint/2010/main" val="31531030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eaLnBrk="1" hangingPunct="1"/>
            <a:fld id="{3B5342DF-D5C0-4F2F-86FE-438D6B238DFD}" type="slidenum">
              <a:rPr lang="en-GB" altLang="ru-RU" sz="1200">
                <a:solidFill>
                  <a:srgbClr val="000000"/>
                </a:solidFill>
              </a:rPr>
              <a:pPr eaLnBrk="1" hangingPunct="1"/>
              <a:t>11</a:t>
            </a:fld>
            <a:endParaRPr lang="en-GB" altLang="ru-RU" sz="1200">
              <a:solidFill>
                <a:srgbClr val="000000"/>
              </a:solidFill>
            </a:endParaRPr>
          </a:p>
        </p:txBody>
      </p:sp>
      <p:sp>
        <p:nvSpPr>
          <p:cNvPr id="83971" name="Rectangle 1"/>
          <p:cNvSpPr>
            <a:spLocks noGrp="1" noRot="1" noChangeAspect="1" noChangeArrowheads="1" noTextEdit="1"/>
          </p:cNvSpPr>
          <p:nvPr>
            <p:ph type="sldImg"/>
          </p:nvPr>
        </p:nvSpPr>
        <p:spPr>
          <a:xfrm>
            <a:off x="1143000" y="685800"/>
            <a:ext cx="4570413" cy="3427413"/>
          </a:xfrm>
          <a:ln/>
        </p:spPr>
      </p:sp>
      <p:sp>
        <p:nvSpPr>
          <p:cNvPr id="83972" name="Rectangle 2"/>
          <p:cNvSpPr>
            <a:spLocks noGrp="1" noChangeArrowheads="1"/>
          </p:cNvSpPr>
          <p:nvPr>
            <p:ph type="body" idx="1"/>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ru-RU" altLang="ru-RU" smtClean="0">
              <a:latin typeface="Times New Roman" panose="02020603050405020304" pitchFamily="18" charset="0"/>
            </a:endParaRPr>
          </a:p>
        </p:txBody>
      </p:sp>
    </p:spTree>
    <p:extLst>
      <p:ext uri="{BB962C8B-B14F-4D97-AF65-F5344CB8AC3E}">
        <p14:creationId xmlns:p14="http://schemas.microsoft.com/office/powerpoint/2010/main" val="1346539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eaLnBrk="1" hangingPunct="1"/>
            <a:fld id="{BD69BA14-F35E-449B-9D5A-850D316B0D63}" type="slidenum">
              <a:rPr lang="en-GB" altLang="ru-RU" sz="1200">
                <a:solidFill>
                  <a:srgbClr val="000000"/>
                </a:solidFill>
              </a:rPr>
              <a:pPr eaLnBrk="1" hangingPunct="1"/>
              <a:t>12</a:t>
            </a:fld>
            <a:endParaRPr lang="en-GB" altLang="ru-RU" sz="1200">
              <a:solidFill>
                <a:srgbClr val="000000"/>
              </a:solidFill>
            </a:endParaRPr>
          </a:p>
        </p:txBody>
      </p:sp>
      <p:sp>
        <p:nvSpPr>
          <p:cNvPr id="84995" name="Rectangle 1"/>
          <p:cNvSpPr>
            <a:spLocks noGrp="1" noRot="1" noChangeAspect="1" noChangeArrowheads="1" noTextEdit="1"/>
          </p:cNvSpPr>
          <p:nvPr>
            <p:ph type="sldImg"/>
          </p:nvPr>
        </p:nvSpPr>
        <p:spPr>
          <a:xfrm>
            <a:off x="1143000" y="685800"/>
            <a:ext cx="4570413" cy="3427413"/>
          </a:xfrm>
          <a:ln/>
        </p:spPr>
      </p:sp>
      <p:sp>
        <p:nvSpPr>
          <p:cNvPr id="84996" name="Rectangle 2"/>
          <p:cNvSpPr>
            <a:spLocks noGrp="1" noChangeArrowheads="1"/>
          </p:cNvSpPr>
          <p:nvPr>
            <p:ph type="body" idx="1"/>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ru-RU" altLang="ru-RU" smtClean="0">
              <a:latin typeface="Times New Roman" panose="02020603050405020304" pitchFamily="18" charset="0"/>
            </a:endParaRPr>
          </a:p>
        </p:txBody>
      </p:sp>
    </p:spTree>
    <p:extLst>
      <p:ext uri="{BB962C8B-B14F-4D97-AF65-F5344CB8AC3E}">
        <p14:creationId xmlns:p14="http://schemas.microsoft.com/office/powerpoint/2010/main" val="19105320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eaLnBrk="1" hangingPunct="1"/>
            <a:fld id="{BD69BA14-F35E-449B-9D5A-850D316B0D63}" type="slidenum">
              <a:rPr lang="en-GB" altLang="ru-RU" sz="1200">
                <a:solidFill>
                  <a:srgbClr val="000000"/>
                </a:solidFill>
              </a:rPr>
              <a:pPr eaLnBrk="1" hangingPunct="1"/>
              <a:t>13</a:t>
            </a:fld>
            <a:endParaRPr lang="en-GB" altLang="ru-RU" sz="1200">
              <a:solidFill>
                <a:srgbClr val="000000"/>
              </a:solidFill>
            </a:endParaRPr>
          </a:p>
        </p:txBody>
      </p:sp>
      <p:sp>
        <p:nvSpPr>
          <p:cNvPr id="84995" name="Rectangle 1"/>
          <p:cNvSpPr>
            <a:spLocks noGrp="1" noRot="1" noChangeAspect="1" noChangeArrowheads="1" noTextEdit="1"/>
          </p:cNvSpPr>
          <p:nvPr>
            <p:ph type="sldImg"/>
          </p:nvPr>
        </p:nvSpPr>
        <p:spPr>
          <a:xfrm>
            <a:off x="1143000" y="685800"/>
            <a:ext cx="4570413" cy="3427413"/>
          </a:xfrm>
          <a:ln/>
        </p:spPr>
      </p:sp>
      <p:sp>
        <p:nvSpPr>
          <p:cNvPr id="84996" name="Rectangle 2"/>
          <p:cNvSpPr>
            <a:spLocks noGrp="1" noChangeArrowheads="1"/>
          </p:cNvSpPr>
          <p:nvPr>
            <p:ph type="body" idx="1"/>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ru-RU" altLang="ru-RU" smtClean="0">
              <a:latin typeface="Times New Roman" panose="02020603050405020304" pitchFamily="18" charset="0"/>
            </a:endParaRPr>
          </a:p>
        </p:txBody>
      </p:sp>
    </p:spTree>
    <p:extLst>
      <p:ext uri="{BB962C8B-B14F-4D97-AF65-F5344CB8AC3E}">
        <p14:creationId xmlns:p14="http://schemas.microsoft.com/office/powerpoint/2010/main" val="20394234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6"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eaLnBrk="1" hangingPunct="1"/>
            <a:fld id="{086245F4-F897-440F-8645-91CCA4789EF2}" type="slidenum">
              <a:rPr lang="en-GB" altLang="ru-RU" sz="1200">
                <a:solidFill>
                  <a:srgbClr val="000000"/>
                </a:solidFill>
              </a:rPr>
              <a:pPr eaLnBrk="1" hangingPunct="1"/>
              <a:t>14</a:t>
            </a:fld>
            <a:endParaRPr lang="en-GB" altLang="ru-RU" sz="1200">
              <a:solidFill>
                <a:srgbClr val="000000"/>
              </a:solidFill>
            </a:endParaRPr>
          </a:p>
        </p:txBody>
      </p:sp>
      <p:sp>
        <p:nvSpPr>
          <p:cNvPr id="93187" name="Rectangle 1"/>
          <p:cNvSpPr>
            <a:spLocks noGrp="1" noRot="1" noChangeAspect="1" noChangeArrowheads="1" noTextEdit="1"/>
          </p:cNvSpPr>
          <p:nvPr>
            <p:ph type="sldImg"/>
          </p:nvPr>
        </p:nvSpPr>
        <p:spPr>
          <a:xfrm>
            <a:off x="1143000" y="685800"/>
            <a:ext cx="4570413" cy="3427413"/>
          </a:xfrm>
          <a:ln/>
        </p:spPr>
      </p:sp>
      <p:sp>
        <p:nvSpPr>
          <p:cNvPr id="93188" name="Rectangle 2"/>
          <p:cNvSpPr>
            <a:spLocks noGrp="1" noChangeArrowheads="1"/>
          </p:cNvSpPr>
          <p:nvPr>
            <p:ph type="body" idx="1"/>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ru-RU" altLang="ru-RU" smtClean="0">
              <a:latin typeface="Times New Roman" panose="02020603050405020304" pitchFamily="18" charset="0"/>
            </a:endParaRPr>
          </a:p>
        </p:txBody>
      </p:sp>
    </p:spTree>
    <p:extLst>
      <p:ext uri="{BB962C8B-B14F-4D97-AF65-F5344CB8AC3E}">
        <p14:creationId xmlns:p14="http://schemas.microsoft.com/office/powerpoint/2010/main" val="1211812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ru-RU" smtClean="0"/>
              <a:t>Образец заголовка</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a:xfrm>
            <a:off x="7325773" y="6117336"/>
            <a:ext cx="857473" cy="365125"/>
          </a:xfrm>
        </p:spPr>
        <p:txBody>
          <a:bodyPr/>
          <a:lstStyle/>
          <a:p>
            <a:fld id="{B61BEF0D-F0BB-DE4B-95CE-6DB70DBA9567}" type="datetimeFigureOut">
              <a:rPr lang="en-US" smtClean="0"/>
              <a:pPr/>
              <a:t>8/31/2016</a:t>
            </a:fld>
            <a:endParaRPr lang="en-US" dirty="0"/>
          </a:p>
        </p:txBody>
      </p:sp>
      <p:sp>
        <p:nvSpPr>
          <p:cNvPr id="5" name="Footer Placeholder 4"/>
          <p:cNvSpPr>
            <a:spLocks noGrp="1"/>
          </p:cNvSpPr>
          <p:nvPr>
            <p:ph type="ftr" sz="quarter" idx="11"/>
          </p:nvPr>
        </p:nvSpPr>
        <p:spPr>
          <a:xfrm>
            <a:off x="3623733" y="6117336"/>
            <a:ext cx="3609438" cy="365125"/>
          </a:xfrm>
        </p:spPr>
        <p:txBody>
          <a:bodyPr/>
          <a:lstStyle/>
          <a:p>
            <a:endParaRPr lang="en-US" dirty="0"/>
          </a:p>
        </p:txBody>
      </p:sp>
      <p:sp>
        <p:nvSpPr>
          <p:cNvPr id="6" name="Slide Number Placeholder 5"/>
          <p:cNvSpPr>
            <a:spLocks noGrp="1"/>
          </p:cNvSpPr>
          <p:nvPr>
            <p:ph type="sldNum" sz="quarter" idx="12"/>
          </p:nvPr>
        </p:nvSpPr>
        <p:spPr>
          <a:xfrm>
            <a:off x="8275320" y="6117336"/>
            <a:ext cx="411480" cy="365125"/>
          </a:xfrm>
        </p:spPr>
        <p:txBody>
          <a:bodyPr/>
          <a:lstStyle/>
          <a:p>
            <a:fld id="{D57F1E4F-1CFF-5643-939E-217C01CDF565}" type="slidenum">
              <a:rPr lang="en-US" smtClean="0"/>
              <a:pPr/>
              <a:t>‹#›</a:t>
            </a:fld>
            <a:endParaRPr lang="en-US" dirty="0"/>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1688111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smtClean="0"/>
              <a:pPr/>
              <a:t>8/31/2016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75670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smtClean="0"/>
              <a:pPr/>
              <a:t>8/31/2016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84818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ru-RU" smtClean="0"/>
              <a:t>Образец заголовка</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smtClean="0"/>
              <a:pPr/>
              <a:t>8/31/2016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690070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smtClean="0"/>
              <a:pPr/>
              <a:t>8/31/2016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9510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ru-RU" smtClean="0"/>
              <a:t>Образец заголовка</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ru-RU" smtClean="0"/>
              <a:t>Образец текста</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smtClean="0"/>
              <a:pPr/>
              <a:t>8/31/2016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14454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ru-RU" smtClean="0"/>
              <a:t>Образец заголовка</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ru-RU" smtClean="0"/>
              <a:t>Образец текста</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smtClean="0"/>
              <a:pPr/>
              <a:t>8/31/2016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662784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8/31/2016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50944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8/31/2016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72609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ru-RU" smtClean="0"/>
              <a:t>Образец заголовка</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a:xfrm>
            <a:off x="7344329" y="6108173"/>
            <a:ext cx="857473" cy="365125"/>
          </a:xfrm>
        </p:spPr>
        <p:txBody>
          <a:bodyPr/>
          <a:lstStyle/>
          <a:p>
            <a:fld id="{B61BEF0D-F0BB-DE4B-95CE-6DB70DBA9567}" type="datetimeFigureOut">
              <a:rPr lang="en-US" smtClean="0"/>
              <a:pPr/>
              <a:t>8/31/2016</a:t>
            </a:fld>
            <a:endParaRPr lang="en-US" dirty="0"/>
          </a:p>
        </p:txBody>
      </p:sp>
      <p:sp>
        <p:nvSpPr>
          <p:cNvPr id="5" name="Footer Placeholder 4"/>
          <p:cNvSpPr>
            <a:spLocks noGrp="1"/>
          </p:cNvSpPr>
          <p:nvPr>
            <p:ph type="ftr" sz="quarter" idx="11"/>
          </p:nvPr>
        </p:nvSpPr>
        <p:spPr>
          <a:xfrm>
            <a:off x="1972647" y="6108173"/>
            <a:ext cx="5314517" cy="365125"/>
          </a:xfrm>
        </p:spPr>
        <p:txBody>
          <a:bodyPr/>
          <a:lstStyle/>
          <a:p>
            <a:endParaRPr lang="en-US" dirty="0"/>
          </a:p>
        </p:txBody>
      </p:sp>
      <p:sp>
        <p:nvSpPr>
          <p:cNvPr id="6" name="Slide Number Placeholder 5"/>
          <p:cNvSpPr>
            <a:spLocks noGrp="1"/>
          </p:cNvSpPr>
          <p:nvPr>
            <p:ph type="sldNum" sz="quarter" idx="12"/>
          </p:nvPr>
        </p:nvSpPr>
        <p:spPr>
          <a:xfrm>
            <a:off x="8258967" y="6108173"/>
            <a:ext cx="427833"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4486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smtClean="0"/>
              <a:pPr/>
              <a:t>8/31/2016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273317" y="6116070"/>
            <a:ext cx="413483"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6216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8/31/2016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3339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8/31/2016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18302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8/31/2016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0173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8/31/2016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0185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smtClean="0"/>
              <a:pPr/>
              <a:t>8/31/2016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47298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ru-RU" smtClean="0"/>
              <a:t>Образец заголовка</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smtClean="0"/>
              <a:pPr/>
              <a:t>8/31/2016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16587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8/31/2016</a:t>
            </a:fld>
            <a:endParaRPr lang="en-US" dirty="0"/>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53425084"/>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0.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2.wmf"/><Relationship Id="rId5" Type="http://schemas.openxmlformats.org/officeDocument/2006/relationships/oleObject" Target="../embeddings/oleObject4.bin"/><Relationship Id="rId4" Type="http://schemas.openxmlformats.org/officeDocument/2006/relationships/image" Target="../media/image11.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4.wmf"/><Relationship Id="rId5" Type="http://schemas.openxmlformats.org/officeDocument/2006/relationships/oleObject" Target="../embeddings/oleObject6.bin"/><Relationship Id="rId4" Type="http://schemas.openxmlformats.org/officeDocument/2006/relationships/image" Target="../media/image13.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4.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6.wmf"/><Relationship Id="rId5" Type="http://schemas.openxmlformats.org/officeDocument/2006/relationships/oleObject" Target="../embeddings/oleObject9.bin"/><Relationship Id="rId4" Type="http://schemas.openxmlformats.org/officeDocument/2006/relationships/image" Target="../media/image15.wmf"/></Relationships>
</file>

<file path=ppt/slides/_rels/slide31.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9.wmf"/><Relationship Id="rId5" Type="http://schemas.openxmlformats.org/officeDocument/2006/relationships/oleObject" Target="../embeddings/oleObject12.bin"/><Relationship Id="rId4" Type="http://schemas.openxmlformats.org/officeDocument/2006/relationships/image" Target="../media/image18.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2.wmf"/><Relationship Id="rId5" Type="http://schemas.openxmlformats.org/officeDocument/2006/relationships/oleObject" Target="../embeddings/oleObject15.bin"/><Relationship Id="rId10" Type="http://schemas.openxmlformats.org/officeDocument/2006/relationships/image" Target="../media/image24.wmf"/><Relationship Id="rId4" Type="http://schemas.openxmlformats.org/officeDocument/2006/relationships/image" Target="../media/image21.wmf"/><Relationship Id="rId9" Type="http://schemas.openxmlformats.org/officeDocument/2006/relationships/oleObject" Target="../embeddings/oleObject17.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5.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7.wmf"/><Relationship Id="rId5" Type="http://schemas.openxmlformats.org/officeDocument/2006/relationships/oleObject" Target="../embeddings/oleObject20.bin"/><Relationship Id="rId4" Type="http://schemas.openxmlformats.org/officeDocument/2006/relationships/image" Target="../media/image26.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28.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220788" y="887330"/>
            <a:ext cx="7772400" cy="836613"/>
          </a:xfrm>
          <a:noFill/>
        </p:spPr>
        <p:txBody>
          <a:bodyPr>
            <a:noAutofit/>
          </a:bodyPr>
          <a:lstStyle/>
          <a:p>
            <a:pPr eaLnBrk="1" hangingPunct="1"/>
            <a:r>
              <a:rPr lang="ru-RU" sz="4400" dirty="0" smtClean="0"/>
              <a:t>Кросс-платформенное </a:t>
            </a:r>
            <a:br>
              <a:rPr lang="ru-RU" sz="4400" dirty="0" smtClean="0"/>
            </a:br>
            <a:r>
              <a:rPr lang="ru-RU" sz="4400" dirty="0" smtClean="0"/>
              <a:t>программирование</a:t>
            </a:r>
          </a:p>
        </p:txBody>
      </p:sp>
      <p:sp>
        <p:nvSpPr>
          <p:cNvPr id="4099" name="Rectangle 4"/>
          <p:cNvSpPr>
            <a:spLocks noChangeArrowheads="1"/>
          </p:cNvSpPr>
          <p:nvPr/>
        </p:nvSpPr>
        <p:spPr bwMode="auto">
          <a:xfrm>
            <a:off x="1760811" y="1804526"/>
            <a:ext cx="6543675" cy="1184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90000"/>
              </a:lnSpc>
              <a:spcBef>
                <a:spcPct val="20000"/>
              </a:spcBef>
            </a:pPr>
            <a:r>
              <a:rPr lang="ru-RU" sz="6000" dirty="0">
                <a:latin typeface="+mj-lt"/>
              </a:rPr>
              <a:t>Лекция</a:t>
            </a:r>
            <a:r>
              <a:rPr lang="ru-RU" sz="7200" dirty="0">
                <a:latin typeface="+mj-lt"/>
              </a:rPr>
              <a:t> №1</a:t>
            </a:r>
          </a:p>
        </p:txBody>
      </p:sp>
      <p:sp>
        <p:nvSpPr>
          <p:cNvPr id="2" name="TextBox 1"/>
          <p:cNvSpPr txBox="1"/>
          <p:nvPr/>
        </p:nvSpPr>
        <p:spPr>
          <a:xfrm>
            <a:off x="2862145" y="3069111"/>
            <a:ext cx="5955635" cy="2800767"/>
          </a:xfrm>
          <a:prstGeom prst="rect">
            <a:avLst/>
          </a:prstGeom>
          <a:noFill/>
        </p:spPr>
        <p:txBody>
          <a:bodyPr wrap="square" rtlCol="0">
            <a:spAutoFit/>
          </a:bodyPr>
          <a:lstStyle/>
          <a:p>
            <a:pPr algn="just"/>
            <a:r>
              <a:rPr lang="ru-RU" sz="1600" dirty="0"/>
              <a:t>Программирование — это искусство. Совершенство достигается тогда, когда программа, выполняющая свою функцию, занимает всего несколько строк; когда одна программа может делать то, чего не может делать другая; когда одни программы могут проникать в другие; когда программа может манипулировать с файлами такими способами, которые раньше считались невозможными. Совершенные программы, отдельные приёмы программирования, удачные алгоритмы могут быть предметом коллекционирования и почитания. </a:t>
            </a:r>
            <a:endParaRPr lang="ru-RU" sz="1600" dirty="0" smtClean="0"/>
          </a:p>
          <a:p>
            <a:r>
              <a:rPr lang="ru-RU" sz="1600" dirty="0" smtClean="0"/>
              <a:t>							</a:t>
            </a:r>
          </a:p>
          <a:p>
            <a:pPr algn="r"/>
            <a:r>
              <a:rPr lang="ru-RU" sz="1600" dirty="0"/>
              <a:t>	</a:t>
            </a:r>
            <a:r>
              <a:rPr lang="ru-RU" sz="1600" dirty="0" smtClean="0"/>
              <a:t>							– Стивен Леви </a:t>
            </a:r>
            <a:endParaRPr lang="ru-RU" sz="1600" dirty="0"/>
          </a:p>
        </p:txBody>
      </p:sp>
    </p:spTree>
    <p:extLst>
      <p:ext uri="{BB962C8B-B14F-4D97-AF65-F5344CB8AC3E}">
        <p14:creationId xmlns:p14="http://schemas.microsoft.com/office/powerpoint/2010/main" val="27262376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ChangeArrowheads="1"/>
          </p:cNvSpPr>
          <p:nvPr/>
        </p:nvSpPr>
        <p:spPr bwMode="auto">
          <a:xfrm>
            <a:off x="609600" y="44450"/>
            <a:ext cx="77724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eaLnBrk="1" hangingPunct="1">
              <a:lnSpc>
                <a:spcPct val="100000"/>
              </a:lnSpc>
            </a:pPr>
            <a:r>
              <a:rPr lang="ru-RU" altLang="ru-RU" sz="3000" b="1" dirty="0">
                <a:solidFill>
                  <a:schemeClr val="tx1"/>
                </a:solidFill>
                <a:latin typeface="+mn-lt"/>
              </a:rPr>
              <a:t>Языки программирования высокого уровня</a:t>
            </a:r>
          </a:p>
        </p:txBody>
      </p:sp>
      <p:sp>
        <p:nvSpPr>
          <p:cNvPr id="4099" name="Rectangle 2"/>
          <p:cNvSpPr>
            <a:spLocks noChangeArrowheads="1"/>
          </p:cNvSpPr>
          <p:nvPr/>
        </p:nvSpPr>
        <p:spPr bwMode="auto">
          <a:xfrm>
            <a:off x="323850" y="1196975"/>
            <a:ext cx="8640763"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eaLnBrk="0" hangingPunc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eaLnBrk="0" hangingPunc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eaLnBrk="0" hangingPunc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eaLnBrk="0" hangingPunc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eaLnBrk="0" hangingPunc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eaLnBrk="1" hangingPunct="1">
              <a:lnSpc>
                <a:spcPct val="100000"/>
              </a:lnSpc>
            </a:pPr>
            <a:r>
              <a:rPr lang="ru-RU" altLang="ru-RU" sz="2000">
                <a:solidFill>
                  <a:schemeClr val="tx1"/>
                </a:solidFill>
                <a:latin typeface="+mn-lt"/>
              </a:rPr>
              <a:t>ЯВУ имитируют естественные языки, используя некоторые слова разговорного языка и общепринятые математические символы </a:t>
            </a:r>
          </a:p>
        </p:txBody>
      </p:sp>
      <p:sp>
        <p:nvSpPr>
          <p:cNvPr id="4100" name="Rectangle 3"/>
          <p:cNvSpPr>
            <a:spLocks noChangeArrowheads="1"/>
          </p:cNvSpPr>
          <p:nvPr/>
        </p:nvSpPr>
        <p:spPr bwMode="auto">
          <a:xfrm>
            <a:off x="1908175" y="1844675"/>
            <a:ext cx="561657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eaLnBrk="0" hangingPunc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eaLnBrk="0" hangingPunc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eaLnBrk="0" hangingPunc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eaLnBrk="0" hangingPunc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eaLnBrk="0" hangingPunc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eaLnBrk="1" hangingPunct="1">
              <a:lnSpc>
                <a:spcPct val="100000"/>
              </a:lnSpc>
            </a:pPr>
            <a:r>
              <a:rPr lang="en-US" altLang="ru-RU" sz="2000" b="1">
                <a:solidFill>
                  <a:schemeClr val="tx1"/>
                </a:solidFill>
                <a:latin typeface="+mn-lt"/>
              </a:rPr>
              <a:t>FORTRAN (1954 </a:t>
            </a:r>
            <a:r>
              <a:rPr lang="ru-RU" altLang="ru-RU" sz="2000" b="1">
                <a:solidFill>
                  <a:schemeClr val="tx1"/>
                </a:solidFill>
                <a:latin typeface="+mn-lt"/>
              </a:rPr>
              <a:t>г.) – первый ЯВУ</a:t>
            </a:r>
          </a:p>
        </p:txBody>
      </p:sp>
      <p:sp>
        <p:nvSpPr>
          <p:cNvPr id="4101" name="Rectangle 4"/>
          <p:cNvSpPr>
            <a:spLocks noChangeArrowheads="1"/>
          </p:cNvSpPr>
          <p:nvPr/>
        </p:nvSpPr>
        <p:spPr bwMode="auto">
          <a:xfrm>
            <a:off x="1979613" y="3644900"/>
            <a:ext cx="518477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eaLnBrk="0" hangingPunc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eaLnBrk="0" hangingPunc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eaLnBrk="0" hangingPunc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eaLnBrk="0" hangingPunc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eaLnBrk="0" hangingPunc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eaLnBrk="1" hangingPunct="1">
              <a:lnSpc>
                <a:spcPct val="100000"/>
              </a:lnSpc>
            </a:pPr>
            <a:r>
              <a:rPr lang="ru-RU" altLang="ru-RU" sz="2000" b="1">
                <a:solidFill>
                  <a:schemeClr val="tx1"/>
                </a:solidFill>
                <a:latin typeface="+mn-lt"/>
              </a:rPr>
              <a:t>Структурное программирование</a:t>
            </a:r>
          </a:p>
        </p:txBody>
      </p:sp>
      <p:pic>
        <p:nvPicPr>
          <p:cNvPr id="4102" name="Picture 5"/>
          <p:cNvPicPr>
            <a:picLocks noChangeAspect="1" noChangeArrowheads="1"/>
          </p:cNvPicPr>
          <p:nvPr/>
        </p:nvPicPr>
        <p:blipFill>
          <a:blip r:embed="rId3">
            <a:extLst>
              <a:ext uri="{28A0092B-C50C-407E-A947-70E740481C1C}">
                <a14:useLocalDpi xmlns:a14="http://schemas.microsoft.com/office/drawing/2010/main" val="0"/>
              </a:ext>
            </a:extLst>
          </a:blip>
          <a:srcRect b="10316"/>
          <a:stretch>
            <a:fillRect/>
          </a:stretch>
        </p:blipFill>
        <p:spPr bwMode="auto">
          <a:xfrm>
            <a:off x="1403350" y="2492375"/>
            <a:ext cx="2376488"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4103" name="Line 6"/>
          <p:cNvSpPr>
            <a:spLocks noChangeShapeType="1"/>
          </p:cNvSpPr>
          <p:nvPr/>
        </p:nvSpPr>
        <p:spPr bwMode="auto">
          <a:xfrm>
            <a:off x="3995738" y="2851150"/>
            <a:ext cx="792162" cy="1588"/>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4104" name="AutoShape 7"/>
          <p:cNvSpPr>
            <a:spLocks noChangeArrowheads="1"/>
          </p:cNvSpPr>
          <p:nvPr/>
        </p:nvSpPr>
        <p:spPr bwMode="auto">
          <a:xfrm>
            <a:off x="6588125" y="2563813"/>
            <a:ext cx="792163" cy="576262"/>
          </a:xfrm>
          <a:custGeom>
            <a:avLst/>
            <a:gdLst>
              <a:gd name="T0" fmla="*/ 0 w 21600"/>
              <a:gd name="T1" fmla="*/ 2147483647 h 21600"/>
              <a:gd name="T2" fmla="*/ 2147483647 w 21600"/>
              <a:gd name="T3" fmla="*/ 0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7811 w 21600"/>
              <a:gd name="T13" fmla="*/ 2584 h 21600"/>
              <a:gd name="T14" fmla="*/ 16359 w 21600"/>
              <a:gd name="T15" fmla="*/ 11764 h 21600"/>
            </a:gdLst>
            <a:ahLst/>
            <a:cxnLst>
              <a:cxn ang="T8">
                <a:pos x="T0" y="T1"/>
              </a:cxn>
              <a:cxn ang="T9">
                <a:pos x="T2" y="T3"/>
              </a:cxn>
              <a:cxn ang="T10">
                <a:pos x="T4" y="T5"/>
              </a:cxn>
              <a:cxn ang="T11">
                <a:pos x="T6" y="T7"/>
              </a:cxn>
            </a:cxnLst>
            <a:rect l="T12" t="T13" r="T14" b="T15"/>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close/>
              </a:path>
              <a:path w="21600" h="21600" extrusionOk="0">
                <a:moveTo>
                  <a:pt x="578" y="4011"/>
                </a:moveTo>
                <a:moveTo>
                  <a:pt x="4043" y="4011"/>
                </a:moveTo>
                <a:lnTo>
                  <a:pt x="4043" y="4320"/>
                </a:lnTo>
                <a:lnTo>
                  <a:pt x="578" y="4320"/>
                </a:lnTo>
                <a:lnTo>
                  <a:pt x="578" y="4011"/>
                </a:lnTo>
                <a:close/>
                <a:moveTo>
                  <a:pt x="7624" y="14194"/>
                </a:moveTo>
                <a:lnTo>
                  <a:pt x="16402" y="14194"/>
                </a:lnTo>
                <a:lnTo>
                  <a:pt x="16402" y="16200"/>
                </a:lnTo>
                <a:lnTo>
                  <a:pt x="7624" y="16200"/>
                </a:lnTo>
              </a:path>
            </a:pathLst>
          </a:custGeom>
          <a:solidFill>
            <a:srgbClr val="FFFFCC"/>
          </a:solidFill>
          <a:ln w="9360">
            <a:solidFill>
              <a:srgbClr val="000000"/>
            </a:solidFill>
            <a:miter lim="800000"/>
            <a:headEnd/>
            <a:tailEnd/>
          </a:ln>
        </p:spPr>
        <p:txBody>
          <a:bodyPr wrap="none" anchor="ctr"/>
          <a:lstStyle/>
          <a:p>
            <a:endParaRPr lang="ru-RU" altLang="ru-RU"/>
          </a:p>
        </p:txBody>
      </p:sp>
      <p:sp>
        <p:nvSpPr>
          <p:cNvPr id="4105" name="Line 8"/>
          <p:cNvSpPr>
            <a:spLocks noChangeShapeType="1"/>
          </p:cNvSpPr>
          <p:nvPr/>
        </p:nvSpPr>
        <p:spPr bwMode="auto">
          <a:xfrm>
            <a:off x="6013450" y="2852738"/>
            <a:ext cx="503238" cy="1587"/>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ru-RU"/>
          </a:p>
        </p:txBody>
      </p:sp>
      <p:pic>
        <p:nvPicPr>
          <p:cNvPr id="4106" name="Picture 9"/>
          <p:cNvPicPr>
            <a:picLocks noChangeAspect="1" noChangeArrowheads="1"/>
          </p:cNvPicPr>
          <p:nvPr/>
        </p:nvPicPr>
        <p:blipFill>
          <a:blip r:embed="rId4">
            <a:extLst>
              <a:ext uri="{28A0092B-C50C-407E-A947-70E740481C1C}">
                <a14:useLocalDpi xmlns:a14="http://schemas.microsoft.com/office/drawing/2010/main" val="0"/>
              </a:ext>
            </a:extLst>
          </a:blip>
          <a:srcRect r="6206" b="10126"/>
          <a:stretch>
            <a:fillRect/>
          </a:stretch>
        </p:blipFill>
        <p:spPr bwMode="auto">
          <a:xfrm>
            <a:off x="4859338" y="2636838"/>
            <a:ext cx="93662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4107" name="Rectangle 10"/>
          <p:cNvSpPr>
            <a:spLocks noChangeArrowheads="1"/>
          </p:cNvSpPr>
          <p:nvPr/>
        </p:nvSpPr>
        <p:spPr bwMode="auto">
          <a:xfrm>
            <a:off x="250825" y="4221163"/>
            <a:ext cx="8713788"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eaLnBrk="0" hangingPunc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eaLnBrk="0" hangingPunc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eaLnBrk="0" hangingPunc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eaLnBrk="0" hangingPunc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eaLnBrk="0" hangingPunc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eaLnBrk="1" hangingPunct="1">
              <a:lnSpc>
                <a:spcPct val="100000"/>
              </a:lnSpc>
            </a:pPr>
            <a:r>
              <a:rPr lang="ru-RU" altLang="ru-RU" sz="1800">
                <a:solidFill>
                  <a:schemeClr val="tx1"/>
                </a:solidFill>
                <a:latin typeface="+mn-lt"/>
              </a:rPr>
              <a:t>Управляющие структуры, подпрограммы (функции, процедуры), рекурсия, локальные переменные, отсутствие </a:t>
            </a:r>
            <a:r>
              <a:rPr lang="en-US" altLang="ru-RU" sz="1800">
                <a:solidFill>
                  <a:schemeClr val="tx1"/>
                </a:solidFill>
                <a:latin typeface="+mn-lt"/>
              </a:rPr>
              <a:t>GOTO</a:t>
            </a:r>
          </a:p>
          <a:p>
            <a:pPr algn="ctr" eaLnBrk="1" hangingPunct="1">
              <a:lnSpc>
                <a:spcPct val="100000"/>
              </a:lnSpc>
            </a:pPr>
            <a:r>
              <a:rPr lang="ru-RU" altLang="ru-RU" sz="1800">
                <a:solidFill>
                  <a:schemeClr val="tx1"/>
                </a:solidFill>
                <a:latin typeface="+mn-lt"/>
              </a:rPr>
              <a:t>Алгол(1958), Паскаль(1970), Си(1972).</a:t>
            </a:r>
          </a:p>
        </p:txBody>
      </p:sp>
      <p:sp>
        <p:nvSpPr>
          <p:cNvPr id="4108" name="Line 11"/>
          <p:cNvSpPr>
            <a:spLocks noChangeShapeType="1"/>
          </p:cNvSpPr>
          <p:nvPr/>
        </p:nvSpPr>
        <p:spPr bwMode="auto">
          <a:xfrm>
            <a:off x="4643438" y="2997200"/>
            <a:ext cx="1587" cy="647700"/>
          </a:xfrm>
          <a:prstGeom prst="line">
            <a:avLst/>
          </a:prstGeom>
          <a:noFill/>
          <a:ln w="381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ru-RU"/>
          </a:p>
        </p:txBody>
      </p:sp>
      <p:pic>
        <p:nvPicPr>
          <p:cNvPr id="4109" name="Picture 12"/>
          <p:cNvPicPr>
            <a:picLocks noChangeAspect="1" noChangeArrowheads="1"/>
          </p:cNvPicPr>
          <p:nvPr/>
        </p:nvPicPr>
        <p:blipFill>
          <a:blip r:embed="rId5">
            <a:extLst>
              <a:ext uri="{28A0092B-C50C-407E-A947-70E740481C1C}">
                <a14:useLocalDpi xmlns:a14="http://schemas.microsoft.com/office/drawing/2010/main" val="0"/>
              </a:ext>
            </a:extLst>
          </a:blip>
          <a:srcRect r="23038" b="13390"/>
          <a:stretch>
            <a:fillRect/>
          </a:stretch>
        </p:blipFill>
        <p:spPr bwMode="auto">
          <a:xfrm>
            <a:off x="179388" y="5229225"/>
            <a:ext cx="18002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4110" name="Picture 13"/>
          <p:cNvPicPr>
            <a:picLocks noChangeAspect="1" noChangeArrowheads="1"/>
          </p:cNvPicPr>
          <p:nvPr/>
        </p:nvPicPr>
        <p:blipFill>
          <a:blip r:embed="rId6">
            <a:extLst>
              <a:ext uri="{28A0092B-C50C-407E-A947-70E740481C1C}">
                <a14:useLocalDpi xmlns:a14="http://schemas.microsoft.com/office/drawing/2010/main" val="0"/>
              </a:ext>
            </a:extLst>
          </a:blip>
          <a:srcRect r="3069"/>
          <a:stretch>
            <a:fillRect/>
          </a:stretch>
        </p:blipFill>
        <p:spPr bwMode="auto">
          <a:xfrm>
            <a:off x="2268538" y="5229225"/>
            <a:ext cx="1800225"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4111" name="Line 14"/>
          <p:cNvSpPr>
            <a:spLocks noChangeShapeType="1"/>
          </p:cNvSpPr>
          <p:nvPr/>
        </p:nvSpPr>
        <p:spPr bwMode="auto">
          <a:xfrm>
            <a:off x="4284663" y="5588000"/>
            <a:ext cx="792162" cy="1588"/>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4112" name="AutoShape 15"/>
          <p:cNvSpPr>
            <a:spLocks noChangeArrowheads="1"/>
          </p:cNvSpPr>
          <p:nvPr/>
        </p:nvSpPr>
        <p:spPr bwMode="auto">
          <a:xfrm>
            <a:off x="6877050" y="5300663"/>
            <a:ext cx="792163" cy="576262"/>
          </a:xfrm>
          <a:custGeom>
            <a:avLst/>
            <a:gdLst>
              <a:gd name="T0" fmla="*/ 0 w 21600"/>
              <a:gd name="T1" fmla="*/ 2147483647 h 21600"/>
              <a:gd name="T2" fmla="*/ 2147483647 w 21600"/>
              <a:gd name="T3" fmla="*/ 0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7811 w 21600"/>
              <a:gd name="T13" fmla="*/ 2584 h 21600"/>
              <a:gd name="T14" fmla="*/ 16359 w 21600"/>
              <a:gd name="T15" fmla="*/ 11764 h 21600"/>
            </a:gdLst>
            <a:ahLst/>
            <a:cxnLst>
              <a:cxn ang="T8">
                <a:pos x="T0" y="T1"/>
              </a:cxn>
              <a:cxn ang="T9">
                <a:pos x="T2" y="T3"/>
              </a:cxn>
              <a:cxn ang="T10">
                <a:pos x="T4" y="T5"/>
              </a:cxn>
              <a:cxn ang="T11">
                <a:pos x="T6" y="T7"/>
              </a:cxn>
            </a:cxnLst>
            <a:rect l="T12" t="T13" r="T14" b="T15"/>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close/>
              </a:path>
              <a:path w="21600" h="21600" extrusionOk="0">
                <a:moveTo>
                  <a:pt x="578" y="4011"/>
                </a:moveTo>
                <a:moveTo>
                  <a:pt x="4043" y="4011"/>
                </a:moveTo>
                <a:lnTo>
                  <a:pt x="4043" y="4320"/>
                </a:lnTo>
                <a:lnTo>
                  <a:pt x="578" y="4320"/>
                </a:lnTo>
                <a:lnTo>
                  <a:pt x="578" y="4011"/>
                </a:lnTo>
                <a:close/>
                <a:moveTo>
                  <a:pt x="7624" y="14194"/>
                </a:moveTo>
                <a:lnTo>
                  <a:pt x="16402" y="14194"/>
                </a:lnTo>
                <a:lnTo>
                  <a:pt x="16402" y="16200"/>
                </a:lnTo>
                <a:lnTo>
                  <a:pt x="7624" y="16200"/>
                </a:lnTo>
              </a:path>
            </a:pathLst>
          </a:custGeom>
          <a:solidFill>
            <a:srgbClr val="FFFFCC"/>
          </a:solidFill>
          <a:ln w="9360">
            <a:solidFill>
              <a:srgbClr val="000000"/>
            </a:solidFill>
            <a:miter lim="800000"/>
            <a:headEnd/>
            <a:tailEnd/>
          </a:ln>
        </p:spPr>
        <p:txBody>
          <a:bodyPr wrap="none" anchor="ctr"/>
          <a:lstStyle/>
          <a:p>
            <a:endParaRPr lang="ru-RU" altLang="ru-RU"/>
          </a:p>
        </p:txBody>
      </p:sp>
      <p:sp>
        <p:nvSpPr>
          <p:cNvPr id="4113" name="Line 16"/>
          <p:cNvSpPr>
            <a:spLocks noChangeShapeType="1"/>
          </p:cNvSpPr>
          <p:nvPr/>
        </p:nvSpPr>
        <p:spPr bwMode="auto">
          <a:xfrm>
            <a:off x="6302375" y="5589588"/>
            <a:ext cx="503238" cy="1587"/>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ru-RU"/>
          </a:p>
        </p:txBody>
      </p:sp>
      <p:pic>
        <p:nvPicPr>
          <p:cNvPr id="4114" name="Picture 17"/>
          <p:cNvPicPr>
            <a:picLocks noChangeAspect="1" noChangeArrowheads="1"/>
          </p:cNvPicPr>
          <p:nvPr/>
        </p:nvPicPr>
        <p:blipFill>
          <a:blip r:embed="rId4">
            <a:extLst>
              <a:ext uri="{28A0092B-C50C-407E-A947-70E740481C1C}">
                <a14:useLocalDpi xmlns:a14="http://schemas.microsoft.com/office/drawing/2010/main" val="0"/>
              </a:ext>
            </a:extLst>
          </a:blip>
          <a:srcRect r="6206" b="10126"/>
          <a:stretch>
            <a:fillRect/>
          </a:stretch>
        </p:blipFill>
        <p:spPr bwMode="auto">
          <a:xfrm>
            <a:off x="5148263" y="5373688"/>
            <a:ext cx="93662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4115" name="Line 18"/>
          <p:cNvSpPr>
            <a:spLocks noChangeShapeType="1"/>
          </p:cNvSpPr>
          <p:nvPr/>
        </p:nvSpPr>
        <p:spPr bwMode="auto">
          <a:xfrm>
            <a:off x="4643438" y="5876925"/>
            <a:ext cx="1587" cy="647700"/>
          </a:xfrm>
          <a:prstGeom prst="line">
            <a:avLst/>
          </a:prstGeom>
          <a:noFill/>
          <a:ln w="381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ru-RU"/>
          </a:p>
        </p:txBody>
      </p:sp>
    </p:spTree>
    <p:extLst>
      <p:ext uri="{BB962C8B-B14F-4D97-AF65-F5344CB8AC3E}">
        <p14:creationId xmlns:p14="http://schemas.microsoft.com/office/powerpoint/2010/main" val="280979554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noChangeArrowheads="1"/>
          </p:cNvSpPr>
          <p:nvPr/>
        </p:nvSpPr>
        <p:spPr bwMode="auto">
          <a:xfrm>
            <a:off x="611188" y="188913"/>
            <a:ext cx="8208962"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eaLnBrk="0" hangingPunc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eaLnBrk="0" hangingPunc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eaLnBrk="0" hangingPunc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eaLnBrk="0" hangingPunc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eaLnBrk="0" hangingPunc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eaLnBrk="1" hangingPunct="1">
              <a:lnSpc>
                <a:spcPct val="100000"/>
              </a:lnSpc>
            </a:pPr>
            <a:r>
              <a:rPr lang="ru-RU" altLang="ru-RU" sz="2500" b="1" dirty="0">
                <a:solidFill>
                  <a:schemeClr val="tx1"/>
                </a:solidFill>
                <a:latin typeface="+mj-lt"/>
              </a:rPr>
              <a:t>Объектно-ориентированное программирование (ООП)</a:t>
            </a:r>
          </a:p>
        </p:txBody>
      </p:sp>
      <p:sp>
        <p:nvSpPr>
          <p:cNvPr id="5123" name="Rectangle 2"/>
          <p:cNvSpPr>
            <a:spLocks noChangeArrowheads="1"/>
          </p:cNvSpPr>
          <p:nvPr/>
        </p:nvSpPr>
        <p:spPr bwMode="auto">
          <a:xfrm>
            <a:off x="179388" y="908050"/>
            <a:ext cx="8856662"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eaLnBrk="0" hangingPunc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eaLnBrk="0" hangingPunc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eaLnBrk="0" hangingPunc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eaLnBrk="0" hangingPunc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eaLnBrk="0" hangingPunc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eaLnBrk="1" hangingPunct="1">
              <a:lnSpc>
                <a:spcPct val="100000"/>
              </a:lnSpc>
            </a:pPr>
            <a:r>
              <a:rPr lang="ru-RU" altLang="ru-RU" sz="2000" b="1">
                <a:solidFill>
                  <a:schemeClr val="tx1"/>
                </a:solidFill>
                <a:latin typeface="+mj-lt"/>
              </a:rPr>
              <a:t>Классы, объекты, инкапсуляция, полиморфизм, наследование</a:t>
            </a:r>
          </a:p>
          <a:p>
            <a:pPr algn="ctr" eaLnBrk="1" hangingPunct="1">
              <a:lnSpc>
                <a:spcPct val="100000"/>
              </a:lnSpc>
            </a:pPr>
            <a:r>
              <a:rPr lang="en-US" altLang="ru-RU" sz="2000" b="1">
                <a:solidFill>
                  <a:schemeClr val="tx1"/>
                </a:solidFill>
                <a:latin typeface="+mj-lt"/>
              </a:rPr>
              <a:t>Object Pascal, C++, Java, C#, … .</a:t>
            </a:r>
          </a:p>
        </p:txBody>
      </p:sp>
      <p:pic>
        <p:nvPicPr>
          <p:cNvPr id="512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5950" y="3468688"/>
            <a:ext cx="7715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5125" name="Picture 4"/>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1258888" y="3429000"/>
            <a:ext cx="7715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5126" name="Rectangle 5"/>
          <p:cNvSpPr>
            <a:spLocks noChangeArrowheads="1"/>
          </p:cNvSpPr>
          <p:nvPr/>
        </p:nvSpPr>
        <p:spPr bwMode="auto">
          <a:xfrm>
            <a:off x="869794" y="1484313"/>
            <a:ext cx="8166255"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eaLnBrk="0" hangingPunc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eaLnBrk="0" hangingPunc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eaLnBrk="0" hangingPunc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eaLnBrk="0" hangingPunc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eaLnBrk="0" hangingPunc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eaLnBrk="1" hangingPunct="1">
              <a:lnSpc>
                <a:spcPct val="100000"/>
              </a:lnSpc>
            </a:pPr>
            <a:r>
              <a:rPr lang="ru-RU" altLang="ru-RU" sz="2000" dirty="0">
                <a:solidFill>
                  <a:schemeClr val="tx1"/>
                </a:solidFill>
                <a:latin typeface="+mj-lt"/>
              </a:rPr>
              <a:t>ООП позволяет оптимально организовывать программы, разбивая проблему на составные части, и работая с каждой по отдельности</a:t>
            </a:r>
            <a:r>
              <a:rPr lang="en-US" altLang="ru-RU" sz="2000" dirty="0">
                <a:solidFill>
                  <a:schemeClr val="tx1"/>
                </a:solidFill>
                <a:latin typeface="+mj-lt"/>
              </a:rPr>
              <a:t>.</a:t>
            </a:r>
          </a:p>
          <a:p>
            <a:pPr eaLnBrk="1" hangingPunct="1">
              <a:lnSpc>
                <a:spcPct val="100000"/>
              </a:lnSpc>
            </a:pPr>
            <a:r>
              <a:rPr lang="ru-RU" altLang="ru-RU" sz="2200" b="1" u="sng" dirty="0">
                <a:solidFill>
                  <a:schemeClr val="tx1"/>
                </a:solidFill>
                <a:latin typeface="+mj-lt"/>
              </a:rPr>
              <a:t>Класс</a:t>
            </a:r>
            <a:r>
              <a:rPr lang="ru-RU" altLang="ru-RU" sz="2000" b="1" dirty="0">
                <a:solidFill>
                  <a:schemeClr val="tx1"/>
                </a:solidFill>
                <a:latin typeface="+mj-lt"/>
              </a:rPr>
              <a:t> представляет собой тип данных, объединяющий </a:t>
            </a:r>
            <a:r>
              <a:rPr lang="ru-RU" altLang="ru-RU" sz="2000" b="1" u="sng" dirty="0">
                <a:solidFill>
                  <a:schemeClr val="tx1"/>
                </a:solidFill>
                <a:latin typeface="+mj-lt"/>
              </a:rPr>
              <a:t>поля</a:t>
            </a:r>
            <a:r>
              <a:rPr lang="ru-RU" altLang="ru-RU" sz="2000" b="1" dirty="0">
                <a:solidFill>
                  <a:schemeClr val="tx1"/>
                </a:solidFill>
                <a:latin typeface="+mj-lt"/>
              </a:rPr>
              <a:t> (свойства) и </a:t>
            </a:r>
            <a:r>
              <a:rPr lang="ru-RU" altLang="ru-RU" sz="2000" b="1" u="sng" dirty="0">
                <a:solidFill>
                  <a:schemeClr val="tx1"/>
                </a:solidFill>
                <a:latin typeface="+mj-lt"/>
              </a:rPr>
              <a:t>методы</a:t>
            </a:r>
            <a:r>
              <a:rPr lang="ru-RU" altLang="ru-RU" sz="2000" b="1" dirty="0">
                <a:solidFill>
                  <a:schemeClr val="tx1"/>
                </a:solidFill>
                <a:latin typeface="+mj-lt"/>
              </a:rPr>
              <a:t> (функции).</a:t>
            </a:r>
          </a:p>
        </p:txBody>
      </p:sp>
      <p:sp>
        <p:nvSpPr>
          <p:cNvPr id="5127" name="Text Box 6"/>
          <p:cNvSpPr txBox="1">
            <a:spLocks noChangeArrowheads="1"/>
          </p:cNvSpPr>
          <p:nvPr/>
        </p:nvSpPr>
        <p:spPr bwMode="auto">
          <a:xfrm>
            <a:off x="252413" y="2781300"/>
            <a:ext cx="2303462"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eaLnBrk="1" hangingPunct="1">
              <a:spcBef>
                <a:spcPts val="1250"/>
              </a:spcBef>
            </a:pPr>
            <a:r>
              <a:rPr lang="ru-RU" altLang="ru-RU" sz="2000" b="1">
                <a:solidFill>
                  <a:schemeClr val="tx1"/>
                </a:solidFill>
                <a:latin typeface="+mj-lt"/>
              </a:rPr>
              <a:t>Класс «Человек»</a:t>
            </a:r>
          </a:p>
        </p:txBody>
      </p:sp>
      <p:sp>
        <p:nvSpPr>
          <p:cNvPr id="5128" name="Text Box 7"/>
          <p:cNvSpPr txBox="1">
            <a:spLocks noChangeArrowheads="1"/>
          </p:cNvSpPr>
          <p:nvPr/>
        </p:nvSpPr>
        <p:spPr bwMode="auto">
          <a:xfrm>
            <a:off x="250825" y="4365625"/>
            <a:ext cx="2736850" cy="1248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eaLnBrk="1" hangingPunct="1">
              <a:spcBef>
                <a:spcPts val="938"/>
              </a:spcBef>
            </a:pPr>
            <a:r>
              <a:rPr lang="ru-RU" altLang="ru-RU" sz="1500" b="1">
                <a:solidFill>
                  <a:schemeClr val="tx1"/>
                </a:solidFill>
                <a:latin typeface="+mj-lt"/>
              </a:rPr>
              <a:t>Поле «Имя»</a:t>
            </a:r>
          </a:p>
          <a:p>
            <a:pPr eaLnBrk="1" hangingPunct="1">
              <a:spcBef>
                <a:spcPts val="938"/>
              </a:spcBef>
            </a:pPr>
            <a:r>
              <a:rPr lang="ru-RU" altLang="ru-RU" sz="1500" b="1">
                <a:solidFill>
                  <a:schemeClr val="tx1"/>
                </a:solidFill>
                <a:latin typeface="+mj-lt"/>
              </a:rPr>
              <a:t>Метод «Получить имя»</a:t>
            </a:r>
          </a:p>
          <a:p>
            <a:pPr eaLnBrk="1" hangingPunct="1">
              <a:spcBef>
                <a:spcPts val="938"/>
              </a:spcBef>
            </a:pPr>
            <a:r>
              <a:rPr lang="ru-RU" altLang="ru-RU" sz="1500" b="1">
                <a:solidFill>
                  <a:schemeClr val="tx1"/>
                </a:solidFill>
                <a:latin typeface="+mj-lt"/>
              </a:rPr>
              <a:t>Метод «Отправить сообщение»</a:t>
            </a:r>
          </a:p>
        </p:txBody>
      </p:sp>
      <p:sp>
        <p:nvSpPr>
          <p:cNvPr id="5129" name="Text Box 8"/>
          <p:cNvSpPr txBox="1">
            <a:spLocks noChangeArrowheads="1"/>
          </p:cNvSpPr>
          <p:nvPr/>
        </p:nvSpPr>
        <p:spPr bwMode="auto">
          <a:xfrm>
            <a:off x="3203575" y="2852738"/>
            <a:ext cx="2881313" cy="710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eaLnBrk="1" hangingPunct="1">
              <a:spcBef>
                <a:spcPts val="1250"/>
              </a:spcBef>
            </a:pPr>
            <a:r>
              <a:rPr lang="ru-RU" altLang="ru-RU" sz="2000" b="1">
                <a:solidFill>
                  <a:schemeClr val="tx1"/>
                </a:solidFill>
                <a:latin typeface="+mj-lt"/>
              </a:rPr>
              <a:t>Экземпляр (объект) класса  «Человек»</a:t>
            </a:r>
          </a:p>
        </p:txBody>
      </p:sp>
      <p:sp>
        <p:nvSpPr>
          <p:cNvPr id="5130" name="Text Box 9"/>
          <p:cNvSpPr txBox="1">
            <a:spLocks noChangeArrowheads="1"/>
          </p:cNvSpPr>
          <p:nvPr/>
        </p:nvSpPr>
        <p:spPr bwMode="auto">
          <a:xfrm>
            <a:off x="3489325" y="4332288"/>
            <a:ext cx="2736850" cy="1248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eaLnBrk="1" hangingPunct="1">
              <a:spcBef>
                <a:spcPts val="938"/>
              </a:spcBef>
            </a:pPr>
            <a:r>
              <a:rPr lang="ru-RU" altLang="ru-RU" sz="1500" b="1">
                <a:solidFill>
                  <a:schemeClr val="tx1"/>
                </a:solidFill>
                <a:latin typeface="+mj-lt"/>
              </a:rPr>
              <a:t>Поле «Имя» = Вася</a:t>
            </a:r>
          </a:p>
          <a:p>
            <a:pPr eaLnBrk="1" hangingPunct="1">
              <a:spcBef>
                <a:spcPts val="938"/>
              </a:spcBef>
            </a:pPr>
            <a:r>
              <a:rPr lang="ru-RU" altLang="ru-RU" sz="1500" b="1">
                <a:solidFill>
                  <a:schemeClr val="tx1"/>
                </a:solidFill>
                <a:latin typeface="+mj-lt"/>
              </a:rPr>
              <a:t>Метод «Получить имя»</a:t>
            </a:r>
          </a:p>
          <a:p>
            <a:pPr eaLnBrk="1" hangingPunct="1">
              <a:spcBef>
                <a:spcPts val="938"/>
              </a:spcBef>
            </a:pPr>
            <a:r>
              <a:rPr lang="ru-RU" altLang="ru-RU" sz="1500" b="1">
                <a:solidFill>
                  <a:schemeClr val="tx1"/>
                </a:solidFill>
                <a:latin typeface="+mj-lt"/>
              </a:rPr>
              <a:t>Метод «Отправить сообщение»</a:t>
            </a:r>
          </a:p>
        </p:txBody>
      </p:sp>
      <p:pic>
        <p:nvPicPr>
          <p:cNvPr id="5131"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4238" y="3481388"/>
            <a:ext cx="7715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5132" name="Text Box 11"/>
          <p:cNvSpPr txBox="1">
            <a:spLocks noChangeArrowheads="1"/>
          </p:cNvSpPr>
          <p:nvPr/>
        </p:nvSpPr>
        <p:spPr bwMode="auto">
          <a:xfrm>
            <a:off x="6154738" y="2840038"/>
            <a:ext cx="2881312" cy="710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eaLnBrk="1" hangingPunct="1">
              <a:spcBef>
                <a:spcPts val="1250"/>
              </a:spcBef>
            </a:pPr>
            <a:r>
              <a:rPr lang="ru-RU" altLang="ru-RU" sz="2000" b="1">
                <a:solidFill>
                  <a:schemeClr val="tx1"/>
                </a:solidFill>
                <a:latin typeface="+mj-lt"/>
              </a:rPr>
              <a:t>Экземпляр (объект) класса  «Человек»</a:t>
            </a:r>
          </a:p>
        </p:txBody>
      </p:sp>
      <p:sp>
        <p:nvSpPr>
          <p:cNvPr id="5133" name="Text Box 12"/>
          <p:cNvSpPr txBox="1">
            <a:spLocks noChangeArrowheads="1"/>
          </p:cNvSpPr>
          <p:nvPr/>
        </p:nvSpPr>
        <p:spPr bwMode="auto">
          <a:xfrm>
            <a:off x="6297613" y="4344988"/>
            <a:ext cx="2736850" cy="1248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eaLnBrk="1" hangingPunct="1">
              <a:spcBef>
                <a:spcPts val="938"/>
              </a:spcBef>
            </a:pPr>
            <a:r>
              <a:rPr lang="ru-RU" altLang="ru-RU" sz="1500" b="1">
                <a:solidFill>
                  <a:schemeClr val="tx1"/>
                </a:solidFill>
                <a:latin typeface="+mj-lt"/>
              </a:rPr>
              <a:t>Поле «Имя» = Петя</a:t>
            </a:r>
          </a:p>
          <a:p>
            <a:pPr eaLnBrk="1" hangingPunct="1">
              <a:spcBef>
                <a:spcPts val="938"/>
              </a:spcBef>
            </a:pPr>
            <a:r>
              <a:rPr lang="ru-RU" altLang="ru-RU" sz="1500" b="1">
                <a:solidFill>
                  <a:schemeClr val="tx1"/>
                </a:solidFill>
                <a:latin typeface="+mj-lt"/>
              </a:rPr>
              <a:t>Метод «Получить имя»</a:t>
            </a:r>
          </a:p>
          <a:p>
            <a:pPr eaLnBrk="1" hangingPunct="1">
              <a:spcBef>
                <a:spcPts val="938"/>
              </a:spcBef>
            </a:pPr>
            <a:r>
              <a:rPr lang="ru-RU" altLang="ru-RU" sz="1500" b="1">
                <a:solidFill>
                  <a:schemeClr val="tx1"/>
                </a:solidFill>
                <a:latin typeface="+mj-lt"/>
              </a:rPr>
              <a:t>Метод «Отправить сообщение»</a:t>
            </a:r>
          </a:p>
        </p:txBody>
      </p:sp>
      <p:sp>
        <p:nvSpPr>
          <p:cNvPr id="5134" name="AutoShape 13"/>
          <p:cNvSpPr>
            <a:spLocks noChangeArrowheads="1"/>
          </p:cNvSpPr>
          <p:nvPr/>
        </p:nvSpPr>
        <p:spPr bwMode="auto">
          <a:xfrm>
            <a:off x="4211638" y="6165850"/>
            <a:ext cx="792162" cy="576263"/>
          </a:xfrm>
          <a:custGeom>
            <a:avLst/>
            <a:gdLst>
              <a:gd name="T0" fmla="*/ 0 w 21600"/>
              <a:gd name="T1" fmla="*/ 2147483647 h 21600"/>
              <a:gd name="T2" fmla="*/ 2147483647 w 21600"/>
              <a:gd name="T3" fmla="*/ 0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7811 w 21600"/>
              <a:gd name="T13" fmla="*/ 2584 h 21600"/>
              <a:gd name="T14" fmla="*/ 16359 w 21600"/>
              <a:gd name="T15" fmla="*/ 11764 h 21600"/>
            </a:gdLst>
            <a:ahLst/>
            <a:cxnLst>
              <a:cxn ang="T8">
                <a:pos x="T0" y="T1"/>
              </a:cxn>
              <a:cxn ang="T9">
                <a:pos x="T2" y="T3"/>
              </a:cxn>
              <a:cxn ang="T10">
                <a:pos x="T4" y="T5"/>
              </a:cxn>
              <a:cxn ang="T11">
                <a:pos x="T6" y="T7"/>
              </a:cxn>
            </a:cxnLst>
            <a:rect l="T12" t="T13" r="T14" b="T15"/>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close/>
              </a:path>
              <a:path w="21600" h="21600" extrusionOk="0">
                <a:moveTo>
                  <a:pt x="578" y="4011"/>
                </a:moveTo>
                <a:moveTo>
                  <a:pt x="4043" y="4011"/>
                </a:moveTo>
                <a:lnTo>
                  <a:pt x="4043" y="4320"/>
                </a:lnTo>
                <a:lnTo>
                  <a:pt x="578" y="4320"/>
                </a:lnTo>
                <a:lnTo>
                  <a:pt x="578" y="4011"/>
                </a:lnTo>
                <a:close/>
                <a:moveTo>
                  <a:pt x="7624" y="14194"/>
                </a:moveTo>
                <a:lnTo>
                  <a:pt x="16402" y="14194"/>
                </a:lnTo>
                <a:lnTo>
                  <a:pt x="16402" y="16200"/>
                </a:lnTo>
                <a:lnTo>
                  <a:pt x="7624" y="16200"/>
                </a:lnTo>
              </a:path>
            </a:pathLst>
          </a:custGeom>
          <a:solidFill>
            <a:srgbClr val="FFFFCC"/>
          </a:solidFill>
          <a:ln w="9360">
            <a:solidFill>
              <a:srgbClr val="000000"/>
            </a:solidFill>
            <a:miter lim="800000"/>
            <a:headEnd/>
            <a:tailEnd/>
          </a:ln>
        </p:spPr>
        <p:txBody>
          <a:bodyPr wrap="none" anchor="ctr"/>
          <a:lstStyle/>
          <a:p>
            <a:endParaRPr lang="ru-RU" altLang="ru-RU"/>
          </a:p>
        </p:txBody>
      </p:sp>
      <p:sp>
        <p:nvSpPr>
          <p:cNvPr id="5135" name="Line 14"/>
          <p:cNvSpPr>
            <a:spLocks noChangeShapeType="1"/>
          </p:cNvSpPr>
          <p:nvPr/>
        </p:nvSpPr>
        <p:spPr bwMode="auto">
          <a:xfrm flipH="1" flipV="1">
            <a:off x="4210050" y="5514975"/>
            <a:ext cx="219075" cy="579438"/>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5136" name="Line 15"/>
          <p:cNvSpPr>
            <a:spLocks noChangeShapeType="1"/>
          </p:cNvSpPr>
          <p:nvPr/>
        </p:nvSpPr>
        <p:spPr bwMode="auto">
          <a:xfrm flipV="1">
            <a:off x="4716463" y="4867275"/>
            <a:ext cx="71437" cy="1227138"/>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5137" name="Line 16"/>
          <p:cNvSpPr>
            <a:spLocks noChangeShapeType="1"/>
          </p:cNvSpPr>
          <p:nvPr/>
        </p:nvSpPr>
        <p:spPr bwMode="auto">
          <a:xfrm flipV="1">
            <a:off x="5003800" y="5227638"/>
            <a:ext cx="1368425" cy="1011237"/>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5138" name="Line 17"/>
          <p:cNvSpPr>
            <a:spLocks noChangeShapeType="1"/>
          </p:cNvSpPr>
          <p:nvPr/>
        </p:nvSpPr>
        <p:spPr bwMode="auto">
          <a:xfrm flipV="1">
            <a:off x="4932363" y="4867275"/>
            <a:ext cx="1511300" cy="1298575"/>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5139" name="Line 18"/>
          <p:cNvSpPr>
            <a:spLocks noChangeShapeType="1"/>
          </p:cNvSpPr>
          <p:nvPr/>
        </p:nvSpPr>
        <p:spPr bwMode="auto">
          <a:xfrm flipV="1">
            <a:off x="4787900" y="4506913"/>
            <a:ext cx="288925" cy="1660525"/>
          </a:xfrm>
          <a:prstGeom prst="line">
            <a:avLst/>
          </a:prstGeom>
          <a:noFill/>
          <a:ln w="28440">
            <a:solidFill>
              <a:srgbClr val="FF0000"/>
            </a:solidFill>
            <a:prstDash val="sysDot"/>
            <a:miter lim="800000"/>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5140" name="Line 19"/>
          <p:cNvSpPr>
            <a:spLocks noChangeShapeType="1"/>
          </p:cNvSpPr>
          <p:nvPr/>
        </p:nvSpPr>
        <p:spPr bwMode="auto">
          <a:xfrm flipV="1">
            <a:off x="4787900" y="4506913"/>
            <a:ext cx="1655763" cy="1660525"/>
          </a:xfrm>
          <a:prstGeom prst="line">
            <a:avLst/>
          </a:prstGeom>
          <a:noFill/>
          <a:ln w="28440">
            <a:solidFill>
              <a:srgbClr val="FF0000"/>
            </a:solidFill>
            <a:prstDash val="sysDot"/>
            <a:miter lim="800000"/>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5141" name="Line 20"/>
          <p:cNvSpPr>
            <a:spLocks noChangeShapeType="1"/>
          </p:cNvSpPr>
          <p:nvPr/>
        </p:nvSpPr>
        <p:spPr bwMode="auto">
          <a:xfrm flipH="1" flipV="1">
            <a:off x="1474788" y="5299075"/>
            <a:ext cx="2738437" cy="1300163"/>
          </a:xfrm>
          <a:prstGeom prst="line">
            <a:avLst/>
          </a:prstGeom>
          <a:noFill/>
          <a:ln w="28440">
            <a:solidFill>
              <a:srgbClr val="FF0000"/>
            </a:solidFill>
            <a:prstDash val="sysDot"/>
            <a:miter lim="800000"/>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5142" name="Line 21"/>
          <p:cNvSpPr>
            <a:spLocks noChangeShapeType="1"/>
          </p:cNvSpPr>
          <p:nvPr/>
        </p:nvSpPr>
        <p:spPr bwMode="auto">
          <a:xfrm flipH="1" flipV="1">
            <a:off x="2338388" y="4867275"/>
            <a:ext cx="1803400" cy="1516063"/>
          </a:xfrm>
          <a:prstGeom prst="line">
            <a:avLst/>
          </a:prstGeom>
          <a:noFill/>
          <a:ln w="28440">
            <a:solidFill>
              <a:srgbClr val="FF0000"/>
            </a:solidFill>
            <a:prstDash val="sysDot"/>
            <a:miter lim="800000"/>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5143" name="Line 22"/>
          <p:cNvSpPr>
            <a:spLocks noChangeShapeType="1"/>
          </p:cNvSpPr>
          <p:nvPr/>
        </p:nvSpPr>
        <p:spPr bwMode="auto">
          <a:xfrm flipH="1" flipV="1">
            <a:off x="1330325" y="4579938"/>
            <a:ext cx="2882900" cy="1946275"/>
          </a:xfrm>
          <a:prstGeom prst="line">
            <a:avLst/>
          </a:prstGeom>
          <a:noFill/>
          <a:ln w="28440">
            <a:solidFill>
              <a:srgbClr val="FF0000"/>
            </a:solidFill>
            <a:prstDash val="sysDot"/>
            <a:miter lim="800000"/>
            <a:headEnd/>
            <a:tailEnd type="triangle" w="med" len="med"/>
          </a:ln>
          <a:extLst>
            <a:ext uri="{909E8E84-426E-40DD-AFC4-6F175D3DCCD1}">
              <a14:hiddenFill xmlns:a14="http://schemas.microsoft.com/office/drawing/2010/main">
                <a:noFill/>
              </a14:hiddenFill>
            </a:ext>
          </a:extLst>
        </p:spPr>
        <p:txBody>
          <a:bodyPr/>
          <a:lstStyle/>
          <a:p>
            <a:endParaRPr lang="ru-RU"/>
          </a:p>
        </p:txBody>
      </p:sp>
    </p:spTree>
    <p:extLst>
      <p:ext uri="{BB962C8B-B14F-4D97-AF65-F5344CB8AC3E}">
        <p14:creationId xmlns:p14="http://schemas.microsoft.com/office/powerpoint/2010/main" val="44590105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ChangeArrowheads="1"/>
          </p:cNvSpPr>
          <p:nvPr/>
        </p:nvSpPr>
        <p:spPr bwMode="auto">
          <a:xfrm>
            <a:off x="648359" y="0"/>
            <a:ext cx="8208962"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eaLnBrk="0" hangingPunc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eaLnBrk="0" hangingPunc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eaLnBrk="0" hangingPunc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eaLnBrk="0" hangingPunc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eaLnBrk="0" hangingPunc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eaLnBrk="1" hangingPunct="1">
              <a:lnSpc>
                <a:spcPct val="100000"/>
              </a:lnSpc>
            </a:pPr>
            <a:r>
              <a:rPr lang="ru-RU" altLang="ru-RU" b="1" dirty="0">
                <a:solidFill>
                  <a:schemeClr val="tx1"/>
                </a:solidFill>
                <a:latin typeface="+mj-lt"/>
              </a:rPr>
              <a:t>Объектно-ориентированное программирование (ООП)</a:t>
            </a:r>
          </a:p>
        </p:txBody>
      </p:sp>
      <p:sp>
        <p:nvSpPr>
          <p:cNvPr id="6148" name="Rectangle 3"/>
          <p:cNvSpPr>
            <a:spLocks noChangeArrowheads="1"/>
          </p:cNvSpPr>
          <p:nvPr/>
        </p:nvSpPr>
        <p:spPr bwMode="auto">
          <a:xfrm>
            <a:off x="1018479" y="1297801"/>
            <a:ext cx="7996586"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eaLnBrk="0" hangingPunc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eaLnBrk="0" hangingPunc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eaLnBrk="0" hangingPunc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eaLnBrk="0" hangingPunc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eaLnBrk="0" hangingPunc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eaLnBrk="1" hangingPunct="1">
              <a:lnSpc>
                <a:spcPct val="100000"/>
              </a:lnSpc>
            </a:pPr>
            <a:r>
              <a:rPr lang="ru-RU" altLang="ru-RU" sz="2000" b="1" u="sng" dirty="0">
                <a:solidFill>
                  <a:schemeClr val="tx1"/>
                </a:solidFill>
                <a:latin typeface="+mn-lt"/>
              </a:rPr>
              <a:t>Инкапсуляция</a:t>
            </a:r>
            <a:r>
              <a:rPr lang="ru-RU" altLang="ru-RU" sz="2000" b="1" dirty="0">
                <a:solidFill>
                  <a:schemeClr val="tx1"/>
                </a:solidFill>
                <a:latin typeface="+mj-lt"/>
              </a:rPr>
              <a:t> – </a:t>
            </a:r>
            <a:r>
              <a:rPr lang="ru-RU" altLang="ru-RU" sz="2000" dirty="0" smtClean="0">
                <a:solidFill>
                  <a:schemeClr val="tx1"/>
                </a:solidFill>
                <a:latin typeface="+mj-lt"/>
              </a:rPr>
              <a:t/>
            </a:r>
            <a:br>
              <a:rPr lang="ru-RU" altLang="ru-RU" sz="2000" dirty="0" smtClean="0">
                <a:solidFill>
                  <a:schemeClr val="tx1"/>
                </a:solidFill>
                <a:latin typeface="+mj-lt"/>
              </a:rPr>
            </a:br>
            <a:r>
              <a:rPr lang="ru-RU" altLang="ru-RU" sz="2000" dirty="0" smtClean="0">
                <a:solidFill>
                  <a:schemeClr val="tx1"/>
                </a:solidFill>
                <a:latin typeface="+mj-lt"/>
              </a:rPr>
              <a:t/>
            </a:r>
            <a:br>
              <a:rPr lang="ru-RU" altLang="ru-RU" sz="2000" dirty="0" smtClean="0">
                <a:solidFill>
                  <a:schemeClr val="tx1"/>
                </a:solidFill>
                <a:latin typeface="+mj-lt"/>
              </a:rPr>
            </a:br>
            <a:r>
              <a:rPr lang="ru-RU" altLang="ru-RU" sz="2000" dirty="0" smtClean="0">
                <a:solidFill>
                  <a:schemeClr val="tx1"/>
                </a:solidFill>
                <a:latin typeface="+mj-lt"/>
              </a:rPr>
              <a:t/>
            </a:r>
            <a:br>
              <a:rPr lang="ru-RU" altLang="ru-RU" sz="2000" dirty="0" smtClean="0">
                <a:solidFill>
                  <a:schemeClr val="tx1"/>
                </a:solidFill>
                <a:latin typeface="+mj-lt"/>
              </a:rPr>
            </a:br>
            <a:endParaRPr lang="ru-RU" altLang="ru-RU" sz="2000" dirty="0" smtClean="0">
              <a:solidFill>
                <a:schemeClr val="tx1"/>
              </a:solidFill>
              <a:latin typeface="+mj-lt"/>
            </a:endParaRPr>
          </a:p>
          <a:p>
            <a:pPr eaLnBrk="1" hangingPunct="1">
              <a:lnSpc>
                <a:spcPct val="100000"/>
              </a:lnSpc>
            </a:pPr>
            <a:r>
              <a:rPr lang="ru-RU" altLang="ru-RU" sz="2000" b="1" u="sng" dirty="0" smtClean="0">
                <a:solidFill>
                  <a:schemeClr val="tx1"/>
                </a:solidFill>
                <a:latin typeface="+mj-lt"/>
              </a:rPr>
              <a:t>Наследование</a:t>
            </a:r>
            <a:r>
              <a:rPr lang="ru-RU" altLang="ru-RU" sz="2000" b="1" dirty="0" smtClean="0">
                <a:solidFill>
                  <a:schemeClr val="tx1"/>
                </a:solidFill>
                <a:latin typeface="+mj-lt"/>
              </a:rPr>
              <a:t> – </a:t>
            </a:r>
            <a:r>
              <a:rPr lang="ru-RU" sz="2000" dirty="0" smtClean="0">
                <a:solidFill>
                  <a:schemeClr val="tx1"/>
                </a:solidFill>
                <a:latin typeface="+mj-lt"/>
                <a:ea typeface="Arial"/>
                <a:cs typeface="Arial"/>
                <a:sym typeface="Arial"/>
              </a:rPr>
              <a:t/>
            </a:r>
            <a:br>
              <a:rPr lang="ru-RU" sz="2000" dirty="0" smtClean="0">
                <a:solidFill>
                  <a:schemeClr val="tx1"/>
                </a:solidFill>
                <a:latin typeface="+mj-lt"/>
                <a:ea typeface="Arial"/>
                <a:cs typeface="Arial"/>
                <a:sym typeface="Arial"/>
              </a:rPr>
            </a:br>
            <a:r>
              <a:rPr lang="ru-RU" sz="2000" dirty="0" smtClean="0">
                <a:solidFill>
                  <a:schemeClr val="tx1"/>
                </a:solidFill>
                <a:latin typeface="+mj-lt"/>
                <a:ea typeface="Arial"/>
                <a:cs typeface="Arial"/>
                <a:sym typeface="Arial"/>
              </a:rPr>
              <a:t/>
            </a:r>
            <a:br>
              <a:rPr lang="ru-RU" sz="2000" dirty="0" smtClean="0">
                <a:solidFill>
                  <a:schemeClr val="tx1"/>
                </a:solidFill>
                <a:latin typeface="+mj-lt"/>
                <a:ea typeface="Arial"/>
                <a:cs typeface="Arial"/>
                <a:sym typeface="Arial"/>
              </a:rPr>
            </a:br>
            <a:r>
              <a:rPr lang="ru-RU" sz="2000" dirty="0" smtClean="0">
                <a:solidFill>
                  <a:schemeClr val="tx1"/>
                </a:solidFill>
                <a:latin typeface="+mj-lt"/>
                <a:ea typeface="Arial"/>
                <a:cs typeface="Arial"/>
                <a:sym typeface="Arial"/>
              </a:rPr>
              <a:t/>
            </a:r>
            <a:br>
              <a:rPr lang="ru-RU" sz="2000" dirty="0" smtClean="0">
                <a:solidFill>
                  <a:schemeClr val="tx1"/>
                </a:solidFill>
                <a:latin typeface="+mj-lt"/>
                <a:ea typeface="Arial"/>
                <a:cs typeface="Arial"/>
                <a:sym typeface="Arial"/>
              </a:rPr>
            </a:br>
            <a:endParaRPr lang="ru-RU" sz="2000" i="1" dirty="0" smtClean="0">
              <a:solidFill>
                <a:schemeClr val="tx1"/>
              </a:solidFill>
              <a:latin typeface="+mj-lt"/>
              <a:ea typeface="Arial"/>
              <a:cs typeface="Arial"/>
              <a:sym typeface="Arial"/>
            </a:endParaRPr>
          </a:p>
          <a:p>
            <a:pPr eaLnBrk="1" hangingPunct="1">
              <a:lnSpc>
                <a:spcPct val="100000"/>
              </a:lnSpc>
            </a:pPr>
            <a:endParaRPr lang="ru-RU" altLang="ru-RU" sz="2000" b="1" dirty="0" smtClean="0">
              <a:solidFill>
                <a:schemeClr val="tx1"/>
              </a:solidFill>
              <a:latin typeface="+mj-lt"/>
            </a:endParaRPr>
          </a:p>
          <a:p>
            <a:pPr eaLnBrk="1" hangingPunct="1">
              <a:lnSpc>
                <a:spcPct val="100000"/>
              </a:lnSpc>
            </a:pPr>
            <a:r>
              <a:rPr lang="ru-RU" altLang="ru-RU" sz="2000" b="1" u="sng" dirty="0" smtClean="0">
                <a:solidFill>
                  <a:schemeClr val="tx1"/>
                </a:solidFill>
                <a:latin typeface="+mj-lt"/>
              </a:rPr>
              <a:t>Полиморфизм</a:t>
            </a:r>
            <a:r>
              <a:rPr lang="ru-RU" altLang="ru-RU" sz="2000" b="1" dirty="0" smtClean="0">
                <a:solidFill>
                  <a:schemeClr val="tx1"/>
                </a:solidFill>
                <a:latin typeface="+mj-lt"/>
              </a:rPr>
              <a:t> – </a:t>
            </a:r>
            <a:r>
              <a:rPr lang="ru-RU" sz="2000" dirty="0" smtClean="0">
                <a:solidFill>
                  <a:schemeClr val="tx1"/>
                </a:solidFill>
                <a:latin typeface="+mj-lt"/>
              </a:rPr>
              <a:t/>
            </a:r>
            <a:br>
              <a:rPr lang="ru-RU" sz="2000" dirty="0" smtClean="0">
                <a:solidFill>
                  <a:schemeClr val="tx1"/>
                </a:solidFill>
                <a:latin typeface="+mj-lt"/>
              </a:rPr>
            </a:br>
            <a:r>
              <a:rPr lang="ru-RU" sz="2000" dirty="0" smtClean="0">
                <a:solidFill>
                  <a:schemeClr val="tx1"/>
                </a:solidFill>
                <a:latin typeface="+mj-lt"/>
              </a:rPr>
              <a:t/>
            </a:r>
            <a:br>
              <a:rPr lang="ru-RU" sz="2000" dirty="0" smtClean="0">
                <a:solidFill>
                  <a:schemeClr val="tx1"/>
                </a:solidFill>
                <a:latin typeface="+mj-lt"/>
              </a:rPr>
            </a:br>
            <a:endParaRPr lang="ru-RU" altLang="ru-RU" sz="2000" b="1" dirty="0" smtClean="0">
              <a:solidFill>
                <a:schemeClr val="tx1"/>
              </a:solidFill>
              <a:latin typeface="+mj-lt"/>
            </a:endParaRPr>
          </a:p>
          <a:p>
            <a:pPr eaLnBrk="1" hangingPunct="1">
              <a:lnSpc>
                <a:spcPct val="100000"/>
              </a:lnSpc>
            </a:pPr>
            <a:endParaRPr lang="ru-RU" altLang="ru-RU" sz="2000" dirty="0">
              <a:solidFill>
                <a:schemeClr val="tx1"/>
              </a:solidFill>
              <a:latin typeface="+mj-lt"/>
            </a:endParaRPr>
          </a:p>
        </p:txBody>
      </p:sp>
    </p:spTree>
    <p:extLst>
      <p:ext uri="{BB962C8B-B14F-4D97-AF65-F5344CB8AC3E}">
        <p14:creationId xmlns:p14="http://schemas.microsoft.com/office/powerpoint/2010/main" val="84827900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ChangeArrowheads="1"/>
          </p:cNvSpPr>
          <p:nvPr/>
        </p:nvSpPr>
        <p:spPr bwMode="auto">
          <a:xfrm>
            <a:off x="610394" y="38796"/>
            <a:ext cx="8208962"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eaLnBrk="0" hangingPunc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eaLnBrk="0" hangingPunc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eaLnBrk="0" hangingPunc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eaLnBrk="0" hangingPunc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eaLnBrk="0" hangingPunc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eaLnBrk="1" hangingPunct="1">
              <a:lnSpc>
                <a:spcPct val="100000"/>
              </a:lnSpc>
            </a:pPr>
            <a:r>
              <a:rPr lang="ru-RU" altLang="ru-RU" b="1" dirty="0">
                <a:solidFill>
                  <a:srgbClr val="333399"/>
                </a:solidFill>
                <a:latin typeface="+mj-lt"/>
              </a:rPr>
              <a:t>Объектно-ориентированное программирование (ООП)</a:t>
            </a:r>
          </a:p>
        </p:txBody>
      </p:sp>
      <p:pic>
        <p:nvPicPr>
          <p:cNvPr id="6147" name="Picture 2"/>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4354513" y="4510784"/>
            <a:ext cx="7715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6148" name="Rectangle 3"/>
          <p:cNvSpPr>
            <a:spLocks noChangeArrowheads="1"/>
          </p:cNvSpPr>
          <p:nvPr/>
        </p:nvSpPr>
        <p:spPr bwMode="auto">
          <a:xfrm>
            <a:off x="1018478" y="1297684"/>
            <a:ext cx="7996586"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eaLnBrk="0" hangingPunc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eaLnBrk="0" hangingPunc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eaLnBrk="0" hangingPunc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eaLnBrk="0" hangingPunc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eaLnBrk="0" hangingPunc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eaLnBrk="1" hangingPunct="1">
              <a:lnSpc>
                <a:spcPct val="100000"/>
              </a:lnSpc>
            </a:pPr>
            <a:r>
              <a:rPr lang="ru-RU" altLang="ru-RU" sz="2000" b="1" u="sng" dirty="0">
                <a:solidFill>
                  <a:schemeClr val="tx1"/>
                </a:solidFill>
                <a:latin typeface="+mj-lt"/>
              </a:rPr>
              <a:t>Инкапсуляция</a:t>
            </a:r>
            <a:r>
              <a:rPr lang="ru-RU" altLang="ru-RU" sz="2000" b="1" dirty="0">
                <a:solidFill>
                  <a:schemeClr val="tx1"/>
                </a:solidFill>
                <a:latin typeface="+mj-lt"/>
              </a:rPr>
              <a:t> – </a:t>
            </a:r>
            <a:r>
              <a:rPr lang="ru-RU" altLang="ru-RU" sz="2000" dirty="0">
                <a:solidFill>
                  <a:schemeClr val="tx1"/>
                </a:solidFill>
                <a:latin typeface="+mj-lt"/>
              </a:rPr>
              <a:t>объединение данных и методов для работы с ними в один объект. Инкапсуляция  также реализует сокрытие данных от </a:t>
            </a:r>
            <a:r>
              <a:rPr lang="ru-RU" altLang="ru-RU" sz="2000" dirty="0">
                <a:solidFill>
                  <a:schemeClr val="tx1"/>
                </a:solidFill>
                <a:latin typeface="+mn-lt"/>
              </a:rPr>
              <a:t>внешнего</a:t>
            </a:r>
            <a:r>
              <a:rPr lang="ru-RU" altLang="ru-RU" sz="2000" dirty="0">
                <a:solidFill>
                  <a:schemeClr val="tx1"/>
                </a:solidFill>
                <a:latin typeface="+mj-lt"/>
              </a:rPr>
              <a:t> воздействия, что защищает их от случайного </a:t>
            </a:r>
            <a:r>
              <a:rPr lang="ru-RU" altLang="ru-RU" sz="2000" dirty="0" smtClean="0">
                <a:solidFill>
                  <a:schemeClr val="tx1"/>
                </a:solidFill>
                <a:latin typeface="+mj-lt"/>
              </a:rPr>
              <a:t>изменения.</a:t>
            </a:r>
          </a:p>
          <a:p>
            <a:pPr eaLnBrk="1" hangingPunct="1">
              <a:lnSpc>
                <a:spcPct val="100000"/>
              </a:lnSpc>
            </a:pPr>
            <a:endParaRPr lang="ru-RU" altLang="ru-RU" sz="2000" dirty="0" smtClean="0">
              <a:solidFill>
                <a:schemeClr val="tx1"/>
              </a:solidFill>
              <a:latin typeface="+mj-lt"/>
            </a:endParaRPr>
          </a:p>
          <a:p>
            <a:pPr eaLnBrk="1" hangingPunct="1">
              <a:lnSpc>
                <a:spcPct val="100000"/>
              </a:lnSpc>
            </a:pPr>
            <a:r>
              <a:rPr lang="ru-RU" altLang="ru-RU" sz="2000" b="1" u="sng" dirty="0" smtClean="0">
                <a:solidFill>
                  <a:schemeClr val="tx1"/>
                </a:solidFill>
                <a:latin typeface="+mj-lt"/>
              </a:rPr>
              <a:t>Наследование</a:t>
            </a:r>
            <a:r>
              <a:rPr lang="ru-RU" altLang="ru-RU" sz="2000" b="1" dirty="0" smtClean="0">
                <a:solidFill>
                  <a:schemeClr val="tx1"/>
                </a:solidFill>
                <a:latin typeface="+mj-lt"/>
              </a:rPr>
              <a:t> – </a:t>
            </a:r>
            <a:r>
              <a:rPr lang="en" sz="2000" dirty="0" smtClean="0">
                <a:solidFill>
                  <a:schemeClr val="tx1"/>
                </a:solidFill>
                <a:latin typeface="+mj-lt"/>
                <a:ea typeface="Arial"/>
                <a:cs typeface="Arial"/>
                <a:sym typeface="Arial"/>
              </a:rPr>
              <a:t>это </a:t>
            </a:r>
            <a:r>
              <a:rPr lang="en" sz="2000" dirty="0">
                <a:solidFill>
                  <a:schemeClr val="tx1"/>
                </a:solidFill>
                <a:latin typeface="+mj-lt"/>
                <a:ea typeface="Arial"/>
                <a:cs typeface="Arial"/>
                <a:sym typeface="Arial"/>
              </a:rPr>
              <a:t>способ повторного использования программного обеспечения, при котором новые классы создаются из уже существующих классов путем заимствования их атрибутов и функций и обогащения этими возможностями новых </a:t>
            </a:r>
            <a:r>
              <a:rPr lang="en" sz="2000" dirty="0" smtClean="0">
                <a:solidFill>
                  <a:schemeClr val="tx1"/>
                </a:solidFill>
                <a:latin typeface="+mj-lt"/>
                <a:ea typeface="Arial"/>
                <a:cs typeface="Arial"/>
                <a:sym typeface="Arial"/>
              </a:rPr>
              <a:t>классов</a:t>
            </a:r>
            <a:r>
              <a:rPr lang="ru-RU" sz="2000" i="1" dirty="0" smtClean="0">
                <a:solidFill>
                  <a:schemeClr val="tx1"/>
                </a:solidFill>
                <a:latin typeface="+mj-lt"/>
                <a:ea typeface="Arial"/>
                <a:cs typeface="Arial"/>
                <a:sym typeface="Arial"/>
              </a:rPr>
              <a:t>.</a:t>
            </a:r>
          </a:p>
          <a:p>
            <a:pPr eaLnBrk="1" hangingPunct="1">
              <a:lnSpc>
                <a:spcPct val="100000"/>
              </a:lnSpc>
            </a:pPr>
            <a:endParaRPr lang="ru-RU" altLang="ru-RU" sz="2000" b="1" dirty="0" smtClean="0">
              <a:solidFill>
                <a:schemeClr val="tx1"/>
              </a:solidFill>
              <a:latin typeface="+mj-lt"/>
            </a:endParaRPr>
          </a:p>
          <a:p>
            <a:pPr eaLnBrk="1" hangingPunct="1">
              <a:lnSpc>
                <a:spcPct val="100000"/>
              </a:lnSpc>
            </a:pPr>
            <a:r>
              <a:rPr lang="ru-RU" altLang="ru-RU" sz="2000" b="1" u="sng" dirty="0" smtClean="0">
                <a:solidFill>
                  <a:schemeClr val="tx1"/>
                </a:solidFill>
                <a:latin typeface="+mj-lt"/>
              </a:rPr>
              <a:t>Полиморфизм</a:t>
            </a:r>
            <a:r>
              <a:rPr lang="ru-RU" altLang="ru-RU" sz="2000" b="1" dirty="0" smtClean="0">
                <a:solidFill>
                  <a:schemeClr val="tx1"/>
                </a:solidFill>
                <a:latin typeface="+mj-lt"/>
              </a:rPr>
              <a:t> – </a:t>
            </a:r>
            <a:r>
              <a:rPr lang="ru-RU" sz="2000" dirty="0" smtClean="0">
                <a:solidFill>
                  <a:schemeClr val="tx1"/>
                </a:solidFill>
                <a:latin typeface="+mj-lt"/>
              </a:rPr>
              <a:t>это </a:t>
            </a:r>
            <a:r>
              <a:rPr lang="ru-RU" sz="2000" dirty="0">
                <a:solidFill>
                  <a:schemeClr val="tx1"/>
                </a:solidFill>
                <a:latin typeface="+mj-lt"/>
              </a:rPr>
              <a:t>свойство системы использовать объекты с одинаковым интерфейсом без информации о типе и внутренней структуре объекта</a:t>
            </a:r>
            <a:endParaRPr lang="ru-RU" altLang="ru-RU" sz="2000" b="1" dirty="0" smtClean="0">
              <a:solidFill>
                <a:schemeClr val="tx1"/>
              </a:solidFill>
              <a:latin typeface="+mj-lt"/>
            </a:endParaRPr>
          </a:p>
          <a:p>
            <a:pPr eaLnBrk="1" hangingPunct="1">
              <a:lnSpc>
                <a:spcPct val="100000"/>
              </a:lnSpc>
            </a:pPr>
            <a:endParaRPr lang="ru-RU" altLang="ru-RU" sz="2000" dirty="0">
              <a:solidFill>
                <a:schemeClr val="tx1"/>
              </a:solidFill>
              <a:latin typeface="+mj-lt"/>
            </a:endParaRPr>
          </a:p>
        </p:txBody>
      </p:sp>
      <p:sp>
        <p:nvSpPr>
          <p:cNvPr id="6149" name="Text Box 4"/>
          <p:cNvSpPr txBox="1">
            <a:spLocks noChangeArrowheads="1"/>
          </p:cNvSpPr>
          <p:nvPr/>
        </p:nvSpPr>
        <p:spPr bwMode="auto">
          <a:xfrm>
            <a:off x="3346450" y="4063109"/>
            <a:ext cx="2520950"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eaLnBrk="1" hangingPunct="1">
              <a:spcBef>
                <a:spcPts val="1250"/>
              </a:spcBef>
            </a:pPr>
            <a:r>
              <a:rPr lang="ru-RU" altLang="ru-RU" sz="2000" b="1" dirty="0">
                <a:solidFill>
                  <a:srgbClr val="333399"/>
                </a:solidFill>
                <a:latin typeface="Arial" panose="020B0604020202020204" pitchFamily="34" charset="0"/>
              </a:rPr>
              <a:t>Класс «Человек»</a:t>
            </a:r>
          </a:p>
        </p:txBody>
      </p:sp>
      <p:sp>
        <p:nvSpPr>
          <p:cNvPr id="6150" name="Text Box 5"/>
          <p:cNvSpPr txBox="1">
            <a:spLocks noChangeArrowheads="1"/>
          </p:cNvSpPr>
          <p:nvPr/>
        </p:nvSpPr>
        <p:spPr bwMode="auto">
          <a:xfrm>
            <a:off x="3346450" y="5447409"/>
            <a:ext cx="2736850" cy="117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eaLnBrk="1" hangingPunct="1">
              <a:spcBef>
                <a:spcPts val="938"/>
              </a:spcBef>
            </a:pPr>
            <a:r>
              <a:rPr lang="ru-RU" altLang="ru-RU" sz="1500" b="1">
                <a:solidFill>
                  <a:srgbClr val="009900"/>
                </a:solidFill>
                <a:latin typeface="Arial" panose="020B0604020202020204" pitchFamily="34" charset="0"/>
              </a:rPr>
              <a:t>Поле «Имя»</a:t>
            </a:r>
          </a:p>
          <a:p>
            <a:pPr eaLnBrk="1" hangingPunct="1">
              <a:spcBef>
                <a:spcPts val="938"/>
              </a:spcBef>
            </a:pPr>
            <a:r>
              <a:rPr lang="ru-RU" altLang="ru-RU" sz="1500" b="1">
                <a:solidFill>
                  <a:srgbClr val="333399"/>
                </a:solidFill>
                <a:latin typeface="Arial" panose="020B0604020202020204" pitchFamily="34" charset="0"/>
              </a:rPr>
              <a:t>Метод «Получить имя»</a:t>
            </a:r>
          </a:p>
          <a:p>
            <a:pPr eaLnBrk="1" hangingPunct="1">
              <a:spcBef>
                <a:spcPts val="938"/>
              </a:spcBef>
            </a:pPr>
            <a:r>
              <a:rPr lang="ru-RU" altLang="ru-RU" sz="1500" b="1">
                <a:solidFill>
                  <a:srgbClr val="333399"/>
                </a:solidFill>
                <a:latin typeface="Arial" panose="020B0604020202020204" pitchFamily="34" charset="0"/>
              </a:rPr>
              <a:t>Метод «Отправить сообщение»</a:t>
            </a:r>
          </a:p>
        </p:txBody>
      </p:sp>
    </p:spTree>
    <p:extLst>
      <p:ext uri="{BB962C8B-B14F-4D97-AF65-F5344CB8AC3E}">
        <p14:creationId xmlns:p14="http://schemas.microsoft.com/office/powerpoint/2010/main" val="98959320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ChangeArrowheads="1"/>
          </p:cNvSpPr>
          <p:nvPr/>
        </p:nvSpPr>
        <p:spPr bwMode="auto">
          <a:xfrm>
            <a:off x="323850" y="44450"/>
            <a:ext cx="8424863"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eaLnBrk="0" hangingPunc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eaLnBrk="0" hangingPunc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eaLnBrk="0" hangingPunc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eaLnBrk="0" hangingPunc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eaLnBrk="0" hangingPunc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eaLnBrk="1" hangingPunct="1">
              <a:lnSpc>
                <a:spcPct val="100000"/>
              </a:lnSpc>
            </a:pPr>
            <a:r>
              <a:rPr lang="ru-RU" altLang="ru-RU" sz="2500" b="1">
                <a:solidFill>
                  <a:srgbClr val="333399"/>
                </a:solidFill>
                <a:latin typeface="Arial" panose="020B0604020202020204" pitchFamily="34" charset="0"/>
              </a:rPr>
              <a:t>Свободное ПО и закрытое ПО. </a:t>
            </a:r>
            <a:r>
              <a:rPr lang="en-US" altLang="ru-RU" sz="2500" b="1">
                <a:solidFill>
                  <a:srgbClr val="333399"/>
                </a:solidFill>
                <a:latin typeface="Arial" panose="020B0604020202020204" pitchFamily="34" charset="0"/>
              </a:rPr>
              <a:t>GNU GPL.</a:t>
            </a:r>
          </a:p>
        </p:txBody>
      </p:sp>
      <p:sp>
        <p:nvSpPr>
          <p:cNvPr id="14339" name="Text Box 2"/>
          <p:cNvSpPr txBox="1">
            <a:spLocks noChangeArrowheads="1"/>
          </p:cNvSpPr>
          <p:nvPr/>
        </p:nvSpPr>
        <p:spPr bwMode="auto">
          <a:xfrm>
            <a:off x="1129989" y="692150"/>
            <a:ext cx="7763185" cy="5665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eaLnBrk="1" hangingPunct="1">
              <a:spcBef>
                <a:spcPts val="1500"/>
              </a:spcBef>
            </a:pPr>
            <a:r>
              <a:rPr lang="ru-RU" altLang="ru-RU" dirty="0">
                <a:solidFill>
                  <a:srgbClr val="000000"/>
                </a:solidFill>
                <a:latin typeface="Arial" panose="020B0604020202020204" pitchFamily="34" charset="0"/>
              </a:rPr>
              <a:t>GNU </a:t>
            </a:r>
            <a:r>
              <a:rPr lang="ru-RU" altLang="ru-RU" dirty="0" err="1">
                <a:solidFill>
                  <a:srgbClr val="000000"/>
                </a:solidFill>
                <a:latin typeface="Arial" panose="020B0604020202020204" pitchFamily="34" charset="0"/>
              </a:rPr>
              <a:t>General</a:t>
            </a:r>
            <a:r>
              <a:rPr lang="ru-RU" altLang="ru-RU" dirty="0">
                <a:solidFill>
                  <a:srgbClr val="000000"/>
                </a:solidFill>
                <a:latin typeface="Arial" panose="020B0604020202020204" pitchFamily="34" charset="0"/>
              </a:rPr>
              <a:t> </a:t>
            </a:r>
            <a:r>
              <a:rPr lang="ru-RU" altLang="ru-RU" dirty="0" err="1">
                <a:solidFill>
                  <a:srgbClr val="000000"/>
                </a:solidFill>
                <a:latin typeface="Arial" panose="020B0604020202020204" pitchFamily="34" charset="0"/>
              </a:rPr>
              <a:t>Public</a:t>
            </a:r>
            <a:r>
              <a:rPr lang="ru-RU" altLang="ru-RU" dirty="0">
                <a:solidFill>
                  <a:srgbClr val="000000"/>
                </a:solidFill>
                <a:latin typeface="Arial" panose="020B0604020202020204" pitchFamily="34" charset="0"/>
              </a:rPr>
              <a:t> </a:t>
            </a:r>
            <a:r>
              <a:rPr lang="ru-RU" altLang="ru-RU" dirty="0" err="1">
                <a:solidFill>
                  <a:srgbClr val="000000"/>
                </a:solidFill>
                <a:latin typeface="Arial" panose="020B0604020202020204" pitchFamily="34" charset="0"/>
              </a:rPr>
              <a:t>License</a:t>
            </a:r>
            <a:r>
              <a:rPr lang="ru-RU" altLang="ru-RU" dirty="0">
                <a:solidFill>
                  <a:srgbClr val="000000"/>
                </a:solidFill>
                <a:latin typeface="Arial" panose="020B0604020202020204" pitchFamily="34" charset="0"/>
              </a:rPr>
              <a:t> (Универсальная общедоступная лицензия GNU или Открытое лицензионное соглашение GNU) —</a:t>
            </a:r>
            <a:r>
              <a:rPr lang="en-US" altLang="ru-RU" dirty="0">
                <a:solidFill>
                  <a:srgbClr val="000000"/>
                </a:solidFill>
                <a:latin typeface="Arial" panose="020B0604020202020204" pitchFamily="34" charset="0"/>
              </a:rPr>
              <a:t> </a:t>
            </a:r>
            <a:r>
              <a:rPr lang="ru-RU" altLang="ru-RU" dirty="0">
                <a:solidFill>
                  <a:srgbClr val="000000"/>
                </a:solidFill>
                <a:latin typeface="Arial" panose="020B0604020202020204" pitchFamily="34" charset="0"/>
              </a:rPr>
              <a:t>популярная лицензия на свободное программное обеспечение, созданная в рамках проекта GNU в 1988 г. </a:t>
            </a:r>
          </a:p>
          <a:p>
            <a:pPr eaLnBrk="1" hangingPunct="1">
              <a:spcBef>
                <a:spcPts val="1500"/>
              </a:spcBef>
            </a:pPr>
            <a:endParaRPr lang="en-US" altLang="ru-RU" dirty="0">
              <a:solidFill>
                <a:srgbClr val="000000"/>
              </a:solidFill>
              <a:latin typeface="Arial" panose="020B0604020202020204" pitchFamily="34" charset="0"/>
            </a:endParaRPr>
          </a:p>
          <a:p>
            <a:pPr eaLnBrk="1" hangingPunct="1">
              <a:spcBef>
                <a:spcPts val="1500"/>
              </a:spcBef>
            </a:pPr>
            <a:r>
              <a:rPr lang="en-US" altLang="ru-RU" dirty="0">
                <a:solidFill>
                  <a:srgbClr val="000000"/>
                </a:solidFill>
                <a:latin typeface="Arial" panose="020B0604020202020204" pitchFamily="34" charset="0"/>
              </a:rPr>
              <a:t>GNU - (</a:t>
            </a:r>
            <a:r>
              <a:rPr lang="ru-RU" altLang="ru-RU" dirty="0" smtClean="0">
                <a:solidFill>
                  <a:srgbClr val="000000"/>
                </a:solidFill>
                <a:latin typeface="Arial" panose="020B0604020202020204" pitchFamily="34" charset="0"/>
              </a:rPr>
              <a:t>GNU </a:t>
            </a:r>
            <a:r>
              <a:rPr lang="en-US" altLang="ru-RU" dirty="0" err="1">
                <a:solidFill>
                  <a:srgbClr val="000000"/>
                </a:solidFill>
                <a:latin typeface="Arial" panose="020B0604020202020204" pitchFamily="34" charset="0"/>
              </a:rPr>
              <a:t>i</a:t>
            </a:r>
            <a:r>
              <a:rPr lang="ru-RU" altLang="ru-RU" dirty="0" smtClean="0">
                <a:solidFill>
                  <a:srgbClr val="000000"/>
                </a:solidFill>
                <a:latin typeface="Arial" panose="020B0604020202020204" pitchFamily="34" charset="0"/>
              </a:rPr>
              <a:t>s </a:t>
            </a:r>
            <a:r>
              <a:rPr lang="ru-RU" altLang="ru-RU" dirty="0" err="1">
                <a:solidFill>
                  <a:srgbClr val="000000"/>
                </a:solidFill>
                <a:latin typeface="Arial" panose="020B0604020202020204" pitchFamily="34" charset="0"/>
              </a:rPr>
              <a:t>Not</a:t>
            </a:r>
            <a:r>
              <a:rPr lang="ru-RU" altLang="ru-RU" dirty="0">
                <a:solidFill>
                  <a:srgbClr val="000000"/>
                </a:solidFill>
                <a:latin typeface="Arial" panose="020B0604020202020204" pitchFamily="34" charset="0"/>
              </a:rPr>
              <a:t> </a:t>
            </a:r>
            <a:r>
              <a:rPr lang="ru-RU" altLang="ru-RU" dirty="0" err="1">
                <a:solidFill>
                  <a:srgbClr val="000000"/>
                </a:solidFill>
                <a:latin typeface="Arial" panose="020B0604020202020204" pitchFamily="34" charset="0"/>
              </a:rPr>
              <a:t>Unix</a:t>
            </a:r>
            <a:r>
              <a:rPr lang="ru-RU" altLang="ru-RU" dirty="0">
                <a:solidFill>
                  <a:srgbClr val="000000"/>
                </a:solidFill>
                <a:latin typeface="Arial" panose="020B0604020202020204" pitchFamily="34" charset="0"/>
              </a:rPr>
              <a:t> — «GNU — это не </a:t>
            </a:r>
            <a:r>
              <a:rPr lang="ru-RU" altLang="ru-RU" dirty="0" err="1">
                <a:solidFill>
                  <a:srgbClr val="000000"/>
                </a:solidFill>
                <a:latin typeface="Arial" panose="020B0604020202020204" pitchFamily="34" charset="0"/>
              </a:rPr>
              <a:t>Unix</a:t>
            </a:r>
            <a:r>
              <a:rPr lang="ru-RU" altLang="ru-RU" dirty="0">
                <a:solidFill>
                  <a:srgbClr val="000000"/>
                </a:solidFill>
                <a:latin typeface="Arial" panose="020B0604020202020204" pitchFamily="34" charset="0"/>
              </a:rPr>
              <a:t>») — проект по созданию свободной UNIX-подобной операционной системы, начатый Ричардом </a:t>
            </a:r>
            <a:r>
              <a:rPr lang="ru-RU" altLang="ru-RU" dirty="0" err="1">
                <a:solidFill>
                  <a:srgbClr val="000000"/>
                </a:solidFill>
                <a:latin typeface="Arial" panose="020B0604020202020204" pitchFamily="34" charset="0"/>
              </a:rPr>
              <a:t>Столлмэном</a:t>
            </a:r>
            <a:r>
              <a:rPr lang="ru-RU" altLang="ru-RU" dirty="0">
                <a:solidFill>
                  <a:srgbClr val="000000"/>
                </a:solidFill>
                <a:latin typeface="Arial" panose="020B0604020202020204" pitchFamily="34" charset="0"/>
              </a:rPr>
              <a:t> в 1983 году</a:t>
            </a:r>
            <a:r>
              <a:rPr lang="en-US" altLang="ru-RU" dirty="0">
                <a:solidFill>
                  <a:srgbClr val="000000"/>
                </a:solidFill>
                <a:latin typeface="Arial" panose="020B0604020202020204" pitchFamily="34" charset="0"/>
              </a:rPr>
              <a:t>.</a:t>
            </a:r>
          </a:p>
          <a:p>
            <a:pPr eaLnBrk="1" hangingPunct="1">
              <a:spcBef>
                <a:spcPts val="1500"/>
              </a:spcBef>
            </a:pPr>
            <a:endParaRPr lang="en-US" altLang="ru-RU" dirty="0">
              <a:solidFill>
                <a:srgbClr val="000000"/>
              </a:solidFill>
              <a:latin typeface="Arial" panose="020B0604020202020204" pitchFamily="34" charset="0"/>
            </a:endParaRPr>
          </a:p>
          <a:p>
            <a:pPr eaLnBrk="1" hangingPunct="1">
              <a:spcBef>
                <a:spcPts val="1500"/>
              </a:spcBef>
            </a:pPr>
            <a:r>
              <a:rPr lang="ru-RU" altLang="ru-RU" dirty="0">
                <a:solidFill>
                  <a:srgbClr val="000000"/>
                </a:solidFill>
                <a:latin typeface="Arial" panose="020B0604020202020204" pitchFamily="34" charset="0"/>
              </a:rPr>
              <a:t>ОС</a:t>
            </a:r>
            <a:r>
              <a:rPr lang="en-US" altLang="ru-RU" dirty="0">
                <a:solidFill>
                  <a:srgbClr val="000000"/>
                </a:solidFill>
                <a:latin typeface="Arial" panose="020B0604020202020204" pitchFamily="34" charset="0"/>
              </a:rPr>
              <a:t> GNU/Linux = </a:t>
            </a:r>
            <a:r>
              <a:rPr lang="ru-RU" altLang="ru-RU" dirty="0">
                <a:solidFill>
                  <a:srgbClr val="000000"/>
                </a:solidFill>
                <a:latin typeface="Arial" panose="020B0604020202020204" pitchFamily="34" charset="0"/>
              </a:rPr>
              <a:t>системные утилиты проекта </a:t>
            </a:r>
            <a:r>
              <a:rPr lang="en-US" altLang="ru-RU" dirty="0">
                <a:solidFill>
                  <a:srgbClr val="000000"/>
                </a:solidFill>
                <a:latin typeface="Arial" panose="020B0604020202020204" pitchFamily="34" charset="0"/>
              </a:rPr>
              <a:t>GNU + </a:t>
            </a:r>
            <a:r>
              <a:rPr lang="ru-RU" altLang="ru-RU" dirty="0">
                <a:solidFill>
                  <a:srgbClr val="000000"/>
                </a:solidFill>
                <a:latin typeface="Arial" panose="020B0604020202020204" pitchFamily="34" charset="0"/>
              </a:rPr>
              <a:t>ядро </a:t>
            </a:r>
            <a:r>
              <a:rPr lang="en-US" altLang="ru-RU" dirty="0">
                <a:solidFill>
                  <a:srgbClr val="000000"/>
                </a:solidFill>
                <a:latin typeface="Arial" panose="020B0604020202020204" pitchFamily="34" charset="0"/>
              </a:rPr>
              <a:t>Linux.</a:t>
            </a:r>
          </a:p>
        </p:txBody>
      </p:sp>
    </p:spTree>
    <p:extLst>
      <p:ext uri="{BB962C8B-B14F-4D97-AF65-F5344CB8AC3E}">
        <p14:creationId xmlns:p14="http://schemas.microsoft.com/office/powerpoint/2010/main" val="17402287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ChangeArrowheads="1"/>
          </p:cNvSpPr>
          <p:nvPr/>
        </p:nvSpPr>
        <p:spPr bwMode="auto">
          <a:xfrm>
            <a:off x="323850" y="44450"/>
            <a:ext cx="8424863"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eaLnBrk="0" hangingPunc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eaLnBrk="0" hangingPunc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eaLnBrk="0" hangingPunc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eaLnBrk="0" hangingPunc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eaLnBrk="0" hangingPunc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eaLnBrk="1" hangingPunct="1">
              <a:lnSpc>
                <a:spcPct val="100000"/>
              </a:lnSpc>
            </a:pPr>
            <a:r>
              <a:rPr lang="ru-RU" altLang="ru-RU" sz="2500" b="1" dirty="0">
                <a:solidFill>
                  <a:srgbClr val="333399"/>
                </a:solidFill>
                <a:latin typeface="+mj-lt"/>
              </a:rPr>
              <a:t>Свободное ПО и закрытое ПО. </a:t>
            </a:r>
            <a:r>
              <a:rPr lang="en-US" altLang="ru-RU" sz="2500" b="1" dirty="0">
                <a:solidFill>
                  <a:srgbClr val="333399"/>
                </a:solidFill>
                <a:latin typeface="+mj-lt"/>
              </a:rPr>
              <a:t>GNU GPL.</a:t>
            </a:r>
          </a:p>
        </p:txBody>
      </p:sp>
      <p:sp>
        <p:nvSpPr>
          <p:cNvPr id="15363" name="Text Box 2"/>
          <p:cNvSpPr txBox="1">
            <a:spLocks noChangeArrowheads="1"/>
          </p:cNvSpPr>
          <p:nvPr/>
        </p:nvSpPr>
        <p:spPr bwMode="auto">
          <a:xfrm>
            <a:off x="1271239" y="692150"/>
            <a:ext cx="7621936" cy="5680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eaLnBrk="1" hangingPunct="1">
              <a:spcBef>
                <a:spcPts val="1500"/>
              </a:spcBef>
            </a:pPr>
            <a:r>
              <a:rPr lang="ru-RU" altLang="ru-RU" dirty="0">
                <a:solidFill>
                  <a:srgbClr val="000000"/>
                </a:solidFill>
                <a:latin typeface="+mn-lt"/>
              </a:rPr>
              <a:t>Права (свободы) для пользователя компьютерной программы:</a:t>
            </a:r>
          </a:p>
          <a:p>
            <a:pPr eaLnBrk="1" hangingPunct="1">
              <a:spcBef>
                <a:spcPts val="1500"/>
              </a:spcBef>
              <a:buFont typeface="Arial" panose="020B0604020202020204" pitchFamily="34" charset="0"/>
              <a:buChar char="-"/>
            </a:pPr>
            <a:r>
              <a:rPr lang="ru-RU" altLang="ru-RU" dirty="0">
                <a:solidFill>
                  <a:srgbClr val="000000"/>
                </a:solidFill>
                <a:latin typeface="+mn-lt"/>
              </a:rPr>
              <a:t> доступ к исходному коду;</a:t>
            </a:r>
          </a:p>
          <a:p>
            <a:pPr eaLnBrk="1" hangingPunct="1">
              <a:spcBef>
                <a:spcPts val="1500"/>
              </a:spcBef>
              <a:buFont typeface="Arial" panose="020B0604020202020204" pitchFamily="34" charset="0"/>
              <a:buChar char="-"/>
            </a:pPr>
            <a:r>
              <a:rPr lang="en-US" altLang="ru-RU" dirty="0">
                <a:solidFill>
                  <a:srgbClr val="000000"/>
                </a:solidFill>
                <a:latin typeface="+mn-lt"/>
              </a:rPr>
              <a:t> </a:t>
            </a:r>
            <a:r>
              <a:rPr lang="ru-RU" altLang="ru-RU" dirty="0">
                <a:solidFill>
                  <a:srgbClr val="000000"/>
                </a:solidFill>
                <a:latin typeface="+mn-lt"/>
              </a:rPr>
              <a:t>свобода изучения того, как программа работает, и её модификации;</a:t>
            </a:r>
          </a:p>
          <a:p>
            <a:pPr eaLnBrk="1" hangingPunct="1">
              <a:spcBef>
                <a:spcPts val="1500"/>
              </a:spcBef>
              <a:buFont typeface="Arial" panose="020B0604020202020204" pitchFamily="34" charset="0"/>
              <a:buChar char="-"/>
            </a:pPr>
            <a:r>
              <a:rPr lang="en-US" altLang="ru-RU" dirty="0">
                <a:solidFill>
                  <a:srgbClr val="000000"/>
                </a:solidFill>
                <a:latin typeface="+mn-lt"/>
              </a:rPr>
              <a:t> </a:t>
            </a:r>
            <a:r>
              <a:rPr lang="ru-RU" altLang="ru-RU" dirty="0">
                <a:solidFill>
                  <a:srgbClr val="000000"/>
                </a:solidFill>
                <a:latin typeface="+mn-lt"/>
              </a:rPr>
              <a:t>свобода распространения копий;</a:t>
            </a:r>
          </a:p>
          <a:p>
            <a:pPr eaLnBrk="1" hangingPunct="1">
              <a:spcBef>
                <a:spcPts val="1500"/>
              </a:spcBef>
              <a:buFont typeface="Arial" panose="020B0604020202020204" pitchFamily="34" charset="0"/>
              <a:buChar char="-"/>
            </a:pPr>
            <a:r>
              <a:rPr lang="en-US" altLang="ru-RU" dirty="0">
                <a:solidFill>
                  <a:srgbClr val="000000"/>
                </a:solidFill>
                <a:latin typeface="+mn-lt"/>
              </a:rPr>
              <a:t> </a:t>
            </a:r>
            <a:r>
              <a:rPr lang="ru-RU" altLang="ru-RU" dirty="0">
                <a:solidFill>
                  <a:srgbClr val="000000"/>
                </a:solidFill>
                <a:latin typeface="+mn-lt"/>
              </a:rPr>
              <a:t>свобода улучшения программы, и выпуска улучшений в публичный доступ.</a:t>
            </a:r>
          </a:p>
          <a:p>
            <a:pPr eaLnBrk="1" hangingPunct="1">
              <a:spcBef>
                <a:spcPts val="1500"/>
              </a:spcBef>
            </a:pPr>
            <a:endParaRPr lang="ru-RU" altLang="ru-RU" dirty="0">
              <a:solidFill>
                <a:srgbClr val="000000"/>
              </a:solidFill>
              <a:latin typeface="+mn-lt"/>
            </a:endParaRPr>
          </a:p>
          <a:p>
            <a:pPr eaLnBrk="1" hangingPunct="1">
              <a:spcBef>
                <a:spcPts val="1500"/>
              </a:spcBef>
              <a:buClrTx/>
              <a:buSzTx/>
              <a:buFontTx/>
              <a:buNone/>
            </a:pPr>
            <a:r>
              <a:rPr lang="ru-RU" altLang="ru-RU" dirty="0">
                <a:solidFill>
                  <a:srgbClr val="000000"/>
                </a:solidFill>
                <a:latin typeface="+mn-lt"/>
              </a:rPr>
              <a:t>Пользователи производных программ получат вышеперечисленные права («</a:t>
            </a:r>
            <a:r>
              <a:rPr lang="en-US" altLang="ru-RU" dirty="0" err="1">
                <a:solidFill>
                  <a:srgbClr val="000000"/>
                </a:solidFill>
                <a:latin typeface="+mn-lt"/>
              </a:rPr>
              <a:t>copyleft</a:t>
            </a:r>
            <a:r>
              <a:rPr lang="ru-RU" altLang="ru-RU" dirty="0">
                <a:solidFill>
                  <a:srgbClr val="000000"/>
                </a:solidFill>
                <a:latin typeface="+mn-lt"/>
              </a:rPr>
              <a:t>»</a:t>
            </a:r>
            <a:r>
              <a:rPr lang="en-US" altLang="ru-RU" dirty="0">
                <a:solidFill>
                  <a:srgbClr val="000000"/>
                </a:solidFill>
                <a:latin typeface="+mn-lt"/>
              </a:rPr>
              <a:t> - </a:t>
            </a:r>
            <a:r>
              <a:rPr lang="ru-RU" altLang="ru-RU" dirty="0">
                <a:solidFill>
                  <a:srgbClr val="000000"/>
                </a:solidFill>
                <a:latin typeface="+mn-lt"/>
              </a:rPr>
              <a:t>принцип «наследования» прав)</a:t>
            </a:r>
          </a:p>
        </p:txBody>
      </p:sp>
    </p:spTree>
    <p:extLst>
      <p:ext uri="{BB962C8B-B14F-4D97-AF65-F5344CB8AC3E}">
        <p14:creationId xmlns:p14="http://schemas.microsoft.com/office/powerpoint/2010/main" val="397475094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982132" y="277201"/>
            <a:ext cx="7704667" cy="565199"/>
          </a:xfrm>
        </p:spPr>
        <p:txBody>
          <a:bodyPr>
            <a:noAutofit/>
          </a:bodyPr>
          <a:lstStyle/>
          <a:p>
            <a:r>
              <a:rPr lang="ru-RU" sz="2800" b="1" dirty="0"/>
              <a:t>Анализ сложности и эффективности алгоритмов и структур данных</a:t>
            </a:r>
            <a:endParaRPr lang="uk-UA" sz="2800" dirty="0"/>
          </a:p>
        </p:txBody>
      </p:sp>
      <p:sp>
        <p:nvSpPr>
          <p:cNvPr id="5" name="Объект 4"/>
          <p:cNvSpPr>
            <a:spLocks noGrp="1"/>
          </p:cNvSpPr>
          <p:nvPr>
            <p:ph idx="1"/>
          </p:nvPr>
        </p:nvSpPr>
        <p:spPr>
          <a:xfrm>
            <a:off x="982131" y="1273170"/>
            <a:ext cx="7704667" cy="5092616"/>
          </a:xfrm>
        </p:spPr>
        <p:txBody>
          <a:bodyPr>
            <a:normAutofit/>
          </a:bodyPr>
          <a:lstStyle/>
          <a:p>
            <a:pPr marL="0" indent="0">
              <a:buNone/>
            </a:pPr>
            <a:r>
              <a:rPr lang="ru-RU" dirty="0"/>
              <a:t>В процессе решения прикладных задач выбор подходящего алгоритма вызывает определенные трудности. Алгоритм должен удовлетворять следующим противоречащим друг другу требованиям:</a:t>
            </a:r>
            <a:endParaRPr lang="uk-UA" dirty="0"/>
          </a:p>
          <a:p>
            <a:pPr marL="514350" indent="-514350">
              <a:buFont typeface="+mj-lt"/>
              <a:buAutoNum type="arabicPeriod"/>
            </a:pPr>
            <a:r>
              <a:rPr lang="ru-RU" dirty="0" smtClean="0"/>
              <a:t>быть </a:t>
            </a:r>
            <a:r>
              <a:rPr lang="ru-RU" dirty="0"/>
              <a:t>простым для понимания, перевода в программный код и </a:t>
            </a:r>
            <a:r>
              <a:rPr lang="ru-RU" dirty="0" smtClean="0"/>
              <a:t>отладки;</a:t>
            </a:r>
          </a:p>
          <a:p>
            <a:pPr marL="514350" indent="-514350">
              <a:buFont typeface="+mj-lt"/>
              <a:buAutoNum type="arabicPeriod"/>
            </a:pPr>
            <a:r>
              <a:rPr lang="ru-RU" dirty="0" smtClean="0"/>
              <a:t>эффективно </a:t>
            </a:r>
            <a:r>
              <a:rPr lang="ru-RU" dirty="0"/>
              <a:t>использовать вычислительные ресурсы и выполняться </a:t>
            </a:r>
            <a:r>
              <a:rPr lang="ru-RU" dirty="0" smtClean="0"/>
              <a:t>как можно быстрее.</a:t>
            </a:r>
            <a:endParaRPr lang="uk-UA" dirty="0"/>
          </a:p>
          <a:p>
            <a:pPr marL="0" indent="0">
              <a:buNone/>
            </a:pPr>
            <a:endParaRPr lang="uk-UA" dirty="0"/>
          </a:p>
        </p:txBody>
      </p:sp>
    </p:spTree>
    <p:extLst>
      <p:ext uri="{BB962C8B-B14F-4D97-AF65-F5344CB8AC3E}">
        <p14:creationId xmlns:p14="http://schemas.microsoft.com/office/powerpoint/2010/main" val="36927713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pPr>
              <a:defRPr/>
            </a:pPr>
            <a:r>
              <a:rPr lang="ru-RU" sz="4000" dirty="0" smtClean="0">
                <a:latin typeface="+mj-lt"/>
              </a:rPr>
              <a:t>Виды эффективности</a:t>
            </a:r>
            <a:r>
              <a:rPr lang="en-US" sz="4000" dirty="0" smtClean="0">
                <a:latin typeface="+mj-lt"/>
              </a:rPr>
              <a:t> </a:t>
            </a:r>
            <a:r>
              <a:rPr lang="ru-RU" sz="4000" dirty="0" smtClean="0">
                <a:latin typeface="+mj-lt"/>
              </a:rPr>
              <a:t>алгоритмов</a:t>
            </a:r>
            <a:endParaRPr lang="ru-RU" sz="4000" dirty="0">
              <a:latin typeface="+mj-lt"/>
            </a:endParaRPr>
          </a:p>
        </p:txBody>
      </p:sp>
      <p:sp>
        <p:nvSpPr>
          <p:cNvPr id="9219" name="Rectangle 3"/>
          <p:cNvSpPr>
            <a:spLocks noGrp="1" noChangeArrowheads="1"/>
          </p:cNvSpPr>
          <p:nvPr>
            <p:ph idx="1"/>
          </p:nvPr>
        </p:nvSpPr>
        <p:spPr/>
        <p:txBody>
          <a:bodyPr>
            <a:normAutofit fontScale="92500" lnSpcReduction="10000"/>
          </a:bodyPr>
          <a:lstStyle/>
          <a:p>
            <a:pPr>
              <a:spcAft>
                <a:spcPts val="1200"/>
              </a:spcAft>
              <a:buFont typeface="Wingdings 2" panose="05020102010507070707" pitchFamily="18" charset="2"/>
              <a:buNone/>
            </a:pPr>
            <a:r>
              <a:rPr lang="ru-RU" altLang="ru-RU" sz="2800" dirty="0" smtClean="0">
                <a:latin typeface="Corbel" panose="020B0503020204020204" pitchFamily="34" charset="0"/>
              </a:rPr>
              <a:t>Эффективность алгоритма</a:t>
            </a:r>
            <a:r>
              <a:rPr lang="en-US" altLang="ru-RU" sz="2800" dirty="0" smtClean="0">
                <a:latin typeface="Gill Sans MT" panose="020B0502020104020203" pitchFamily="34" charset="0"/>
              </a:rPr>
              <a:t>:</a:t>
            </a:r>
          </a:p>
          <a:p>
            <a:pPr>
              <a:spcAft>
                <a:spcPts val="1200"/>
              </a:spcAft>
            </a:pPr>
            <a:r>
              <a:rPr lang="ru-RU" altLang="ru-RU" sz="2800" b="1" i="1" dirty="0" smtClean="0">
                <a:latin typeface="Corbel" panose="020B0503020204020204" pitchFamily="34" charset="0"/>
              </a:rPr>
              <a:t>Временная</a:t>
            </a:r>
            <a:r>
              <a:rPr lang="ru-RU" altLang="ru-RU" sz="2800" dirty="0" smtClean="0">
                <a:latin typeface="Corbel" panose="020B0503020204020204" pitchFamily="34" charset="0"/>
              </a:rPr>
              <a:t> (индикатор скорости работы алгоритма)</a:t>
            </a:r>
          </a:p>
          <a:p>
            <a:pPr>
              <a:spcAft>
                <a:spcPts val="1200"/>
              </a:spcAft>
            </a:pPr>
            <a:r>
              <a:rPr lang="ru-RU" altLang="ru-RU" sz="2800" b="1" i="1" dirty="0" smtClean="0">
                <a:latin typeface="Corbel" panose="020B0503020204020204" pitchFamily="34" charset="0"/>
              </a:rPr>
              <a:t>Пространственная</a:t>
            </a:r>
            <a:r>
              <a:rPr lang="ru-RU" altLang="ru-RU" sz="2800" dirty="0" smtClean="0">
                <a:latin typeface="Corbel" panose="020B0503020204020204" pitchFamily="34" charset="0"/>
              </a:rPr>
              <a:t> (сколько для алгоритма требуется оперативной памяти)</a:t>
            </a:r>
          </a:p>
          <a:p>
            <a:pPr>
              <a:spcAft>
                <a:spcPts val="1200"/>
              </a:spcAft>
              <a:buFont typeface="Wingdings 2" panose="05020102010507070707" pitchFamily="18" charset="2"/>
              <a:buNone/>
            </a:pPr>
            <a:r>
              <a:rPr lang="ru-RU" altLang="ru-RU" sz="2800" dirty="0" smtClean="0">
                <a:latin typeface="Corbel" panose="020B0503020204020204" pitchFamily="34" charset="0"/>
              </a:rPr>
              <a:t>В основном анализируется временная эффективность.</a:t>
            </a:r>
          </a:p>
        </p:txBody>
      </p:sp>
    </p:spTree>
    <p:extLst>
      <p:ext uri="{BB962C8B-B14F-4D97-AF65-F5344CB8AC3E}">
        <p14:creationId xmlns:p14="http://schemas.microsoft.com/office/powerpoint/2010/main" val="24552832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pPr>
              <a:defRPr/>
            </a:pPr>
            <a:r>
              <a:rPr lang="ru-RU" sz="3200" dirty="0" smtClean="0">
                <a:latin typeface="+mj-lt"/>
              </a:rPr>
              <a:t>Оценка размера входных данных</a:t>
            </a:r>
            <a:endParaRPr lang="ru-RU" sz="3200" dirty="0">
              <a:latin typeface="+mj-lt"/>
            </a:endParaRPr>
          </a:p>
        </p:txBody>
      </p:sp>
      <p:sp>
        <p:nvSpPr>
          <p:cNvPr id="10243" name="Rectangle 3"/>
          <p:cNvSpPr>
            <a:spLocks noGrp="1" noChangeArrowheads="1"/>
          </p:cNvSpPr>
          <p:nvPr>
            <p:ph idx="1"/>
          </p:nvPr>
        </p:nvSpPr>
        <p:spPr/>
        <p:txBody>
          <a:bodyPr>
            <a:normAutofit fontScale="92500"/>
          </a:bodyPr>
          <a:lstStyle/>
          <a:p>
            <a:pPr>
              <a:spcAft>
                <a:spcPts val="1200"/>
              </a:spcAft>
              <a:buFont typeface="Wingdings 2" panose="05020102010507070707" pitchFamily="18" charset="2"/>
              <a:buNone/>
            </a:pPr>
            <a:r>
              <a:rPr lang="ru-RU" altLang="ru-RU" b="1" dirty="0" smtClean="0">
                <a:latin typeface="Corbel" panose="020B0503020204020204" pitchFamily="34" charset="0"/>
              </a:rPr>
              <a:t>Временная эффективность</a:t>
            </a:r>
            <a:r>
              <a:rPr lang="ru-RU" altLang="ru-RU" dirty="0" smtClean="0">
                <a:latin typeface="Corbel" panose="020B0503020204020204" pitchFamily="34" charset="0"/>
              </a:rPr>
              <a:t> (далее просто </a:t>
            </a:r>
            <a:r>
              <a:rPr lang="ru-RU" altLang="ru-RU" b="1" dirty="0" smtClean="0">
                <a:latin typeface="Corbel" panose="020B0503020204020204" pitchFamily="34" charset="0"/>
              </a:rPr>
              <a:t>эффективность</a:t>
            </a:r>
            <a:r>
              <a:rPr lang="ru-RU" altLang="ru-RU" dirty="0" smtClean="0">
                <a:latin typeface="Corbel" panose="020B0503020204020204" pitchFamily="34" charset="0"/>
              </a:rPr>
              <a:t>) напрямую зависит от размера входных данных.</a:t>
            </a:r>
          </a:p>
          <a:p>
            <a:pPr>
              <a:spcAft>
                <a:spcPts val="1200"/>
              </a:spcAft>
              <a:buFont typeface="Wingdings 2" panose="05020102010507070707" pitchFamily="18" charset="2"/>
              <a:buNone/>
            </a:pPr>
            <a:r>
              <a:rPr lang="ru-RU" altLang="ru-RU" dirty="0" smtClean="0">
                <a:latin typeface="Corbel" panose="020B0503020204020204" pitchFamily="34" charset="0"/>
              </a:rPr>
              <a:t>Эффективность можно задать функцией от</a:t>
            </a:r>
            <a:r>
              <a:rPr lang="en-US" altLang="ru-RU" dirty="0" smtClean="0">
                <a:latin typeface="Gill Sans MT" panose="020B0502020104020203" pitchFamily="34" charset="0"/>
              </a:rPr>
              <a:t> </a:t>
            </a:r>
            <a:r>
              <a:rPr lang="ru-RU" altLang="ru-RU" dirty="0" smtClean="0">
                <a:latin typeface="Corbel" panose="020B0503020204020204" pitchFamily="34" charset="0"/>
              </a:rPr>
              <a:t>некоторого параметра, связанного с размером входных данных. </a:t>
            </a:r>
          </a:p>
          <a:p>
            <a:pPr>
              <a:spcAft>
                <a:spcPts val="1200"/>
              </a:spcAft>
              <a:buFont typeface="Wingdings 2" panose="05020102010507070707" pitchFamily="18" charset="2"/>
              <a:buNone/>
            </a:pPr>
            <a:r>
              <a:rPr lang="ru-RU" altLang="ru-RU" dirty="0" smtClean="0">
                <a:latin typeface="Corbel" panose="020B0503020204020204" pitchFamily="34" charset="0"/>
              </a:rPr>
              <a:t>Пример</a:t>
            </a:r>
            <a:r>
              <a:rPr lang="en-US" altLang="ru-RU" dirty="0" smtClean="0">
                <a:latin typeface="Gill Sans MT" panose="020B0502020104020203" pitchFamily="34" charset="0"/>
              </a:rPr>
              <a:t>:</a:t>
            </a:r>
          </a:p>
          <a:p>
            <a:pPr>
              <a:spcAft>
                <a:spcPts val="1200"/>
              </a:spcAft>
            </a:pPr>
            <a:r>
              <a:rPr lang="ru-RU" altLang="ru-RU" dirty="0" smtClean="0">
                <a:latin typeface="Corbel" panose="020B0503020204020204" pitchFamily="34" charset="0"/>
              </a:rPr>
              <a:t>Эффективность алгоритма решения задачи сортировки списка зависит от размера списка</a:t>
            </a:r>
          </a:p>
        </p:txBody>
      </p:sp>
    </p:spTree>
    <p:extLst>
      <p:ext uri="{BB962C8B-B14F-4D97-AF65-F5344CB8AC3E}">
        <p14:creationId xmlns:p14="http://schemas.microsoft.com/office/powerpoint/2010/main" val="10466979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pPr>
              <a:defRPr/>
            </a:pPr>
            <a:r>
              <a:rPr lang="ru-RU" sz="3200" dirty="0" smtClean="0">
                <a:latin typeface="+mj-lt"/>
              </a:rPr>
              <a:t>Оценка размера входных данных</a:t>
            </a:r>
            <a:endParaRPr lang="ru-RU" sz="3200" dirty="0">
              <a:latin typeface="+mj-lt"/>
            </a:endParaRPr>
          </a:p>
        </p:txBody>
      </p:sp>
      <p:sp>
        <p:nvSpPr>
          <p:cNvPr id="9219" name="Rectangle 3"/>
          <p:cNvSpPr>
            <a:spLocks noGrp="1" noChangeArrowheads="1"/>
          </p:cNvSpPr>
          <p:nvPr>
            <p:ph idx="1"/>
          </p:nvPr>
        </p:nvSpPr>
        <p:spPr/>
        <p:txBody>
          <a:bodyPr>
            <a:normAutofit/>
          </a:bodyPr>
          <a:lstStyle/>
          <a:p>
            <a:pPr>
              <a:spcAft>
                <a:spcPts val="1200"/>
              </a:spcAft>
              <a:buFont typeface="Wingdings 2" panose="05020102010507070707" pitchFamily="18" charset="2"/>
              <a:buNone/>
              <a:defRPr/>
            </a:pPr>
            <a:r>
              <a:rPr lang="ru-RU" dirty="0" smtClean="0">
                <a:latin typeface="Corbel" pitchFamily="34" charset="0"/>
              </a:rPr>
              <a:t>Для некоторых задач можно брать разные параметры входных данных.</a:t>
            </a:r>
          </a:p>
          <a:p>
            <a:pPr>
              <a:spcAft>
                <a:spcPts val="1200"/>
              </a:spcAft>
              <a:buFont typeface="Wingdings 2" panose="05020102010507070707" pitchFamily="18" charset="2"/>
              <a:buNone/>
              <a:defRPr/>
            </a:pPr>
            <a:r>
              <a:rPr lang="ru-RU" dirty="0" smtClean="0">
                <a:latin typeface="Corbel" pitchFamily="34" charset="0"/>
              </a:rPr>
              <a:t>Пример</a:t>
            </a:r>
            <a:r>
              <a:rPr lang="en-US" dirty="0" smtClean="0">
                <a:latin typeface="Gill Sans MT" pitchFamily="34" charset="0"/>
              </a:rPr>
              <a:t>:</a:t>
            </a:r>
          </a:p>
          <a:p>
            <a:pPr>
              <a:spcAft>
                <a:spcPts val="1200"/>
              </a:spcAft>
              <a:defRPr/>
            </a:pPr>
            <a:r>
              <a:rPr lang="ru-RU" dirty="0" smtClean="0">
                <a:latin typeface="Corbel" pitchFamily="34" charset="0"/>
              </a:rPr>
              <a:t>Задача перемножение </a:t>
            </a:r>
            <a:r>
              <a:rPr lang="ru-RU" dirty="0" smtClean="0"/>
              <a:t>дв</a:t>
            </a:r>
            <a:r>
              <a:rPr lang="ru-RU" dirty="0" smtClean="0">
                <a:latin typeface="Corbel" pitchFamily="34" charset="0"/>
              </a:rPr>
              <a:t>ух матриц размером </a:t>
            </a:r>
            <a:r>
              <a:rPr lang="en-US" dirty="0" smtClean="0">
                <a:latin typeface="Gill Sans MT" pitchFamily="34" charset="0"/>
              </a:rPr>
              <a:t>n </a:t>
            </a:r>
            <a:r>
              <a:rPr lang="ru-RU" dirty="0" smtClean="0">
                <a:latin typeface="Corbel" pitchFamily="34" charset="0"/>
              </a:rPr>
              <a:t>на </a:t>
            </a:r>
            <a:r>
              <a:rPr lang="en-US" i="1" dirty="0" smtClean="0">
                <a:latin typeface="Gill Sans MT" pitchFamily="34" charset="0"/>
              </a:rPr>
              <a:t>n</a:t>
            </a:r>
            <a:r>
              <a:rPr lang="ru-RU" dirty="0" smtClean="0">
                <a:latin typeface="Corbel" pitchFamily="34" charset="0"/>
              </a:rPr>
              <a:t>.</a:t>
            </a:r>
            <a:r>
              <a:rPr lang="en-US" dirty="0" smtClean="0">
                <a:latin typeface="Gill Sans MT" pitchFamily="34" charset="0"/>
              </a:rPr>
              <a:t> </a:t>
            </a:r>
            <a:endParaRPr lang="ru-RU" dirty="0" smtClean="0">
              <a:latin typeface="Gill Sans MT" pitchFamily="34" charset="0"/>
            </a:endParaRPr>
          </a:p>
          <a:p>
            <a:pPr marL="82550" indent="0">
              <a:spcAft>
                <a:spcPts val="1200"/>
              </a:spcAft>
              <a:buFont typeface="Wingdings 2" panose="05020102010507070707" pitchFamily="18" charset="2"/>
              <a:buNone/>
              <a:defRPr/>
            </a:pPr>
            <a:r>
              <a:rPr lang="ru-RU" dirty="0" smtClean="0">
                <a:latin typeface="Corbel" pitchFamily="34" charset="0"/>
              </a:rPr>
              <a:t>1-ый вариант параметра - это</a:t>
            </a:r>
            <a:r>
              <a:rPr lang="en-US" dirty="0" smtClean="0">
                <a:latin typeface="Gill Sans MT" pitchFamily="34" charset="0"/>
              </a:rPr>
              <a:t> </a:t>
            </a:r>
            <a:r>
              <a:rPr lang="ru-RU" dirty="0" smtClean="0">
                <a:latin typeface="Corbel" pitchFamily="34" charset="0"/>
              </a:rPr>
              <a:t>порядок матрицы </a:t>
            </a:r>
            <a:r>
              <a:rPr lang="en-US" dirty="0" smtClean="0">
                <a:latin typeface="Gill Sans MT" pitchFamily="34" charset="0"/>
              </a:rPr>
              <a:t>n</a:t>
            </a:r>
            <a:r>
              <a:rPr lang="ru-RU" dirty="0" smtClean="0">
                <a:latin typeface="Corbel" pitchFamily="34" charset="0"/>
              </a:rPr>
              <a:t> </a:t>
            </a:r>
          </a:p>
          <a:p>
            <a:pPr marL="82550" indent="0">
              <a:spcAft>
                <a:spcPts val="1200"/>
              </a:spcAft>
              <a:buFont typeface="Wingdings 2" panose="05020102010507070707" pitchFamily="18" charset="2"/>
              <a:buNone/>
              <a:defRPr/>
            </a:pPr>
            <a:r>
              <a:rPr lang="ru-RU" dirty="0" smtClean="0">
                <a:latin typeface="Corbel" pitchFamily="34" charset="0"/>
              </a:rPr>
              <a:t>2-ой вариант - число</a:t>
            </a:r>
            <a:r>
              <a:rPr lang="en-US" dirty="0" smtClean="0">
                <a:latin typeface="Gill Sans MT" pitchFamily="34" charset="0"/>
              </a:rPr>
              <a:t> </a:t>
            </a:r>
            <a:r>
              <a:rPr lang="en-US" i="1" dirty="0" smtClean="0">
                <a:latin typeface="Gill Sans MT" pitchFamily="34" charset="0"/>
              </a:rPr>
              <a:t>N</a:t>
            </a:r>
            <a:r>
              <a:rPr lang="ru-RU" dirty="0" smtClean="0">
                <a:latin typeface="Corbel" pitchFamily="34" charset="0"/>
              </a:rPr>
              <a:t> </a:t>
            </a:r>
            <a:r>
              <a:rPr lang="en-US" dirty="0" smtClean="0">
                <a:latin typeface="Gill Sans MT" pitchFamily="34" charset="0"/>
              </a:rPr>
              <a:t>=n*n </a:t>
            </a:r>
            <a:r>
              <a:rPr lang="ru-RU" dirty="0" smtClean="0">
                <a:latin typeface="Corbel" pitchFamily="34" charset="0"/>
              </a:rPr>
              <a:t>элементов в матрице</a:t>
            </a:r>
          </a:p>
        </p:txBody>
      </p:sp>
    </p:spTree>
    <p:extLst>
      <p:ext uri="{BB962C8B-B14F-4D97-AF65-F5344CB8AC3E}">
        <p14:creationId xmlns:p14="http://schemas.microsoft.com/office/powerpoint/2010/main" val="17673693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idx="1"/>
          </p:nvPr>
        </p:nvSpPr>
        <p:spPr>
          <a:xfrm>
            <a:off x="1157559" y="815085"/>
            <a:ext cx="7867650" cy="5084762"/>
          </a:xfrm>
        </p:spPr>
        <p:txBody>
          <a:bodyPr>
            <a:normAutofit/>
          </a:bodyPr>
          <a:lstStyle/>
          <a:p>
            <a:pPr eaLnBrk="1" hangingPunct="1">
              <a:buFontTx/>
              <a:buNone/>
            </a:pPr>
            <a:r>
              <a:rPr lang="ru-RU" dirty="0"/>
              <a:t>Лектор:</a:t>
            </a:r>
          </a:p>
          <a:p>
            <a:pPr algn="ctr" eaLnBrk="1" hangingPunct="1">
              <a:buFontTx/>
              <a:buNone/>
            </a:pPr>
            <a:r>
              <a:rPr lang="ru-RU" dirty="0" smtClean="0"/>
              <a:t>к.т.н., доцент кафедры  </a:t>
            </a:r>
            <a:endParaRPr lang="ru-RU" dirty="0"/>
          </a:p>
          <a:p>
            <a:pPr algn="ctr" eaLnBrk="1" hangingPunct="1">
              <a:buFontTx/>
              <a:buNone/>
            </a:pPr>
            <a:r>
              <a:rPr lang="ru-RU" dirty="0"/>
              <a:t>динамики и прочности </a:t>
            </a:r>
            <a:r>
              <a:rPr lang="ru-RU" dirty="0" smtClean="0"/>
              <a:t>машин (к. 12)</a:t>
            </a:r>
            <a:endParaRPr lang="ru-RU" dirty="0"/>
          </a:p>
          <a:p>
            <a:pPr algn="ctr" eaLnBrk="1" hangingPunct="1">
              <a:buFontTx/>
              <a:buNone/>
            </a:pPr>
            <a:r>
              <a:rPr lang="ru-RU" sz="4800" dirty="0"/>
              <a:t>Водка </a:t>
            </a:r>
          </a:p>
          <a:p>
            <a:pPr algn="ctr" eaLnBrk="1" hangingPunct="1">
              <a:buFontTx/>
              <a:buNone/>
            </a:pPr>
            <a:r>
              <a:rPr lang="ru-RU" sz="4800" dirty="0"/>
              <a:t>Алексей Александрович</a:t>
            </a:r>
          </a:p>
        </p:txBody>
      </p:sp>
    </p:spTree>
    <p:extLst>
      <p:ext uri="{BB962C8B-B14F-4D97-AF65-F5344CB8AC3E}">
        <p14:creationId xmlns:p14="http://schemas.microsoft.com/office/powerpoint/2010/main" val="39130297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pPr>
              <a:defRPr/>
            </a:pPr>
            <a:r>
              <a:rPr lang="ru-RU" sz="3200" dirty="0" smtClean="0">
                <a:latin typeface="+mj-lt"/>
              </a:rPr>
              <a:t>Оценка размера входных данных</a:t>
            </a:r>
            <a:endParaRPr lang="ru-RU" sz="3200" dirty="0">
              <a:latin typeface="+mj-lt"/>
            </a:endParaRPr>
          </a:p>
        </p:txBody>
      </p:sp>
      <p:sp>
        <p:nvSpPr>
          <p:cNvPr id="12291" name="Rectangle 3"/>
          <p:cNvSpPr>
            <a:spLocks noGrp="1" noChangeArrowheads="1"/>
          </p:cNvSpPr>
          <p:nvPr>
            <p:ph idx="1"/>
          </p:nvPr>
        </p:nvSpPr>
        <p:spPr>
          <a:xfrm>
            <a:off x="982133" y="1761893"/>
            <a:ext cx="7704667" cy="4237923"/>
          </a:xfrm>
        </p:spPr>
        <p:txBody>
          <a:bodyPr>
            <a:normAutofit fontScale="92500"/>
          </a:bodyPr>
          <a:lstStyle/>
          <a:p>
            <a:pPr marL="0" indent="357188">
              <a:spcAft>
                <a:spcPts val="1200"/>
              </a:spcAft>
              <a:buFont typeface="Wingdings 2" panose="05020102010507070707" pitchFamily="18" charset="2"/>
              <a:buNone/>
            </a:pPr>
            <a:r>
              <a:rPr lang="ru-RU" altLang="ru-RU" sz="2800" dirty="0" smtClean="0">
                <a:latin typeface="Corbel" panose="020B0503020204020204" pitchFamily="34" charset="0"/>
              </a:rPr>
              <a:t>В случае, если на вход алгоритму подается целое число </a:t>
            </a:r>
            <a:r>
              <a:rPr lang="en-US" altLang="ru-RU" sz="2800" i="1" dirty="0" smtClean="0">
                <a:latin typeface="Gill Sans MT" panose="020B0502020104020203" pitchFamily="34" charset="0"/>
              </a:rPr>
              <a:t>n</a:t>
            </a:r>
            <a:r>
              <a:rPr lang="ru-RU" altLang="ru-RU" sz="2800" dirty="0" smtClean="0">
                <a:latin typeface="Corbel" panose="020B0503020204020204" pitchFamily="34" charset="0"/>
              </a:rPr>
              <a:t>, принято оценивать размер входных данных по количеству битов </a:t>
            </a:r>
            <a:r>
              <a:rPr lang="en-US" altLang="ru-RU" sz="2800" i="1" dirty="0" smtClean="0">
                <a:latin typeface="Gill Sans MT" panose="020B0502020104020203" pitchFamily="34" charset="0"/>
              </a:rPr>
              <a:t>b</a:t>
            </a:r>
            <a:r>
              <a:rPr lang="en-US" altLang="ru-RU" sz="2800" dirty="0" smtClean="0">
                <a:latin typeface="Gill Sans MT" panose="020B0502020104020203" pitchFamily="34" charset="0"/>
              </a:rPr>
              <a:t> </a:t>
            </a:r>
            <a:r>
              <a:rPr lang="ru-RU" altLang="ru-RU" sz="2800" dirty="0" smtClean="0">
                <a:latin typeface="Corbel" panose="020B0503020204020204" pitchFamily="34" charset="0"/>
              </a:rPr>
              <a:t>в двоичном представлении числа </a:t>
            </a:r>
            <a:r>
              <a:rPr lang="en-US" altLang="ru-RU" sz="2800" i="1" dirty="0" smtClean="0">
                <a:latin typeface="Gill Sans MT" panose="020B0502020104020203" pitchFamily="34" charset="0"/>
              </a:rPr>
              <a:t>n</a:t>
            </a:r>
            <a:r>
              <a:rPr lang="ru-RU" altLang="ru-RU" sz="2800" dirty="0" smtClean="0">
                <a:latin typeface="Corbel" panose="020B0503020204020204" pitchFamily="34" charset="0"/>
              </a:rPr>
              <a:t>.</a:t>
            </a:r>
            <a:endParaRPr lang="en-US" altLang="ru-RU" sz="2800" dirty="0" smtClean="0">
              <a:latin typeface="Corbel" panose="020B0503020204020204" pitchFamily="34" charset="0"/>
            </a:endParaRPr>
          </a:p>
          <a:p>
            <a:pPr>
              <a:spcAft>
                <a:spcPts val="1200"/>
              </a:spcAft>
              <a:buFont typeface="Wingdings 2" panose="05020102010507070707" pitchFamily="18" charset="2"/>
              <a:buNone/>
            </a:pPr>
            <a:endParaRPr lang="ru-RU" altLang="ru-RU" sz="2800" dirty="0" smtClean="0">
              <a:latin typeface="Corbel" panose="020B0503020204020204" pitchFamily="34" charset="0"/>
            </a:endParaRPr>
          </a:p>
          <a:p>
            <a:pPr marL="0" indent="357188">
              <a:spcAft>
                <a:spcPts val="1200"/>
              </a:spcAft>
              <a:buFont typeface="Wingdings 2" panose="05020102010507070707" pitchFamily="18" charset="2"/>
              <a:buNone/>
            </a:pPr>
            <a:r>
              <a:rPr lang="en-US" altLang="ru-RU" sz="2800" dirty="0" smtClean="0">
                <a:latin typeface="Gill Sans MT" panose="020B0502020104020203" pitchFamily="34" charset="0"/>
              </a:rPr>
              <a:t>	</a:t>
            </a:r>
            <a:r>
              <a:rPr lang="ru-RU" altLang="ru-RU" sz="2800" dirty="0" smtClean="0">
                <a:latin typeface="Corbel" panose="020B0503020204020204" pitchFamily="34" charset="0"/>
              </a:rPr>
              <a:t>Например, для алгоритма возведения целого числа </a:t>
            </a:r>
            <a:r>
              <a:rPr lang="en-US" altLang="ru-RU" sz="2800" i="1" dirty="0" smtClean="0">
                <a:latin typeface="Gill Sans MT" panose="020B0502020104020203" pitchFamily="34" charset="0"/>
              </a:rPr>
              <a:t>n</a:t>
            </a:r>
            <a:r>
              <a:rPr lang="en-US" altLang="ru-RU" sz="2800" dirty="0" smtClean="0">
                <a:latin typeface="Gill Sans MT" panose="020B0502020104020203" pitchFamily="34" charset="0"/>
              </a:rPr>
              <a:t> </a:t>
            </a:r>
            <a:r>
              <a:rPr lang="ru-RU" altLang="ru-RU" sz="2800" dirty="0" smtClean="0">
                <a:latin typeface="Corbel" panose="020B0503020204020204" pitchFamily="34" charset="0"/>
              </a:rPr>
              <a:t>в квадрат значение эффективности одинаково для чисел 9 и 14 (т.к. число битов двоичного представления этих чисел одно и то же).</a:t>
            </a:r>
          </a:p>
        </p:txBody>
      </p:sp>
      <p:graphicFrame>
        <p:nvGraphicFramePr>
          <p:cNvPr id="12292" name="Object 2"/>
          <p:cNvGraphicFramePr>
            <a:graphicFrameLocks noChangeAspect="1"/>
          </p:cNvGraphicFramePr>
          <p:nvPr>
            <p:extLst>
              <p:ext uri="{D42A27DB-BD31-4B8C-83A1-F6EECF244321}">
                <p14:modId xmlns:p14="http://schemas.microsoft.com/office/powerpoint/2010/main" val="1185742195"/>
              </p:ext>
            </p:extLst>
          </p:nvPr>
        </p:nvGraphicFramePr>
        <p:xfrm>
          <a:off x="4260850" y="3500438"/>
          <a:ext cx="1622425" cy="422275"/>
        </p:xfrm>
        <a:graphic>
          <a:graphicData uri="http://schemas.openxmlformats.org/presentationml/2006/ole">
            <mc:AlternateContent xmlns:mc="http://schemas.openxmlformats.org/markup-compatibility/2006">
              <mc:Choice xmlns:v="urn:schemas-microsoft-com:vml" Requires="v">
                <p:oleObj spid="_x0000_s1043" name="Equation" r:id="rId3" imgW="927000" imgH="241200" progId="Equation.DSMT4">
                  <p:embed/>
                </p:oleObj>
              </mc:Choice>
              <mc:Fallback>
                <p:oleObj name="Equation" r:id="rId3" imgW="927000" imgH="241200" progId="Equation.DSMT4">
                  <p:embed/>
                  <p:pic>
                    <p:nvPicPr>
                      <p:cNvPr id="0" name=""/>
                      <p:cNvPicPr>
                        <a:picLocks noChangeAspect="1" noChangeArrowheads="1"/>
                      </p:cNvPicPr>
                      <p:nvPr/>
                    </p:nvPicPr>
                    <p:blipFill>
                      <a:blip r:embed="rId4"/>
                      <a:srcRect/>
                      <a:stretch>
                        <a:fillRect/>
                      </a:stretch>
                    </p:blipFill>
                    <p:spPr bwMode="auto">
                      <a:xfrm>
                        <a:off x="4260850" y="3500438"/>
                        <a:ext cx="1622425"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7055981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defRPr/>
            </a:pPr>
            <a:r>
              <a:rPr lang="ru-RU" sz="4000" dirty="0" smtClean="0">
                <a:latin typeface="+mj-lt"/>
              </a:rPr>
              <a:t>Единицы измерения времени</a:t>
            </a:r>
            <a:endParaRPr lang="ru-RU" sz="4000" dirty="0">
              <a:latin typeface="+mj-lt"/>
            </a:endParaRPr>
          </a:p>
        </p:txBody>
      </p:sp>
      <p:sp>
        <p:nvSpPr>
          <p:cNvPr id="13315" name="Rectangle 3"/>
          <p:cNvSpPr>
            <a:spLocks noGrp="1" noChangeArrowheads="1"/>
          </p:cNvSpPr>
          <p:nvPr>
            <p:ph idx="1"/>
          </p:nvPr>
        </p:nvSpPr>
        <p:spPr/>
        <p:txBody>
          <a:bodyPr>
            <a:normAutofit fontScale="85000" lnSpcReduction="10000"/>
          </a:bodyPr>
          <a:lstStyle/>
          <a:p>
            <a:pPr marL="0" indent="357188">
              <a:spcAft>
                <a:spcPts val="1200"/>
              </a:spcAft>
              <a:buFont typeface="Wingdings 2" panose="05020102010507070707" pitchFamily="18" charset="2"/>
              <a:buNone/>
            </a:pPr>
            <a:r>
              <a:rPr lang="ru-RU" altLang="ru-RU" sz="2800" dirty="0" smtClean="0">
                <a:latin typeface="Corbel" panose="020B0503020204020204" pitchFamily="34" charset="0"/>
              </a:rPr>
              <a:t>В качестве единицы измерения времени выполнения алгоритма принято использовать не секунды, минуты и пр., а количество операций, выполняемых алгоритмом.</a:t>
            </a:r>
          </a:p>
          <a:p>
            <a:pPr marL="0" indent="357188">
              <a:spcAft>
                <a:spcPts val="1200"/>
              </a:spcAft>
              <a:buFont typeface="Wingdings 2" panose="05020102010507070707" pitchFamily="18" charset="2"/>
              <a:buNone/>
            </a:pPr>
            <a:r>
              <a:rPr lang="ru-RU" altLang="ru-RU" sz="2800" dirty="0" smtClean="0">
                <a:latin typeface="Corbel" panose="020B0503020204020204" pitchFamily="34" charset="0"/>
              </a:rPr>
              <a:t>При этом считаются не все операции, а лишь </a:t>
            </a:r>
            <a:r>
              <a:rPr lang="ru-RU" altLang="ru-RU" sz="2800" b="1" i="1" dirty="0" smtClean="0">
                <a:latin typeface="Corbel" panose="020B0503020204020204" pitchFamily="34" charset="0"/>
              </a:rPr>
              <a:t>основные</a:t>
            </a:r>
            <a:r>
              <a:rPr lang="ru-RU" altLang="ru-RU" sz="2800" dirty="0" smtClean="0">
                <a:latin typeface="Corbel" panose="020B0503020204020204" pitchFamily="34" charset="0"/>
              </a:rPr>
              <a:t> (которые вносят наибольший вклад в общее время выполнения алгоритма). </a:t>
            </a:r>
          </a:p>
          <a:p>
            <a:pPr marL="0" indent="357188">
              <a:spcAft>
                <a:spcPts val="1200"/>
              </a:spcAft>
              <a:buFont typeface="Wingdings 2" panose="05020102010507070707" pitchFamily="18" charset="2"/>
              <a:buNone/>
            </a:pPr>
            <a:r>
              <a:rPr lang="ru-RU" altLang="ru-RU" sz="2800" dirty="0" smtClean="0">
                <a:latin typeface="Corbel" panose="020B0503020204020204" pitchFamily="34" charset="0"/>
              </a:rPr>
              <a:t>При анализе эффективности алгоритма необходимо определить, какие операции в нем основные.</a:t>
            </a:r>
          </a:p>
        </p:txBody>
      </p:sp>
    </p:spTree>
    <p:extLst>
      <p:ext uri="{BB962C8B-B14F-4D97-AF65-F5344CB8AC3E}">
        <p14:creationId xmlns:p14="http://schemas.microsoft.com/office/powerpoint/2010/main" val="16621527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defRPr/>
            </a:pPr>
            <a:r>
              <a:rPr lang="ru-RU" sz="4000" dirty="0" smtClean="0">
                <a:latin typeface="+mj-lt"/>
              </a:rPr>
              <a:t>Единицы измерения времени</a:t>
            </a:r>
            <a:endParaRPr lang="ru-RU" sz="4000" dirty="0">
              <a:latin typeface="+mj-lt"/>
            </a:endParaRPr>
          </a:p>
        </p:txBody>
      </p:sp>
      <p:sp>
        <p:nvSpPr>
          <p:cNvPr id="14339" name="Rectangle 3"/>
          <p:cNvSpPr>
            <a:spLocks noGrp="1" noChangeArrowheads="1"/>
          </p:cNvSpPr>
          <p:nvPr>
            <p:ph idx="1"/>
          </p:nvPr>
        </p:nvSpPr>
        <p:spPr/>
        <p:txBody>
          <a:bodyPr>
            <a:normAutofit lnSpcReduction="10000"/>
          </a:bodyPr>
          <a:lstStyle/>
          <a:p>
            <a:pPr>
              <a:spcAft>
                <a:spcPts val="1200"/>
              </a:spcAft>
              <a:buFont typeface="Wingdings 2" panose="05020102010507070707" pitchFamily="18" charset="2"/>
              <a:buNone/>
            </a:pPr>
            <a:r>
              <a:rPr lang="ru-RU" altLang="ru-RU" sz="2800" u="sng" smtClean="0">
                <a:latin typeface="Corbel" panose="020B0503020204020204" pitchFamily="34" charset="0"/>
              </a:rPr>
              <a:t>Примеры</a:t>
            </a:r>
          </a:p>
          <a:p>
            <a:pPr>
              <a:spcAft>
                <a:spcPts val="1200"/>
              </a:spcAft>
              <a:buFont typeface="Wingdings 2" panose="05020102010507070707" pitchFamily="18" charset="2"/>
              <a:buNone/>
            </a:pPr>
            <a:r>
              <a:rPr lang="ru-RU" altLang="ru-RU" sz="2800" smtClean="0">
                <a:latin typeface="Corbel" panose="020B0503020204020204" pitchFamily="34" charset="0"/>
              </a:rPr>
              <a:t>В большинстве алгоритмов сортировки основной операцией является сравнение.</a:t>
            </a:r>
          </a:p>
          <a:p>
            <a:pPr>
              <a:spcAft>
                <a:spcPts val="1200"/>
              </a:spcAft>
              <a:buFont typeface="Wingdings 2" panose="05020102010507070707" pitchFamily="18" charset="2"/>
              <a:buNone/>
            </a:pPr>
            <a:r>
              <a:rPr lang="ru-RU" altLang="ru-RU" sz="2800" smtClean="0">
                <a:latin typeface="Corbel" panose="020B0503020204020204" pitchFamily="34" charset="0"/>
              </a:rPr>
              <a:t>В алгоритме умножения матриц используются операции сложения и умножения, основной является умножения, т.к. на компьютерах оно выполняется дольше, чем сложение.</a:t>
            </a:r>
          </a:p>
        </p:txBody>
      </p:sp>
    </p:spTree>
    <p:extLst>
      <p:ext uri="{BB962C8B-B14F-4D97-AF65-F5344CB8AC3E}">
        <p14:creationId xmlns:p14="http://schemas.microsoft.com/office/powerpoint/2010/main" val="33310155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defRPr/>
            </a:pPr>
            <a:r>
              <a:rPr lang="ru-RU" sz="4000" dirty="0" smtClean="0">
                <a:latin typeface="+mj-lt"/>
              </a:rPr>
              <a:t>Единицы измерения времени</a:t>
            </a:r>
            <a:endParaRPr lang="ru-RU" sz="4000" dirty="0">
              <a:latin typeface="+mj-lt"/>
            </a:endParaRPr>
          </a:p>
        </p:txBody>
      </p:sp>
      <p:sp>
        <p:nvSpPr>
          <p:cNvPr id="16387" name="Rectangle 3"/>
          <p:cNvSpPr>
            <a:spLocks noGrp="1" noChangeArrowheads="1"/>
          </p:cNvSpPr>
          <p:nvPr>
            <p:ph idx="1"/>
          </p:nvPr>
        </p:nvSpPr>
        <p:spPr/>
        <p:txBody>
          <a:bodyPr>
            <a:normAutofit fontScale="85000" lnSpcReduction="20000"/>
          </a:bodyPr>
          <a:lstStyle/>
          <a:p>
            <a:pPr>
              <a:spcAft>
                <a:spcPts val="1200"/>
              </a:spcAft>
              <a:buFont typeface="Wingdings 2" panose="05020102010507070707" pitchFamily="18" charset="2"/>
              <a:buNone/>
            </a:pPr>
            <a:r>
              <a:rPr lang="ru-RU" altLang="ru-RU" sz="2800" dirty="0" smtClean="0">
                <a:latin typeface="Corbel" panose="020B0503020204020204" pitchFamily="34" charset="0"/>
              </a:rPr>
              <a:t>Пусть </a:t>
            </a:r>
            <a:r>
              <a:rPr lang="en-US" altLang="ru-RU" sz="2800" i="1" dirty="0" smtClean="0">
                <a:latin typeface="Gill Sans MT" panose="020B0502020104020203" pitchFamily="34" charset="0"/>
              </a:rPr>
              <a:t>c</a:t>
            </a:r>
            <a:r>
              <a:rPr lang="en-US" altLang="ru-RU" sz="2800" dirty="0" smtClean="0">
                <a:latin typeface="Gill Sans MT" panose="020B0502020104020203" pitchFamily="34" charset="0"/>
              </a:rPr>
              <a:t> – </a:t>
            </a:r>
            <a:r>
              <a:rPr lang="ru-RU" altLang="ru-RU" sz="2800" dirty="0" smtClean="0">
                <a:latin typeface="Corbel" panose="020B0503020204020204" pitchFamily="34" charset="0"/>
              </a:rPr>
              <a:t>время выполнения основной операции алгоритма, а </a:t>
            </a:r>
            <a:r>
              <a:rPr lang="en-US" altLang="ru-RU" sz="2800" i="1" dirty="0" smtClean="0">
                <a:latin typeface="Gill Sans MT" panose="020B0502020104020203" pitchFamily="34" charset="0"/>
              </a:rPr>
              <a:t>C</a:t>
            </a:r>
            <a:r>
              <a:rPr lang="en-US" altLang="ru-RU" sz="2800" dirty="0" smtClean="0">
                <a:latin typeface="Gill Sans MT" panose="020B0502020104020203" pitchFamily="34" charset="0"/>
              </a:rPr>
              <a:t>(</a:t>
            </a:r>
            <a:r>
              <a:rPr lang="en-US" altLang="ru-RU" sz="2800" i="1" dirty="0" smtClean="0">
                <a:latin typeface="Gill Sans MT" panose="020B0502020104020203" pitchFamily="34" charset="0"/>
              </a:rPr>
              <a:t>n</a:t>
            </a:r>
            <a:r>
              <a:rPr lang="en-US" altLang="ru-RU" sz="2800" dirty="0" smtClean="0">
                <a:latin typeface="Gill Sans MT" panose="020B0502020104020203" pitchFamily="34" charset="0"/>
              </a:rPr>
              <a:t>) – </a:t>
            </a:r>
            <a:r>
              <a:rPr lang="ru-RU" altLang="ru-RU" sz="2800" dirty="0" smtClean="0">
                <a:latin typeface="Corbel" panose="020B0503020204020204" pitchFamily="34" charset="0"/>
              </a:rPr>
              <a:t>количество раз, которые эта операция должна быть выполнена при работе алгоритма. </a:t>
            </a:r>
          </a:p>
          <a:p>
            <a:pPr>
              <a:spcAft>
                <a:spcPts val="1200"/>
              </a:spcAft>
              <a:buFont typeface="Wingdings 2" panose="05020102010507070707" pitchFamily="18" charset="2"/>
              <a:buNone/>
            </a:pPr>
            <a:r>
              <a:rPr lang="ru-RU" altLang="ru-RU" sz="2800" dirty="0" smtClean="0">
                <a:latin typeface="Corbel" panose="020B0503020204020204" pitchFamily="34" charset="0"/>
              </a:rPr>
              <a:t>Время выполнения программы </a:t>
            </a:r>
            <a:r>
              <a:rPr lang="en-US" altLang="ru-RU" sz="2800" i="1" dirty="0" smtClean="0">
                <a:latin typeface="Gill Sans MT" panose="020B0502020104020203" pitchFamily="34" charset="0"/>
              </a:rPr>
              <a:t>T</a:t>
            </a:r>
            <a:r>
              <a:rPr lang="en-US" altLang="ru-RU" sz="2800" dirty="0" smtClean="0">
                <a:latin typeface="Gill Sans MT" panose="020B0502020104020203" pitchFamily="34" charset="0"/>
              </a:rPr>
              <a:t>(</a:t>
            </a:r>
            <a:r>
              <a:rPr lang="en-US" altLang="ru-RU" sz="2800" i="1" dirty="0" smtClean="0">
                <a:latin typeface="Gill Sans MT" panose="020B0502020104020203" pitchFamily="34" charset="0"/>
              </a:rPr>
              <a:t>n</a:t>
            </a:r>
            <a:r>
              <a:rPr lang="en-US" altLang="ru-RU" sz="2800" dirty="0" smtClean="0">
                <a:latin typeface="Gill Sans MT" panose="020B0502020104020203" pitchFamily="34" charset="0"/>
              </a:rPr>
              <a:t>) </a:t>
            </a:r>
            <a:r>
              <a:rPr lang="ru-RU" altLang="ru-RU" sz="2800" dirty="0" smtClean="0">
                <a:latin typeface="Corbel" panose="020B0503020204020204" pitchFamily="34" charset="0"/>
              </a:rPr>
              <a:t>определяется по формуле</a:t>
            </a:r>
          </a:p>
          <a:p>
            <a:pPr>
              <a:spcAft>
                <a:spcPts val="1200"/>
              </a:spcAft>
              <a:buFont typeface="Wingdings 2" panose="05020102010507070707" pitchFamily="18" charset="2"/>
              <a:buNone/>
            </a:pPr>
            <a:r>
              <a:rPr lang="ru-RU" altLang="ru-RU" sz="2800" dirty="0" smtClean="0">
                <a:latin typeface="Corbel" panose="020B0503020204020204" pitchFamily="34" charset="0"/>
              </a:rPr>
              <a:t>Данная формула позволяет определить, на сколько изменится время выполнения алгоритма при изменении размера входных данных.</a:t>
            </a:r>
          </a:p>
        </p:txBody>
      </p:sp>
      <p:graphicFrame>
        <p:nvGraphicFramePr>
          <p:cNvPr id="16388" name="Object 2"/>
          <p:cNvGraphicFramePr>
            <a:graphicFrameLocks noChangeAspect="1"/>
          </p:cNvGraphicFramePr>
          <p:nvPr>
            <p:extLst>
              <p:ext uri="{D42A27DB-BD31-4B8C-83A1-F6EECF244321}">
                <p14:modId xmlns:p14="http://schemas.microsoft.com/office/powerpoint/2010/main" val="1060730943"/>
              </p:ext>
            </p:extLst>
          </p:nvPr>
        </p:nvGraphicFramePr>
        <p:xfrm>
          <a:off x="2692710" y="4420684"/>
          <a:ext cx="1771650" cy="430213"/>
        </p:xfrm>
        <a:graphic>
          <a:graphicData uri="http://schemas.openxmlformats.org/presentationml/2006/ole">
            <mc:AlternateContent xmlns:mc="http://schemas.openxmlformats.org/markup-compatibility/2006">
              <mc:Choice xmlns:v="urn:schemas-microsoft-com:vml" Requires="v">
                <p:oleObj spid="_x0000_s2067" name="Equation" r:id="rId3" imgW="888614" imgH="215806" progId="Equation.DSMT4">
                  <p:embed/>
                </p:oleObj>
              </mc:Choice>
              <mc:Fallback>
                <p:oleObj name="Equation" r:id="rId3" imgW="888614" imgH="215806"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2710" y="4420684"/>
                        <a:ext cx="1771650"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3653640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defRPr/>
            </a:pPr>
            <a:r>
              <a:rPr lang="ru-RU" sz="4000" dirty="0" smtClean="0">
                <a:latin typeface="+mj-lt"/>
              </a:rPr>
              <a:t>Единицы измерения времени</a:t>
            </a:r>
            <a:endParaRPr lang="ru-RU" sz="4000" dirty="0">
              <a:latin typeface="+mj-lt"/>
            </a:endParaRPr>
          </a:p>
        </p:txBody>
      </p:sp>
      <p:sp>
        <p:nvSpPr>
          <p:cNvPr id="17411" name="Rectangle 3"/>
          <p:cNvSpPr>
            <a:spLocks noGrp="1" noChangeArrowheads="1"/>
          </p:cNvSpPr>
          <p:nvPr>
            <p:ph idx="1"/>
          </p:nvPr>
        </p:nvSpPr>
        <p:spPr>
          <a:xfrm>
            <a:off x="982133" y="2170771"/>
            <a:ext cx="7704667" cy="4497658"/>
          </a:xfrm>
        </p:spPr>
        <p:txBody>
          <a:bodyPr>
            <a:normAutofit fontScale="85000" lnSpcReduction="20000"/>
          </a:bodyPr>
          <a:lstStyle/>
          <a:p>
            <a:pPr>
              <a:spcAft>
                <a:spcPts val="1200"/>
              </a:spcAft>
              <a:buFont typeface="Wingdings 2" panose="05020102010507070707" pitchFamily="18" charset="2"/>
              <a:buNone/>
            </a:pPr>
            <a:r>
              <a:rPr lang="ru-RU" altLang="ru-RU" sz="2800" dirty="0" smtClean="0">
                <a:latin typeface="Corbel" panose="020B0503020204020204" pitchFamily="34" charset="0"/>
              </a:rPr>
              <a:t>Пусть		    </a:t>
            </a:r>
          </a:p>
          <a:p>
            <a:pPr>
              <a:spcAft>
                <a:spcPts val="1200"/>
              </a:spcAft>
              <a:buFont typeface="Wingdings 2" panose="05020102010507070707" pitchFamily="18" charset="2"/>
              <a:buNone/>
            </a:pPr>
            <a:r>
              <a:rPr lang="ru-RU" altLang="ru-RU" sz="2800" dirty="0" smtClean="0">
                <a:latin typeface="Corbel" panose="020B0503020204020204" pitchFamily="34" charset="0"/>
              </a:rPr>
              <a:t>Если удвоить размер входных данных, то время выполнения алгоритма увеличится в 4 раза, т.к.</a:t>
            </a:r>
          </a:p>
          <a:p>
            <a:pPr>
              <a:spcAft>
                <a:spcPts val="1200"/>
              </a:spcAft>
              <a:buFont typeface="Wingdings 2" panose="05020102010507070707" pitchFamily="18" charset="2"/>
              <a:buNone/>
            </a:pPr>
            <a:endParaRPr lang="ru-RU" altLang="ru-RU" sz="2800" dirty="0" smtClean="0">
              <a:latin typeface="Corbel" panose="020B0503020204020204" pitchFamily="34" charset="0"/>
            </a:endParaRPr>
          </a:p>
          <a:p>
            <a:pPr>
              <a:spcAft>
                <a:spcPts val="1200"/>
              </a:spcAft>
              <a:buFont typeface="Wingdings 2" panose="05020102010507070707" pitchFamily="18" charset="2"/>
              <a:buNone/>
            </a:pPr>
            <a:endParaRPr lang="ru-RU" altLang="ru-RU" sz="2800" dirty="0" smtClean="0">
              <a:latin typeface="Corbel" panose="020B0503020204020204" pitchFamily="34" charset="0"/>
            </a:endParaRPr>
          </a:p>
          <a:p>
            <a:pPr>
              <a:spcAft>
                <a:spcPts val="1200"/>
              </a:spcAft>
              <a:buFont typeface="Wingdings 2" panose="05020102010507070707" pitchFamily="18" charset="2"/>
              <a:buNone/>
            </a:pPr>
            <a:endParaRPr lang="en-US" altLang="ru-RU" sz="2800" dirty="0" smtClean="0">
              <a:latin typeface="Corbel" panose="020B0503020204020204" pitchFamily="34" charset="0"/>
            </a:endParaRPr>
          </a:p>
          <a:p>
            <a:pPr>
              <a:spcAft>
                <a:spcPts val="1200"/>
              </a:spcAft>
              <a:buFont typeface="Wingdings 2" panose="05020102010507070707" pitchFamily="18" charset="2"/>
              <a:buNone/>
            </a:pPr>
            <a:r>
              <a:rPr lang="ru-RU" altLang="ru-RU" sz="2800" dirty="0" smtClean="0">
                <a:latin typeface="Corbel" panose="020B0503020204020204" pitchFamily="34" charset="0"/>
              </a:rPr>
              <a:t>Заметим, что ответ не зависит от </a:t>
            </a:r>
            <a:r>
              <a:rPr lang="en-US" altLang="ru-RU" sz="2800" i="1" dirty="0" smtClean="0">
                <a:latin typeface="Gill Sans MT" panose="020B0502020104020203" pitchFamily="34" charset="0"/>
              </a:rPr>
              <a:t>c</a:t>
            </a:r>
            <a:r>
              <a:rPr lang="ru-RU" altLang="ru-RU" sz="2800" dirty="0" smtClean="0">
                <a:latin typeface="Corbel" panose="020B0503020204020204" pitchFamily="34" charset="0"/>
              </a:rPr>
              <a:t>, поэтому при анализе эффективности алгоритмов сосредотачиваются на оценке </a:t>
            </a:r>
            <a:r>
              <a:rPr lang="ru-RU" altLang="ru-RU" sz="2800" b="1" i="1" dirty="0" smtClean="0">
                <a:latin typeface="Corbel" panose="020B0503020204020204" pitchFamily="34" charset="0"/>
              </a:rPr>
              <a:t>порядка роста </a:t>
            </a:r>
            <a:r>
              <a:rPr lang="ru-RU" altLang="ru-RU" sz="2800" dirty="0" smtClean="0">
                <a:latin typeface="Corbel" panose="020B0503020204020204" pitchFamily="34" charset="0"/>
              </a:rPr>
              <a:t>количества основных операций с точностью до постоянного сомножителя.</a:t>
            </a:r>
          </a:p>
        </p:txBody>
      </p:sp>
      <p:graphicFrame>
        <p:nvGraphicFramePr>
          <p:cNvPr id="17412" name="Object 2"/>
          <p:cNvGraphicFramePr>
            <a:graphicFrameLocks noChangeAspect="1"/>
          </p:cNvGraphicFramePr>
          <p:nvPr>
            <p:extLst>
              <p:ext uri="{D42A27DB-BD31-4B8C-83A1-F6EECF244321}">
                <p14:modId xmlns:p14="http://schemas.microsoft.com/office/powerpoint/2010/main" val="2333570303"/>
              </p:ext>
            </p:extLst>
          </p:nvPr>
        </p:nvGraphicFramePr>
        <p:xfrm>
          <a:off x="1967009" y="2170771"/>
          <a:ext cx="1443038" cy="784225"/>
        </p:xfrm>
        <a:graphic>
          <a:graphicData uri="http://schemas.openxmlformats.org/presentationml/2006/ole">
            <mc:AlternateContent xmlns:mc="http://schemas.openxmlformats.org/markup-compatibility/2006">
              <mc:Choice xmlns:v="urn:schemas-microsoft-com:vml" Requires="v">
                <p:oleObj spid="_x0000_s3108" name="Формула" r:id="rId3" imgW="723586" imgH="393529" progId="Equation.3">
                  <p:embed/>
                </p:oleObj>
              </mc:Choice>
              <mc:Fallback>
                <p:oleObj name="Формула" r:id="rId3" imgW="723586" imgH="39352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7009" y="2170771"/>
                        <a:ext cx="1443038" cy="784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3" name="Object 4"/>
          <p:cNvGraphicFramePr>
            <a:graphicFrameLocks noChangeAspect="1"/>
          </p:cNvGraphicFramePr>
          <p:nvPr>
            <p:extLst>
              <p:ext uri="{D42A27DB-BD31-4B8C-83A1-F6EECF244321}">
                <p14:modId xmlns:p14="http://schemas.microsoft.com/office/powerpoint/2010/main" val="3520602626"/>
              </p:ext>
            </p:extLst>
          </p:nvPr>
        </p:nvGraphicFramePr>
        <p:xfrm>
          <a:off x="1085837" y="3598534"/>
          <a:ext cx="3897312" cy="1517650"/>
        </p:xfrm>
        <a:graphic>
          <a:graphicData uri="http://schemas.openxmlformats.org/presentationml/2006/ole">
            <mc:AlternateContent xmlns:mc="http://schemas.openxmlformats.org/markup-compatibility/2006">
              <mc:Choice xmlns:v="urn:schemas-microsoft-com:vml" Requires="v">
                <p:oleObj spid="_x0000_s3109" name="Формула" r:id="rId5" imgW="1955800" imgH="762000" progId="Equation.3">
                  <p:embed/>
                </p:oleObj>
              </mc:Choice>
              <mc:Fallback>
                <p:oleObj name="Формула" r:id="rId5" imgW="1955800" imgH="7620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5837" y="3598534"/>
                        <a:ext cx="3897312" cy="1517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2518673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pPr>
              <a:defRPr/>
            </a:pPr>
            <a:r>
              <a:rPr lang="ru-RU" sz="4000" dirty="0" smtClean="0">
                <a:latin typeface="+mj-lt"/>
              </a:rPr>
              <a:t>Сложность алгоритмов в разных случаях</a:t>
            </a:r>
            <a:endParaRPr lang="ru-RU" sz="4000" dirty="0">
              <a:latin typeface="+mj-lt"/>
            </a:endParaRPr>
          </a:p>
        </p:txBody>
      </p:sp>
      <p:sp>
        <p:nvSpPr>
          <p:cNvPr id="20483" name="Rectangle 3"/>
          <p:cNvSpPr>
            <a:spLocks noGrp="1" noChangeArrowheads="1"/>
          </p:cNvSpPr>
          <p:nvPr>
            <p:ph idx="1"/>
          </p:nvPr>
        </p:nvSpPr>
        <p:spPr>
          <a:xfrm>
            <a:off x="982133" y="2170771"/>
            <a:ext cx="7704667" cy="4571999"/>
          </a:xfrm>
        </p:spPr>
        <p:txBody>
          <a:bodyPr>
            <a:normAutofit fontScale="92500" lnSpcReduction="20000"/>
          </a:bodyPr>
          <a:lstStyle/>
          <a:p>
            <a:pPr>
              <a:buFont typeface="Wingdings 2" panose="05020102010507070707" pitchFamily="18" charset="2"/>
              <a:buNone/>
            </a:pPr>
            <a:r>
              <a:rPr lang="ru-RU" altLang="ru-RU" sz="2800" dirty="0" smtClean="0">
                <a:latin typeface="Corbel" panose="020B0503020204020204" pitchFamily="34" charset="0"/>
              </a:rPr>
              <a:t>В большом количестве алгоритмов время выполнения зависит не только от размера входных данных, но и от особенностей конкретных входных данных.</a:t>
            </a:r>
          </a:p>
          <a:p>
            <a:pPr>
              <a:spcBef>
                <a:spcPts val="1200"/>
              </a:spcBef>
              <a:spcAft>
                <a:spcPts val="600"/>
              </a:spcAft>
              <a:buFont typeface="Wingdings 2" panose="05020102010507070707" pitchFamily="18" charset="2"/>
              <a:buNone/>
            </a:pPr>
            <a:r>
              <a:rPr lang="ru-RU" altLang="ru-RU" sz="2800" b="1" dirty="0" smtClean="0">
                <a:latin typeface="Corbel" panose="020B0503020204020204" pitchFamily="34" charset="0"/>
              </a:rPr>
              <a:t>Пример.</a:t>
            </a:r>
          </a:p>
          <a:p>
            <a:pPr>
              <a:spcAft>
                <a:spcPts val="1200"/>
              </a:spcAft>
              <a:buFont typeface="Wingdings 2" panose="05020102010507070707" pitchFamily="18" charset="2"/>
              <a:buNone/>
            </a:pPr>
            <a:r>
              <a:rPr lang="ru-RU" altLang="ru-RU" sz="2800" dirty="0" smtClean="0">
                <a:latin typeface="Corbel" panose="020B0503020204020204" pitchFamily="34" charset="0"/>
              </a:rPr>
              <a:t>Задача последовательного поиска (поиск заданного элемента </a:t>
            </a:r>
            <a:r>
              <a:rPr lang="en-US" altLang="ru-RU" sz="2800" i="1" dirty="0" smtClean="0">
                <a:latin typeface="Gill Sans MT" panose="020B0502020104020203" pitchFamily="34" charset="0"/>
              </a:rPr>
              <a:t>k </a:t>
            </a:r>
            <a:r>
              <a:rPr lang="ru-RU" altLang="ru-RU" sz="2800" dirty="0" smtClean="0">
                <a:latin typeface="Corbel" panose="020B0503020204020204" pitchFamily="34" charset="0"/>
              </a:rPr>
              <a:t>в списке длиной </a:t>
            </a:r>
            <a:r>
              <a:rPr lang="en-US" altLang="ru-RU" sz="2800" i="1" dirty="0" smtClean="0">
                <a:latin typeface="Gill Sans MT" panose="020B0502020104020203" pitchFamily="34" charset="0"/>
              </a:rPr>
              <a:t>n</a:t>
            </a:r>
            <a:r>
              <a:rPr lang="en-US" altLang="ru-RU" sz="2800" dirty="0" smtClean="0">
                <a:latin typeface="Gill Sans MT" panose="020B0502020104020203" pitchFamily="34" charset="0"/>
              </a:rPr>
              <a:t>)</a:t>
            </a:r>
            <a:r>
              <a:rPr lang="ru-RU" altLang="ru-RU" sz="2800" dirty="0" smtClean="0">
                <a:latin typeface="Corbel" panose="020B0503020204020204" pitchFamily="34" charset="0"/>
              </a:rPr>
              <a:t>. В наихудшем случае (когда заданного элемента в списке нет) будет выполнено </a:t>
            </a:r>
            <a:r>
              <a:rPr lang="en-US" altLang="ru-RU" sz="2800" i="1" dirty="0" smtClean="0">
                <a:latin typeface="Gill Sans MT" panose="020B0502020104020203" pitchFamily="34" charset="0"/>
              </a:rPr>
              <a:t>n</a:t>
            </a:r>
            <a:r>
              <a:rPr lang="en-US" altLang="ru-RU" sz="2800" dirty="0" smtClean="0">
                <a:latin typeface="Gill Sans MT" panose="020B0502020104020203" pitchFamily="34" charset="0"/>
              </a:rPr>
              <a:t> </a:t>
            </a:r>
            <a:r>
              <a:rPr lang="ru-RU" altLang="ru-RU" sz="2800" dirty="0" smtClean="0">
                <a:latin typeface="Corbel" panose="020B0503020204020204" pitchFamily="34" charset="0"/>
              </a:rPr>
              <a:t>операций сравнения.  В наилучшем –  будет выполнено 1 сравнение.</a:t>
            </a:r>
          </a:p>
          <a:p>
            <a:pPr>
              <a:spcAft>
                <a:spcPts val="1200"/>
              </a:spcAft>
              <a:buFont typeface="Wingdings 2" panose="05020102010507070707" pitchFamily="18" charset="2"/>
              <a:buNone/>
            </a:pPr>
            <a:r>
              <a:rPr lang="ru-RU" altLang="ru-RU" sz="2800" dirty="0" smtClean="0">
                <a:latin typeface="Corbel" panose="020B0503020204020204" pitchFamily="34" charset="0"/>
              </a:rPr>
              <a:t>		    </a:t>
            </a:r>
          </a:p>
        </p:txBody>
      </p:sp>
    </p:spTree>
    <p:extLst>
      <p:ext uri="{BB962C8B-B14F-4D97-AF65-F5344CB8AC3E}">
        <p14:creationId xmlns:p14="http://schemas.microsoft.com/office/powerpoint/2010/main" val="20931527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pPr>
              <a:defRPr/>
            </a:pPr>
            <a:r>
              <a:rPr lang="ru-RU" sz="4000" dirty="0" smtClean="0">
                <a:latin typeface="+mj-lt"/>
              </a:rPr>
              <a:t>Сложность алгоритмов в разных случаях</a:t>
            </a:r>
            <a:endParaRPr lang="ru-RU" sz="4000" dirty="0">
              <a:latin typeface="+mj-lt"/>
            </a:endParaRPr>
          </a:p>
        </p:txBody>
      </p:sp>
      <p:sp>
        <p:nvSpPr>
          <p:cNvPr id="21507" name="Rectangle 3"/>
          <p:cNvSpPr>
            <a:spLocks noGrp="1" noChangeArrowheads="1"/>
          </p:cNvSpPr>
          <p:nvPr>
            <p:ph idx="1"/>
          </p:nvPr>
        </p:nvSpPr>
        <p:spPr/>
        <p:txBody>
          <a:bodyPr/>
          <a:lstStyle/>
          <a:p>
            <a:pPr>
              <a:spcAft>
                <a:spcPts val="1200"/>
              </a:spcAft>
              <a:buFont typeface="Wingdings 2" panose="05020102010507070707" pitchFamily="18" charset="2"/>
              <a:buNone/>
            </a:pPr>
            <a:r>
              <a:rPr lang="ru-RU" altLang="ru-RU" sz="2800" b="1" i="1" smtClean="0">
                <a:latin typeface="Corbel" panose="020B0503020204020204" pitchFamily="34" charset="0"/>
              </a:rPr>
              <a:t>Сложность алгоритма в наихудшем (наилучшем) случае </a:t>
            </a:r>
            <a:r>
              <a:rPr lang="ru-RU" altLang="ru-RU" sz="2800" smtClean="0">
                <a:latin typeface="Corbel" panose="020B0503020204020204" pitchFamily="34" charset="0"/>
              </a:rPr>
              <a:t>– сложность для таких входных данных, на которых время работы алгоритма будет наибольшим (наименьшим).</a:t>
            </a:r>
          </a:p>
        </p:txBody>
      </p:sp>
    </p:spTree>
    <p:extLst>
      <p:ext uri="{BB962C8B-B14F-4D97-AF65-F5344CB8AC3E}">
        <p14:creationId xmlns:p14="http://schemas.microsoft.com/office/powerpoint/2010/main" val="23240628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defRPr/>
            </a:pPr>
            <a:r>
              <a:rPr lang="ru-RU" sz="4000" dirty="0" smtClean="0">
                <a:latin typeface="+mj-lt"/>
              </a:rPr>
              <a:t>Упражнения</a:t>
            </a:r>
            <a:endParaRPr lang="ru-RU" sz="4000" dirty="0">
              <a:latin typeface="+mj-lt"/>
            </a:endParaRPr>
          </a:p>
        </p:txBody>
      </p:sp>
      <p:sp>
        <p:nvSpPr>
          <p:cNvPr id="22531" name="Rectangle 3"/>
          <p:cNvSpPr>
            <a:spLocks noGrp="1" noChangeArrowheads="1"/>
          </p:cNvSpPr>
          <p:nvPr>
            <p:ph idx="1"/>
          </p:nvPr>
        </p:nvSpPr>
        <p:spPr>
          <a:xfrm>
            <a:off x="982133" y="1709853"/>
            <a:ext cx="7704667" cy="4735551"/>
          </a:xfrm>
        </p:spPr>
        <p:txBody>
          <a:bodyPr>
            <a:normAutofit lnSpcReduction="10000"/>
          </a:bodyPr>
          <a:lstStyle/>
          <a:p>
            <a:pPr>
              <a:spcAft>
                <a:spcPts val="1200"/>
              </a:spcAft>
              <a:buFont typeface="Wingdings 2" panose="05020102010507070707" pitchFamily="18" charset="2"/>
              <a:buNone/>
              <a:defRPr/>
            </a:pPr>
            <a:r>
              <a:rPr lang="ru-RU" sz="2300" dirty="0" smtClean="0">
                <a:latin typeface="+mn-lt"/>
              </a:rPr>
              <a:t>В ящике хранится 22 перчатки</a:t>
            </a:r>
            <a:r>
              <a:rPr lang="en-US" sz="2300" dirty="0" smtClean="0">
                <a:latin typeface="+mn-lt"/>
              </a:rPr>
              <a:t>: </a:t>
            </a:r>
            <a:r>
              <a:rPr lang="ru-RU" sz="2300" dirty="0" smtClean="0">
                <a:latin typeface="+mn-lt"/>
              </a:rPr>
              <a:t>5 пар красных, 4 пары желтых и 2 пары зеленых. Предположим, что вы выбираете их в темноте наугад и можете проверить, что именно вы выбрали, только после того, как выбор сделан. Чему равно минимальное количество перчаток, которое надо взять из ящика, чтобы получить как минимум одну пару перчаток (т.е. левая + правая) одинакового цвета? </a:t>
            </a:r>
          </a:p>
          <a:p>
            <a:pPr>
              <a:spcAft>
                <a:spcPts val="1200"/>
              </a:spcAft>
              <a:buFont typeface="Wingdings 2" panose="05020102010507070707" pitchFamily="18" charset="2"/>
              <a:buNone/>
              <a:defRPr/>
            </a:pPr>
            <a:r>
              <a:rPr lang="ru-RU" sz="2300" dirty="0" smtClean="0">
                <a:latin typeface="+mn-lt"/>
              </a:rPr>
              <a:t>а) Дайте ответ на этот вопрос для наилучшего и наихудшего случая. </a:t>
            </a:r>
          </a:p>
          <a:p>
            <a:pPr>
              <a:spcAft>
                <a:spcPts val="1200"/>
              </a:spcAft>
              <a:buFont typeface="Wingdings 2" panose="05020102010507070707" pitchFamily="18" charset="2"/>
              <a:buNone/>
              <a:defRPr/>
            </a:pPr>
            <a:r>
              <a:rPr lang="ru-RU" sz="2300" dirty="0" smtClean="0">
                <a:latin typeface="+mn-lt"/>
              </a:rPr>
              <a:t>б) Дайте ответ для наилучшего и наихудшего случая для варианта, в котором нужно получить как минимум две перчатки одинакового цвета (не обязательно пару)</a:t>
            </a:r>
          </a:p>
        </p:txBody>
      </p:sp>
    </p:spTree>
    <p:extLst>
      <p:ext uri="{BB962C8B-B14F-4D97-AF65-F5344CB8AC3E}">
        <p14:creationId xmlns:p14="http://schemas.microsoft.com/office/powerpoint/2010/main" val="42319200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defRPr/>
            </a:pPr>
            <a:r>
              <a:rPr lang="ru-RU" sz="4000" dirty="0" smtClean="0">
                <a:latin typeface="+mj-lt"/>
              </a:rPr>
              <a:t>Классы сложности</a:t>
            </a:r>
            <a:endParaRPr lang="ru-RU" sz="4000" dirty="0">
              <a:latin typeface="+mj-lt"/>
            </a:endParaRPr>
          </a:p>
        </p:txBody>
      </p:sp>
      <p:sp>
        <p:nvSpPr>
          <p:cNvPr id="23555" name="Rectangle 3"/>
          <p:cNvSpPr>
            <a:spLocks noGrp="1" noChangeArrowheads="1"/>
          </p:cNvSpPr>
          <p:nvPr>
            <p:ph idx="1"/>
          </p:nvPr>
        </p:nvSpPr>
        <p:spPr/>
        <p:txBody>
          <a:bodyPr>
            <a:normAutofit fontScale="92500" lnSpcReduction="10000"/>
          </a:bodyPr>
          <a:lstStyle/>
          <a:p>
            <a:pPr>
              <a:spcAft>
                <a:spcPts val="1200"/>
              </a:spcAft>
              <a:buFont typeface="Wingdings 2" panose="05020102010507070707" pitchFamily="18" charset="2"/>
              <a:buNone/>
              <a:defRPr/>
            </a:pPr>
            <a:endParaRPr lang="ru-RU" sz="2400" dirty="0" smtClean="0">
              <a:latin typeface="+mn-lt"/>
            </a:endParaRPr>
          </a:p>
          <a:p>
            <a:pPr>
              <a:spcAft>
                <a:spcPts val="1200"/>
              </a:spcAft>
              <a:buFont typeface="Wingdings 2" panose="05020102010507070707" pitchFamily="18" charset="2"/>
              <a:buNone/>
              <a:defRPr/>
            </a:pPr>
            <a:r>
              <a:rPr lang="ru-RU" sz="2400" dirty="0" smtClean="0">
                <a:latin typeface="+mn-lt"/>
              </a:rPr>
              <a:t>Факт</a:t>
            </a:r>
            <a:r>
              <a:rPr lang="en-US" sz="2400" dirty="0" smtClean="0">
                <a:latin typeface="+mn-lt"/>
              </a:rPr>
              <a:t>       </a:t>
            </a:r>
            <a:r>
              <a:rPr lang="ru-RU" sz="2400" dirty="0" smtClean="0">
                <a:latin typeface="+mn-lt"/>
              </a:rPr>
              <a:t>	             </a:t>
            </a:r>
            <a:r>
              <a:rPr lang="en-US" sz="2400" dirty="0" smtClean="0">
                <a:latin typeface="+mn-lt"/>
              </a:rPr>
              <a:t>	</a:t>
            </a:r>
            <a:r>
              <a:rPr lang="ru-RU" sz="2400" dirty="0" smtClean="0">
                <a:latin typeface="+mn-lt"/>
              </a:rPr>
              <a:t>где </a:t>
            </a:r>
            <a:r>
              <a:rPr lang="ru-RU" sz="2400" i="1" dirty="0" smtClean="0">
                <a:latin typeface="+mn-lt"/>
              </a:rPr>
              <a:t>С</a:t>
            </a:r>
            <a:r>
              <a:rPr lang="ru-RU" sz="2400" dirty="0" smtClean="0">
                <a:latin typeface="+mn-lt"/>
              </a:rPr>
              <a:t> - константа</a:t>
            </a:r>
          </a:p>
          <a:p>
            <a:pPr>
              <a:spcAft>
                <a:spcPts val="1200"/>
              </a:spcAft>
              <a:buFont typeface="Wingdings 2" panose="05020102010507070707" pitchFamily="18" charset="2"/>
              <a:buNone/>
              <a:defRPr/>
            </a:pPr>
            <a:endParaRPr lang="en-US" sz="2400" dirty="0" smtClean="0">
              <a:latin typeface="+mn-lt"/>
            </a:endParaRPr>
          </a:p>
          <a:p>
            <a:pPr>
              <a:spcAft>
                <a:spcPts val="1200"/>
              </a:spcAft>
              <a:buFont typeface="Wingdings 2" panose="05020102010507070707" pitchFamily="18" charset="2"/>
              <a:buNone/>
              <a:defRPr/>
            </a:pPr>
            <a:r>
              <a:rPr lang="ru-RU" sz="2400" dirty="0" smtClean="0">
                <a:latin typeface="+mn-lt"/>
              </a:rPr>
              <a:t>обозначается так</a:t>
            </a:r>
            <a:r>
              <a:rPr lang="en-US" sz="2400" dirty="0" smtClean="0">
                <a:latin typeface="+mn-lt"/>
              </a:rPr>
              <a:t>:</a:t>
            </a:r>
            <a:r>
              <a:rPr lang="ru-RU" sz="2400" dirty="0" smtClean="0">
                <a:latin typeface="+mn-lt"/>
              </a:rPr>
              <a:t>		         </a:t>
            </a:r>
            <a:r>
              <a:rPr lang="en-US" sz="2400" dirty="0" smtClean="0">
                <a:latin typeface="+mn-lt"/>
              </a:rPr>
              <a:t>   			 </a:t>
            </a:r>
            <a:r>
              <a:rPr lang="ru-RU" sz="2400" dirty="0" smtClean="0">
                <a:latin typeface="+mn-lt"/>
              </a:rPr>
              <a:t>, это значит что </a:t>
            </a:r>
            <a:endParaRPr lang="en-US" sz="2400" dirty="0" smtClean="0">
              <a:latin typeface="+mn-lt"/>
            </a:endParaRPr>
          </a:p>
          <a:p>
            <a:pPr>
              <a:spcAft>
                <a:spcPts val="1200"/>
              </a:spcAft>
              <a:buFont typeface="Wingdings 2" panose="05020102010507070707" pitchFamily="18" charset="2"/>
              <a:buNone/>
              <a:defRPr/>
            </a:pPr>
            <a:r>
              <a:rPr lang="ru-RU" sz="2400" dirty="0" smtClean="0">
                <a:latin typeface="+mn-lt"/>
              </a:rPr>
              <a:t>функции </a:t>
            </a:r>
            <a:r>
              <a:rPr lang="en-US" sz="2400" dirty="0" smtClean="0">
                <a:latin typeface="+mn-lt"/>
              </a:rPr>
              <a:t> f(x) </a:t>
            </a:r>
            <a:r>
              <a:rPr lang="ru-RU" sz="2400" dirty="0" smtClean="0">
                <a:latin typeface="+mn-lt"/>
              </a:rPr>
              <a:t>и </a:t>
            </a:r>
            <a:r>
              <a:rPr lang="en-US" sz="2400" dirty="0" smtClean="0">
                <a:latin typeface="+mn-lt"/>
              </a:rPr>
              <a:t>g(x )</a:t>
            </a:r>
            <a:r>
              <a:rPr lang="ru-RU" sz="2400" dirty="0" smtClean="0">
                <a:latin typeface="+mn-lt"/>
              </a:rPr>
              <a:t> имеют </a:t>
            </a:r>
            <a:r>
              <a:rPr lang="ru-RU" sz="2400" b="1" i="1" dirty="0" smtClean="0">
                <a:latin typeface="+mn-lt"/>
              </a:rPr>
              <a:t>один и тот же порядок </a:t>
            </a:r>
            <a:endParaRPr lang="en-US" sz="2400" b="1" i="1" dirty="0" smtClean="0">
              <a:latin typeface="+mn-lt"/>
            </a:endParaRPr>
          </a:p>
          <a:p>
            <a:pPr>
              <a:spcAft>
                <a:spcPts val="1200"/>
              </a:spcAft>
              <a:buFont typeface="Wingdings 2" panose="05020102010507070707" pitchFamily="18" charset="2"/>
              <a:buNone/>
              <a:defRPr/>
            </a:pPr>
            <a:r>
              <a:rPr lang="ru-RU" sz="2400" b="1" i="1" dirty="0" smtClean="0">
                <a:latin typeface="+mn-lt"/>
              </a:rPr>
              <a:t>роста</a:t>
            </a:r>
            <a:r>
              <a:rPr lang="en-US" sz="2400" b="1" i="1" dirty="0" smtClean="0">
                <a:latin typeface="+mn-lt"/>
              </a:rPr>
              <a:t>.</a:t>
            </a:r>
            <a:endParaRPr lang="ru-RU" sz="2400" b="1" i="1" dirty="0" smtClean="0">
              <a:latin typeface="+mn-lt"/>
            </a:endParaRPr>
          </a:p>
          <a:p>
            <a:pPr>
              <a:spcAft>
                <a:spcPts val="1200"/>
              </a:spcAft>
              <a:buFont typeface="Wingdings 2" panose="05020102010507070707" pitchFamily="18" charset="2"/>
              <a:buNone/>
              <a:defRPr/>
            </a:pPr>
            <a:endParaRPr lang="ru-RU" sz="2300" dirty="0" smtClean="0">
              <a:latin typeface="Corbel" pitchFamily="34" charset="0"/>
            </a:endParaRPr>
          </a:p>
          <a:p>
            <a:pPr>
              <a:spcAft>
                <a:spcPts val="1200"/>
              </a:spcAft>
              <a:buFont typeface="Wingdings 2" panose="05020102010507070707" pitchFamily="18" charset="2"/>
              <a:buNone/>
              <a:defRPr/>
            </a:pPr>
            <a:endParaRPr lang="ru-RU" sz="2300" dirty="0" smtClean="0">
              <a:latin typeface="Corbel" pitchFamily="34" charset="0"/>
            </a:endParaRPr>
          </a:p>
          <a:p>
            <a:pPr>
              <a:spcAft>
                <a:spcPts val="1200"/>
              </a:spcAft>
              <a:buFont typeface="Wingdings 2" panose="05020102010507070707" pitchFamily="18" charset="2"/>
              <a:buNone/>
              <a:defRPr/>
            </a:pPr>
            <a:endParaRPr lang="ru-RU" sz="2300" dirty="0" smtClean="0">
              <a:latin typeface="Corbel" pitchFamily="34" charset="0"/>
            </a:endParaRPr>
          </a:p>
        </p:txBody>
      </p:sp>
      <p:graphicFrame>
        <p:nvGraphicFramePr>
          <p:cNvPr id="23556" name="Object 2"/>
          <p:cNvGraphicFramePr>
            <a:graphicFrameLocks noChangeAspect="1"/>
          </p:cNvGraphicFramePr>
          <p:nvPr>
            <p:extLst>
              <p:ext uri="{D42A27DB-BD31-4B8C-83A1-F6EECF244321}">
                <p14:modId xmlns:p14="http://schemas.microsoft.com/office/powerpoint/2010/main" val="1410654804"/>
              </p:ext>
            </p:extLst>
          </p:nvPr>
        </p:nvGraphicFramePr>
        <p:xfrm>
          <a:off x="1723135" y="2438401"/>
          <a:ext cx="1576387" cy="776287"/>
        </p:xfrm>
        <a:graphic>
          <a:graphicData uri="http://schemas.openxmlformats.org/presentationml/2006/ole">
            <mc:AlternateContent xmlns:mc="http://schemas.openxmlformats.org/markup-compatibility/2006">
              <mc:Choice xmlns:v="urn:schemas-microsoft-com:vml" Requires="v">
                <p:oleObj spid="_x0000_s5156" name="Формула" r:id="rId3" imgW="850531" imgH="418918" progId="Equation.3">
                  <p:embed/>
                </p:oleObj>
              </mc:Choice>
              <mc:Fallback>
                <p:oleObj name="Формула" r:id="rId3" imgW="850531" imgH="418918"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3135" y="2438401"/>
                        <a:ext cx="1576387" cy="776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7" name="Object 3"/>
          <p:cNvGraphicFramePr>
            <a:graphicFrameLocks noChangeAspect="1"/>
          </p:cNvGraphicFramePr>
          <p:nvPr>
            <p:extLst>
              <p:ext uri="{D42A27DB-BD31-4B8C-83A1-F6EECF244321}">
                <p14:modId xmlns:p14="http://schemas.microsoft.com/office/powerpoint/2010/main" val="2884603740"/>
              </p:ext>
            </p:extLst>
          </p:nvPr>
        </p:nvGraphicFramePr>
        <p:xfrm>
          <a:off x="3533776" y="3627901"/>
          <a:ext cx="1741488" cy="400050"/>
        </p:xfrm>
        <a:graphic>
          <a:graphicData uri="http://schemas.openxmlformats.org/presentationml/2006/ole">
            <mc:AlternateContent xmlns:mc="http://schemas.openxmlformats.org/markup-compatibility/2006">
              <mc:Choice xmlns:v="urn:schemas-microsoft-com:vml" Requires="v">
                <p:oleObj spid="_x0000_s5157" name="Формула" r:id="rId5" imgW="939392" imgH="215806" progId="Equation.3">
                  <p:embed/>
                </p:oleObj>
              </mc:Choice>
              <mc:Fallback>
                <p:oleObj name="Формула" r:id="rId5" imgW="939392" imgH="21580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33776" y="3627901"/>
                        <a:ext cx="1741488"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0751581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defRPr/>
            </a:pPr>
            <a:r>
              <a:rPr lang="ru-RU" sz="4000" dirty="0" smtClean="0">
                <a:latin typeface="+mj-lt"/>
              </a:rPr>
              <a:t>Классы сложности</a:t>
            </a:r>
            <a:endParaRPr lang="ru-RU" sz="4000" dirty="0">
              <a:latin typeface="+mj-lt"/>
            </a:endParaRPr>
          </a:p>
        </p:txBody>
      </p:sp>
      <p:graphicFrame>
        <p:nvGraphicFramePr>
          <p:cNvPr id="9" name="Таблица 8"/>
          <p:cNvGraphicFramePr>
            <a:graphicFrameLocks noGrp="1"/>
          </p:cNvGraphicFramePr>
          <p:nvPr>
            <p:extLst>
              <p:ext uri="{D42A27DB-BD31-4B8C-83A1-F6EECF244321}">
                <p14:modId xmlns:p14="http://schemas.microsoft.com/office/powerpoint/2010/main" val="2470559209"/>
              </p:ext>
            </p:extLst>
          </p:nvPr>
        </p:nvGraphicFramePr>
        <p:xfrm>
          <a:off x="1749464" y="371088"/>
          <a:ext cx="5976938" cy="3200400"/>
        </p:xfrm>
        <a:graphic>
          <a:graphicData uri="http://schemas.openxmlformats.org/drawingml/2006/table">
            <a:tbl>
              <a:tblPr firstRow="1" bandRow="1">
                <a:tableStyleId>{5C22544A-7EE6-4342-B048-85BDC9FD1C3A}</a:tableStyleId>
              </a:tblPr>
              <a:tblGrid>
                <a:gridCol w="2988469"/>
                <a:gridCol w="2988469"/>
              </a:tblGrid>
              <a:tr h="457200">
                <a:tc>
                  <a:txBody>
                    <a:bodyPr/>
                    <a:lstStyle/>
                    <a:p>
                      <a:pPr algn="ctr"/>
                      <a:r>
                        <a:rPr lang="ru-RU" sz="2400" dirty="0" smtClean="0">
                          <a:latin typeface="+mn-lt"/>
                        </a:rPr>
                        <a:t>Класс</a:t>
                      </a:r>
                      <a:endParaRPr lang="ru-RU" sz="2400" dirty="0">
                        <a:latin typeface="+mn-lt"/>
                      </a:endParaRPr>
                    </a:p>
                  </a:txBody>
                  <a:tcPr marL="91444" marR="91444" marT="45715" marB="45715"/>
                </a:tc>
                <a:tc>
                  <a:txBody>
                    <a:bodyPr/>
                    <a:lstStyle/>
                    <a:p>
                      <a:pPr algn="ctr"/>
                      <a:r>
                        <a:rPr lang="ru-RU" sz="2400" dirty="0" smtClean="0">
                          <a:latin typeface="+mn-lt"/>
                        </a:rPr>
                        <a:t>Название</a:t>
                      </a:r>
                      <a:endParaRPr lang="ru-RU" sz="2400" dirty="0">
                        <a:latin typeface="+mn-lt"/>
                      </a:endParaRPr>
                    </a:p>
                  </a:txBody>
                  <a:tcPr marL="91444" marR="91444" marT="45715" marB="45715"/>
                </a:tc>
              </a:tr>
              <a:tr h="457200">
                <a:tc>
                  <a:txBody>
                    <a:bodyPr/>
                    <a:lstStyle/>
                    <a:p>
                      <a:pPr algn="ctr"/>
                      <a:r>
                        <a:rPr lang="ru-RU" sz="2400" dirty="0" smtClean="0">
                          <a:latin typeface="+mn-lt"/>
                        </a:rPr>
                        <a:t>1</a:t>
                      </a:r>
                      <a:endParaRPr lang="ru-RU" sz="2400" dirty="0">
                        <a:latin typeface="+mn-lt"/>
                      </a:endParaRPr>
                    </a:p>
                  </a:txBody>
                  <a:tcPr marL="91444" marR="91444" marT="45715" marB="45715"/>
                </a:tc>
                <a:tc>
                  <a:txBody>
                    <a:bodyPr/>
                    <a:lstStyle/>
                    <a:p>
                      <a:pPr algn="ctr"/>
                      <a:r>
                        <a:rPr lang="ru-RU" sz="2400" dirty="0" smtClean="0">
                          <a:latin typeface="+mn-lt"/>
                        </a:rPr>
                        <a:t>Константная</a:t>
                      </a:r>
                      <a:endParaRPr lang="ru-RU" sz="2400" dirty="0">
                        <a:latin typeface="+mn-lt"/>
                      </a:endParaRPr>
                    </a:p>
                  </a:txBody>
                  <a:tcPr marL="91444" marR="91444" marT="45715" marB="45715"/>
                </a:tc>
              </a:tr>
              <a:tr h="457200">
                <a:tc>
                  <a:txBody>
                    <a:bodyPr/>
                    <a:lstStyle/>
                    <a:p>
                      <a:pPr algn="ctr"/>
                      <a:r>
                        <a:rPr lang="en-US" sz="2400" i="1" dirty="0" smtClean="0">
                          <a:latin typeface="+mn-lt"/>
                        </a:rPr>
                        <a:t>n</a:t>
                      </a:r>
                      <a:endParaRPr lang="ru-RU" sz="2400" i="1" dirty="0">
                        <a:latin typeface="+mn-lt"/>
                      </a:endParaRPr>
                    </a:p>
                  </a:txBody>
                  <a:tcPr marL="91444" marR="91444" marT="45715" marB="45715"/>
                </a:tc>
                <a:tc>
                  <a:txBody>
                    <a:bodyPr/>
                    <a:lstStyle/>
                    <a:p>
                      <a:pPr algn="ctr"/>
                      <a:r>
                        <a:rPr lang="ru-RU" sz="2400" dirty="0" smtClean="0">
                          <a:latin typeface="+mn-lt"/>
                        </a:rPr>
                        <a:t>Линейная</a:t>
                      </a:r>
                      <a:endParaRPr lang="ru-RU" sz="2400" dirty="0">
                        <a:latin typeface="+mn-lt"/>
                      </a:endParaRPr>
                    </a:p>
                  </a:txBody>
                  <a:tcPr marL="91444" marR="91444" marT="45715" marB="45715"/>
                </a:tc>
              </a:tr>
              <a:tr h="457200">
                <a:tc>
                  <a:txBody>
                    <a:bodyPr/>
                    <a:lstStyle/>
                    <a:p>
                      <a:pPr algn="ctr"/>
                      <a:r>
                        <a:rPr lang="en-US" sz="2400" i="1" dirty="0" smtClean="0">
                          <a:latin typeface="+mn-lt"/>
                        </a:rPr>
                        <a:t>n</a:t>
                      </a:r>
                      <a:r>
                        <a:rPr lang="en-US" sz="2400" baseline="30000" dirty="0" smtClean="0">
                          <a:latin typeface="+mn-lt"/>
                        </a:rPr>
                        <a:t>2</a:t>
                      </a:r>
                      <a:endParaRPr lang="ru-RU" sz="2400" baseline="30000" dirty="0">
                        <a:latin typeface="+mn-lt"/>
                      </a:endParaRPr>
                    </a:p>
                  </a:txBody>
                  <a:tcPr marL="91444" marR="91444" marT="45715" marB="45715"/>
                </a:tc>
                <a:tc>
                  <a:txBody>
                    <a:bodyPr/>
                    <a:lstStyle/>
                    <a:p>
                      <a:pPr algn="ctr"/>
                      <a:r>
                        <a:rPr lang="ru-RU" sz="2400" dirty="0" smtClean="0">
                          <a:latin typeface="+mn-lt"/>
                        </a:rPr>
                        <a:t>Квадратичная</a:t>
                      </a:r>
                      <a:endParaRPr lang="ru-RU" sz="2400" dirty="0">
                        <a:latin typeface="+mn-lt"/>
                      </a:endParaRPr>
                    </a:p>
                  </a:txBody>
                  <a:tcPr marL="91444" marR="91444" marT="45715" marB="45715"/>
                </a:tc>
              </a:tr>
              <a:tr h="457200">
                <a:tc>
                  <a:txBody>
                    <a:bodyPr/>
                    <a:lstStyle/>
                    <a:p>
                      <a:pPr algn="ctr"/>
                      <a:r>
                        <a:rPr lang="en-US" sz="2400" i="1" baseline="0" dirty="0" smtClean="0">
                          <a:latin typeface="+mn-lt"/>
                        </a:rPr>
                        <a:t>n</a:t>
                      </a:r>
                      <a:r>
                        <a:rPr lang="en-US" sz="2400" baseline="30000" dirty="0" smtClean="0">
                          <a:latin typeface="+mn-lt"/>
                        </a:rPr>
                        <a:t>3</a:t>
                      </a:r>
                      <a:endParaRPr lang="ru-RU" sz="2400" baseline="30000" dirty="0">
                        <a:latin typeface="+mn-lt"/>
                      </a:endParaRPr>
                    </a:p>
                  </a:txBody>
                  <a:tcPr marL="91444" marR="91444" marT="45715" marB="45715"/>
                </a:tc>
                <a:tc>
                  <a:txBody>
                    <a:bodyPr/>
                    <a:lstStyle/>
                    <a:p>
                      <a:pPr algn="ctr"/>
                      <a:r>
                        <a:rPr lang="ru-RU" sz="2400" dirty="0" smtClean="0">
                          <a:latin typeface="+mn-lt"/>
                        </a:rPr>
                        <a:t>Кубическая</a:t>
                      </a:r>
                      <a:endParaRPr lang="ru-RU" sz="2400" dirty="0">
                        <a:latin typeface="+mn-lt"/>
                      </a:endParaRPr>
                    </a:p>
                  </a:txBody>
                  <a:tcPr marL="91444" marR="91444" marT="45715" marB="45715"/>
                </a:tc>
              </a:tr>
              <a:tr h="457200">
                <a:tc>
                  <a:txBody>
                    <a:bodyPr/>
                    <a:lstStyle/>
                    <a:p>
                      <a:pPr algn="ctr"/>
                      <a:r>
                        <a:rPr lang="en-US" sz="2400" dirty="0" smtClean="0">
                          <a:latin typeface="+mn-lt"/>
                        </a:rPr>
                        <a:t>2</a:t>
                      </a:r>
                      <a:r>
                        <a:rPr lang="en-US" sz="2400" i="1" baseline="30000" dirty="0" smtClean="0">
                          <a:latin typeface="+mn-lt"/>
                        </a:rPr>
                        <a:t>n</a:t>
                      </a:r>
                      <a:endParaRPr lang="ru-RU" sz="2400" i="1" baseline="30000" dirty="0">
                        <a:latin typeface="+mn-lt"/>
                      </a:endParaRPr>
                    </a:p>
                  </a:txBody>
                  <a:tcPr marL="91444" marR="91444" marT="45715" marB="45715"/>
                </a:tc>
                <a:tc>
                  <a:txBody>
                    <a:bodyPr/>
                    <a:lstStyle/>
                    <a:p>
                      <a:pPr algn="ctr"/>
                      <a:r>
                        <a:rPr lang="ru-RU" sz="2400" dirty="0" smtClean="0">
                          <a:latin typeface="+mn-lt"/>
                        </a:rPr>
                        <a:t>Экспоненциальная</a:t>
                      </a:r>
                      <a:endParaRPr lang="ru-RU" sz="2400" dirty="0">
                        <a:latin typeface="+mn-lt"/>
                      </a:endParaRPr>
                    </a:p>
                  </a:txBody>
                  <a:tcPr marL="91444" marR="91444" marT="45715" marB="45715"/>
                </a:tc>
              </a:tr>
              <a:tr h="457200">
                <a:tc>
                  <a:txBody>
                    <a:bodyPr/>
                    <a:lstStyle/>
                    <a:p>
                      <a:pPr algn="ctr"/>
                      <a:r>
                        <a:rPr lang="en-US" sz="2400" i="1" dirty="0" smtClean="0">
                          <a:latin typeface="+mn-lt"/>
                        </a:rPr>
                        <a:t>n</a:t>
                      </a:r>
                      <a:r>
                        <a:rPr lang="en-US" sz="2400" dirty="0" smtClean="0">
                          <a:latin typeface="+mn-lt"/>
                        </a:rPr>
                        <a:t>!</a:t>
                      </a:r>
                      <a:endParaRPr lang="ru-RU" sz="2400" dirty="0">
                        <a:latin typeface="+mn-lt"/>
                      </a:endParaRPr>
                    </a:p>
                  </a:txBody>
                  <a:tcPr marL="91444" marR="91444" marT="45715" marB="45715"/>
                </a:tc>
                <a:tc>
                  <a:txBody>
                    <a:bodyPr/>
                    <a:lstStyle/>
                    <a:p>
                      <a:pPr algn="ctr"/>
                      <a:r>
                        <a:rPr lang="ru-RU" sz="2400" dirty="0" smtClean="0">
                          <a:latin typeface="+mn-lt"/>
                        </a:rPr>
                        <a:t>Факториальная</a:t>
                      </a:r>
                      <a:endParaRPr lang="ru-RU" sz="2400" dirty="0">
                        <a:latin typeface="+mn-lt"/>
                      </a:endParaRPr>
                    </a:p>
                  </a:txBody>
                  <a:tcPr marL="91444" marR="91444" marT="45715" marB="45715"/>
                </a:tc>
              </a:tr>
            </a:tbl>
          </a:graphicData>
        </a:graphic>
      </p:graphicFrame>
      <p:sp>
        <p:nvSpPr>
          <p:cNvPr id="24609" name="Прямоугольник 13"/>
          <p:cNvSpPr>
            <a:spLocks noChangeArrowheads="1"/>
          </p:cNvSpPr>
          <p:nvPr/>
        </p:nvSpPr>
        <p:spPr bwMode="auto">
          <a:xfrm>
            <a:off x="975358" y="4051959"/>
            <a:ext cx="7215187"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spcAft>
                <a:spcPts val="1200"/>
              </a:spcAft>
            </a:pPr>
            <a:r>
              <a:rPr lang="ru-RU" altLang="ru-RU" sz="2500" b="0" dirty="0"/>
              <a:t>Запись </a:t>
            </a:r>
            <a:r>
              <a:rPr lang="en-US" altLang="ru-RU" sz="2500" b="0" dirty="0"/>
              <a:t>		 </a:t>
            </a:r>
            <a:r>
              <a:rPr lang="en-US" altLang="ru-RU" sz="2500" b="0" dirty="0" smtClean="0"/>
              <a:t>		 	 </a:t>
            </a:r>
            <a:r>
              <a:rPr lang="ru-RU" altLang="ru-RU" sz="2500" b="0" dirty="0"/>
              <a:t>означает, что </a:t>
            </a:r>
            <a:r>
              <a:rPr lang="en-US" altLang="ru-RU" sz="2500" b="0" i="1" dirty="0"/>
              <a:t>f</a:t>
            </a:r>
            <a:r>
              <a:rPr lang="en-US" altLang="ru-RU" sz="2500" b="0" dirty="0"/>
              <a:t>(</a:t>
            </a:r>
            <a:r>
              <a:rPr lang="en-US" altLang="ru-RU" sz="2500" b="0" i="1" dirty="0"/>
              <a:t>x</a:t>
            </a:r>
            <a:r>
              <a:rPr lang="en-US" altLang="ru-RU" sz="2500" b="0" dirty="0"/>
              <a:t>) </a:t>
            </a:r>
            <a:r>
              <a:rPr lang="ru-RU" altLang="ru-RU" sz="2500" b="0" dirty="0"/>
              <a:t>относится к классу сложности </a:t>
            </a:r>
            <a:r>
              <a:rPr lang="en-US" altLang="ru-RU" sz="2500" b="0" i="1" dirty="0"/>
              <a:t>g</a:t>
            </a:r>
            <a:r>
              <a:rPr lang="en-US" altLang="ru-RU" sz="2500" b="0" dirty="0"/>
              <a:t>(</a:t>
            </a:r>
            <a:r>
              <a:rPr lang="en-US" altLang="ru-RU" sz="2500" b="0" i="1" dirty="0"/>
              <a:t>x</a:t>
            </a:r>
            <a:r>
              <a:rPr lang="en-US" altLang="ru-RU" sz="2500" b="0" dirty="0"/>
              <a:t>)</a:t>
            </a:r>
            <a:r>
              <a:rPr lang="ru-RU" altLang="ru-RU" sz="2500" b="0" dirty="0"/>
              <a:t>, а также, что </a:t>
            </a:r>
            <a:r>
              <a:rPr lang="en-US" altLang="ru-RU" sz="2500" b="0" i="1" dirty="0"/>
              <a:t>f</a:t>
            </a:r>
            <a:r>
              <a:rPr lang="en-US" altLang="ru-RU" sz="2500" b="0" dirty="0"/>
              <a:t>(</a:t>
            </a:r>
            <a:r>
              <a:rPr lang="en-US" altLang="ru-RU" sz="2500" b="0" i="1" dirty="0"/>
              <a:t>x</a:t>
            </a:r>
            <a:r>
              <a:rPr lang="en-US" altLang="ru-RU" sz="2500" b="0" dirty="0"/>
              <a:t>) </a:t>
            </a:r>
            <a:r>
              <a:rPr lang="ru-RU" altLang="ru-RU" sz="2500" b="0" dirty="0"/>
              <a:t>имеет соответствующий порядок роста (например, линейный)</a:t>
            </a:r>
            <a:endParaRPr lang="ru-RU" altLang="ru-RU" sz="2500" i="1" dirty="0"/>
          </a:p>
        </p:txBody>
      </p:sp>
      <p:graphicFrame>
        <p:nvGraphicFramePr>
          <p:cNvPr id="24610" name="Object 11"/>
          <p:cNvGraphicFramePr>
            <a:graphicFrameLocks noChangeAspect="1"/>
          </p:cNvGraphicFramePr>
          <p:nvPr>
            <p:extLst>
              <p:ext uri="{D42A27DB-BD31-4B8C-83A1-F6EECF244321}">
                <p14:modId xmlns:p14="http://schemas.microsoft.com/office/powerpoint/2010/main" val="2089190578"/>
              </p:ext>
            </p:extLst>
          </p:nvPr>
        </p:nvGraphicFramePr>
        <p:xfrm>
          <a:off x="2342414" y="4103998"/>
          <a:ext cx="1741487" cy="400050"/>
        </p:xfrm>
        <a:graphic>
          <a:graphicData uri="http://schemas.openxmlformats.org/presentationml/2006/ole">
            <mc:AlternateContent xmlns:mc="http://schemas.openxmlformats.org/markup-compatibility/2006">
              <mc:Choice xmlns:v="urn:schemas-microsoft-com:vml" Requires="v">
                <p:oleObj spid="_x0000_s6175" name="Формула" r:id="rId3" imgW="939392" imgH="215806" progId="Equation.3">
                  <p:embed/>
                </p:oleObj>
              </mc:Choice>
              <mc:Fallback>
                <p:oleObj name="Формула" r:id="rId3" imgW="939392" imgH="21580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2414" y="4103998"/>
                        <a:ext cx="1741487"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5392830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49040" y="0"/>
            <a:ext cx="7704667" cy="672789"/>
          </a:xfrm>
        </p:spPr>
        <p:txBody>
          <a:bodyPr>
            <a:normAutofit fontScale="90000"/>
          </a:bodyPr>
          <a:lstStyle/>
          <a:p>
            <a:r>
              <a:rPr lang="ru-RU" dirty="0" smtClean="0"/>
              <a:t>Рекомендованная литература</a:t>
            </a:r>
            <a:endParaRPr lang="ru-RU" dirty="0"/>
          </a:p>
        </p:txBody>
      </p:sp>
      <p:sp>
        <p:nvSpPr>
          <p:cNvPr id="3" name="Объект 2"/>
          <p:cNvSpPr>
            <a:spLocks noGrp="1"/>
          </p:cNvSpPr>
          <p:nvPr>
            <p:ph idx="1"/>
          </p:nvPr>
        </p:nvSpPr>
        <p:spPr>
          <a:xfrm>
            <a:off x="982133" y="672789"/>
            <a:ext cx="7864501" cy="6185211"/>
          </a:xfrm>
        </p:spPr>
        <p:txBody>
          <a:bodyPr>
            <a:normAutofit/>
          </a:bodyPr>
          <a:lstStyle/>
          <a:p>
            <a:r>
              <a:rPr lang="en-US" dirty="0"/>
              <a:t>Julian Smart, Kevin </a:t>
            </a:r>
            <a:r>
              <a:rPr lang="en-US" dirty="0" smtClean="0"/>
              <a:t>Hock, </a:t>
            </a:r>
            <a:r>
              <a:rPr lang="en-US" dirty="0"/>
              <a:t>Stefan </a:t>
            </a:r>
            <a:r>
              <a:rPr lang="en-US" dirty="0" err="1" smtClean="0"/>
              <a:t>Csomor</a:t>
            </a:r>
            <a:r>
              <a:rPr lang="uk-UA" dirty="0" smtClean="0"/>
              <a:t>. </a:t>
            </a:r>
            <a:r>
              <a:rPr lang="en-US" dirty="0" smtClean="0"/>
              <a:t>Cross-Platform GUI Programming</a:t>
            </a:r>
            <a:r>
              <a:rPr lang="uk-UA" dirty="0" smtClean="0"/>
              <a:t> </a:t>
            </a:r>
            <a:r>
              <a:rPr lang="en-US" dirty="0" smtClean="0"/>
              <a:t>with </a:t>
            </a:r>
            <a:r>
              <a:rPr lang="en-US" dirty="0" err="1" smtClean="0"/>
              <a:t>wxWidgets</a:t>
            </a:r>
            <a:r>
              <a:rPr lang="uk-UA" dirty="0" smtClean="0"/>
              <a:t>. </a:t>
            </a:r>
            <a:r>
              <a:rPr lang="en-US" dirty="0" smtClean="0"/>
              <a:t>Prentice </a:t>
            </a:r>
            <a:r>
              <a:rPr lang="en-US" dirty="0"/>
              <a:t>Hall </a:t>
            </a:r>
            <a:r>
              <a:rPr lang="en-US" dirty="0" smtClean="0"/>
              <a:t>Professional</a:t>
            </a:r>
            <a:r>
              <a:rPr lang="ru-RU" dirty="0"/>
              <a:t>,</a:t>
            </a:r>
            <a:r>
              <a:rPr lang="en-US" dirty="0" smtClean="0"/>
              <a:t> </a:t>
            </a:r>
            <a:r>
              <a:rPr lang="uk-UA" dirty="0" smtClean="0"/>
              <a:t>2005. – 744 </a:t>
            </a:r>
            <a:r>
              <a:rPr lang="en-US" dirty="0" smtClean="0"/>
              <a:t>p</a:t>
            </a:r>
            <a:r>
              <a:rPr lang="ru-RU" dirty="0" smtClean="0"/>
              <a:t>.</a:t>
            </a:r>
            <a:endParaRPr lang="en-US" dirty="0" smtClean="0"/>
          </a:p>
          <a:p>
            <a:r>
              <a:rPr lang="ru-RU" dirty="0" err="1"/>
              <a:t>Лафоре</a:t>
            </a:r>
            <a:r>
              <a:rPr lang="ru-RU" dirty="0"/>
              <a:t> </a:t>
            </a:r>
            <a:r>
              <a:rPr lang="ru-RU" dirty="0" smtClean="0"/>
              <a:t>Роберт</a:t>
            </a:r>
            <a:r>
              <a:rPr lang="en-US" dirty="0" smtClean="0"/>
              <a:t>. </a:t>
            </a:r>
            <a:r>
              <a:rPr lang="ru-RU" dirty="0" smtClean="0"/>
              <a:t>Структуры </a:t>
            </a:r>
            <a:r>
              <a:rPr lang="ru-RU" dirty="0"/>
              <a:t>данных и алгоритмы в </a:t>
            </a:r>
            <a:r>
              <a:rPr lang="ru-RU" dirty="0" err="1"/>
              <a:t>Java</a:t>
            </a:r>
            <a:r>
              <a:rPr lang="ru-RU" dirty="0"/>
              <a:t>. 2-е </a:t>
            </a:r>
            <a:r>
              <a:rPr lang="ru-RU" dirty="0" smtClean="0"/>
              <a:t>издание</a:t>
            </a:r>
            <a:r>
              <a:rPr lang="en-US" dirty="0" smtClean="0"/>
              <a:t>. – </a:t>
            </a:r>
            <a:r>
              <a:rPr lang="ru-RU" dirty="0" smtClean="0"/>
              <a:t>Питер, </a:t>
            </a:r>
            <a:r>
              <a:rPr lang="en-US" dirty="0" smtClean="0"/>
              <a:t>2013. – 702 c.</a:t>
            </a:r>
          </a:p>
          <a:p>
            <a:r>
              <a:rPr lang="ru-RU" dirty="0" smtClean="0"/>
              <a:t>Колисниченко Д</a:t>
            </a:r>
            <a:r>
              <a:rPr lang="en-US" dirty="0" smtClean="0"/>
              <a:t>. </a:t>
            </a:r>
            <a:r>
              <a:rPr lang="ru-RU" dirty="0"/>
              <a:t>Краткое руководство пользователя </a:t>
            </a:r>
            <a:r>
              <a:rPr lang="ru-RU" dirty="0" err="1"/>
              <a:t>Ubuntu</a:t>
            </a:r>
            <a:r>
              <a:rPr lang="ru-RU" dirty="0"/>
              <a:t> </a:t>
            </a:r>
            <a:r>
              <a:rPr lang="ru-RU" dirty="0" smtClean="0"/>
              <a:t>10. - БХВ-Петербург</a:t>
            </a:r>
            <a:r>
              <a:rPr lang="ru-RU" dirty="0"/>
              <a:t>, </a:t>
            </a:r>
            <a:r>
              <a:rPr lang="ru-RU" dirty="0" smtClean="0"/>
              <a:t>2010. – 352 с.</a:t>
            </a:r>
          </a:p>
          <a:p>
            <a:r>
              <a:rPr lang="ru-RU" dirty="0" err="1"/>
              <a:t>Кубенский</a:t>
            </a:r>
            <a:r>
              <a:rPr lang="ru-RU" dirty="0"/>
              <a:t> А.А. Структуры и алгоритмы обработки данных. Объектно-ориентированный подход и реализация на С</a:t>
            </a:r>
            <a:r>
              <a:rPr lang="ru-RU" dirty="0" smtClean="0"/>
              <a:t>++. – БХВ-Петербург, 2004. – 464 с.</a:t>
            </a:r>
          </a:p>
          <a:p>
            <a:r>
              <a:rPr lang="ru-RU" dirty="0" smtClean="0"/>
              <a:t>Николас </a:t>
            </a:r>
            <a:r>
              <a:rPr lang="ru-RU" dirty="0" err="1" smtClean="0"/>
              <a:t>Солтер</a:t>
            </a:r>
            <a:r>
              <a:rPr lang="ru-RU" dirty="0" smtClean="0"/>
              <a:t>, Скотт </a:t>
            </a:r>
            <a:r>
              <a:rPr lang="ru-RU" dirty="0" err="1" smtClean="0"/>
              <a:t>Клепер</a:t>
            </a:r>
            <a:r>
              <a:rPr lang="ru-RU" dirty="0" smtClean="0"/>
              <a:t>. </a:t>
            </a:r>
            <a:r>
              <a:rPr lang="en-US" dirty="0"/>
              <a:t>C++ </a:t>
            </a:r>
            <a:r>
              <a:rPr lang="ru-RU" dirty="0"/>
              <a:t>для </a:t>
            </a:r>
            <a:r>
              <a:rPr lang="ru-RU" dirty="0" smtClean="0"/>
              <a:t>профессионалов. – Диалектика, Вильямс, 2006. – 912 с.</a:t>
            </a:r>
            <a:endParaRPr lang="ru-RU" dirty="0"/>
          </a:p>
        </p:txBody>
      </p:sp>
    </p:spTree>
    <p:extLst>
      <p:ext uri="{BB962C8B-B14F-4D97-AF65-F5344CB8AC3E}">
        <p14:creationId xmlns:p14="http://schemas.microsoft.com/office/powerpoint/2010/main" val="10671020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047181" y="0"/>
            <a:ext cx="7704667" cy="924317"/>
          </a:xfrm>
        </p:spPr>
        <p:txBody>
          <a:bodyPr/>
          <a:lstStyle/>
          <a:p>
            <a:pPr>
              <a:defRPr/>
            </a:pPr>
            <a:r>
              <a:rPr lang="ru-RU" sz="4000" dirty="0" smtClean="0">
                <a:latin typeface="+mj-lt"/>
              </a:rPr>
              <a:t>Классы сложности</a:t>
            </a:r>
            <a:endParaRPr lang="ru-RU" sz="4000" dirty="0">
              <a:latin typeface="+mj-lt"/>
            </a:endParaRPr>
          </a:p>
        </p:txBody>
      </p:sp>
      <p:sp>
        <p:nvSpPr>
          <p:cNvPr id="25603" name="Rectangle 3"/>
          <p:cNvSpPr>
            <a:spLocks noGrp="1" noChangeArrowheads="1"/>
          </p:cNvSpPr>
          <p:nvPr>
            <p:ph idx="1"/>
          </p:nvPr>
        </p:nvSpPr>
        <p:spPr>
          <a:xfrm>
            <a:off x="982133" y="840059"/>
            <a:ext cx="7704667" cy="5159757"/>
          </a:xfrm>
        </p:spPr>
        <p:txBody>
          <a:bodyPr>
            <a:normAutofit/>
          </a:bodyPr>
          <a:lstStyle/>
          <a:p>
            <a:pPr>
              <a:spcAft>
                <a:spcPts val="1200"/>
              </a:spcAft>
              <a:buFont typeface="Wingdings 2" panose="05020102010507070707" pitchFamily="18" charset="2"/>
              <a:buNone/>
            </a:pPr>
            <a:endParaRPr lang="ru-RU" altLang="ru-RU" sz="2300" dirty="0" smtClean="0">
              <a:latin typeface="Corbel" panose="020B0503020204020204" pitchFamily="34" charset="0"/>
            </a:endParaRPr>
          </a:p>
          <a:p>
            <a:pPr>
              <a:spcAft>
                <a:spcPts val="1200"/>
              </a:spcAft>
              <a:buFont typeface="Wingdings 2" panose="05020102010507070707" pitchFamily="18" charset="2"/>
              <a:buNone/>
            </a:pPr>
            <a:r>
              <a:rPr lang="ru-RU" altLang="ru-RU" sz="2300" dirty="0" smtClean="0">
                <a:latin typeface="Corbel" panose="020B0503020204020204" pitchFamily="34" charset="0"/>
              </a:rPr>
              <a:t>На практике при поиске класса сложности можно отбрасывать слагаемые, которые представляют функции меньшего порядка роста. </a:t>
            </a:r>
          </a:p>
          <a:p>
            <a:pPr>
              <a:spcAft>
                <a:spcPts val="1200"/>
              </a:spcAft>
              <a:buFont typeface="Wingdings 2" panose="05020102010507070707" pitchFamily="18" charset="2"/>
              <a:buNone/>
            </a:pPr>
            <a:endParaRPr lang="ru-RU" altLang="ru-RU" sz="2300" dirty="0" smtClean="0">
              <a:latin typeface="Corbel" panose="020B0503020204020204" pitchFamily="34" charset="0"/>
            </a:endParaRPr>
          </a:p>
          <a:p>
            <a:pPr>
              <a:spcAft>
                <a:spcPts val="1200"/>
              </a:spcAft>
              <a:buFont typeface="Wingdings 2" panose="05020102010507070707" pitchFamily="18" charset="2"/>
              <a:buNone/>
            </a:pPr>
            <a:r>
              <a:rPr lang="ru-RU" altLang="ru-RU" sz="2300" dirty="0" smtClean="0">
                <a:latin typeface="Corbel" panose="020B0503020204020204" pitchFamily="34" charset="0"/>
              </a:rPr>
              <a:t>Примеры</a:t>
            </a:r>
            <a:r>
              <a:rPr lang="en-US" altLang="ru-RU" sz="2300" dirty="0" smtClean="0">
                <a:latin typeface="Gill Sans MT" panose="020B0502020104020203" pitchFamily="34" charset="0"/>
              </a:rPr>
              <a:t>:</a:t>
            </a:r>
          </a:p>
          <a:p>
            <a:pPr>
              <a:spcAft>
                <a:spcPts val="1200"/>
              </a:spcAft>
              <a:buFont typeface="Wingdings 2" panose="05020102010507070707" pitchFamily="18" charset="2"/>
              <a:buNone/>
            </a:pPr>
            <a:r>
              <a:rPr lang="ru-RU" altLang="ru-RU" sz="2300" dirty="0" smtClean="0">
                <a:latin typeface="Corbel" panose="020B0503020204020204" pitchFamily="34" charset="0"/>
              </a:rPr>
              <a:t>а) </a:t>
            </a:r>
            <a:r>
              <a:rPr lang="en-US" altLang="ru-RU" sz="2300" dirty="0" smtClean="0">
                <a:latin typeface="Gill Sans MT" panose="020B0502020104020203" pitchFamily="34" charset="0"/>
              </a:rPr>
              <a:t>5n + 3 = </a:t>
            </a:r>
            <a:r>
              <a:rPr lang="en-US" altLang="ru-RU" sz="2300" i="1" dirty="0" smtClean="0">
                <a:latin typeface="Gill Sans MT" panose="020B0502020104020203" pitchFamily="34" charset="0"/>
              </a:rPr>
              <a:t>O</a:t>
            </a:r>
            <a:r>
              <a:rPr lang="en-US" altLang="ru-RU" sz="2300" dirty="0" smtClean="0">
                <a:latin typeface="Gill Sans MT" panose="020B0502020104020203" pitchFamily="34" charset="0"/>
              </a:rPr>
              <a:t>(</a:t>
            </a:r>
            <a:r>
              <a:rPr lang="en-US" altLang="ru-RU" sz="2300" i="1" dirty="0" smtClean="0">
                <a:latin typeface="Gill Sans MT" panose="020B0502020104020203" pitchFamily="34" charset="0"/>
              </a:rPr>
              <a:t>n</a:t>
            </a:r>
            <a:r>
              <a:rPr lang="en-US" altLang="ru-RU" sz="2300" dirty="0" smtClean="0">
                <a:latin typeface="Gill Sans MT" panose="020B0502020104020203" pitchFamily="34" charset="0"/>
              </a:rPr>
              <a:t>)</a:t>
            </a:r>
            <a:r>
              <a:rPr lang="ru-RU" altLang="ru-RU" sz="2300" dirty="0" smtClean="0">
                <a:latin typeface="Corbel" panose="020B0503020204020204" pitchFamily="34" charset="0"/>
              </a:rPr>
              <a:t>, т.к. </a:t>
            </a:r>
            <a:endParaRPr lang="en-US" altLang="ru-RU" sz="2300" dirty="0" smtClean="0">
              <a:latin typeface="Gill Sans MT" panose="020B0502020104020203" pitchFamily="34" charset="0"/>
            </a:endParaRPr>
          </a:p>
          <a:p>
            <a:pPr>
              <a:spcAft>
                <a:spcPts val="1200"/>
              </a:spcAft>
              <a:buFont typeface="Wingdings 2" panose="05020102010507070707" pitchFamily="18" charset="2"/>
              <a:buNone/>
            </a:pPr>
            <a:r>
              <a:rPr lang="ru-RU" altLang="ru-RU" sz="2300" dirty="0" smtClean="0">
                <a:latin typeface="Corbel" panose="020B0503020204020204" pitchFamily="34" charset="0"/>
              </a:rPr>
              <a:t>б)</a:t>
            </a:r>
            <a:r>
              <a:rPr lang="en-US" altLang="ru-RU" sz="2300" dirty="0" smtClean="0">
                <a:latin typeface="Gill Sans MT" panose="020B0502020104020203" pitchFamily="34" charset="0"/>
              </a:rPr>
              <a:t>	 </a:t>
            </a:r>
            <a:r>
              <a:rPr lang="ru-RU" altLang="ru-RU" sz="2300" dirty="0" smtClean="0">
                <a:latin typeface="Corbel" panose="020B0503020204020204" pitchFamily="34" charset="0"/>
              </a:rPr>
              <a:t>		           </a:t>
            </a:r>
            <a:r>
              <a:rPr lang="en-US" altLang="ru-RU" sz="2300" dirty="0">
                <a:latin typeface="Corbel" panose="020B0503020204020204" pitchFamily="34" charset="0"/>
              </a:rPr>
              <a:t>	</a:t>
            </a:r>
            <a:r>
              <a:rPr lang="en-US" altLang="ru-RU" sz="2300" dirty="0" smtClean="0">
                <a:latin typeface="Corbel" panose="020B0503020204020204" pitchFamily="34" charset="0"/>
              </a:rPr>
              <a:t>	 </a:t>
            </a:r>
            <a:r>
              <a:rPr lang="ru-RU" altLang="ru-RU" sz="2300" dirty="0" smtClean="0">
                <a:latin typeface="Corbel" panose="020B0503020204020204" pitchFamily="34" charset="0"/>
              </a:rPr>
              <a:t>, т.к.</a:t>
            </a:r>
            <a:r>
              <a:rPr lang="en-US" altLang="ru-RU" sz="2300" dirty="0" smtClean="0">
                <a:latin typeface="Gill Sans MT" panose="020B0502020104020203" pitchFamily="34" charset="0"/>
              </a:rPr>
              <a:t> </a:t>
            </a:r>
            <a:r>
              <a:rPr lang="ru-RU" altLang="ru-RU" sz="2300" dirty="0" smtClean="0">
                <a:latin typeface="Corbel" panose="020B0503020204020204" pitchFamily="34" charset="0"/>
              </a:rPr>
              <a:t> </a:t>
            </a:r>
            <a:endParaRPr lang="en-US" altLang="ru-RU" sz="2300" dirty="0" smtClean="0">
              <a:latin typeface="Gill Sans MT" panose="020B0502020104020203" pitchFamily="34" charset="0"/>
            </a:endParaRPr>
          </a:p>
          <a:p>
            <a:pPr>
              <a:spcAft>
                <a:spcPts val="1200"/>
              </a:spcAft>
              <a:buFont typeface="Wingdings 2" panose="05020102010507070707" pitchFamily="18" charset="2"/>
              <a:buNone/>
            </a:pPr>
            <a:endParaRPr lang="ru-RU" altLang="ru-RU" sz="2300" dirty="0" smtClean="0">
              <a:latin typeface="Corbel" panose="020B0503020204020204" pitchFamily="34" charset="0"/>
            </a:endParaRPr>
          </a:p>
          <a:p>
            <a:pPr>
              <a:spcAft>
                <a:spcPts val="1200"/>
              </a:spcAft>
              <a:buFont typeface="Wingdings 2" panose="05020102010507070707" pitchFamily="18" charset="2"/>
              <a:buNone/>
            </a:pPr>
            <a:endParaRPr lang="ru-RU" altLang="ru-RU" sz="2300" dirty="0" smtClean="0">
              <a:latin typeface="Corbel" panose="020B0503020204020204" pitchFamily="34" charset="0"/>
            </a:endParaRPr>
          </a:p>
        </p:txBody>
      </p:sp>
      <p:graphicFrame>
        <p:nvGraphicFramePr>
          <p:cNvPr id="25604" name="Object 4"/>
          <p:cNvGraphicFramePr>
            <a:graphicFrameLocks noChangeAspect="1"/>
          </p:cNvGraphicFramePr>
          <p:nvPr>
            <p:extLst>
              <p:ext uri="{D42A27DB-BD31-4B8C-83A1-F6EECF244321}">
                <p14:modId xmlns:p14="http://schemas.microsoft.com/office/powerpoint/2010/main" val="3602485069"/>
              </p:ext>
            </p:extLst>
          </p:nvPr>
        </p:nvGraphicFramePr>
        <p:xfrm>
          <a:off x="1433828" y="4337514"/>
          <a:ext cx="1976438" cy="730250"/>
        </p:xfrm>
        <a:graphic>
          <a:graphicData uri="http://schemas.openxmlformats.org/presentationml/2006/ole">
            <mc:AlternateContent xmlns:mc="http://schemas.openxmlformats.org/markup-compatibility/2006">
              <mc:Choice xmlns:v="urn:schemas-microsoft-com:vml" Requires="v">
                <p:oleObj spid="_x0000_s7221" name="Формула" r:id="rId3" imgW="1066337" imgH="393529" progId="Equation.3">
                  <p:embed/>
                </p:oleObj>
              </mc:Choice>
              <mc:Fallback>
                <p:oleObj name="Формула" r:id="rId3" imgW="1066337" imgH="39352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3828" y="4337514"/>
                        <a:ext cx="1976438" cy="730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5" name="Object 5"/>
          <p:cNvGraphicFramePr>
            <a:graphicFrameLocks noChangeAspect="1"/>
          </p:cNvGraphicFramePr>
          <p:nvPr>
            <p:extLst>
              <p:ext uri="{D42A27DB-BD31-4B8C-83A1-F6EECF244321}">
                <p14:modId xmlns:p14="http://schemas.microsoft.com/office/powerpoint/2010/main" val="1940635020"/>
              </p:ext>
            </p:extLst>
          </p:nvPr>
        </p:nvGraphicFramePr>
        <p:xfrm>
          <a:off x="1433828" y="5067764"/>
          <a:ext cx="5857875" cy="822325"/>
        </p:xfrm>
        <a:graphic>
          <a:graphicData uri="http://schemas.openxmlformats.org/presentationml/2006/ole">
            <mc:AlternateContent xmlns:mc="http://schemas.openxmlformats.org/markup-compatibility/2006">
              <mc:Choice xmlns:v="urn:schemas-microsoft-com:vml" Requires="v">
                <p:oleObj spid="_x0000_s7222" name="Формула" r:id="rId5" imgW="3162300" imgH="444500" progId="Equation.3">
                  <p:embed/>
                </p:oleObj>
              </mc:Choice>
              <mc:Fallback>
                <p:oleObj name="Формула" r:id="rId5" imgW="3162300" imgH="4445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33828" y="5067764"/>
                        <a:ext cx="5857875"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6" name="Object 6"/>
          <p:cNvGraphicFramePr>
            <a:graphicFrameLocks noChangeAspect="1"/>
          </p:cNvGraphicFramePr>
          <p:nvPr>
            <p:extLst>
              <p:ext uri="{D42A27DB-BD31-4B8C-83A1-F6EECF244321}">
                <p14:modId xmlns:p14="http://schemas.microsoft.com/office/powerpoint/2010/main" val="977096521"/>
              </p:ext>
            </p:extLst>
          </p:nvPr>
        </p:nvGraphicFramePr>
        <p:xfrm>
          <a:off x="3636149" y="3726089"/>
          <a:ext cx="5083175" cy="730250"/>
        </p:xfrm>
        <a:graphic>
          <a:graphicData uri="http://schemas.openxmlformats.org/presentationml/2006/ole">
            <mc:AlternateContent xmlns:mc="http://schemas.openxmlformats.org/markup-compatibility/2006">
              <mc:Choice xmlns:v="urn:schemas-microsoft-com:vml" Requires="v">
                <p:oleObj spid="_x0000_s7223" name="Формула" r:id="rId7" imgW="2743200" imgH="393700" progId="Equation.3">
                  <p:embed/>
                </p:oleObj>
              </mc:Choice>
              <mc:Fallback>
                <p:oleObj name="Формула" r:id="rId7" imgW="2743200" imgH="3937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36149" y="3726089"/>
                        <a:ext cx="5083175" cy="730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0796437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defRPr/>
            </a:pPr>
            <a:r>
              <a:rPr lang="ru-RU" sz="4000" dirty="0" smtClean="0">
                <a:latin typeface="+mj-lt"/>
              </a:rPr>
              <a:t>Упражнения</a:t>
            </a:r>
            <a:endParaRPr lang="ru-RU" sz="4000" dirty="0">
              <a:latin typeface="+mj-lt"/>
            </a:endParaRPr>
          </a:p>
        </p:txBody>
      </p:sp>
      <p:sp>
        <p:nvSpPr>
          <p:cNvPr id="26627" name="Rectangle 3"/>
          <p:cNvSpPr>
            <a:spLocks noGrp="1" noChangeArrowheads="1"/>
          </p:cNvSpPr>
          <p:nvPr>
            <p:ph idx="1"/>
          </p:nvPr>
        </p:nvSpPr>
        <p:spPr/>
        <p:txBody>
          <a:bodyPr/>
          <a:lstStyle/>
          <a:p>
            <a:pPr>
              <a:spcAft>
                <a:spcPts val="1200"/>
              </a:spcAft>
              <a:buFont typeface="Wingdings 2" panose="05020102010507070707" pitchFamily="18" charset="2"/>
              <a:buNone/>
            </a:pPr>
            <a:endParaRPr lang="ru-RU" altLang="ru-RU" sz="2300" dirty="0" smtClean="0">
              <a:latin typeface="Corbel" panose="020B0503020204020204" pitchFamily="34" charset="0"/>
            </a:endParaRPr>
          </a:p>
          <a:p>
            <a:pPr>
              <a:spcAft>
                <a:spcPts val="1200"/>
              </a:spcAft>
              <a:buFont typeface="Wingdings 2" panose="05020102010507070707" pitchFamily="18" charset="2"/>
              <a:buNone/>
            </a:pPr>
            <a:r>
              <a:rPr lang="ru-RU" altLang="ru-RU" sz="2300" dirty="0" smtClean="0">
                <a:latin typeface="Corbel" panose="020B0503020204020204" pitchFamily="34" charset="0"/>
              </a:rPr>
              <a:t>Для каждой из приведенных ниже функций укажите порядок роста и класс сложности.</a:t>
            </a:r>
          </a:p>
          <a:p>
            <a:pPr>
              <a:spcAft>
                <a:spcPts val="1200"/>
              </a:spcAft>
              <a:buFont typeface="Wingdings 2" panose="05020102010507070707" pitchFamily="18" charset="2"/>
              <a:buNone/>
            </a:pPr>
            <a:r>
              <a:rPr lang="ru-RU" altLang="ru-RU" sz="2300" dirty="0" smtClean="0">
                <a:latin typeface="Corbel" panose="020B0503020204020204" pitchFamily="34" charset="0"/>
              </a:rPr>
              <a:t>а) </a:t>
            </a:r>
          </a:p>
          <a:p>
            <a:pPr>
              <a:spcAft>
                <a:spcPts val="1200"/>
              </a:spcAft>
              <a:buFont typeface="Wingdings 2" panose="05020102010507070707" pitchFamily="18" charset="2"/>
              <a:buNone/>
            </a:pPr>
            <a:r>
              <a:rPr lang="ru-RU" altLang="ru-RU" sz="2300" dirty="0" smtClean="0">
                <a:latin typeface="Corbel" panose="020B0503020204020204" pitchFamily="34" charset="0"/>
              </a:rPr>
              <a:t>б) </a:t>
            </a:r>
          </a:p>
          <a:p>
            <a:pPr>
              <a:spcAft>
                <a:spcPts val="1200"/>
              </a:spcAft>
              <a:buFont typeface="Wingdings 2" panose="05020102010507070707" pitchFamily="18" charset="2"/>
              <a:buNone/>
            </a:pPr>
            <a:r>
              <a:rPr lang="ru-RU" altLang="ru-RU" sz="2300" dirty="0" smtClean="0">
                <a:latin typeface="Corbel" panose="020B0503020204020204" pitchFamily="34" charset="0"/>
              </a:rPr>
              <a:t>в) </a:t>
            </a:r>
          </a:p>
        </p:txBody>
      </p:sp>
      <p:graphicFrame>
        <p:nvGraphicFramePr>
          <p:cNvPr id="26628" name="Object 2"/>
          <p:cNvGraphicFramePr>
            <a:graphicFrameLocks noChangeAspect="1"/>
          </p:cNvGraphicFramePr>
          <p:nvPr>
            <p:extLst>
              <p:ext uri="{D42A27DB-BD31-4B8C-83A1-F6EECF244321}">
                <p14:modId xmlns:p14="http://schemas.microsoft.com/office/powerpoint/2010/main" val="4286532899"/>
              </p:ext>
            </p:extLst>
          </p:nvPr>
        </p:nvGraphicFramePr>
        <p:xfrm>
          <a:off x="1416050" y="4271963"/>
          <a:ext cx="1003300" cy="490538"/>
        </p:xfrm>
        <a:graphic>
          <a:graphicData uri="http://schemas.openxmlformats.org/presentationml/2006/ole">
            <mc:AlternateContent xmlns:mc="http://schemas.openxmlformats.org/markup-compatibility/2006">
              <mc:Choice xmlns:v="urn:schemas-microsoft-com:vml" Requires="v">
                <p:oleObj spid="_x0000_s8245" name="Формула" r:id="rId3" imgW="545626" imgH="266469" progId="Equation.3">
                  <p:embed/>
                </p:oleObj>
              </mc:Choice>
              <mc:Fallback>
                <p:oleObj name="Формула" r:id="rId3" imgW="545626" imgH="26646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6050" y="4271963"/>
                        <a:ext cx="1003300" cy="490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29" name="Object 3"/>
          <p:cNvGraphicFramePr>
            <a:graphicFrameLocks noChangeAspect="1"/>
          </p:cNvGraphicFramePr>
          <p:nvPr>
            <p:extLst>
              <p:ext uri="{D42A27DB-BD31-4B8C-83A1-F6EECF244321}">
                <p14:modId xmlns:p14="http://schemas.microsoft.com/office/powerpoint/2010/main" val="289925659"/>
              </p:ext>
            </p:extLst>
          </p:nvPr>
        </p:nvGraphicFramePr>
        <p:xfrm>
          <a:off x="1309261" y="4845984"/>
          <a:ext cx="1727200" cy="444500"/>
        </p:xfrm>
        <a:graphic>
          <a:graphicData uri="http://schemas.openxmlformats.org/presentationml/2006/ole">
            <mc:AlternateContent xmlns:mc="http://schemas.openxmlformats.org/markup-compatibility/2006">
              <mc:Choice xmlns:v="urn:schemas-microsoft-com:vml" Requires="v">
                <p:oleObj spid="_x0000_s8246" name="Формула" r:id="rId5" imgW="939392" imgH="241195" progId="Equation.3">
                  <p:embed/>
                </p:oleObj>
              </mc:Choice>
              <mc:Fallback>
                <p:oleObj name="Формула" r:id="rId5" imgW="939392" imgH="24119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09261" y="4845984"/>
                        <a:ext cx="17272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0" name="Object 4"/>
          <p:cNvGraphicFramePr>
            <a:graphicFrameLocks noChangeAspect="1"/>
          </p:cNvGraphicFramePr>
          <p:nvPr>
            <p:extLst>
              <p:ext uri="{D42A27DB-BD31-4B8C-83A1-F6EECF244321}">
                <p14:modId xmlns:p14="http://schemas.microsoft.com/office/powerpoint/2010/main" val="3010693177"/>
              </p:ext>
            </p:extLst>
          </p:nvPr>
        </p:nvGraphicFramePr>
        <p:xfrm>
          <a:off x="1416050" y="5457825"/>
          <a:ext cx="1143000" cy="374650"/>
        </p:xfrm>
        <a:graphic>
          <a:graphicData uri="http://schemas.openxmlformats.org/presentationml/2006/ole">
            <mc:AlternateContent xmlns:mc="http://schemas.openxmlformats.org/markup-compatibility/2006">
              <mc:Choice xmlns:v="urn:schemas-microsoft-com:vml" Requires="v">
                <p:oleObj spid="_x0000_s8247" name="Формула" r:id="rId7" imgW="622030" imgH="203112" progId="Equation.3">
                  <p:embed/>
                </p:oleObj>
              </mc:Choice>
              <mc:Fallback>
                <p:oleObj name="Формула" r:id="rId7" imgW="622030" imgH="203112"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16050" y="5457825"/>
                        <a:ext cx="1143000"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8978580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982132" y="0"/>
            <a:ext cx="7704667" cy="1293541"/>
          </a:xfrm>
        </p:spPr>
        <p:txBody>
          <a:bodyPr>
            <a:normAutofit fontScale="90000"/>
          </a:bodyPr>
          <a:lstStyle/>
          <a:p>
            <a:pPr>
              <a:defRPr/>
            </a:pPr>
            <a:r>
              <a:rPr lang="ru-RU" sz="4000" dirty="0" smtClean="0">
                <a:latin typeface="+mj-lt"/>
              </a:rPr>
              <a:t>Анализ нерекурсивных алгоритмов</a:t>
            </a:r>
            <a:endParaRPr lang="ru-RU" sz="4000" dirty="0">
              <a:latin typeface="+mj-lt"/>
            </a:endParaRPr>
          </a:p>
        </p:txBody>
      </p:sp>
      <p:sp>
        <p:nvSpPr>
          <p:cNvPr id="27651" name="Rectangle 3"/>
          <p:cNvSpPr>
            <a:spLocks noGrp="1" noChangeArrowheads="1"/>
          </p:cNvSpPr>
          <p:nvPr>
            <p:ph idx="1"/>
          </p:nvPr>
        </p:nvSpPr>
        <p:spPr>
          <a:xfrm>
            <a:off x="982133" y="1003609"/>
            <a:ext cx="7704667" cy="5635083"/>
          </a:xfrm>
        </p:spPr>
        <p:txBody>
          <a:bodyPr>
            <a:normAutofit/>
          </a:bodyPr>
          <a:lstStyle/>
          <a:p>
            <a:pPr>
              <a:spcAft>
                <a:spcPts val="1200"/>
              </a:spcAft>
              <a:buFont typeface="Wingdings 2" panose="05020102010507070707" pitchFamily="18" charset="2"/>
              <a:buNone/>
            </a:pPr>
            <a:r>
              <a:rPr lang="ru-RU" altLang="ru-RU" sz="2200" dirty="0" smtClean="0">
                <a:latin typeface="Corbel" panose="020B0503020204020204" pitchFamily="34" charset="0"/>
              </a:rPr>
              <a:t>Общий план анализа сложности </a:t>
            </a:r>
            <a:r>
              <a:rPr lang="ru-RU" altLang="ru-RU" sz="2200" dirty="0" err="1" smtClean="0">
                <a:latin typeface="Corbel" panose="020B0503020204020204" pitchFamily="34" charset="0"/>
              </a:rPr>
              <a:t>нерекурсивных</a:t>
            </a:r>
            <a:r>
              <a:rPr lang="ru-RU" altLang="ru-RU" sz="2200" dirty="0" smtClean="0">
                <a:latin typeface="Corbel" panose="020B0503020204020204" pitchFamily="34" charset="0"/>
              </a:rPr>
              <a:t> алгоритмов</a:t>
            </a:r>
            <a:r>
              <a:rPr lang="en-US" altLang="ru-RU" sz="2200" dirty="0" smtClean="0">
                <a:latin typeface="Gill Sans MT" panose="020B0502020104020203" pitchFamily="34" charset="0"/>
              </a:rPr>
              <a:t>:</a:t>
            </a:r>
          </a:p>
          <a:p>
            <a:pPr>
              <a:spcAft>
                <a:spcPts val="1200"/>
              </a:spcAft>
              <a:buFont typeface="Wingdings 2" panose="05020102010507070707" pitchFamily="18" charset="2"/>
              <a:buNone/>
            </a:pPr>
            <a:r>
              <a:rPr lang="ru-RU" altLang="ru-RU" sz="2200" dirty="0" smtClean="0">
                <a:latin typeface="Corbel" panose="020B0503020204020204" pitchFamily="34" charset="0"/>
              </a:rPr>
              <a:t>1. Выберите параметр (или параметры), по которому будет оцениваться размер входных данных алгоритма.</a:t>
            </a:r>
          </a:p>
          <a:p>
            <a:pPr>
              <a:spcAft>
                <a:spcPts val="1200"/>
              </a:spcAft>
              <a:buFont typeface="Wingdings 2" panose="05020102010507070707" pitchFamily="18" charset="2"/>
              <a:buNone/>
            </a:pPr>
            <a:r>
              <a:rPr lang="ru-RU" altLang="ru-RU" sz="2200" dirty="0" smtClean="0">
                <a:latin typeface="Corbel" panose="020B0503020204020204" pitchFamily="34" charset="0"/>
              </a:rPr>
              <a:t>2. Определите основную операцию</a:t>
            </a:r>
          </a:p>
          <a:p>
            <a:pPr>
              <a:spcAft>
                <a:spcPts val="1200"/>
              </a:spcAft>
              <a:buFont typeface="Wingdings 2" panose="05020102010507070707" pitchFamily="18" charset="2"/>
              <a:buNone/>
            </a:pPr>
            <a:r>
              <a:rPr lang="ru-RU" altLang="ru-RU" sz="2200" dirty="0" smtClean="0">
                <a:latin typeface="Corbel" panose="020B0503020204020204" pitchFamily="34" charset="0"/>
              </a:rPr>
              <a:t>3. Определите сложность алгоритма в наихудшем случае</a:t>
            </a:r>
          </a:p>
          <a:p>
            <a:pPr>
              <a:spcAft>
                <a:spcPts val="1200"/>
              </a:spcAft>
              <a:buFont typeface="Wingdings 2" panose="05020102010507070707" pitchFamily="18" charset="2"/>
              <a:buNone/>
            </a:pPr>
            <a:r>
              <a:rPr lang="ru-RU" altLang="ru-RU" sz="2200" dirty="0" smtClean="0">
                <a:latin typeface="Corbel" panose="020B0503020204020204" pitchFamily="34" charset="0"/>
              </a:rPr>
              <a:t>	3.1. Запишите сумму, выражающую количество выполняемых основных операций алгоритма</a:t>
            </a:r>
          </a:p>
          <a:p>
            <a:pPr>
              <a:spcAft>
                <a:spcPts val="1200"/>
              </a:spcAft>
              <a:buFont typeface="Wingdings 2" panose="05020102010507070707" pitchFamily="18" charset="2"/>
              <a:buNone/>
            </a:pPr>
            <a:r>
              <a:rPr lang="ru-RU" altLang="ru-RU" sz="2200" dirty="0" smtClean="0">
                <a:latin typeface="Corbel" panose="020B0503020204020204" pitchFamily="34" charset="0"/>
              </a:rPr>
              <a:t>	3.2. Упростите формулу (используя правила суммирования), и определите, к какому классу сложности относится полученная функция</a:t>
            </a:r>
          </a:p>
          <a:p>
            <a:pPr>
              <a:spcAft>
                <a:spcPts val="1200"/>
              </a:spcAft>
              <a:buFont typeface="Wingdings 2" panose="05020102010507070707" pitchFamily="18" charset="2"/>
              <a:buNone/>
            </a:pPr>
            <a:r>
              <a:rPr lang="ru-RU" altLang="ru-RU" sz="2200" dirty="0" smtClean="0">
                <a:latin typeface="Corbel" panose="020B0503020204020204" pitchFamily="34" charset="0"/>
              </a:rPr>
              <a:t>4. Определите сложность в наилучшем случае (если она не совпадает с наихудшей)</a:t>
            </a:r>
            <a:endParaRPr lang="en-US" altLang="ru-RU" sz="2200" dirty="0" smtClean="0">
              <a:latin typeface="Gill Sans MT" panose="020B0502020104020203" pitchFamily="34" charset="0"/>
            </a:endParaRPr>
          </a:p>
        </p:txBody>
      </p:sp>
    </p:spTree>
    <p:extLst>
      <p:ext uri="{BB962C8B-B14F-4D97-AF65-F5344CB8AC3E}">
        <p14:creationId xmlns:p14="http://schemas.microsoft.com/office/powerpoint/2010/main" val="18306725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982133" y="0"/>
            <a:ext cx="7704667" cy="695092"/>
          </a:xfrm>
        </p:spPr>
        <p:txBody>
          <a:bodyPr>
            <a:normAutofit fontScale="90000"/>
          </a:bodyPr>
          <a:lstStyle/>
          <a:p>
            <a:pPr>
              <a:defRPr/>
            </a:pPr>
            <a:r>
              <a:rPr lang="ru-RU" sz="4000" dirty="0" smtClean="0">
                <a:latin typeface="+mj-lt"/>
              </a:rPr>
              <a:t>Анализ нерекурсивных алгоритмов</a:t>
            </a:r>
            <a:endParaRPr lang="ru-RU" sz="4000" dirty="0">
              <a:latin typeface="+mj-lt"/>
            </a:endParaRPr>
          </a:p>
        </p:txBody>
      </p:sp>
      <p:sp>
        <p:nvSpPr>
          <p:cNvPr id="28675" name="Rectangle 3"/>
          <p:cNvSpPr>
            <a:spLocks noGrp="1" noChangeArrowheads="1"/>
          </p:cNvSpPr>
          <p:nvPr>
            <p:ph idx="1"/>
          </p:nvPr>
        </p:nvSpPr>
        <p:spPr>
          <a:xfrm>
            <a:off x="982132" y="1451284"/>
            <a:ext cx="7704667" cy="529683"/>
          </a:xfrm>
        </p:spPr>
        <p:txBody>
          <a:bodyPr>
            <a:normAutofit fontScale="77500" lnSpcReduction="20000"/>
          </a:bodyPr>
          <a:lstStyle/>
          <a:p>
            <a:pPr>
              <a:spcAft>
                <a:spcPts val="1200"/>
              </a:spcAft>
              <a:buFont typeface="Wingdings 2" panose="05020102010507070707" pitchFamily="18" charset="2"/>
              <a:buNone/>
            </a:pPr>
            <a:r>
              <a:rPr lang="ru-RU" altLang="ru-RU" sz="2800" dirty="0" smtClean="0">
                <a:latin typeface="Corbel" panose="020B0503020204020204" pitchFamily="34" charset="0"/>
              </a:rPr>
              <a:t>Важные</a:t>
            </a:r>
            <a:r>
              <a:rPr lang="en-US" altLang="ru-RU" sz="2800" dirty="0" smtClean="0">
                <a:latin typeface="Gill Sans MT" panose="020B0502020104020203" pitchFamily="34" charset="0"/>
              </a:rPr>
              <a:t> </a:t>
            </a:r>
            <a:r>
              <a:rPr lang="ru-RU" altLang="ru-RU" sz="2800" dirty="0" smtClean="0">
                <a:latin typeface="Corbel" panose="020B0503020204020204" pitchFamily="34" charset="0"/>
              </a:rPr>
              <a:t>правила и формулы суммирования</a:t>
            </a:r>
            <a:r>
              <a:rPr lang="en-US" altLang="ru-RU" sz="2800" dirty="0" smtClean="0">
                <a:latin typeface="Gill Sans MT" panose="020B0502020104020203" pitchFamily="34" charset="0"/>
              </a:rPr>
              <a:t>:</a:t>
            </a:r>
          </a:p>
          <a:p>
            <a:pPr>
              <a:spcAft>
                <a:spcPts val="1200"/>
              </a:spcAft>
              <a:buFont typeface="Wingdings 2" panose="05020102010507070707" pitchFamily="18" charset="2"/>
              <a:buNone/>
            </a:pPr>
            <a:endParaRPr lang="ru-RU" altLang="ru-RU" sz="2800" dirty="0" smtClean="0">
              <a:latin typeface="Corbel" panose="020B0503020204020204" pitchFamily="34" charset="0"/>
            </a:endParaRPr>
          </a:p>
          <a:p>
            <a:pPr>
              <a:spcAft>
                <a:spcPts val="1200"/>
              </a:spcAft>
              <a:buFont typeface="Wingdings 2" panose="05020102010507070707" pitchFamily="18" charset="2"/>
              <a:buNone/>
            </a:pPr>
            <a:endParaRPr lang="ru-RU" altLang="ru-RU" sz="2800" dirty="0" smtClean="0">
              <a:latin typeface="Corbel" panose="020B0503020204020204" pitchFamily="34" charset="0"/>
            </a:endParaRPr>
          </a:p>
          <a:p>
            <a:pPr>
              <a:spcAft>
                <a:spcPts val="1200"/>
              </a:spcAft>
              <a:buFont typeface="Wingdings 2" panose="05020102010507070707" pitchFamily="18" charset="2"/>
              <a:buNone/>
            </a:pPr>
            <a:endParaRPr lang="ru-RU" altLang="ru-RU" sz="2800" dirty="0" smtClean="0">
              <a:latin typeface="Corbel" panose="020B0503020204020204" pitchFamily="34" charset="0"/>
            </a:endParaRPr>
          </a:p>
        </p:txBody>
      </p:sp>
      <p:graphicFrame>
        <p:nvGraphicFramePr>
          <p:cNvPr id="28676" name="Object 5"/>
          <p:cNvGraphicFramePr>
            <a:graphicFrameLocks noChangeAspect="1"/>
          </p:cNvGraphicFramePr>
          <p:nvPr/>
        </p:nvGraphicFramePr>
        <p:xfrm>
          <a:off x="1516063" y="3929063"/>
          <a:ext cx="2238375" cy="1071562"/>
        </p:xfrm>
        <a:graphic>
          <a:graphicData uri="http://schemas.openxmlformats.org/presentationml/2006/ole">
            <mc:AlternateContent xmlns:mc="http://schemas.openxmlformats.org/markup-compatibility/2006">
              <mc:Choice xmlns:v="urn:schemas-microsoft-com:vml" Requires="v">
                <p:oleObj spid="_x0000_s9286" name="Формула" r:id="rId3" imgW="901309" imgH="431613" progId="Equation.3">
                  <p:embed/>
                </p:oleObj>
              </mc:Choice>
              <mc:Fallback>
                <p:oleObj name="Формула" r:id="rId3" imgW="901309" imgH="43161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6063" y="3929063"/>
                        <a:ext cx="2238375" cy="1071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7" name="Object 6"/>
          <p:cNvGraphicFramePr>
            <a:graphicFrameLocks noChangeAspect="1"/>
          </p:cNvGraphicFramePr>
          <p:nvPr/>
        </p:nvGraphicFramePr>
        <p:xfrm>
          <a:off x="1500188" y="5143500"/>
          <a:ext cx="2174875" cy="1071563"/>
        </p:xfrm>
        <a:graphic>
          <a:graphicData uri="http://schemas.openxmlformats.org/presentationml/2006/ole">
            <mc:AlternateContent xmlns:mc="http://schemas.openxmlformats.org/markup-compatibility/2006">
              <mc:Choice xmlns:v="urn:schemas-microsoft-com:vml" Requires="v">
                <p:oleObj spid="_x0000_s9287" name="Формула" r:id="rId5" imgW="876300" imgH="431800" progId="Equation.3">
                  <p:embed/>
                </p:oleObj>
              </mc:Choice>
              <mc:Fallback>
                <p:oleObj name="Формула" r:id="rId5" imgW="876300" imgH="431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00188" y="5143500"/>
                        <a:ext cx="2174875" cy="1071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8" name="Object 7"/>
          <p:cNvGraphicFramePr>
            <a:graphicFrameLocks noChangeAspect="1"/>
          </p:cNvGraphicFramePr>
          <p:nvPr/>
        </p:nvGraphicFramePr>
        <p:xfrm>
          <a:off x="1500188" y="1643063"/>
          <a:ext cx="2711450" cy="1071562"/>
        </p:xfrm>
        <a:graphic>
          <a:graphicData uri="http://schemas.openxmlformats.org/presentationml/2006/ole">
            <mc:AlternateContent xmlns:mc="http://schemas.openxmlformats.org/markup-compatibility/2006">
              <mc:Choice xmlns:v="urn:schemas-microsoft-com:vml" Requires="v">
                <p:oleObj spid="_x0000_s9288" name="Формула" r:id="rId7" imgW="1091726" imgH="431613" progId="Equation.3">
                  <p:embed/>
                </p:oleObj>
              </mc:Choice>
              <mc:Fallback>
                <p:oleObj name="Формула" r:id="rId7" imgW="1091726" imgH="431613"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00188" y="1643063"/>
                        <a:ext cx="2711450" cy="1071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9" name="Object 8"/>
          <p:cNvGraphicFramePr>
            <a:graphicFrameLocks noChangeAspect="1"/>
          </p:cNvGraphicFramePr>
          <p:nvPr/>
        </p:nvGraphicFramePr>
        <p:xfrm>
          <a:off x="1487488" y="2786063"/>
          <a:ext cx="3941762" cy="1071562"/>
        </p:xfrm>
        <a:graphic>
          <a:graphicData uri="http://schemas.openxmlformats.org/presentationml/2006/ole">
            <mc:AlternateContent xmlns:mc="http://schemas.openxmlformats.org/markup-compatibility/2006">
              <mc:Choice xmlns:v="urn:schemas-microsoft-com:vml" Requires="v">
                <p:oleObj spid="_x0000_s9289" name="Формула" r:id="rId9" imgW="1587500" imgH="431800" progId="Equation.3">
                  <p:embed/>
                </p:oleObj>
              </mc:Choice>
              <mc:Fallback>
                <p:oleObj name="Формула" r:id="rId9" imgW="1587500" imgH="4318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87488" y="2786063"/>
                        <a:ext cx="3941762" cy="1071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1831780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982133" y="0"/>
            <a:ext cx="7704667" cy="568711"/>
          </a:xfrm>
        </p:spPr>
        <p:txBody>
          <a:bodyPr>
            <a:normAutofit fontScale="90000"/>
          </a:bodyPr>
          <a:lstStyle/>
          <a:p>
            <a:pPr>
              <a:defRPr/>
            </a:pPr>
            <a:r>
              <a:rPr lang="ru-RU" sz="4000" dirty="0" smtClean="0">
                <a:latin typeface="+mj-lt"/>
              </a:rPr>
              <a:t>Анализ нерекурсивных алгоритмов</a:t>
            </a:r>
            <a:endParaRPr lang="ru-RU" sz="4000" dirty="0">
              <a:latin typeface="+mj-lt"/>
            </a:endParaRPr>
          </a:p>
        </p:txBody>
      </p:sp>
      <p:sp>
        <p:nvSpPr>
          <p:cNvPr id="29699" name="Rectangle 3"/>
          <p:cNvSpPr>
            <a:spLocks noGrp="1" noChangeArrowheads="1"/>
          </p:cNvSpPr>
          <p:nvPr>
            <p:ph idx="1"/>
          </p:nvPr>
        </p:nvSpPr>
        <p:spPr>
          <a:xfrm>
            <a:off x="982133" y="568711"/>
            <a:ext cx="7704667" cy="6025377"/>
          </a:xfrm>
        </p:spPr>
        <p:txBody>
          <a:bodyPr>
            <a:normAutofit/>
          </a:bodyPr>
          <a:lstStyle/>
          <a:p>
            <a:pPr>
              <a:spcAft>
                <a:spcPts val="600"/>
              </a:spcAft>
              <a:buFont typeface="Wingdings 2" panose="05020102010507070707" pitchFamily="18" charset="2"/>
              <a:buNone/>
            </a:pPr>
            <a:r>
              <a:rPr lang="ru-RU" altLang="ru-RU" sz="2400" dirty="0" smtClean="0">
                <a:latin typeface="Corbel" panose="020B0503020204020204" pitchFamily="34" charset="0"/>
              </a:rPr>
              <a:t>Пример 1. Задача поиска наибольшего элемента в массиве из </a:t>
            </a:r>
            <a:r>
              <a:rPr lang="en-US" altLang="ru-RU" sz="2400" i="1" dirty="0" smtClean="0">
                <a:latin typeface="Gill Sans MT" panose="020B0502020104020203" pitchFamily="34" charset="0"/>
              </a:rPr>
              <a:t>n</a:t>
            </a:r>
            <a:r>
              <a:rPr lang="en-US" altLang="ru-RU" sz="2400" dirty="0" smtClean="0">
                <a:latin typeface="Gill Sans MT" panose="020B0502020104020203" pitchFamily="34" charset="0"/>
              </a:rPr>
              <a:t> </a:t>
            </a:r>
            <a:r>
              <a:rPr lang="ru-RU" altLang="ru-RU" sz="2400" dirty="0" smtClean="0">
                <a:latin typeface="Corbel" panose="020B0503020204020204" pitchFamily="34" charset="0"/>
              </a:rPr>
              <a:t>чисел.</a:t>
            </a:r>
          </a:p>
          <a:p>
            <a:pPr>
              <a:spcAft>
                <a:spcPts val="600"/>
              </a:spcAft>
              <a:buFont typeface="Wingdings 2" panose="05020102010507070707" pitchFamily="18" charset="2"/>
              <a:buNone/>
            </a:pPr>
            <a:r>
              <a:rPr lang="en-US" altLang="ru-RU" sz="2400" dirty="0" err="1" smtClean="0">
                <a:latin typeface="Courier New" panose="02070309020205020404" pitchFamily="49" charset="0"/>
                <a:cs typeface="Courier New" panose="02070309020205020404" pitchFamily="49" charset="0"/>
              </a:rPr>
              <a:t>maxval</a:t>
            </a:r>
            <a:r>
              <a:rPr lang="en-US" altLang="ru-RU" sz="2400" dirty="0" smtClean="0">
                <a:latin typeface="Courier New" panose="02070309020205020404" pitchFamily="49" charset="0"/>
                <a:cs typeface="Courier New" panose="02070309020205020404" pitchFamily="49" charset="0"/>
              </a:rPr>
              <a:t> = a[0];</a:t>
            </a:r>
          </a:p>
          <a:p>
            <a:pPr>
              <a:spcAft>
                <a:spcPts val="600"/>
              </a:spcAft>
              <a:buFont typeface="Wingdings 2" panose="05020102010507070707" pitchFamily="18" charset="2"/>
              <a:buNone/>
            </a:pPr>
            <a:r>
              <a:rPr lang="en-US" altLang="ru-RU" sz="2400" dirty="0" smtClean="0">
                <a:latin typeface="Courier New" panose="02070309020205020404" pitchFamily="49" charset="0"/>
                <a:cs typeface="Courier New" panose="02070309020205020404" pitchFamily="49" charset="0"/>
              </a:rPr>
              <a:t>for (</a:t>
            </a:r>
            <a:r>
              <a:rPr lang="en-US" altLang="ru-RU" sz="2400" dirty="0" err="1" smtClean="0">
                <a:latin typeface="Courier New" panose="02070309020205020404" pitchFamily="49" charset="0"/>
                <a:cs typeface="Courier New" panose="02070309020205020404" pitchFamily="49" charset="0"/>
              </a:rPr>
              <a:t>int</a:t>
            </a:r>
            <a:r>
              <a:rPr lang="en-US" altLang="ru-RU" sz="2400" dirty="0" smtClean="0">
                <a:latin typeface="Courier New" panose="02070309020205020404" pitchFamily="49" charset="0"/>
                <a:cs typeface="Courier New" panose="02070309020205020404" pitchFamily="49" charset="0"/>
              </a:rPr>
              <a:t> </a:t>
            </a:r>
            <a:r>
              <a:rPr lang="en-US" altLang="ru-RU" sz="2400" dirty="0" err="1" smtClean="0">
                <a:latin typeface="Courier New" panose="02070309020205020404" pitchFamily="49" charset="0"/>
                <a:cs typeface="Courier New" panose="02070309020205020404" pitchFamily="49" charset="0"/>
              </a:rPr>
              <a:t>i</a:t>
            </a:r>
            <a:r>
              <a:rPr lang="en-US" altLang="ru-RU" sz="2400" dirty="0" smtClean="0">
                <a:latin typeface="Courier New" panose="02070309020205020404" pitchFamily="49" charset="0"/>
                <a:cs typeface="Courier New" panose="02070309020205020404" pitchFamily="49" charset="0"/>
              </a:rPr>
              <a:t> = 1; </a:t>
            </a:r>
            <a:r>
              <a:rPr lang="en-US" altLang="ru-RU" sz="2400" dirty="0" err="1" smtClean="0">
                <a:latin typeface="Courier New" panose="02070309020205020404" pitchFamily="49" charset="0"/>
                <a:cs typeface="Courier New" panose="02070309020205020404" pitchFamily="49" charset="0"/>
              </a:rPr>
              <a:t>i</a:t>
            </a:r>
            <a:r>
              <a:rPr lang="en-US" altLang="ru-RU" sz="2400" dirty="0" smtClean="0">
                <a:latin typeface="Courier New" panose="02070309020205020404" pitchFamily="49" charset="0"/>
                <a:cs typeface="Courier New" panose="02070309020205020404" pitchFamily="49" charset="0"/>
              </a:rPr>
              <a:t> &lt; n; </a:t>
            </a:r>
            <a:r>
              <a:rPr lang="en-US" altLang="ru-RU" sz="2400" dirty="0" err="1" smtClean="0">
                <a:latin typeface="Courier New" panose="02070309020205020404" pitchFamily="49" charset="0"/>
                <a:cs typeface="Courier New" panose="02070309020205020404" pitchFamily="49" charset="0"/>
              </a:rPr>
              <a:t>i</a:t>
            </a:r>
            <a:r>
              <a:rPr lang="en-US" altLang="ru-RU" sz="2400" dirty="0" smtClean="0">
                <a:latin typeface="Courier New" panose="02070309020205020404" pitchFamily="49" charset="0"/>
                <a:cs typeface="Courier New" panose="02070309020205020404" pitchFamily="49" charset="0"/>
              </a:rPr>
              <a:t>++)</a:t>
            </a:r>
          </a:p>
          <a:p>
            <a:pPr>
              <a:spcAft>
                <a:spcPts val="600"/>
              </a:spcAft>
              <a:buFont typeface="Wingdings 2" panose="05020102010507070707" pitchFamily="18" charset="2"/>
              <a:buNone/>
            </a:pPr>
            <a:r>
              <a:rPr lang="en-US" altLang="ru-RU" sz="2400" dirty="0" smtClean="0">
                <a:latin typeface="Courier New" panose="02070309020205020404" pitchFamily="49" charset="0"/>
                <a:cs typeface="Courier New" panose="02070309020205020404" pitchFamily="49" charset="0"/>
              </a:rPr>
              <a:t> 	if ( a[</a:t>
            </a:r>
            <a:r>
              <a:rPr lang="en-US" altLang="ru-RU" sz="2400" dirty="0" err="1" smtClean="0">
                <a:latin typeface="Courier New" panose="02070309020205020404" pitchFamily="49" charset="0"/>
                <a:cs typeface="Courier New" panose="02070309020205020404" pitchFamily="49" charset="0"/>
              </a:rPr>
              <a:t>i</a:t>
            </a:r>
            <a:r>
              <a:rPr lang="en-US" altLang="ru-RU" sz="2400" dirty="0" smtClean="0">
                <a:latin typeface="Courier New" panose="02070309020205020404" pitchFamily="49" charset="0"/>
                <a:cs typeface="Courier New" panose="02070309020205020404" pitchFamily="49" charset="0"/>
              </a:rPr>
              <a:t>] &gt; </a:t>
            </a:r>
            <a:r>
              <a:rPr lang="en-US" altLang="ru-RU" sz="2400" dirty="0" err="1" smtClean="0">
                <a:latin typeface="Courier New" panose="02070309020205020404" pitchFamily="49" charset="0"/>
                <a:cs typeface="Courier New" panose="02070309020205020404" pitchFamily="49" charset="0"/>
              </a:rPr>
              <a:t>maxval</a:t>
            </a:r>
            <a:r>
              <a:rPr lang="en-US" altLang="ru-RU" sz="2400" dirty="0" smtClean="0">
                <a:latin typeface="Courier New" panose="02070309020205020404" pitchFamily="49" charset="0"/>
                <a:cs typeface="Courier New" panose="02070309020205020404" pitchFamily="49" charset="0"/>
              </a:rPr>
              <a:t> ) </a:t>
            </a:r>
          </a:p>
          <a:p>
            <a:pPr>
              <a:spcAft>
                <a:spcPts val="600"/>
              </a:spcAft>
              <a:buFont typeface="Wingdings 2" panose="05020102010507070707" pitchFamily="18" charset="2"/>
              <a:buNone/>
            </a:pPr>
            <a:r>
              <a:rPr lang="en-US" altLang="ru-RU" sz="2400" dirty="0" smtClean="0">
                <a:latin typeface="Courier New" panose="02070309020205020404" pitchFamily="49" charset="0"/>
                <a:cs typeface="Courier New" panose="02070309020205020404" pitchFamily="49" charset="0"/>
              </a:rPr>
              <a:t>	</a:t>
            </a:r>
            <a:r>
              <a:rPr lang="ru-RU" altLang="ru-RU" sz="2400" dirty="0" smtClean="0">
                <a:latin typeface="Courier New" panose="02070309020205020404" pitchFamily="49" charset="0"/>
                <a:cs typeface="Courier New" panose="02070309020205020404" pitchFamily="49" charset="0"/>
              </a:rPr>
              <a:t>      </a:t>
            </a:r>
            <a:r>
              <a:rPr lang="en-US" altLang="ru-RU" sz="2400" dirty="0" err="1" smtClean="0">
                <a:latin typeface="Courier New" panose="02070309020205020404" pitchFamily="49" charset="0"/>
                <a:cs typeface="Courier New" panose="02070309020205020404" pitchFamily="49" charset="0"/>
              </a:rPr>
              <a:t>maxval</a:t>
            </a:r>
            <a:r>
              <a:rPr lang="en-US" altLang="ru-RU" sz="2400" dirty="0" smtClean="0">
                <a:latin typeface="Courier New" panose="02070309020205020404" pitchFamily="49" charset="0"/>
                <a:cs typeface="Courier New" panose="02070309020205020404" pitchFamily="49" charset="0"/>
              </a:rPr>
              <a:t> = a[</a:t>
            </a:r>
            <a:r>
              <a:rPr lang="en-US" altLang="ru-RU" sz="2400" dirty="0" err="1" smtClean="0">
                <a:latin typeface="Courier New" panose="02070309020205020404" pitchFamily="49" charset="0"/>
                <a:cs typeface="Courier New" panose="02070309020205020404" pitchFamily="49" charset="0"/>
              </a:rPr>
              <a:t>i</a:t>
            </a:r>
            <a:r>
              <a:rPr lang="en-US" altLang="ru-RU" sz="2400" dirty="0" smtClean="0">
                <a:latin typeface="Courier New" panose="02070309020205020404" pitchFamily="49" charset="0"/>
                <a:cs typeface="Courier New" panose="02070309020205020404" pitchFamily="49" charset="0"/>
              </a:rPr>
              <a:t>];</a:t>
            </a:r>
          </a:p>
          <a:p>
            <a:pPr>
              <a:spcAft>
                <a:spcPts val="600"/>
              </a:spcAft>
              <a:buFont typeface="Wingdings 2" panose="05020102010507070707" pitchFamily="18" charset="2"/>
              <a:buNone/>
            </a:pPr>
            <a:r>
              <a:rPr lang="ru-RU" altLang="ru-RU" sz="2400" dirty="0" smtClean="0">
                <a:latin typeface="Corbel" panose="020B0503020204020204" pitchFamily="34" charset="0"/>
              </a:rPr>
              <a:t>Размер входных данных = </a:t>
            </a:r>
            <a:r>
              <a:rPr lang="en-US" altLang="ru-RU" sz="2400" i="1" dirty="0" smtClean="0">
                <a:latin typeface="Gill Sans MT" panose="020B0502020104020203" pitchFamily="34" charset="0"/>
              </a:rPr>
              <a:t>n</a:t>
            </a:r>
            <a:r>
              <a:rPr lang="ru-RU" altLang="ru-RU" sz="2400" i="1" dirty="0" smtClean="0">
                <a:latin typeface="Corbel" panose="020B0503020204020204" pitchFamily="34" charset="0"/>
              </a:rPr>
              <a:t>, о</a:t>
            </a:r>
            <a:r>
              <a:rPr lang="ru-RU" altLang="ru-RU" sz="2400" dirty="0" smtClean="0">
                <a:latin typeface="Corbel" panose="020B0503020204020204" pitchFamily="34" charset="0"/>
              </a:rPr>
              <a:t>сновная операция = сравнение, сложность в наихудшем и наилучшем случае одинаковая.</a:t>
            </a:r>
          </a:p>
          <a:p>
            <a:pPr>
              <a:spcAft>
                <a:spcPts val="600"/>
              </a:spcAft>
              <a:buFont typeface="Wingdings 2" panose="05020102010507070707" pitchFamily="18" charset="2"/>
              <a:buNone/>
            </a:pPr>
            <a:endParaRPr lang="ru-RU" altLang="ru-RU" sz="2400" dirty="0" smtClean="0">
              <a:latin typeface="Corbel" panose="020B0503020204020204" pitchFamily="34" charset="0"/>
            </a:endParaRPr>
          </a:p>
          <a:p>
            <a:pPr>
              <a:spcAft>
                <a:spcPts val="600"/>
              </a:spcAft>
              <a:buFont typeface="Wingdings 2" panose="05020102010507070707" pitchFamily="18" charset="2"/>
              <a:buNone/>
            </a:pPr>
            <a:endParaRPr lang="ru-RU" altLang="ru-RU" sz="2400" dirty="0" smtClean="0">
              <a:latin typeface="Corbel" panose="020B0503020204020204" pitchFamily="34" charset="0"/>
            </a:endParaRPr>
          </a:p>
          <a:p>
            <a:pPr>
              <a:spcAft>
                <a:spcPts val="600"/>
              </a:spcAft>
              <a:buFont typeface="Wingdings 2" panose="05020102010507070707" pitchFamily="18" charset="2"/>
              <a:buNone/>
            </a:pPr>
            <a:r>
              <a:rPr lang="ru-RU" altLang="ru-RU" sz="2400" dirty="0" smtClean="0">
                <a:latin typeface="Corbel" panose="020B0503020204020204" pitchFamily="34" charset="0"/>
              </a:rPr>
              <a:t>Ответ</a:t>
            </a:r>
            <a:r>
              <a:rPr lang="en-US" altLang="ru-RU" sz="2400" dirty="0" smtClean="0">
                <a:latin typeface="Gill Sans MT" panose="020B0502020104020203" pitchFamily="34" charset="0"/>
              </a:rPr>
              <a:t>: </a:t>
            </a:r>
            <a:r>
              <a:rPr lang="ru-RU" altLang="ru-RU" sz="2400" dirty="0" smtClean="0">
                <a:latin typeface="Corbel" panose="020B0503020204020204" pitchFamily="34" charset="0"/>
              </a:rPr>
              <a:t>сложность алгоритма линейная</a:t>
            </a:r>
          </a:p>
          <a:p>
            <a:pPr>
              <a:spcAft>
                <a:spcPts val="1200"/>
              </a:spcAft>
              <a:buFont typeface="Wingdings 2" panose="05020102010507070707" pitchFamily="18" charset="2"/>
              <a:buNone/>
            </a:pPr>
            <a:endParaRPr lang="en-US" altLang="ru-RU" sz="2400" dirty="0" smtClean="0">
              <a:latin typeface="Gill Sans MT" panose="020B0502020104020203" pitchFamily="34" charset="0"/>
            </a:endParaRPr>
          </a:p>
        </p:txBody>
      </p:sp>
      <p:graphicFrame>
        <p:nvGraphicFramePr>
          <p:cNvPr id="29700" name="Object 4"/>
          <p:cNvGraphicFramePr>
            <a:graphicFrameLocks noChangeAspect="1"/>
          </p:cNvGraphicFramePr>
          <p:nvPr>
            <p:extLst>
              <p:ext uri="{D42A27DB-BD31-4B8C-83A1-F6EECF244321}">
                <p14:modId xmlns:p14="http://schemas.microsoft.com/office/powerpoint/2010/main" val="3502419026"/>
              </p:ext>
            </p:extLst>
          </p:nvPr>
        </p:nvGraphicFramePr>
        <p:xfrm>
          <a:off x="1143000" y="4730130"/>
          <a:ext cx="5253038" cy="930275"/>
        </p:xfrm>
        <a:graphic>
          <a:graphicData uri="http://schemas.openxmlformats.org/presentationml/2006/ole">
            <mc:AlternateContent xmlns:mc="http://schemas.openxmlformats.org/markup-compatibility/2006">
              <mc:Choice xmlns:v="urn:schemas-microsoft-com:vml" Requires="v">
                <p:oleObj spid="_x0000_s10259" name="Формула" r:id="rId3" imgW="2438400" imgH="431800" progId="Equation.3">
                  <p:embed/>
                </p:oleObj>
              </mc:Choice>
              <mc:Fallback>
                <p:oleObj name="Формула" r:id="rId3" imgW="2438400" imgH="431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4730130"/>
                        <a:ext cx="5253038" cy="930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112326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982132" y="0"/>
            <a:ext cx="7704667" cy="680223"/>
          </a:xfrm>
        </p:spPr>
        <p:txBody>
          <a:bodyPr>
            <a:normAutofit fontScale="90000"/>
          </a:bodyPr>
          <a:lstStyle/>
          <a:p>
            <a:pPr>
              <a:defRPr/>
            </a:pPr>
            <a:r>
              <a:rPr lang="ru-RU" sz="4000" dirty="0" smtClean="0">
                <a:latin typeface="+mj-lt"/>
              </a:rPr>
              <a:t>Анализ нерекурсивных алгоритмов</a:t>
            </a:r>
            <a:endParaRPr lang="ru-RU" sz="4000" dirty="0">
              <a:latin typeface="+mj-lt"/>
            </a:endParaRPr>
          </a:p>
        </p:txBody>
      </p:sp>
      <p:sp>
        <p:nvSpPr>
          <p:cNvPr id="30723" name="Rectangle 3"/>
          <p:cNvSpPr>
            <a:spLocks noGrp="1" noChangeArrowheads="1"/>
          </p:cNvSpPr>
          <p:nvPr>
            <p:ph idx="1"/>
          </p:nvPr>
        </p:nvSpPr>
        <p:spPr>
          <a:xfrm>
            <a:off x="982133" y="691376"/>
            <a:ext cx="7704667" cy="6110868"/>
          </a:xfrm>
        </p:spPr>
        <p:txBody>
          <a:bodyPr>
            <a:normAutofit/>
          </a:bodyPr>
          <a:lstStyle/>
          <a:p>
            <a:pPr>
              <a:spcAft>
                <a:spcPts val="600"/>
              </a:spcAft>
              <a:buFont typeface="Wingdings 2" panose="05020102010507070707" pitchFamily="18" charset="2"/>
              <a:buNone/>
            </a:pPr>
            <a:r>
              <a:rPr lang="ru-RU" altLang="ru-RU" sz="2400" dirty="0" smtClean="0">
                <a:latin typeface="Corbel" panose="020B0503020204020204" pitchFamily="34" charset="0"/>
              </a:rPr>
              <a:t>Пример 2. Задача проверки уникальности элементов в массиве из </a:t>
            </a:r>
            <a:r>
              <a:rPr lang="en-US" altLang="ru-RU" sz="2400" i="1" dirty="0" smtClean="0">
                <a:latin typeface="Gill Sans MT" panose="020B0502020104020203" pitchFamily="34" charset="0"/>
              </a:rPr>
              <a:t>n</a:t>
            </a:r>
            <a:r>
              <a:rPr lang="en-US" altLang="ru-RU" sz="2400" dirty="0" smtClean="0">
                <a:latin typeface="Gill Sans MT" panose="020B0502020104020203" pitchFamily="34" charset="0"/>
              </a:rPr>
              <a:t> </a:t>
            </a:r>
            <a:r>
              <a:rPr lang="ru-RU" altLang="ru-RU" sz="2400" dirty="0" smtClean="0">
                <a:latin typeface="Corbel" panose="020B0503020204020204" pitchFamily="34" charset="0"/>
              </a:rPr>
              <a:t>чисел.</a:t>
            </a:r>
          </a:p>
          <a:p>
            <a:pPr>
              <a:spcAft>
                <a:spcPts val="600"/>
              </a:spcAft>
              <a:buFont typeface="Wingdings 2" panose="05020102010507070707" pitchFamily="18" charset="2"/>
              <a:buNone/>
            </a:pPr>
            <a:r>
              <a:rPr lang="en-US" altLang="ru-RU" sz="2400" dirty="0" smtClean="0">
                <a:latin typeface="Courier New" panose="02070309020205020404" pitchFamily="49" charset="0"/>
                <a:cs typeface="Courier New" panose="02070309020205020404" pitchFamily="49" charset="0"/>
              </a:rPr>
              <a:t>for (</a:t>
            </a:r>
            <a:r>
              <a:rPr lang="en-US" altLang="ru-RU" sz="2400" dirty="0" err="1" smtClean="0">
                <a:latin typeface="Courier New" panose="02070309020205020404" pitchFamily="49" charset="0"/>
                <a:cs typeface="Courier New" panose="02070309020205020404" pitchFamily="49" charset="0"/>
              </a:rPr>
              <a:t>int</a:t>
            </a:r>
            <a:r>
              <a:rPr lang="en-US" altLang="ru-RU" sz="2400" dirty="0" smtClean="0">
                <a:latin typeface="Courier New" panose="02070309020205020404" pitchFamily="49" charset="0"/>
                <a:cs typeface="Courier New" panose="02070309020205020404" pitchFamily="49" charset="0"/>
              </a:rPr>
              <a:t> </a:t>
            </a:r>
            <a:r>
              <a:rPr lang="en-US" altLang="ru-RU" sz="2400" dirty="0" err="1" smtClean="0">
                <a:latin typeface="Courier New" panose="02070309020205020404" pitchFamily="49" charset="0"/>
                <a:cs typeface="Courier New" panose="02070309020205020404" pitchFamily="49" charset="0"/>
              </a:rPr>
              <a:t>i</a:t>
            </a:r>
            <a:r>
              <a:rPr lang="en-US" altLang="ru-RU" sz="2400" dirty="0" smtClean="0">
                <a:latin typeface="Courier New" panose="02070309020205020404" pitchFamily="49" charset="0"/>
                <a:cs typeface="Courier New" panose="02070309020205020404" pitchFamily="49" charset="0"/>
              </a:rPr>
              <a:t> = 0; </a:t>
            </a:r>
            <a:r>
              <a:rPr lang="en-US" altLang="ru-RU" sz="2400" dirty="0" err="1" smtClean="0">
                <a:latin typeface="Courier New" panose="02070309020205020404" pitchFamily="49" charset="0"/>
                <a:cs typeface="Courier New" panose="02070309020205020404" pitchFamily="49" charset="0"/>
              </a:rPr>
              <a:t>i</a:t>
            </a:r>
            <a:r>
              <a:rPr lang="en-US" altLang="ru-RU" sz="2400" dirty="0" smtClean="0">
                <a:latin typeface="Courier New" panose="02070309020205020404" pitchFamily="49" charset="0"/>
                <a:cs typeface="Courier New" panose="02070309020205020404" pitchFamily="49" charset="0"/>
              </a:rPr>
              <a:t>&lt;= n-</a:t>
            </a:r>
            <a:r>
              <a:rPr lang="ru-RU" altLang="ru-RU" sz="2400" dirty="0" smtClean="0">
                <a:latin typeface="Courier New" panose="02070309020205020404" pitchFamily="49" charset="0"/>
                <a:cs typeface="Courier New" panose="02070309020205020404" pitchFamily="49" charset="0"/>
              </a:rPr>
              <a:t>2</a:t>
            </a:r>
            <a:r>
              <a:rPr lang="en-US" altLang="ru-RU" sz="2400" dirty="0" smtClean="0">
                <a:latin typeface="Courier New" panose="02070309020205020404" pitchFamily="49" charset="0"/>
                <a:cs typeface="Courier New" panose="02070309020205020404" pitchFamily="49" charset="0"/>
              </a:rPr>
              <a:t>; </a:t>
            </a:r>
            <a:r>
              <a:rPr lang="en-US" altLang="ru-RU" sz="2400" dirty="0" err="1" smtClean="0">
                <a:latin typeface="Courier New" panose="02070309020205020404" pitchFamily="49" charset="0"/>
                <a:cs typeface="Courier New" panose="02070309020205020404" pitchFamily="49" charset="0"/>
              </a:rPr>
              <a:t>i</a:t>
            </a:r>
            <a:r>
              <a:rPr lang="en-US" altLang="ru-RU" sz="2400" dirty="0" smtClean="0">
                <a:latin typeface="Courier New" panose="02070309020205020404" pitchFamily="49" charset="0"/>
                <a:cs typeface="Courier New" panose="02070309020205020404" pitchFamily="49" charset="0"/>
              </a:rPr>
              <a:t>++)</a:t>
            </a:r>
          </a:p>
          <a:p>
            <a:pPr>
              <a:spcAft>
                <a:spcPts val="600"/>
              </a:spcAft>
              <a:buFont typeface="Wingdings 2" panose="05020102010507070707" pitchFamily="18" charset="2"/>
              <a:buNone/>
            </a:pPr>
            <a:r>
              <a:rPr lang="en-US" altLang="ru-RU" sz="2400" dirty="0" smtClean="0">
                <a:latin typeface="Courier New" panose="02070309020205020404" pitchFamily="49" charset="0"/>
                <a:cs typeface="Courier New" panose="02070309020205020404" pitchFamily="49" charset="0"/>
              </a:rPr>
              <a:t>	for (</a:t>
            </a:r>
            <a:r>
              <a:rPr lang="en-US" altLang="ru-RU" sz="2400" dirty="0" err="1" smtClean="0">
                <a:latin typeface="Courier New" panose="02070309020205020404" pitchFamily="49" charset="0"/>
                <a:cs typeface="Courier New" panose="02070309020205020404" pitchFamily="49" charset="0"/>
              </a:rPr>
              <a:t>int</a:t>
            </a:r>
            <a:r>
              <a:rPr lang="en-US" altLang="ru-RU" sz="2400" dirty="0" smtClean="0">
                <a:latin typeface="Courier New" panose="02070309020205020404" pitchFamily="49" charset="0"/>
                <a:cs typeface="Courier New" panose="02070309020205020404" pitchFamily="49" charset="0"/>
              </a:rPr>
              <a:t> j = </a:t>
            </a:r>
            <a:r>
              <a:rPr lang="en-US" altLang="ru-RU" sz="2400" dirty="0" err="1" smtClean="0">
                <a:latin typeface="Courier New" panose="02070309020205020404" pitchFamily="49" charset="0"/>
                <a:cs typeface="Courier New" panose="02070309020205020404" pitchFamily="49" charset="0"/>
              </a:rPr>
              <a:t>i</a:t>
            </a:r>
            <a:r>
              <a:rPr lang="en-US" altLang="ru-RU" sz="2400" i="1" dirty="0" smtClean="0">
                <a:latin typeface="Courier New" panose="02070309020205020404" pitchFamily="49" charset="0"/>
                <a:cs typeface="Courier New" panose="02070309020205020404" pitchFamily="49" charset="0"/>
              </a:rPr>
              <a:t> </a:t>
            </a:r>
            <a:r>
              <a:rPr lang="en-US" altLang="ru-RU" sz="2400" dirty="0" smtClean="0">
                <a:latin typeface="Courier New" panose="02070309020205020404" pitchFamily="49" charset="0"/>
                <a:cs typeface="Courier New" panose="02070309020205020404" pitchFamily="49" charset="0"/>
              </a:rPr>
              <a:t>+ 1; </a:t>
            </a:r>
            <a:r>
              <a:rPr lang="en-US" altLang="ru-RU" dirty="0">
                <a:latin typeface="Courier New" panose="02070309020205020404" pitchFamily="49" charset="0"/>
                <a:cs typeface="Courier New" panose="02070309020205020404" pitchFamily="49" charset="0"/>
              </a:rPr>
              <a:t>j</a:t>
            </a:r>
            <a:r>
              <a:rPr lang="en-US" altLang="ru-RU" sz="2400" dirty="0" smtClean="0">
                <a:latin typeface="Courier New" panose="02070309020205020404" pitchFamily="49" charset="0"/>
                <a:cs typeface="Courier New" panose="02070309020205020404" pitchFamily="49" charset="0"/>
              </a:rPr>
              <a:t>&lt;=n-1; j++)</a:t>
            </a:r>
            <a:endParaRPr lang="ru-RU" altLang="ru-RU" sz="2400" dirty="0" smtClean="0">
              <a:latin typeface="Courier New" panose="02070309020205020404" pitchFamily="49" charset="0"/>
              <a:cs typeface="Courier New" panose="02070309020205020404" pitchFamily="49" charset="0"/>
            </a:endParaRPr>
          </a:p>
          <a:p>
            <a:pPr>
              <a:spcAft>
                <a:spcPts val="600"/>
              </a:spcAft>
              <a:buFont typeface="Wingdings 2" panose="05020102010507070707" pitchFamily="18" charset="2"/>
              <a:buNone/>
            </a:pPr>
            <a:r>
              <a:rPr lang="en-US" altLang="ru-RU" sz="2400" dirty="0" smtClean="0">
                <a:latin typeface="Courier New" panose="02070309020205020404" pitchFamily="49" charset="0"/>
                <a:cs typeface="Courier New" panose="02070309020205020404" pitchFamily="49" charset="0"/>
              </a:rPr>
              <a:t>	</a:t>
            </a:r>
            <a:r>
              <a:rPr lang="ru-RU" altLang="ru-RU" sz="2400" dirty="0" smtClean="0">
                <a:latin typeface="Courier New" panose="02070309020205020404" pitchFamily="49" charset="0"/>
                <a:cs typeface="Courier New" panose="02070309020205020404" pitchFamily="49" charset="0"/>
              </a:rPr>
              <a:t>      </a:t>
            </a:r>
            <a:r>
              <a:rPr lang="en-US" altLang="ru-RU" sz="2400" dirty="0" smtClean="0">
                <a:latin typeface="Courier New" panose="02070309020205020404" pitchFamily="49" charset="0"/>
                <a:cs typeface="Courier New" panose="02070309020205020404" pitchFamily="49" charset="0"/>
              </a:rPr>
              <a:t>if ( a[</a:t>
            </a:r>
            <a:r>
              <a:rPr lang="en-US" altLang="ru-RU" sz="2400" dirty="0" err="1" smtClean="0">
                <a:latin typeface="Courier New" panose="02070309020205020404" pitchFamily="49" charset="0"/>
                <a:cs typeface="Courier New" panose="02070309020205020404" pitchFamily="49" charset="0"/>
              </a:rPr>
              <a:t>i</a:t>
            </a:r>
            <a:r>
              <a:rPr lang="en-US" altLang="ru-RU" sz="2400" dirty="0" smtClean="0">
                <a:latin typeface="Courier New" panose="02070309020205020404" pitchFamily="49" charset="0"/>
                <a:cs typeface="Courier New" panose="02070309020205020404" pitchFamily="49" charset="0"/>
              </a:rPr>
              <a:t>] == a[j] ) </a:t>
            </a:r>
            <a:r>
              <a:rPr lang="ru-RU" altLang="ru-RU" sz="2400" dirty="0" smtClean="0">
                <a:latin typeface="Courier New" panose="02070309020205020404" pitchFamily="49" charset="0"/>
                <a:cs typeface="Courier New" panose="02070309020205020404" pitchFamily="49" charset="0"/>
              </a:rPr>
              <a:t>          </a:t>
            </a:r>
            <a:r>
              <a:rPr lang="en-US" altLang="ru-RU" sz="2400" dirty="0" smtClean="0">
                <a:latin typeface="Courier New" panose="02070309020205020404" pitchFamily="49" charset="0"/>
                <a:cs typeface="Courier New" panose="02070309020205020404" pitchFamily="49" charset="0"/>
              </a:rPr>
              <a:t>						return false;</a:t>
            </a:r>
          </a:p>
          <a:p>
            <a:pPr>
              <a:spcAft>
                <a:spcPts val="600"/>
              </a:spcAft>
              <a:buFont typeface="Wingdings 2" panose="05020102010507070707" pitchFamily="18" charset="2"/>
              <a:buNone/>
            </a:pPr>
            <a:r>
              <a:rPr lang="en-US" altLang="ru-RU" sz="2400" dirty="0" smtClean="0">
                <a:latin typeface="Courier New" panose="02070309020205020404" pitchFamily="49" charset="0"/>
                <a:cs typeface="Courier New" panose="02070309020205020404" pitchFamily="49" charset="0"/>
              </a:rPr>
              <a:t>return true;</a:t>
            </a:r>
          </a:p>
          <a:p>
            <a:pPr>
              <a:spcAft>
                <a:spcPts val="600"/>
              </a:spcAft>
              <a:buFont typeface="Wingdings 2" panose="05020102010507070707" pitchFamily="18" charset="2"/>
              <a:buNone/>
            </a:pPr>
            <a:r>
              <a:rPr lang="ru-RU" altLang="ru-RU" sz="2400" dirty="0" smtClean="0">
                <a:latin typeface="Corbel" panose="020B0503020204020204" pitchFamily="34" charset="0"/>
              </a:rPr>
              <a:t>Основная операция = сравнение. </a:t>
            </a:r>
          </a:p>
          <a:p>
            <a:pPr>
              <a:spcAft>
                <a:spcPts val="600"/>
              </a:spcAft>
              <a:buFont typeface="Wingdings 2" panose="05020102010507070707" pitchFamily="18" charset="2"/>
              <a:buNone/>
            </a:pPr>
            <a:r>
              <a:rPr lang="ru-RU" altLang="ru-RU" sz="2400" dirty="0" smtClean="0">
                <a:latin typeface="Corbel" panose="020B0503020204020204" pitchFamily="34" charset="0"/>
              </a:rPr>
              <a:t>Размер входных данных = </a:t>
            </a:r>
            <a:r>
              <a:rPr lang="en-US" altLang="ru-RU" sz="2400" i="1" dirty="0" smtClean="0">
                <a:latin typeface="Gill Sans MT" panose="020B0502020104020203" pitchFamily="34" charset="0"/>
              </a:rPr>
              <a:t>n</a:t>
            </a:r>
            <a:endParaRPr lang="ru-RU" altLang="ru-RU" sz="2400" i="1" dirty="0" smtClean="0">
              <a:latin typeface="Corbel" panose="020B0503020204020204" pitchFamily="34" charset="0"/>
            </a:endParaRPr>
          </a:p>
          <a:p>
            <a:pPr>
              <a:spcAft>
                <a:spcPts val="600"/>
              </a:spcAft>
              <a:buFont typeface="Wingdings 2" panose="05020102010507070707" pitchFamily="18" charset="2"/>
              <a:buNone/>
            </a:pPr>
            <a:r>
              <a:rPr lang="ru-RU" altLang="ru-RU" sz="2400" dirty="0" smtClean="0">
                <a:latin typeface="Corbel" panose="020B0503020204020204" pitchFamily="34" charset="0"/>
              </a:rPr>
              <a:t>Сложность в наихудшем и наилучшем случае различная</a:t>
            </a:r>
            <a:endParaRPr lang="en-US" altLang="ru-RU" sz="2400" dirty="0" smtClean="0">
              <a:latin typeface="Gill Sans MT" panose="020B0502020104020203" pitchFamily="34" charset="0"/>
            </a:endParaRPr>
          </a:p>
        </p:txBody>
      </p:sp>
    </p:spTree>
    <p:extLst>
      <p:ext uri="{BB962C8B-B14F-4D97-AF65-F5344CB8AC3E}">
        <p14:creationId xmlns:p14="http://schemas.microsoft.com/office/powerpoint/2010/main" val="42522493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982133" y="104005"/>
            <a:ext cx="7704667" cy="605882"/>
          </a:xfrm>
        </p:spPr>
        <p:txBody>
          <a:bodyPr>
            <a:normAutofit fontScale="90000"/>
          </a:bodyPr>
          <a:lstStyle/>
          <a:p>
            <a:pPr>
              <a:defRPr/>
            </a:pPr>
            <a:r>
              <a:rPr lang="ru-RU" sz="4000" dirty="0" smtClean="0">
                <a:latin typeface="+mj-lt"/>
              </a:rPr>
              <a:t>Анализ нерекурсивных алгоритмов</a:t>
            </a:r>
            <a:endParaRPr lang="ru-RU" sz="4000" dirty="0">
              <a:latin typeface="+mj-lt"/>
            </a:endParaRPr>
          </a:p>
        </p:txBody>
      </p:sp>
      <p:sp>
        <p:nvSpPr>
          <p:cNvPr id="31747" name="Rectangle 3"/>
          <p:cNvSpPr>
            <a:spLocks noGrp="1" noChangeArrowheads="1"/>
          </p:cNvSpPr>
          <p:nvPr>
            <p:ph idx="1"/>
          </p:nvPr>
        </p:nvSpPr>
        <p:spPr>
          <a:xfrm>
            <a:off x="982133" y="2667000"/>
            <a:ext cx="7704667" cy="4046034"/>
          </a:xfrm>
        </p:spPr>
        <p:txBody>
          <a:bodyPr>
            <a:normAutofit fontScale="70000" lnSpcReduction="20000"/>
          </a:bodyPr>
          <a:lstStyle/>
          <a:p>
            <a:pPr>
              <a:spcAft>
                <a:spcPts val="1200"/>
              </a:spcAft>
              <a:buFont typeface="Wingdings 2" panose="05020102010507070707" pitchFamily="18" charset="2"/>
              <a:buNone/>
            </a:pPr>
            <a:endParaRPr lang="ru-RU" altLang="ru-RU" sz="2400" dirty="0" smtClean="0">
              <a:latin typeface="Corbel" panose="020B0503020204020204" pitchFamily="34" charset="0"/>
            </a:endParaRPr>
          </a:p>
          <a:p>
            <a:pPr>
              <a:spcAft>
                <a:spcPts val="1200"/>
              </a:spcAft>
              <a:buFont typeface="Wingdings 2" panose="05020102010507070707" pitchFamily="18" charset="2"/>
              <a:buNone/>
            </a:pPr>
            <a:endParaRPr lang="ru-RU" altLang="ru-RU" sz="2400" dirty="0" smtClean="0">
              <a:latin typeface="Corbel" panose="020B0503020204020204" pitchFamily="34" charset="0"/>
            </a:endParaRPr>
          </a:p>
          <a:p>
            <a:pPr>
              <a:spcAft>
                <a:spcPts val="1200"/>
              </a:spcAft>
              <a:buFont typeface="Wingdings 2" panose="05020102010507070707" pitchFamily="18" charset="2"/>
              <a:buNone/>
            </a:pPr>
            <a:endParaRPr lang="ru-RU" altLang="ru-RU" sz="2400" dirty="0" smtClean="0">
              <a:latin typeface="Corbel" panose="020B0503020204020204" pitchFamily="34" charset="0"/>
            </a:endParaRPr>
          </a:p>
          <a:p>
            <a:pPr>
              <a:spcAft>
                <a:spcPts val="1200"/>
              </a:spcAft>
              <a:buFont typeface="Wingdings 2" panose="05020102010507070707" pitchFamily="18" charset="2"/>
              <a:buNone/>
            </a:pPr>
            <a:endParaRPr lang="ru-RU" altLang="ru-RU" sz="2400" dirty="0" smtClean="0">
              <a:latin typeface="Corbel" panose="020B0503020204020204" pitchFamily="34" charset="0"/>
            </a:endParaRPr>
          </a:p>
          <a:p>
            <a:pPr>
              <a:spcAft>
                <a:spcPts val="1200"/>
              </a:spcAft>
              <a:buFont typeface="Wingdings 2" panose="05020102010507070707" pitchFamily="18" charset="2"/>
              <a:buNone/>
            </a:pPr>
            <a:endParaRPr lang="ru-RU" altLang="ru-RU" sz="2400" dirty="0" smtClean="0">
              <a:latin typeface="Corbel" panose="020B0503020204020204" pitchFamily="34" charset="0"/>
            </a:endParaRPr>
          </a:p>
          <a:p>
            <a:pPr>
              <a:spcAft>
                <a:spcPts val="1200"/>
              </a:spcAft>
              <a:buFont typeface="Wingdings 2" panose="05020102010507070707" pitchFamily="18" charset="2"/>
              <a:buNone/>
            </a:pPr>
            <a:endParaRPr lang="ru-RU" altLang="ru-RU" sz="2400" dirty="0" smtClean="0">
              <a:latin typeface="Corbel" panose="020B0503020204020204" pitchFamily="34" charset="0"/>
            </a:endParaRPr>
          </a:p>
          <a:p>
            <a:pPr>
              <a:spcAft>
                <a:spcPts val="1200"/>
              </a:spcAft>
              <a:buFont typeface="Wingdings 2" panose="05020102010507070707" pitchFamily="18" charset="2"/>
              <a:buNone/>
            </a:pPr>
            <a:endParaRPr lang="ru-RU" altLang="ru-RU" sz="2400" dirty="0" smtClean="0">
              <a:latin typeface="Corbel" panose="020B0503020204020204" pitchFamily="34" charset="0"/>
            </a:endParaRPr>
          </a:p>
          <a:p>
            <a:pPr>
              <a:spcAft>
                <a:spcPts val="1200"/>
              </a:spcAft>
              <a:buFont typeface="Wingdings 2" panose="05020102010507070707" pitchFamily="18" charset="2"/>
              <a:buNone/>
            </a:pPr>
            <a:endParaRPr lang="ru-RU" altLang="ru-RU" sz="2400" dirty="0" smtClean="0">
              <a:latin typeface="Corbel" panose="020B0503020204020204" pitchFamily="34" charset="0"/>
            </a:endParaRPr>
          </a:p>
          <a:p>
            <a:pPr>
              <a:spcAft>
                <a:spcPts val="1200"/>
              </a:spcAft>
              <a:buFont typeface="Wingdings 2" panose="05020102010507070707" pitchFamily="18" charset="2"/>
              <a:buNone/>
            </a:pPr>
            <a:r>
              <a:rPr lang="ru-RU" altLang="ru-RU" sz="2400" dirty="0" smtClean="0">
                <a:latin typeface="Corbel" panose="020B0503020204020204" pitchFamily="34" charset="0"/>
              </a:rPr>
              <a:t>Ответ</a:t>
            </a:r>
            <a:r>
              <a:rPr lang="en-US" altLang="ru-RU" sz="2400" dirty="0" smtClean="0">
                <a:latin typeface="Gill Sans MT" panose="020B0502020104020203" pitchFamily="34" charset="0"/>
              </a:rPr>
              <a:t>: </a:t>
            </a:r>
            <a:r>
              <a:rPr lang="ru-RU" altLang="ru-RU" sz="2400" dirty="0" smtClean="0">
                <a:latin typeface="Corbel" panose="020B0503020204020204" pitchFamily="34" charset="0"/>
              </a:rPr>
              <a:t>сложность алгоритма в наихудшем случае квадратичная, в наилучшем - константная</a:t>
            </a:r>
            <a:endParaRPr lang="en-US" altLang="ru-RU" sz="2400" dirty="0" smtClean="0">
              <a:latin typeface="Gill Sans MT" panose="020B0502020104020203" pitchFamily="34" charset="0"/>
            </a:endParaRPr>
          </a:p>
        </p:txBody>
      </p:sp>
      <p:graphicFrame>
        <p:nvGraphicFramePr>
          <p:cNvPr id="31748" name="Object 2"/>
          <p:cNvGraphicFramePr>
            <a:graphicFrameLocks noChangeAspect="1"/>
          </p:cNvGraphicFramePr>
          <p:nvPr/>
        </p:nvGraphicFramePr>
        <p:xfrm>
          <a:off x="1282700" y="1143000"/>
          <a:ext cx="5718175" cy="3775075"/>
        </p:xfrm>
        <a:graphic>
          <a:graphicData uri="http://schemas.openxmlformats.org/presentationml/2006/ole">
            <mc:AlternateContent xmlns:mc="http://schemas.openxmlformats.org/markup-compatibility/2006">
              <mc:Choice xmlns:v="urn:schemas-microsoft-com:vml" Requires="v">
                <p:oleObj spid="_x0000_s11300" name="Формула" r:id="rId3" imgW="2654300" imgH="1752600" progId="Equation.3">
                  <p:embed/>
                </p:oleObj>
              </mc:Choice>
              <mc:Fallback>
                <p:oleObj name="Формула" r:id="rId3" imgW="2654300" imgH="1752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2700" y="1143000"/>
                        <a:ext cx="5718175" cy="3775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49" name="Object 3"/>
          <p:cNvGraphicFramePr>
            <a:graphicFrameLocks noChangeAspect="1"/>
          </p:cNvGraphicFramePr>
          <p:nvPr/>
        </p:nvGraphicFramePr>
        <p:xfrm>
          <a:off x="1357313" y="5072063"/>
          <a:ext cx="2540000" cy="538162"/>
        </p:xfrm>
        <a:graphic>
          <a:graphicData uri="http://schemas.openxmlformats.org/presentationml/2006/ole">
            <mc:AlternateContent xmlns:mc="http://schemas.openxmlformats.org/markup-compatibility/2006">
              <mc:Choice xmlns:v="urn:schemas-microsoft-com:vml" Requires="v">
                <p:oleObj spid="_x0000_s11301" name="Формула" r:id="rId5" imgW="1079500" imgH="228600" progId="Equation.3">
                  <p:embed/>
                </p:oleObj>
              </mc:Choice>
              <mc:Fallback>
                <p:oleObj name="Формула" r:id="rId5" imgW="10795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57313" y="5072063"/>
                        <a:ext cx="2540000"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5990518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982133" y="0"/>
            <a:ext cx="7704667" cy="598448"/>
          </a:xfrm>
        </p:spPr>
        <p:txBody>
          <a:bodyPr>
            <a:normAutofit fontScale="90000"/>
          </a:bodyPr>
          <a:lstStyle/>
          <a:p>
            <a:pPr>
              <a:defRPr/>
            </a:pPr>
            <a:r>
              <a:rPr lang="ru-RU" sz="4000" dirty="0" smtClean="0">
                <a:latin typeface="+mj-lt"/>
              </a:rPr>
              <a:t>Анализ нерекурсивных алгоритмов</a:t>
            </a:r>
            <a:endParaRPr lang="ru-RU" sz="4000" dirty="0">
              <a:latin typeface="+mj-lt"/>
            </a:endParaRPr>
          </a:p>
        </p:txBody>
      </p:sp>
      <p:sp>
        <p:nvSpPr>
          <p:cNvPr id="32771" name="Rectangle 3"/>
          <p:cNvSpPr>
            <a:spLocks noGrp="1" noChangeArrowheads="1"/>
          </p:cNvSpPr>
          <p:nvPr>
            <p:ph idx="1"/>
          </p:nvPr>
        </p:nvSpPr>
        <p:spPr>
          <a:xfrm>
            <a:off x="982133" y="721112"/>
            <a:ext cx="8161867" cy="5278704"/>
          </a:xfrm>
        </p:spPr>
        <p:txBody>
          <a:bodyPr>
            <a:normAutofit/>
          </a:bodyPr>
          <a:lstStyle/>
          <a:p>
            <a:pPr>
              <a:spcAft>
                <a:spcPts val="600"/>
              </a:spcAft>
              <a:buFont typeface="Wingdings 2" panose="05020102010507070707" pitchFamily="18" charset="2"/>
              <a:buNone/>
            </a:pPr>
            <a:r>
              <a:rPr lang="ru-RU" altLang="ru-RU" sz="2400" dirty="0" smtClean="0">
                <a:latin typeface="Corbel" panose="020B0503020204020204" pitchFamily="34" charset="0"/>
              </a:rPr>
              <a:t>Пример </a:t>
            </a:r>
            <a:r>
              <a:rPr lang="en-US" altLang="ru-RU" sz="2400" dirty="0" smtClean="0">
                <a:latin typeface="Gill Sans MT" panose="020B0502020104020203" pitchFamily="34" charset="0"/>
              </a:rPr>
              <a:t>3</a:t>
            </a:r>
            <a:r>
              <a:rPr lang="ru-RU" altLang="ru-RU" sz="2400" dirty="0" smtClean="0">
                <a:latin typeface="Corbel" panose="020B0503020204020204" pitchFamily="34" charset="0"/>
              </a:rPr>
              <a:t>. Задача умножения двух квадратных матриц размером </a:t>
            </a:r>
            <a:r>
              <a:rPr lang="en-US" altLang="ru-RU" sz="2400" i="1" dirty="0" smtClean="0">
                <a:latin typeface="Gill Sans MT" panose="020B0502020104020203" pitchFamily="34" charset="0"/>
              </a:rPr>
              <a:t>n</a:t>
            </a:r>
            <a:r>
              <a:rPr lang="en-US" altLang="ru-RU" sz="2400" dirty="0" smtClean="0">
                <a:latin typeface="Gill Sans MT" panose="020B0502020104020203" pitchFamily="34" charset="0"/>
              </a:rPr>
              <a:t> </a:t>
            </a:r>
            <a:r>
              <a:rPr lang="ru-RU" altLang="ru-RU" sz="2400" dirty="0" smtClean="0">
                <a:latin typeface="Corbel" panose="020B0503020204020204" pitchFamily="34" charset="0"/>
              </a:rPr>
              <a:t>на </a:t>
            </a:r>
            <a:r>
              <a:rPr lang="en-US" altLang="ru-RU" sz="2400" i="1" dirty="0" smtClean="0">
                <a:latin typeface="Gill Sans MT" panose="020B0502020104020203" pitchFamily="34" charset="0"/>
              </a:rPr>
              <a:t>n</a:t>
            </a:r>
            <a:r>
              <a:rPr lang="ru-RU" altLang="ru-RU" sz="2400" dirty="0" smtClean="0">
                <a:latin typeface="Corbel" panose="020B0503020204020204" pitchFamily="34" charset="0"/>
              </a:rPr>
              <a:t>.</a:t>
            </a:r>
          </a:p>
          <a:p>
            <a:pPr>
              <a:spcAft>
                <a:spcPts val="600"/>
              </a:spcAft>
              <a:buFont typeface="Wingdings 2" panose="05020102010507070707" pitchFamily="18" charset="2"/>
              <a:buNone/>
            </a:pPr>
            <a:r>
              <a:rPr lang="en-US" altLang="ru-RU" sz="2400" dirty="0" smtClean="0">
                <a:latin typeface="Courier New" panose="02070309020205020404" pitchFamily="49" charset="0"/>
                <a:cs typeface="Courier New" panose="02070309020205020404" pitchFamily="49" charset="0"/>
              </a:rPr>
              <a:t>for (</a:t>
            </a:r>
            <a:r>
              <a:rPr lang="en-US" altLang="ru-RU" sz="2400" dirty="0" err="1" smtClean="0">
                <a:latin typeface="Courier New" panose="02070309020205020404" pitchFamily="49" charset="0"/>
                <a:cs typeface="Courier New" panose="02070309020205020404" pitchFamily="49" charset="0"/>
              </a:rPr>
              <a:t>int</a:t>
            </a:r>
            <a:r>
              <a:rPr lang="en-US" altLang="ru-RU" sz="2400" dirty="0" smtClean="0">
                <a:latin typeface="Courier New" panose="02070309020205020404" pitchFamily="49" charset="0"/>
                <a:cs typeface="Courier New" panose="02070309020205020404" pitchFamily="49" charset="0"/>
              </a:rPr>
              <a:t> </a:t>
            </a:r>
            <a:r>
              <a:rPr lang="en-US" altLang="ru-RU" sz="2400" dirty="0" err="1" smtClean="0">
                <a:latin typeface="Courier New" panose="02070309020205020404" pitchFamily="49" charset="0"/>
                <a:cs typeface="Courier New" panose="02070309020205020404" pitchFamily="49" charset="0"/>
              </a:rPr>
              <a:t>i</a:t>
            </a:r>
            <a:r>
              <a:rPr lang="en-US" altLang="ru-RU" sz="2400" dirty="0" smtClean="0">
                <a:latin typeface="Courier New" panose="02070309020205020404" pitchFamily="49" charset="0"/>
                <a:cs typeface="Courier New" panose="02070309020205020404" pitchFamily="49" charset="0"/>
              </a:rPr>
              <a:t>=0; </a:t>
            </a:r>
            <a:r>
              <a:rPr lang="en-US" altLang="ru-RU" sz="2400" dirty="0" err="1" smtClean="0">
                <a:latin typeface="Courier New" panose="02070309020205020404" pitchFamily="49" charset="0"/>
                <a:cs typeface="Courier New" panose="02070309020205020404" pitchFamily="49" charset="0"/>
              </a:rPr>
              <a:t>i</a:t>
            </a:r>
            <a:r>
              <a:rPr lang="en-US" altLang="ru-RU" sz="2400" dirty="0" smtClean="0">
                <a:latin typeface="Courier New" panose="02070309020205020404" pitchFamily="49" charset="0"/>
                <a:cs typeface="Courier New" panose="02070309020205020404" pitchFamily="49" charset="0"/>
              </a:rPr>
              <a:t> &lt; n; </a:t>
            </a:r>
            <a:r>
              <a:rPr lang="en-US" altLang="ru-RU" sz="2400" dirty="0" err="1" smtClean="0">
                <a:latin typeface="Courier New" panose="02070309020205020404" pitchFamily="49" charset="0"/>
                <a:cs typeface="Courier New" panose="02070309020205020404" pitchFamily="49" charset="0"/>
              </a:rPr>
              <a:t>i</a:t>
            </a:r>
            <a:r>
              <a:rPr lang="en-US" altLang="ru-RU" sz="2400" dirty="0" smtClean="0">
                <a:latin typeface="Courier New" panose="02070309020205020404" pitchFamily="49" charset="0"/>
                <a:cs typeface="Courier New" panose="02070309020205020404" pitchFamily="49" charset="0"/>
              </a:rPr>
              <a:t>++)</a:t>
            </a:r>
          </a:p>
          <a:p>
            <a:pPr>
              <a:spcAft>
                <a:spcPts val="600"/>
              </a:spcAft>
              <a:buFont typeface="Wingdings 2" panose="05020102010507070707" pitchFamily="18" charset="2"/>
              <a:buNone/>
            </a:pPr>
            <a:r>
              <a:rPr lang="en-US" altLang="ru-RU" sz="2400" dirty="0" smtClean="0">
                <a:latin typeface="Courier New" panose="02070309020205020404" pitchFamily="49" charset="0"/>
                <a:cs typeface="Courier New" panose="02070309020205020404" pitchFamily="49" charset="0"/>
              </a:rPr>
              <a:t>	 for (</a:t>
            </a:r>
            <a:r>
              <a:rPr lang="en-US" altLang="ru-RU" sz="2400" dirty="0" err="1" smtClean="0">
                <a:latin typeface="Courier New" panose="02070309020205020404" pitchFamily="49" charset="0"/>
                <a:cs typeface="Courier New" panose="02070309020205020404" pitchFamily="49" charset="0"/>
              </a:rPr>
              <a:t>int</a:t>
            </a:r>
            <a:r>
              <a:rPr lang="en-US" altLang="ru-RU" sz="2400" dirty="0" smtClean="0">
                <a:latin typeface="Courier New" panose="02070309020205020404" pitchFamily="49" charset="0"/>
                <a:cs typeface="Courier New" panose="02070309020205020404" pitchFamily="49" charset="0"/>
              </a:rPr>
              <a:t> j=0; j &lt; n; j++) {</a:t>
            </a:r>
            <a:r>
              <a:rPr lang="ru-RU" altLang="ru-RU" sz="2400" dirty="0" smtClean="0">
                <a:latin typeface="Courier New" panose="02070309020205020404" pitchFamily="49" charset="0"/>
                <a:cs typeface="Courier New" panose="02070309020205020404" pitchFamily="49" charset="0"/>
              </a:rPr>
              <a:t>		</a:t>
            </a:r>
            <a:r>
              <a:rPr lang="en-US" altLang="ru-RU" sz="2400" dirty="0" smtClean="0">
                <a:latin typeface="Courier New" panose="02070309020205020404" pitchFamily="49" charset="0"/>
                <a:cs typeface="Courier New" panose="02070309020205020404" pitchFamily="49" charset="0"/>
              </a:rPr>
              <a:t>      </a:t>
            </a:r>
          </a:p>
          <a:p>
            <a:pPr>
              <a:spcAft>
                <a:spcPts val="600"/>
              </a:spcAft>
              <a:buFont typeface="Wingdings 2" panose="05020102010507070707" pitchFamily="18" charset="2"/>
              <a:buNone/>
            </a:pPr>
            <a:r>
              <a:rPr lang="en-US" altLang="ru-RU" sz="2400" dirty="0" smtClean="0">
                <a:latin typeface="Courier New" panose="02070309020205020404" pitchFamily="49" charset="0"/>
                <a:cs typeface="Courier New" panose="02070309020205020404" pitchFamily="49" charset="0"/>
              </a:rPr>
              <a:t>		</a:t>
            </a:r>
            <a:r>
              <a:rPr lang="ru-RU" altLang="ru-RU" sz="2400" dirty="0" smtClean="0">
                <a:latin typeface="Courier New" panose="02070309020205020404" pitchFamily="49" charset="0"/>
                <a:cs typeface="Courier New" panose="02070309020205020404" pitchFamily="49" charset="0"/>
              </a:rPr>
              <a:t>С</a:t>
            </a:r>
            <a:r>
              <a:rPr lang="en-US" altLang="ru-RU" sz="2400" dirty="0" smtClean="0">
                <a:latin typeface="Courier New" panose="02070309020205020404" pitchFamily="49" charset="0"/>
                <a:cs typeface="Courier New" panose="02070309020205020404" pitchFamily="49" charset="0"/>
              </a:rPr>
              <a:t>[</a:t>
            </a:r>
            <a:r>
              <a:rPr lang="en-US" altLang="ru-RU" sz="2400" dirty="0" err="1" smtClean="0">
                <a:latin typeface="Courier New" panose="02070309020205020404" pitchFamily="49" charset="0"/>
                <a:cs typeface="Courier New" panose="02070309020205020404" pitchFamily="49" charset="0"/>
              </a:rPr>
              <a:t>i</a:t>
            </a:r>
            <a:r>
              <a:rPr lang="en-US" altLang="ru-RU" sz="2400" dirty="0" smtClean="0">
                <a:latin typeface="Courier New" panose="02070309020205020404" pitchFamily="49" charset="0"/>
                <a:cs typeface="Courier New" panose="02070309020205020404" pitchFamily="49" charset="0"/>
              </a:rPr>
              <a:t>][j] = 0;</a:t>
            </a:r>
          </a:p>
          <a:p>
            <a:pPr>
              <a:spcAft>
                <a:spcPts val="600"/>
              </a:spcAft>
              <a:buFont typeface="Wingdings 2" panose="05020102010507070707" pitchFamily="18" charset="2"/>
              <a:buNone/>
            </a:pPr>
            <a:r>
              <a:rPr lang="en-US" altLang="ru-RU" sz="2400" dirty="0" smtClean="0">
                <a:latin typeface="Courier New" panose="02070309020205020404" pitchFamily="49" charset="0"/>
                <a:cs typeface="Courier New" panose="02070309020205020404" pitchFamily="49" charset="0"/>
              </a:rPr>
              <a:t>		 for (</a:t>
            </a:r>
            <a:r>
              <a:rPr lang="en-US" altLang="ru-RU" sz="2400" dirty="0" err="1" smtClean="0">
                <a:latin typeface="Courier New" panose="02070309020205020404" pitchFamily="49" charset="0"/>
                <a:cs typeface="Courier New" panose="02070309020205020404" pitchFamily="49" charset="0"/>
              </a:rPr>
              <a:t>int</a:t>
            </a:r>
            <a:r>
              <a:rPr lang="en-US" altLang="ru-RU" sz="2400" dirty="0" smtClean="0">
                <a:latin typeface="Courier New" panose="02070309020205020404" pitchFamily="49" charset="0"/>
                <a:cs typeface="Courier New" panose="02070309020205020404" pitchFamily="49" charset="0"/>
              </a:rPr>
              <a:t> k=0; k &lt; n; k++) 		            </a:t>
            </a:r>
          </a:p>
          <a:p>
            <a:pPr>
              <a:spcAft>
                <a:spcPts val="600"/>
              </a:spcAft>
              <a:buFont typeface="Wingdings 2" panose="05020102010507070707" pitchFamily="18" charset="2"/>
              <a:buNone/>
            </a:pPr>
            <a:r>
              <a:rPr lang="en-US" altLang="ru-RU" sz="2400" dirty="0" smtClean="0">
                <a:latin typeface="Courier New" panose="02070309020205020404" pitchFamily="49" charset="0"/>
                <a:cs typeface="Courier New" panose="02070309020205020404" pitchFamily="49" charset="0"/>
              </a:rPr>
              <a:t>			</a:t>
            </a:r>
            <a:r>
              <a:rPr lang="ru-RU" altLang="ru-RU" sz="2400" dirty="0" smtClean="0">
                <a:latin typeface="Courier New" panose="02070309020205020404" pitchFamily="49" charset="0"/>
                <a:cs typeface="Courier New" panose="02070309020205020404" pitchFamily="49" charset="0"/>
              </a:rPr>
              <a:t>С</a:t>
            </a:r>
            <a:r>
              <a:rPr lang="en-US" altLang="ru-RU" sz="2400" dirty="0" smtClean="0">
                <a:latin typeface="Courier New" panose="02070309020205020404" pitchFamily="49" charset="0"/>
                <a:cs typeface="Courier New" panose="02070309020205020404" pitchFamily="49" charset="0"/>
              </a:rPr>
              <a:t>[</a:t>
            </a:r>
            <a:r>
              <a:rPr lang="en-US" altLang="ru-RU" sz="2400" dirty="0" err="1" smtClean="0">
                <a:latin typeface="Courier New" panose="02070309020205020404" pitchFamily="49" charset="0"/>
                <a:cs typeface="Courier New" panose="02070309020205020404" pitchFamily="49" charset="0"/>
              </a:rPr>
              <a:t>i</a:t>
            </a:r>
            <a:r>
              <a:rPr lang="en-US" altLang="ru-RU" sz="2400" dirty="0" smtClean="0">
                <a:latin typeface="Courier New" panose="02070309020205020404" pitchFamily="49" charset="0"/>
                <a:cs typeface="Courier New" panose="02070309020205020404" pitchFamily="49" charset="0"/>
              </a:rPr>
              <a:t>][j] = </a:t>
            </a:r>
            <a:r>
              <a:rPr lang="ru-RU" altLang="ru-RU" sz="2400" dirty="0" smtClean="0">
                <a:latin typeface="Courier New" panose="02070309020205020404" pitchFamily="49" charset="0"/>
                <a:cs typeface="Courier New" panose="02070309020205020404" pitchFamily="49" charset="0"/>
              </a:rPr>
              <a:t>С</a:t>
            </a:r>
            <a:r>
              <a:rPr lang="en-US" altLang="ru-RU" sz="2400" dirty="0" smtClean="0">
                <a:latin typeface="Courier New" panose="02070309020205020404" pitchFamily="49" charset="0"/>
                <a:cs typeface="Courier New" panose="02070309020205020404" pitchFamily="49" charset="0"/>
              </a:rPr>
              <a:t>[</a:t>
            </a:r>
            <a:r>
              <a:rPr lang="en-US" altLang="ru-RU" sz="2400" dirty="0" err="1" smtClean="0">
                <a:latin typeface="Courier New" panose="02070309020205020404" pitchFamily="49" charset="0"/>
                <a:cs typeface="Courier New" panose="02070309020205020404" pitchFamily="49" charset="0"/>
              </a:rPr>
              <a:t>i</a:t>
            </a:r>
            <a:r>
              <a:rPr lang="en-US" altLang="ru-RU" sz="2400" dirty="0" smtClean="0">
                <a:latin typeface="Courier New" panose="02070309020205020404" pitchFamily="49" charset="0"/>
                <a:cs typeface="Courier New" panose="02070309020205020404" pitchFamily="49" charset="0"/>
              </a:rPr>
              <a:t>][j] + A[</a:t>
            </a:r>
            <a:r>
              <a:rPr lang="en-US" altLang="ru-RU" sz="2400" dirty="0" err="1" smtClean="0">
                <a:latin typeface="Courier New" panose="02070309020205020404" pitchFamily="49" charset="0"/>
                <a:cs typeface="Courier New" panose="02070309020205020404" pitchFamily="49" charset="0"/>
              </a:rPr>
              <a:t>i</a:t>
            </a:r>
            <a:r>
              <a:rPr lang="en-US" altLang="ru-RU" sz="2400" dirty="0" smtClean="0">
                <a:latin typeface="Courier New" panose="02070309020205020404" pitchFamily="49" charset="0"/>
                <a:cs typeface="Courier New" panose="02070309020205020404" pitchFamily="49" charset="0"/>
              </a:rPr>
              <a:t>][k] * B[k][j];</a:t>
            </a:r>
          </a:p>
          <a:p>
            <a:pPr>
              <a:spcAft>
                <a:spcPts val="600"/>
              </a:spcAft>
              <a:buFont typeface="Wingdings 2" panose="05020102010507070707" pitchFamily="18" charset="2"/>
              <a:buNone/>
            </a:pPr>
            <a:r>
              <a:rPr lang="en-US" altLang="ru-RU" sz="2400" dirty="0" smtClean="0">
                <a:latin typeface="Courier New" panose="02070309020205020404" pitchFamily="49" charset="0"/>
                <a:cs typeface="Courier New" panose="02070309020205020404" pitchFamily="49" charset="0"/>
              </a:rPr>
              <a:t>	}</a:t>
            </a:r>
            <a:endParaRPr lang="ru-RU" altLang="ru-RU" sz="2400" dirty="0" smtClean="0">
              <a:latin typeface="Courier New" panose="02070309020205020404" pitchFamily="49" charset="0"/>
              <a:cs typeface="Courier New" panose="02070309020205020404" pitchFamily="49" charset="0"/>
            </a:endParaRPr>
          </a:p>
          <a:p>
            <a:pPr>
              <a:spcAft>
                <a:spcPts val="600"/>
              </a:spcAft>
              <a:buFont typeface="Wingdings 2" panose="05020102010507070707" pitchFamily="18" charset="2"/>
              <a:buNone/>
            </a:pPr>
            <a:r>
              <a:rPr lang="ru-RU" altLang="ru-RU" sz="2400" dirty="0" smtClean="0">
                <a:latin typeface="Corbel" panose="020B0503020204020204" pitchFamily="34" charset="0"/>
              </a:rPr>
              <a:t>Основная операция = умножение. </a:t>
            </a:r>
          </a:p>
          <a:p>
            <a:pPr>
              <a:spcAft>
                <a:spcPts val="600"/>
              </a:spcAft>
              <a:buFont typeface="Wingdings 2" panose="05020102010507070707" pitchFamily="18" charset="2"/>
              <a:buNone/>
            </a:pPr>
            <a:r>
              <a:rPr lang="ru-RU" altLang="ru-RU" sz="2400" dirty="0" smtClean="0">
                <a:latin typeface="Corbel" panose="020B0503020204020204" pitchFamily="34" charset="0"/>
              </a:rPr>
              <a:t>Размер входных данных = </a:t>
            </a:r>
            <a:r>
              <a:rPr lang="en-US" altLang="ru-RU" sz="2400" i="1" dirty="0" smtClean="0">
                <a:latin typeface="Gill Sans MT" panose="020B0502020104020203" pitchFamily="34" charset="0"/>
              </a:rPr>
              <a:t>n</a:t>
            </a:r>
            <a:endParaRPr lang="ru-RU" altLang="ru-RU" sz="2400" i="1" dirty="0" smtClean="0">
              <a:latin typeface="Corbel" panose="020B0503020204020204" pitchFamily="34" charset="0"/>
            </a:endParaRPr>
          </a:p>
        </p:txBody>
      </p:sp>
    </p:spTree>
    <p:extLst>
      <p:ext uri="{BB962C8B-B14F-4D97-AF65-F5344CB8AC3E}">
        <p14:creationId xmlns:p14="http://schemas.microsoft.com/office/powerpoint/2010/main" val="21331486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982133" y="457201"/>
            <a:ext cx="7704667" cy="486936"/>
          </a:xfrm>
        </p:spPr>
        <p:txBody>
          <a:bodyPr>
            <a:normAutofit fontScale="90000"/>
          </a:bodyPr>
          <a:lstStyle/>
          <a:p>
            <a:pPr>
              <a:defRPr/>
            </a:pPr>
            <a:r>
              <a:rPr lang="ru-RU" sz="4000" dirty="0" smtClean="0">
                <a:latin typeface="+mj-lt"/>
              </a:rPr>
              <a:t>Анализ нерекурсивных алгоритмов</a:t>
            </a:r>
            <a:endParaRPr lang="ru-RU" sz="4000" dirty="0">
              <a:latin typeface="+mj-lt"/>
            </a:endParaRPr>
          </a:p>
        </p:txBody>
      </p:sp>
      <p:sp>
        <p:nvSpPr>
          <p:cNvPr id="33795" name="Rectangle 3"/>
          <p:cNvSpPr>
            <a:spLocks noGrp="1" noChangeArrowheads="1"/>
          </p:cNvSpPr>
          <p:nvPr>
            <p:ph idx="1"/>
          </p:nvPr>
        </p:nvSpPr>
        <p:spPr>
          <a:xfrm>
            <a:off x="982133" y="683941"/>
            <a:ext cx="7704667" cy="5315875"/>
          </a:xfrm>
        </p:spPr>
        <p:txBody>
          <a:bodyPr/>
          <a:lstStyle/>
          <a:p>
            <a:pPr>
              <a:spcAft>
                <a:spcPts val="600"/>
              </a:spcAft>
              <a:buFont typeface="Wingdings 2" panose="05020102010507070707" pitchFamily="18" charset="2"/>
              <a:buNone/>
            </a:pPr>
            <a:r>
              <a:rPr lang="ru-RU" altLang="ru-RU" sz="2400" dirty="0" smtClean="0">
                <a:latin typeface="Corbel" panose="020B0503020204020204" pitchFamily="34" charset="0"/>
              </a:rPr>
              <a:t>Определите сложность в наихудшем и наилучшем случае</a:t>
            </a:r>
          </a:p>
          <a:p>
            <a:pPr>
              <a:spcAft>
                <a:spcPts val="600"/>
              </a:spcAft>
              <a:buFont typeface="Wingdings 2" panose="05020102010507070707" pitchFamily="18" charset="2"/>
              <a:buNone/>
            </a:pPr>
            <a:endParaRPr lang="ru-RU" altLang="ru-RU" sz="2400" dirty="0" smtClean="0">
              <a:latin typeface="Corbel" panose="020B0503020204020204" pitchFamily="34" charset="0"/>
            </a:endParaRPr>
          </a:p>
          <a:p>
            <a:pPr>
              <a:spcAft>
                <a:spcPts val="1200"/>
              </a:spcAft>
              <a:buFont typeface="Wingdings 2" panose="05020102010507070707" pitchFamily="18" charset="2"/>
              <a:buNone/>
            </a:pPr>
            <a:endParaRPr lang="ru-RU" altLang="ru-RU" sz="2400" dirty="0" smtClean="0">
              <a:latin typeface="Corbel" panose="020B0503020204020204" pitchFamily="34" charset="0"/>
            </a:endParaRPr>
          </a:p>
          <a:p>
            <a:pPr>
              <a:spcAft>
                <a:spcPts val="1200"/>
              </a:spcAft>
              <a:buFont typeface="Wingdings 2" panose="05020102010507070707" pitchFamily="18" charset="2"/>
              <a:buNone/>
            </a:pPr>
            <a:endParaRPr lang="ru-RU" altLang="ru-RU" sz="2400" dirty="0" smtClean="0">
              <a:latin typeface="Corbel" panose="020B0503020204020204" pitchFamily="34" charset="0"/>
            </a:endParaRPr>
          </a:p>
          <a:p>
            <a:pPr>
              <a:spcAft>
                <a:spcPts val="1200"/>
              </a:spcAft>
              <a:buFont typeface="Wingdings 2" panose="05020102010507070707" pitchFamily="18" charset="2"/>
              <a:buNone/>
            </a:pPr>
            <a:endParaRPr lang="en-US" altLang="ru-RU" sz="2400" dirty="0" smtClean="0">
              <a:latin typeface="Gill Sans MT" panose="020B0502020104020203" pitchFamily="34" charset="0"/>
            </a:endParaRPr>
          </a:p>
        </p:txBody>
      </p:sp>
      <p:sp>
        <p:nvSpPr>
          <p:cNvPr id="5" name="Rectangle 3"/>
          <p:cNvSpPr txBox="1">
            <a:spLocks noChangeArrowheads="1"/>
          </p:cNvSpPr>
          <p:nvPr/>
        </p:nvSpPr>
        <p:spPr bwMode="auto">
          <a:xfrm>
            <a:off x="982133" y="3425979"/>
            <a:ext cx="8393151" cy="2335484"/>
          </a:xfrm>
          <a:prstGeom prst="rect">
            <a:avLst/>
          </a:prstGeom>
          <a:noFill/>
          <a:ln w="9525">
            <a:noFill/>
            <a:miter lim="800000"/>
            <a:headEnd/>
            <a:tailEnd/>
          </a:ln>
        </p:spPr>
        <p:txBody>
          <a:bodyPr/>
          <a:lstStyle/>
          <a:p>
            <a:pPr marL="365125" indent="-282575" eaLnBrk="0" hangingPunct="0">
              <a:spcBef>
                <a:spcPts val="600"/>
              </a:spcBef>
              <a:spcAft>
                <a:spcPts val="600"/>
              </a:spcAft>
              <a:buClr>
                <a:schemeClr val="accent1"/>
              </a:buClr>
              <a:buSzPct val="80000"/>
              <a:buFont typeface="Wingdings 2" pitchFamily="18" charset="2"/>
              <a:buNone/>
              <a:defRPr/>
            </a:pPr>
            <a:r>
              <a:rPr lang="ru-RU" sz="2400" b="0" dirty="0">
                <a:latin typeface="+mn-lt"/>
                <a:cs typeface="+mn-cs"/>
              </a:rPr>
              <a:t>Сложность в наихудшем и наилучшем случае одинаковая.</a:t>
            </a:r>
            <a:endParaRPr lang="en-US" sz="2400" b="0" dirty="0">
              <a:latin typeface="+mn-lt"/>
              <a:cs typeface="+mn-cs"/>
            </a:endParaRPr>
          </a:p>
          <a:p>
            <a:pPr marL="365125" indent="-282575" eaLnBrk="0" hangingPunct="0">
              <a:spcBef>
                <a:spcPts val="600"/>
              </a:spcBef>
              <a:spcAft>
                <a:spcPts val="600"/>
              </a:spcAft>
              <a:buClr>
                <a:schemeClr val="accent1"/>
              </a:buClr>
              <a:buSzPct val="80000"/>
              <a:buFont typeface="Wingdings 2" pitchFamily="18" charset="2"/>
              <a:buNone/>
              <a:defRPr/>
            </a:pPr>
            <a:endParaRPr lang="en-US" sz="2400" b="0" dirty="0">
              <a:latin typeface="+mn-lt"/>
              <a:cs typeface="+mn-cs"/>
            </a:endParaRPr>
          </a:p>
          <a:p>
            <a:pPr marL="365125" indent="-282575" eaLnBrk="0" hangingPunct="0">
              <a:spcBef>
                <a:spcPts val="600"/>
              </a:spcBef>
              <a:spcAft>
                <a:spcPts val="600"/>
              </a:spcAft>
              <a:buClr>
                <a:schemeClr val="accent1"/>
              </a:buClr>
              <a:buSzPct val="80000"/>
              <a:buFont typeface="Wingdings 2" pitchFamily="18" charset="2"/>
              <a:buNone/>
              <a:defRPr/>
            </a:pPr>
            <a:endParaRPr lang="en-US" sz="2400" b="0" dirty="0">
              <a:latin typeface="+mn-lt"/>
              <a:cs typeface="+mn-cs"/>
            </a:endParaRPr>
          </a:p>
          <a:p>
            <a:pPr marL="365125" indent="-282575" eaLnBrk="0" hangingPunct="0">
              <a:spcBef>
                <a:spcPts val="600"/>
              </a:spcBef>
              <a:spcAft>
                <a:spcPts val="600"/>
              </a:spcAft>
              <a:buClr>
                <a:schemeClr val="accent1"/>
              </a:buClr>
              <a:buSzPct val="80000"/>
              <a:buFont typeface="Wingdings 2" pitchFamily="18" charset="2"/>
              <a:buNone/>
              <a:defRPr/>
            </a:pPr>
            <a:r>
              <a:rPr lang="ru-RU" sz="2400" b="0" dirty="0">
                <a:latin typeface="+mn-lt"/>
                <a:cs typeface="+mn-cs"/>
              </a:rPr>
              <a:t>Ответ</a:t>
            </a:r>
            <a:r>
              <a:rPr lang="en-US" sz="2400" b="0" dirty="0">
                <a:latin typeface="+mn-lt"/>
                <a:cs typeface="+mn-cs"/>
              </a:rPr>
              <a:t>: </a:t>
            </a:r>
            <a:r>
              <a:rPr lang="ru-RU" sz="2400" b="0" dirty="0">
                <a:latin typeface="+mn-lt"/>
                <a:cs typeface="+mn-cs"/>
              </a:rPr>
              <a:t>сложность алгоритма кубическая</a:t>
            </a:r>
            <a:endParaRPr lang="en-US" sz="2400" b="0" dirty="0">
              <a:latin typeface="+mn-lt"/>
              <a:cs typeface="+mn-cs"/>
            </a:endParaRPr>
          </a:p>
          <a:p>
            <a:pPr marL="365125" indent="-282575" eaLnBrk="0" hangingPunct="0">
              <a:spcBef>
                <a:spcPts val="600"/>
              </a:spcBef>
              <a:spcAft>
                <a:spcPts val="600"/>
              </a:spcAft>
              <a:buClr>
                <a:schemeClr val="accent1"/>
              </a:buClr>
              <a:buSzPct val="80000"/>
              <a:buFont typeface="Wingdings 2" pitchFamily="18" charset="2"/>
              <a:buNone/>
              <a:defRPr/>
            </a:pPr>
            <a:endParaRPr lang="en-US" sz="2400" b="0" dirty="0">
              <a:latin typeface="+mn-lt"/>
              <a:cs typeface="+mn-cs"/>
            </a:endParaRPr>
          </a:p>
          <a:p>
            <a:pPr marL="365125" indent="-282575" eaLnBrk="0" hangingPunct="0">
              <a:spcBef>
                <a:spcPts val="600"/>
              </a:spcBef>
              <a:spcAft>
                <a:spcPts val="600"/>
              </a:spcAft>
              <a:buClr>
                <a:schemeClr val="accent1"/>
              </a:buClr>
              <a:buSzPct val="80000"/>
              <a:buFont typeface="Wingdings 2" pitchFamily="18" charset="2"/>
              <a:buNone/>
              <a:defRPr/>
            </a:pPr>
            <a:endParaRPr lang="en-US" sz="2400" b="0" dirty="0">
              <a:latin typeface="+mn-lt"/>
              <a:cs typeface="+mn-cs"/>
            </a:endParaRPr>
          </a:p>
          <a:p>
            <a:pPr marL="365125" indent="-282575" eaLnBrk="0" hangingPunct="0">
              <a:spcBef>
                <a:spcPts val="600"/>
              </a:spcBef>
              <a:spcAft>
                <a:spcPts val="600"/>
              </a:spcAft>
              <a:buClr>
                <a:schemeClr val="accent1"/>
              </a:buClr>
              <a:buSzPct val="80000"/>
              <a:buFont typeface="Wingdings 2" pitchFamily="18" charset="2"/>
              <a:buNone/>
              <a:defRPr/>
            </a:pPr>
            <a:endParaRPr lang="ru-RU" sz="2400" b="0" dirty="0">
              <a:latin typeface="+mn-lt"/>
              <a:cs typeface="+mn-cs"/>
            </a:endParaRPr>
          </a:p>
          <a:p>
            <a:pPr marL="365125" indent="-282575" eaLnBrk="0" hangingPunct="0">
              <a:spcBef>
                <a:spcPts val="600"/>
              </a:spcBef>
              <a:spcAft>
                <a:spcPts val="600"/>
              </a:spcAft>
              <a:buClr>
                <a:schemeClr val="accent1"/>
              </a:buClr>
              <a:buSzPct val="80000"/>
              <a:buFont typeface="Wingdings 2" pitchFamily="18" charset="2"/>
              <a:buNone/>
              <a:defRPr/>
            </a:pPr>
            <a:endParaRPr lang="ru-RU" sz="2400" b="0" dirty="0">
              <a:latin typeface="+mn-lt"/>
              <a:cs typeface="+mn-cs"/>
            </a:endParaRPr>
          </a:p>
          <a:p>
            <a:pPr marL="365125" indent="-282575" eaLnBrk="0" hangingPunct="0">
              <a:spcBef>
                <a:spcPts val="600"/>
              </a:spcBef>
              <a:spcAft>
                <a:spcPts val="1200"/>
              </a:spcAft>
              <a:buClr>
                <a:schemeClr val="accent1"/>
              </a:buClr>
              <a:buSzPct val="80000"/>
              <a:buFont typeface="Wingdings 2" pitchFamily="18" charset="2"/>
              <a:buNone/>
              <a:defRPr/>
            </a:pPr>
            <a:endParaRPr lang="ru-RU" sz="2400" b="0" dirty="0">
              <a:latin typeface="+mn-lt"/>
              <a:cs typeface="+mn-cs"/>
            </a:endParaRPr>
          </a:p>
          <a:p>
            <a:pPr marL="365125" indent="-282575" eaLnBrk="0" hangingPunct="0">
              <a:spcBef>
                <a:spcPts val="600"/>
              </a:spcBef>
              <a:spcAft>
                <a:spcPts val="1200"/>
              </a:spcAft>
              <a:buClr>
                <a:schemeClr val="accent1"/>
              </a:buClr>
              <a:buSzPct val="80000"/>
              <a:buFont typeface="Wingdings 2" pitchFamily="18" charset="2"/>
              <a:buNone/>
              <a:defRPr/>
            </a:pPr>
            <a:endParaRPr lang="ru-RU" sz="2400" b="0" dirty="0">
              <a:latin typeface="+mn-lt"/>
              <a:cs typeface="+mn-cs"/>
            </a:endParaRPr>
          </a:p>
          <a:p>
            <a:pPr marL="365125" indent="-282575" eaLnBrk="0" hangingPunct="0">
              <a:spcBef>
                <a:spcPts val="600"/>
              </a:spcBef>
              <a:spcAft>
                <a:spcPts val="1200"/>
              </a:spcAft>
              <a:buClr>
                <a:schemeClr val="accent1"/>
              </a:buClr>
              <a:buSzPct val="80000"/>
              <a:buFont typeface="Wingdings 2" pitchFamily="18" charset="2"/>
              <a:buNone/>
              <a:defRPr/>
            </a:pPr>
            <a:endParaRPr lang="en-US" sz="2400" b="0" dirty="0">
              <a:latin typeface="+mn-lt"/>
              <a:cs typeface="+mn-cs"/>
            </a:endParaRPr>
          </a:p>
        </p:txBody>
      </p:sp>
      <p:graphicFrame>
        <p:nvGraphicFramePr>
          <p:cNvPr id="6" name="Object 3"/>
          <p:cNvGraphicFramePr>
            <a:graphicFrameLocks noChangeAspect="1"/>
          </p:cNvGraphicFramePr>
          <p:nvPr>
            <p:extLst>
              <p:ext uri="{D42A27DB-BD31-4B8C-83A1-F6EECF244321}">
                <p14:modId xmlns:p14="http://schemas.microsoft.com/office/powerpoint/2010/main" val="2142886383"/>
              </p:ext>
            </p:extLst>
          </p:nvPr>
        </p:nvGraphicFramePr>
        <p:xfrm>
          <a:off x="1034172" y="2560791"/>
          <a:ext cx="2644775" cy="865188"/>
        </p:xfrm>
        <a:graphic>
          <a:graphicData uri="http://schemas.openxmlformats.org/presentationml/2006/ole">
            <mc:AlternateContent xmlns:mc="http://schemas.openxmlformats.org/markup-compatibility/2006">
              <mc:Choice xmlns:v="urn:schemas-microsoft-com:vml" Requires="v">
                <p:oleObj spid="_x0000_s12307" name="Формула" r:id="rId3" imgW="1358310" imgH="444307" progId="Equation.3">
                  <p:embed/>
                </p:oleObj>
              </mc:Choice>
              <mc:Fallback>
                <p:oleObj name="Формула" r:id="rId3" imgW="1358310" imgH="44430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4172" y="2560791"/>
                        <a:ext cx="2644775" cy="865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983758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1"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982132" y="277201"/>
            <a:ext cx="7704667" cy="565199"/>
          </a:xfrm>
        </p:spPr>
        <p:txBody>
          <a:bodyPr>
            <a:normAutofit fontScale="90000"/>
          </a:bodyPr>
          <a:lstStyle/>
          <a:p>
            <a:r>
              <a:rPr lang="ru-RU" b="1" dirty="0"/>
              <a:t>Анализ сложности и эффективности алгоритмов и структур данных</a:t>
            </a:r>
            <a:endParaRPr lang="uk-UA" dirty="0"/>
          </a:p>
        </p:txBody>
      </p:sp>
      <p:graphicFrame>
        <p:nvGraphicFramePr>
          <p:cNvPr id="2" name="Объект 1"/>
          <p:cNvGraphicFramePr>
            <a:graphicFrameLocks noGrp="1"/>
          </p:cNvGraphicFramePr>
          <p:nvPr>
            <p:ph idx="1"/>
            <p:extLst/>
          </p:nvPr>
        </p:nvGraphicFramePr>
        <p:xfrm>
          <a:off x="1879598" y="1993900"/>
          <a:ext cx="5321301" cy="2997200"/>
        </p:xfrm>
        <a:graphic>
          <a:graphicData uri="http://schemas.openxmlformats.org/drawingml/2006/table">
            <a:tbl>
              <a:tblPr>
                <a:tableStyleId>{5C22544A-7EE6-4342-B048-85BDC9FD1C3A}</a:tableStyleId>
              </a:tblPr>
              <a:tblGrid>
                <a:gridCol w="1204823"/>
                <a:gridCol w="1204823"/>
                <a:gridCol w="1706832"/>
                <a:gridCol w="1204823"/>
              </a:tblGrid>
              <a:tr h="374650">
                <a:tc>
                  <a:txBody>
                    <a:bodyPr/>
                    <a:lstStyle/>
                    <a:p>
                      <a:pPr algn="ctr" fontAlgn="b"/>
                      <a:r>
                        <a:rPr lang="en-US" sz="2000" u="none" strike="noStrike" dirty="0">
                          <a:effectLst/>
                        </a:rPr>
                        <a:t>n</a:t>
                      </a:r>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dirty="0" smtClean="0">
                          <a:effectLst/>
                        </a:rPr>
                        <a:t>log</a:t>
                      </a:r>
                      <a:r>
                        <a:rPr lang="ru-RU" sz="2000" u="none" strike="noStrike" dirty="0" smtClean="0">
                          <a:effectLst/>
                        </a:rPr>
                        <a:t>(</a:t>
                      </a:r>
                      <a:r>
                        <a:rPr lang="en-US" sz="2000" u="none" strike="noStrike" dirty="0" smtClean="0">
                          <a:effectLst/>
                        </a:rPr>
                        <a:t>n</a:t>
                      </a:r>
                      <a:r>
                        <a:rPr lang="ru-RU" sz="2000" u="none" strike="noStrike" dirty="0" smtClean="0">
                          <a:effectLst/>
                        </a:rPr>
                        <a:t>)</a:t>
                      </a:r>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dirty="0" err="1" smtClean="0">
                          <a:effectLst/>
                        </a:rPr>
                        <a:t>nlog</a:t>
                      </a:r>
                      <a:r>
                        <a:rPr lang="ru-RU" sz="2000" u="none" strike="noStrike" dirty="0" smtClean="0">
                          <a:effectLst/>
                        </a:rPr>
                        <a:t>(</a:t>
                      </a:r>
                      <a:r>
                        <a:rPr lang="en-US" sz="2000" u="none" strike="noStrike" dirty="0" smtClean="0">
                          <a:effectLst/>
                        </a:rPr>
                        <a:t>n</a:t>
                      </a:r>
                      <a:r>
                        <a:rPr lang="ru-RU" sz="2000" u="none" strike="noStrike" dirty="0" smtClean="0">
                          <a:effectLst/>
                        </a:rPr>
                        <a:t>)</a:t>
                      </a:r>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dirty="0">
                          <a:effectLst/>
                        </a:rPr>
                        <a:t>n</a:t>
                      </a:r>
                      <a:r>
                        <a:rPr lang="en-US" sz="2000" u="none" strike="noStrike" baseline="30000" dirty="0">
                          <a:effectLst/>
                        </a:rPr>
                        <a:t>2</a:t>
                      </a:r>
                      <a:endParaRPr lang="en-US" sz="2000" b="0" i="0" u="none" strike="noStrike" baseline="30000" dirty="0">
                        <a:solidFill>
                          <a:srgbClr val="000000"/>
                        </a:solidFill>
                        <a:effectLst/>
                        <a:latin typeface="Calibri" panose="020F0502020204030204" pitchFamily="34" charset="0"/>
                      </a:endParaRPr>
                    </a:p>
                  </a:txBody>
                  <a:tcPr marL="9525" marR="9525" marT="9525" marB="0" anchor="b"/>
                </a:tc>
              </a:tr>
              <a:tr h="374650">
                <a:tc>
                  <a:txBody>
                    <a:bodyPr/>
                    <a:lstStyle/>
                    <a:p>
                      <a:pPr algn="r" fontAlgn="b"/>
                      <a:r>
                        <a:rPr lang="uk-UA" sz="2000" u="none" strike="noStrike" dirty="0">
                          <a:effectLst/>
                        </a:rPr>
                        <a:t>1</a:t>
                      </a:r>
                      <a:endParaRPr lang="uk-UA"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uk-UA" sz="2000" u="none" strike="noStrike" dirty="0">
                          <a:effectLst/>
                        </a:rPr>
                        <a:t>0</a:t>
                      </a:r>
                      <a:endParaRPr lang="uk-UA"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uk-UA" sz="2000" u="none" strike="noStrike">
                          <a:effectLst/>
                        </a:rPr>
                        <a:t>0</a:t>
                      </a:r>
                      <a:endParaRPr lang="uk-UA"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uk-UA" sz="2000" u="none" strike="noStrike">
                          <a:effectLst/>
                        </a:rPr>
                        <a:t>1</a:t>
                      </a:r>
                      <a:endParaRPr lang="uk-UA" sz="2000" b="0" i="0" u="none" strike="noStrike">
                        <a:solidFill>
                          <a:srgbClr val="000000"/>
                        </a:solidFill>
                        <a:effectLst/>
                        <a:latin typeface="Calibri" panose="020F0502020204030204" pitchFamily="34" charset="0"/>
                      </a:endParaRPr>
                    </a:p>
                  </a:txBody>
                  <a:tcPr marL="9525" marR="9525" marT="9525" marB="0" anchor="b"/>
                </a:tc>
              </a:tr>
              <a:tr h="374650">
                <a:tc>
                  <a:txBody>
                    <a:bodyPr/>
                    <a:lstStyle/>
                    <a:p>
                      <a:pPr algn="r" fontAlgn="b"/>
                      <a:r>
                        <a:rPr lang="uk-UA" sz="2000" u="none" strike="noStrike">
                          <a:effectLst/>
                        </a:rPr>
                        <a:t>16</a:t>
                      </a:r>
                      <a:endParaRPr lang="uk-UA"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uk-UA" sz="2000" u="none" strike="noStrike" dirty="0">
                          <a:effectLst/>
                        </a:rPr>
                        <a:t>4</a:t>
                      </a:r>
                      <a:endParaRPr lang="uk-UA"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uk-UA" sz="2000" u="none" strike="noStrike" dirty="0">
                          <a:effectLst/>
                        </a:rPr>
                        <a:t>64</a:t>
                      </a:r>
                      <a:endParaRPr lang="uk-UA"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uk-UA" sz="2000" u="none" strike="noStrike">
                          <a:effectLst/>
                        </a:rPr>
                        <a:t>256</a:t>
                      </a:r>
                      <a:endParaRPr lang="uk-UA" sz="2000" b="0" i="0" u="none" strike="noStrike">
                        <a:solidFill>
                          <a:srgbClr val="000000"/>
                        </a:solidFill>
                        <a:effectLst/>
                        <a:latin typeface="Calibri" panose="020F0502020204030204" pitchFamily="34" charset="0"/>
                      </a:endParaRPr>
                    </a:p>
                  </a:txBody>
                  <a:tcPr marL="9525" marR="9525" marT="9525" marB="0" anchor="b"/>
                </a:tc>
              </a:tr>
              <a:tr h="374650">
                <a:tc>
                  <a:txBody>
                    <a:bodyPr/>
                    <a:lstStyle/>
                    <a:p>
                      <a:pPr algn="r" fontAlgn="b"/>
                      <a:r>
                        <a:rPr lang="uk-UA" sz="2000" u="none" strike="noStrike">
                          <a:effectLst/>
                        </a:rPr>
                        <a:t>256</a:t>
                      </a:r>
                      <a:endParaRPr lang="uk-UA"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uk-UA" sz="2000" u="none" strike="noStrike">
                          <a:effectLst/>
                        </a:rPr>
                        <a:t>8</a:t>
                      </a:r>
                      <a:endParaRPr lang="uk-UA"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uk-UA" sz="2000" u="none" strike="noStrike" dirty="0">
                          <a:effectLst/>
                        </a:rPr>
                        <a:t>2048</a:t>
                      </a:r>
                      <a:endParaRPr lang="uk-UA"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uk-UA" sz="2000" u="none" strike="noStrike">
                          <a:effectLst/>
                        </a:rPr>
                        <a:t>65536</a:t>
                      </a:r>
                      <a:endParaRPr lang="uk-UA" sz="2000" b="0" i="0" u="none" strike="noStrike">
                        <a:solidFill>
                          <a:srgbClr val="000000"/>
                        </a:solidFill>
                        <a:effectLst/>
                        <a:latin typeface="Calibri" panose="020F0502020204030204" pitchFamily="34" charset="0"/>
                      </a:endParaRPr>
                    </a:p>
                  </a:txBody>
                  <a:tcPr marL="9525" marR="9525" marT="9525" marB="0" anchor="b"/>
                </a:tc>
              </a:tr>
              <a:tr h="374650">
                <a:tc>
                  <a:txBody>
                    <a:bodyPr/>
                    <a:lstStyle/>
                    <a:p>
                      <a:pPr algn="r" fontAlgn="b"/>
                      <a:r>
                        <a:rPr lang="uk-UA" sz="2000" u="none" strike="noStrike">
                          <a:effectLst/>
                        </a:rPr>
                        <a:t>4096</a:t>
                      </a:r>
                      <a:endParaRPr lang="uk-UA"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uk-UA" sz="2000" u="none" strike="noStrike">
                          <a:effectLst/>
                        </a:rPr>
                        <a:t>12</a:t>
                      </a:r>
                      <a:endParaRPr lang="uk-UA"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uk-UA" sz="2000" u="none" strike="noStrike" dirty="0">
                          <a:effectLst/>
                        </a:rPr>
                        <a:t>49152</a:t>
                      </a:r>
                      <a:endParaRPr lang="uk-UA"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uk-UA" sz="2000" u="none" strike="noStrike" dirty="0">
                          <a:effectLst/>
                        </a:rPr>
                        <a:t>16777216</a:t>
                      </a:r>
                      <a:endParaRPr lang="uk-UA" sz="2000" b="0" i="0" u="none" strike="noStrike" dirty="0">
                        <a:solidFill>
                          <a:srgbClr val="000000"/>
                        </a:solidFill>
                        <a:effectLst/>
                        <a:latin typeface="Calibri" panose="020F0502020204030204" pitchFamily="34" charset="0"/>
                      </a:endParaRPr>
                    </a:p>
                  </a:txBody>
                  <a:tcPr marL="9525" marR="9525" marT="9525" marB="0" anchor="b"/>
                </a:tc>
              </a:tr>
              <a:tr h="374650">
                <a:tc>
                  <a:txBody>
                    <a:bodyPr/>
                    <a:lstStyle/>
                    <a:p>
                      <a:pPr algn="r" fontAlgn="b"/>
                      <a:r>
                        <a:rPr lang="uk-UA" sz="2000" u="none" strike="noStrike">
                          <a:effectLst/>
                        </a:rPr>
                        <a:t>65536</a:t>
                      </a:r>
                      <a:endParaRPr lang="uk-UA"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uk-UA" sz="2000" u="none" strike="noStrike">
                          <a:effectLst/>
                        </a:rPr>
                        <a:t>16</a:t>
                      </a:r>
                      <a:endParaRPr lang="uk-UA"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uk-UA" sz="2000" u="none" strike="noStrike">
                          <a:effectLst/>
                        </a:rPr>
                        <a:t>1048576</a:t>
                      </a:r>
                      <a:endParaRPr lang="uk-UA"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000" u="none" strike="noStrike" dirty="0">
                          <a:effectLst/>
                        </a:rPr>
                        <a:t>4,29E+09</a:t>
                      </a:r>
                      <a:endParaRPr lang="en-US" sz="2000" b="0" i="0" u="none" strike="noStrike" dirty="0">
                        <a:solidFill>
                          <a:srgbClr val="000000"/>
                        </a:solidFill>
                        <a:effectLst/>
                        <a:latin typeface="Calibri" panose="020F0502020204030204" pitchFamily="34" charset="0"/>
                      </a:endParaRPr>
                    </a:p>
                  </a:txBody>
                  <a:tcPr marL="9525" marR="9525" marT="9525" marB="0" anchor="b"/>
                </a:tc>
              </a:tr>
              <a:tr h="374650">
                <a:tc>
                  <a:txBody>
                    <a:bodyPr/>
                    <a:lstStyle/>
                    <a:p>
                      <a:pPr algn="r" fontAlgn="b"/>
                      <a:r>
                        <a:rPr lang="uk-UA" sz="2000" u="none" strike="noStrike">
                          <a:effectLst/>
                        </a:rPr>
                        <a:t>1048576</a:t>
                      </a:r>
                      <a:endParaRPr lang="uk-UA"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uk-UA" sz="2000" u="none" strike="noStrike">
                          <a:effectLst/>
                        </a:rPr>
                        <a:t>20</a:t>
                      </a:r>
                      <a:endParaRPr lang="uk-UA"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uk-UA" sz="2000" u="none" strike="noStrike">
                          <a:effectLst/>
                        </a:rPr>
                        <a:t>20971520</a:t>
                      </a:r>
                      <a:endParaRPr lang="uk-UA"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000" u="none" strike="noStrike" dirty="0" smtClean="0">
                          <a:effectLst/>
                        </a:rPr>
                        <a:t>1,10E+12</a:t>
                      </a:r>
                      <a:endParaRPr lang="en-US" sz="2000" b="0" i="0" u="none" strike="noStrike" dirty="0">
                        <a:solidFill>
                          <a:srgbClr val="000000"/>
                        </a:solidFill>
                        <a:effectLst/>
                        <a:latin typeface="Calibri" panose="020F0502020204030204" pitchFamily="34" charset="0"/>
                      </a:endParaRPr>
                    </a:p>
                  </a:txBody>
                  <a:tcPr marL="9525" marR="9525" marT="9525" marB="0" anchor="b"/>
                </a:tc>
              </a:tr>
              <a:tr h="374650">
                <a:tc>
                  <a:txBody>
                    <a:bodyPr/>
                    <a:lstStyle/>
                    <a:p>
                      <a:pPr algn="r" fontAlgn="b"/>
                      <a:r>
                        <a:rPr lang="uk-UA" sz="2000" u="none" strike="noStrike">
                          <a:effectLst/>
                        </a:rPr>
                        <a:t>16777216</a:t>
                      </a:r>
                      <a:endParaRPr lang="uk-UA"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uk-UA" sz="2000" u="none" strike="noStrike">
                          <a:effectLst/>
                        </a:rPr>
                        <a:t>24</a:t>
                      </a:r>
                      <a:endParaRPr lang="uk-UA"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uk-UA" sz="2000" u="none" strike="noStrike">
                          <a:effectLst/>
                        </a:rPr>
                        <a:t>402653184</a:t>
                      </a:r>
                      <a:endParaRPr lang="uk-UA"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000" u="none" strike="noStrike" dirty="0">
                          <a:effectLst/>
                        </a:rPr>
                        <a:t>2,81E+14</a:t>
                      </a:r>
                      <a:endParaRPr lang="en-US" sz="20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
        <p:nvSpPr>
          <p:cNvPr id="3" name="TextBox 2"/>
          <p:cNvSpPr txBox="1"/>
          <p:nvPr/>
        </p:nvSpPr>
        <p:spPr>
          <a:xfrm>
            <a:off x="982132" y="5138544"/>
            <a:ext cx="8161868" cy="1323439"/>
          </a:xfrm>
          <a:prstGeom prst="rect">
            <a:avLst/>
          </a:prstGeom>
          <a:noFill/>
        </p:spPr>
        <p:txBody>
          <a:bodyPr wrap="square" rtlCol="0">
            <a:spAutoFit/>
          </a:bodyPr>
          <a:lstStyle/>
          <a:p>
            <a:r>
              <a:rPr lang="ru-RU" sz="2000" dirty="0"/>
              <a:t>Если считать, что числа соответствуют микросекундам, то для зада­чи с </a:t>
            </a:r>
            <a:r>
              <a:rPr lang="ru-RU" sz="2000" dirty="0" smtClean="0"/>
              <a:t>1048</a:t>
            </a:r>
            <a:r>
              <a:rPr lang="en-US" sz="2000" dirty="0" smtClean="0"/>
              <a:t>5</a:t>
            </a:r>
            <a:r>
              <a:rPr lang="ru-RU" sz="2000" dirty="0" smtClean="0"/>
              <a:t>76 </a:t>
            </a:r>
            <a:r>
              <a:rPr lang="ru-RU" sz="2000" dirty="0"/>
              <a:t>элементами алгоритму со временем работы </a:t>
            </a:r>
            <a:r>
              <a:rPr lang="en-US" sz="2000" dirty="0"/>
              <a:t>T</a:t>
            </a:r>
            <a:r>
              <a:rPr lang="ru-RU" sz="2000" dirty="0"/>
              <a:t>(</a:t>
            </a:r>
            <a:r>
              <a:rPr lang="en-US" sz="2000" dirty="0"/>
              <a:t>log n</a:t>
            </a:r>
            <a:r>
              <a:rPr lang="ru-RU" sz="2000" dirty="0"/>
              <a:t>) потре­буется 20 микросекунд, а алгоритму со временем работы </a:t>
            </a:r>
            <a:r>
              <a:rPr lang="en-US" sz="2000" dirty="0"/>
              <a:t>T</a:t>
            </a:r>
            <a:r>
              <a:rPr lang="ru-RU" sz="2000" dirty="0"/>
              <a:t>(</a:t>
            </a:r>
            <a:r>
              <a:rPr lang="en-US" sz="2000" dirty="0"/>
              <a:t>n</a:t>
            </a:r>
            <a:r>
              <a:rPr lang="ru-RU" sz="2000" baseline="30000" dirty="0"/>
              <a:t>2</a:t>
            </a:r>
            <a:r>
              <a:rPr lang="ru-RU" sz="2000" dirty="0"/>
              <a:t>) - более 12 дней</a:t>
            </a:r>
            <a:r>
              <a:rPr lang="ru-RU" sz="2000" dirty="0" smtClean="0"/>
              <a:t>.</a:t>
            </a:r>
            <a:endParaRPr lang="uk-UA" sz="2000" dirty="0"/>
          </a:p>
        </p:txBody>
      </p:sp>
      <p:sp>
        <p:nvSpPr>
          <p:cNvPr id="6" name="TextBox 5"/>
          <p:cNvSpPr txBox="1"/>
          <p:nvPr/>
        </p:nvSpPr>
        <p:spPr>
          <a:xfrm>
            <a:off x="982132" y="1079500"/>
            <a:ext cx="7789333" cy="1015663"/>
          </a:xfrm>
          <a:prstGeom prst="rect">
            <a:avLst/>
          </a:prstGeom>
          <a:noFill/>
        </p:spPr>
        <p:txBody>
          <a:bodyPr wrap="square" rtlCol="0">
            <a:spAutoFit/>
          </a:bodyPr>
          <a:lstStyle/>
          <a:p>
            <a:r>
              <a:rPr lang="ru-RU" sz="2000" dirty="0"/>
              <a:t>Для примера приведем числа, иллюстрирующие скорость роста для нескольких функций, которые часто используются при оценке времен­ной сложности алгоритмов</a:t>
            </a:r>
            <a:endParaRPr lang="uk-UA" sz="2000" dirty="0"/>
          </a:p>
        </p:txBody>
      </p:sp>
    </p:spTree>
    <p:extLst>
      <p:ext uri="{BB962C8B-B14F-4D97-AF65-F5344CB8AC3E}">
        <p14:creationId xmlns:p14="http://schemas.microsoft.com/office/powerpoint/2010/main" val="13703807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070516" y="137532"/>
            <a:ext cx="7646020" cy="591014"/>
          </a:xfrm>
        </p:spPr>
        <p:txBody>
          <a:bodyPr>
            <a:normAutofit fontScale="90000"/>
          </a:bodyPr>
          <a:lstStyle/>
          <a:p>
            <a:pPr eaLnBrk="1" hangingPunct="1"/>
            <a:r>
              <a:rPr lang="ru-RU" dirty="0" smtClean="0"/>
              <a:t>Структура курса</a:t>
            </a:r>
          </a:p>
        </p:txBody>
      </p:sp>
      <p:sp>
        <p:nvSpPr>
          <p:cNvPr id="6147" name="Rectangle 3"/>
          <p:cNvSpPr>
            <a:spLocks noGrp="1" noChangeArrowheads="1"/>
          </p:cNvSpPr>
          <p:nvPr>
            <p:ph idx="1"/>
          </p:nvPr>
        </p:nvSpPr>
        <p:spPr>
          <a:xfrm>
            <a:off x="1276350" y="929267"/>
            <a:ext cx="7867650" cy="5739162"/>
          </a:xfrm>
        </p:spPr>
        <p:txBody>
          <a:bodyPr>
            <a:normAutofit fontScale="92500" lnSpcReduction="10000"/>
          </a:bodyPr>
          <a:lstStyle/>
          <a:p>
            <a:pPr eaLnBrk="1" hangingPunct="1">
              <a:buFontTx/>
              <a:buNone/>
            </a:pPr>
            <a:r>
              <a:rPr lang="ru-RU" b="1" dirty="0" smtClean="0"/>
              <a:t>Содержание:</a:t>
            </a:r>
            <a:endParaRPr lang="en-US" b="1" dirty="0" smtClean="0"/>
          </a:p>
          <a:p>
            <a:pPr eaLnBrk="1" hangingPunct="1"/>
            <a:r>
              <a:rPr lang="ru-RU" dirty="0" smtClean="0"/>
              <a:t>Основы кроссплатформенного программирование на базе С++, </a:t>
            </a:r>
            <a:r>
              <a:rPr lang="en-US" dirty="0" err="1" smtClean="0"/>
              <a:t>wxWidget</a:t>
            </a:r>
            <a:r>
              <a:rPr lang="en-US" dirty="0" smtClean="0"/>
              <a:t> </a:t>
            </a:r>
            <a:r>
              <a:rPr lang="uk-UA" dirty="0" smtClean="0"/>
              <a:t>и </a:t>
            </a:r>
            <a:r>
              <a:rPr lang="en-US" dirty="0" smtClean="0"/>
              <a:t> Code::Blocks</a:t>
            </a:r>
            <a:r>
              <a:rPr lang="ru-RU" dirty="0" smtClean="0"/>
              <a:t>;</a:t>
            </a:r>
            <a:endParaRPr lang="en-US" dirty="0" smtClean="0"/>
          </a:p>
          <a:p>
            <a:pPr eaLnBrk="1" hangingPunct="1"/>
            <a:r>
              <a:rPr lang="ru-RU" dirty="0" smtClean="0"/>
              <a:t>Структуры данных (стек, очередь, связанный список, бинарное дерево);</a:t>
            </a:r>
          </a:p>
          <a:p>
            <a:pPr eaLnBrk="1" hangingPunct="1"/>
            <a:r>
              <a:rPr lang="ru-RU" dirty="0" smtClean="0"/>
              <a:t>Стандартная библиотека шаблонов </a:t>
            </a:r>
            <a:r>
              <a:rPr lang="en-US" dirty="0" smtClean="0"/>
              <a:t>STL</a:t>
            </a:r>
            <a:r>
              <a:rPr lang="ru-RU" dirty="0" smtClean="0"/>
              <a:t>;</a:t>
            </a:r>
            <a:endParaRPr lang="en-US" dirty="0" smtClean="0"/>
          </a:p>
          <a:p>
            <a:pPr eaLnBrk="1" hangingPunct="1"/>
            <a:r>
              <a:rPr lang="ru-RU" dirty="0" smtClean="0"/>
              <a:t>Некоторые прикладные задачи;</a:t>
            </a:r>
            <a:endParaRPr lang="en-US" dirty="0" smtClean="0"/>
          </a:p>
          <a:p>
            <a:pPr eaLnBrk="1" hangingPunct="1">
              <a:buFontTx/>
              <a:buNone/>
            </a:pPr>
            <a:endParaRPr lang="ru-RU" b="1" dirty="0" smtClean="0"/>
          </a:p>
          <a:p>
            <a:pPr eaLnBrk="1" hangingPunct="1">
              <a:buFontTx/>
              <a:buNone/>
            </a:pPr>
            <a:r>
              <a:rPr lang="ru-RU" b="1" dirty="0" smtClean="0"/>
              <a:t>Сессионный контроль</a:t>
            </a:r>
          </a:p>
          <a:p>
            <a:pPr eaLnBrk="1" hangingPunct="1"/>
            <a:r>
              <a:rPr lang="ru-RU" dirty="0" smtClean="0"/>
              <a:t>В конце семестра – экзамен;</a:t>
            </a:r>
          </a:p>
          <a:p>
            <a:pPr eaLnBrk="1" hangingPunct="1"/>
            <a:r>
              <a:rPr lang="ru-RU" dirty="0" smtClean="0"/>
              <a:t>Курсовая работа;</a:t>
            </a:r>
          </a:p>
          <a:p>
            <a:pPr eaLnBrk="1" hangingPunct="1"/>
            <a:r>
              <a:rPr lang="ru-RU" dirty="0" smtClean="0"/>
              <a:t>Оценка за экзамен по рейтингу = Тест по теории + оценка за л/р + оценка за курсовую работу.</a:t>
            </a:r>
          </a:p>
          <a:p>
            <a:pPr eaLnBrk="1" hangingPunct="1">
              <a:buFontTx/>
              <a:buNone/>
            </a:pPr>
            <a:endParaRPr lang="ru-RU" dirty="0" smtClean="0"/>
          </a:p>
        </p:txBody>
      </p:sp>
    </p:spTree>
    <p:extLst>
      <p:ext uri="{BB962C8B-B14F-4D97-AF65-F5344CB8AC3E}">
        <p14:creationId xmlns:p14="http://schemas.microsoft.com/office/powerpoint/2010/main" val="5164114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67265" y="386574"/>
            <a:ext cx="7704667" cy="1204333"/>
          </a:xfrm>
        </p:spPr>
        <p:txBody>
          <a:bodyPr/>
          <a:lstStyle/>
          <a:p>
            <a:pPr eaLnBrk="1" hangingPunct="1"/>
            <a:r>
              <a:rPr lang="ru-RU" dirty="0" smtClean="0"/>
              <a:t>Лабораторные работы</a:t>
            </a:r>
          </a:p>
        </p:txBody>
      </p:sp>
      <p:sp>
        <p:nvSpPr>
          <p:cNvPr id="7171" name="Rectangle 3"/>
          <p:cNvSpPr>
            <a:spLocks noGrp="1" noChangeArrowheads="1"/>
          </p:cNvSpPr>
          <p:nvPr>
            <p:ph idx="1"/>
          </p:nvPr>
        </p:nvSpPr>
        <p:spPr>
          <a:xfrm>
            <a:off x="1120852" y="1412488"/>
            <a:ext cx="7867650" cy="4962292"/>
          </a:xfrm>
        </p:spPr>
        <p:txBody>
          <a:bodyPr/>
          <a:lstStyle/>
          <a:p>
            <a:pPr eaLnBrk="1" hangingPunct="1"/>
            <a:endParaRPr lang="ru-RU" dirty="0" smtClean="0"/>
          </a:p>
          <a:p>
            <a:pPr eaLnBrk="1" hangingPunct="1"/>
            <a:r>
              <a:rPr lang="ru-RU" dirty="0" smtClean="0"/>
              <a:t>Лабораторная работа сданная вовремя не требует письменного отчета</a:t>
            </a:r>
          </a:p>
          <a:p>
            <a:pPr eaLnBrk="1" hangingPunct="1"/>
            <a:endParaRPr lang="ru-RU" dirty="0" smtClean="0"/>
          </a:p>
          <a:p>
            <a:pPr eaLnBrk="1" hangingPunct="1"/>
            <a:r>
              <a:rPr lang="ru-RU" dirty="0" smtClean="0"/>
              <a:t>Лабораторная работа несданная </a:t>
            </a:r>
            <a:br>
              <a:rPr lang="ru-RU" dirty="0" smtClean="0"/>
            </a:br>
            <a:r>
              <a:rPr lang="ru-RU" dirty="0" smtClean="0"/>
              <a:t>вовремя требует письменного отчета</a:t>
            </a:r>
            <a:endParaRPr lang="en-US" dirty="0" smtClean="0"/>
          </a:p>
          <a:p>
            <a:pPr eaLnBrk="1" hangingPunct="1"/>
            <a:endParaRPr lang="en-US" dirty="0" smtClean="0"/>
          </a:p>
          <a:p>
            <a:pPr eaLnBrk="1" hangingPunct="1"/>
            <a:r>
              <a:rPr lang="ru-RU" dirty="0" smtClean="0"/>
              <a:t>Вовремя сданной л/р считается та, что сдана с положительной оценкой (3, 4, 5) в течении двух календарных недель с момента выдачи задания</a:t>
            </a:r>
          </a:p>
        </p:txBody>
      </p:sp>
    </p:spTree>
    <p:extLst>
      <p:ext uri="{BB962C8B-B14F-4D97-AF65-F5344CB8AC3E}">
        <p14:creationId xmlns:p14="http://schemas.microsoft.com/office/powerpoint/2010/main" val="10150313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8543" y="1"/>
            <a:ext cx="10018713" cy="745958"/>
          </a:xfrm>
        </p:spPr>
        <p:txBody>
          <a:bodyPr/>
          <a:lstStyle/>
          <a:p>
            <a:pPr eaLnBrk="1" hangingPunct="1"/>
            <a:r>
              <a:rPr lang="ru-RU" dirty="0" smtClean="0"/>
              <a:t>Отчет о лабораторной работе </a:t>
            </a:r>
          </a:p>
        </p:txBody>
      </p:sp>
      <p:sp>
        <p:nvSpPr>
          <p:cNvPr id="8195" name="Rectangle 3"/>
          <p:cNvSpPr>
            <a:spLocks noGrp="1" noChangeArrowheads="1"/>
          </p:cNvSpPr>
          <p:nvPr>
            <p:ph idx="1"/>
          </p:nvPr>
        </p:nvSpPr>
        <p:spPr>
          <a:xfrm>
            <a:off x="1107362" y="643021"/>
            <a:ext cx="7740650" cy="5765800"/>
          </a:xfrm>
        </p:spPr>
        <p:txBody>
          <a:bodyPr>
            <a:normAutofit fontScale="92500" lnSpcReduction="10000"/>
          </a:bodyPr>
          <a:lstStyle/>
          <a:p>
            <a:pPr algn="ctr" eaLnBrk="1" hangingPunct="1">
              <a:buFontTx/>
              <a:buNone/>
            </a:pPr>
            <a:r>
              <a:rPr lang="ru-RU" sz="2800" dirty="0"/>
              <a:t>Национальный Технический Университет</a:t>
            </a:r>
          </a:p>
          <a:p>
            <a:pPr algn="ctr" eaLnBrk="1" hangingPunct="1">
              <a:buFontTx/>
              <a:buNone/>
            </a:pPr>
            <a:r>
              <a:rPr lang="ru-RU" sz="2800" dirty="0"/>
              <a:t>«Харьковский Политехнический Институт»</a:t>
            </a:r>
          </a:p>
          <a:p>
            <a:pPr algn="ctr" eaLnBrk="1" hangingPunct="1">
              <a:buFontTx/>
              <a:buNone/>
            </a:pPr>
            <a:r>
              <a:rPr lang="ru-RU" sz="2800" dirty="0"/>
              <a:t>Кафедра ДПМ</a:t>
            </a:r>
          </a:p>
          <a:p>
            <a:pPr algn="ctr" eaLnBrk="1" hangingPunct="1">
              <a:buFontTx/>
              <a:buNone/>
            </a:pPr>
            <a:endParaRPr lang="ru-RU" sz="2800" dirty="0"/>
          </a:p>
          <a:p>
            <a:pPr algn="ctr" eaLnBrk="1" hangingPunct="1">
              <a:buFontTx/>
              <a:buNone/>
            </a:pPr>
            <a:r>
              <a:rPr lang="ru-RU" sz="2800" dirty="0"/>
              <a:t>Отчет о лабораторной работе № …</a:t>
            </a:r>
          </a:p>
          <a:p>
            <a:pPr algn="ctr" eaLnBrk="1" hangingPunct="1">
              <a:buFontTx/>
              <a:buNone/>
            </a:pPr>
            <a:r>
              <a:rPr lang="ru-RU" sz="2800" dirty="0"/>
              <a:t>По курсу «кросс-платформенное программирование»</a:t>
            </a:r>
          </a:p>
          <a:p>
            <a:pPr algn="ctr" eaLnBrk="1" hangingPunct="1">
              <a:buFontTx/>
              <a:buNone/>
            </a:pPr>
            <a:endParaRPr lang="ru-RU" sz="2800" dirty="0"/>
          </a:p>
          <a:p>
            <a:pPr algn="r" eaLnBrk="1" hangingPunct="1">
              <a:buFontTx/>
              <a:buNone/>
            </a:pPr>
            <a:r>
              <a:rPr lang="ru-RU" sz="2800" dirty="0"/>
              <a:t>Выполнил ст. группы …</a:t>
            </a:r>
          </a:p>
          <a:p>
            <a:pPr algn="r" eaLnBrk="1" hangingPunct="1">
              <a:buFontTx/>
              <a:buNone/>
            </a:pPr>
            <a:r>
              <a:rPr lang="en-US" sz="2800" dirty="0"/>
              <a:t>&lt;</a:t>
            </a:r>
            <a:r>
              <a:rPr lang="ru-RU" sz="2800" dirty="0"/>
              <a:t>ФИО</a:t>
            </a:r>
            <a:r>
              <a:rPr lang="en-US" sz="2800" dirty="0"/>
              <a:t>&gt;</a:t>
            </a:r>
            <a:endParaRPr lang="ru-RU" sz="2800" dirty="0"/>
          </a:p>
          <a:p>
            <a:pPr algn="ctr" eaLnBrk="1" hangingPunct="1">
              <a:buFontTx/>
              <a:buNone/>
            </a:pPr>
            <a:r>
              <a:rPr lang="ru-RU" sz="2800" dirty="0" smtClean="0"/>
              <a:t>Харьков-201</a:t>
            </a:r>
            <a:r>
              <a:rPr lang="en-US" sz="2800" dirty="0"/>
              <a:t>6</a:t>
            </a:r>
            <a:endParaRPr lang="ru-RU" sz="2800" dirty="0"/>
          </a:p>
        </p:txBody>
      </p:sp>
    </p:spTree>
    <p:extLst>
      <p:ext uri="{BB962C8B-B14F-4D97-AF65-F5344CB8AC3E}">
        <p14:creationId xmlns:p14="http://schemas.microsoft.com/office/powerpoint/2010/main" val="41640022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ru-RU" dirty="0" smtClean="0"/>
              <a:t>Отчет о лабораторной работе </a:t>
            </a:r>
          </a:p>
        </p:txBody>
      </p:sp>
      <p:sp>
        <p:nvSpPr>
          <p:cNvPr id="9219" name="Rectangle 3"/>
          <p:cNvSpPr>
            <a:spLocks noGrp="1" noChangeArrowheads="1"/>
          </p:cNvSpPr>
          <p:nvPr>
            <p:ph idx="1"/>
          </p:nvPr>
        </p:nvSpPr>
        <p:spPr>
          <a:xfrm>
            <a:off x="1403350" y="1092200"/>
            <a:ext cx="7867650" cy="5765800"/>
          </a:xfrm>
        </p:spPr>
        <p:txBody>
          <a:bodyPr/>
          <a:lstStyle/>
          <a:p>
            <a:pPr eaLnBrk="1" hangingPunct="1">
              <a:buFontTx/>
              <a:buNone/>
            </a:pPr>
            <a:endParaRPr lang="ru-RU" smtClean="0"/>
          </a:p>
          <a:p>
            <a:pPr eaLnBrk="1" hangingPunct="1">
              <a:buFontTx/>
              <a:buNone/>
            </a:pPr>
            <a:r>
              <a:rPr lang="ru-RU" smtClean="0"/>
              <a:t>Содержание отчета:</a:t>
            </a:r>
            <a:endParaRPr lang="en-US" smtClean="0"/>
          </a:p>
          <a:p>
            <a:pPr eaLnBrk="1" hangingPunct="1">
              <a:buFontTx/>
              <a:buNone/>
            </a:pPr>
            <a:endParaRPr lang="ru-RU" smtClean="0"/>
          </a:p>
          <a:p>
            <a:pPr eaLnBrk="1" hangingPunct="1"/>
            <a:r>
              <a:rPr lang="ru-RU" smtClean="0"/>
              <a:t>Номер варианта</a:t>
            </a:r>
          </a:p>
          <a:p>
            <a:pPr eaLnBrk="1" hangingPunct="1"/>
            <a:r>
              <a:rPr lang="ru-RU" smtClean="0"/>
              <a:t>Текст задания</a:t>
            </a:r>
          </a:p>
          <a:p>
            <a:pPr eaLnBrk="1" hangingPunct="1"/>
            <a:r>
              <a:rPr lang="ru-RU" smtClean="0"/>
              <a:t>Рисунки форм приложения</a:t>
            </a:r>
          </a:p>
          <a:p>
            <a:pPr eaLnBrk="1" hangingPunct="1"/>
            <a:r>
              <a:rPr lang="ru-RU" smtClean="0"/>
              <a:t>Текст модулей программы</a:t>
            </a:r>
          </a:p>
        </p:txBody>
      </p:sp>
    </p:spTree>
    <p:extLst>
      <p:ext uri="{BB962C8B-B14F-4D97-AF65-F5344CB8AC3E}">
        <p14:creationId xmlns:p14="http://schemas.microsoft.com/office/powerpoint/2010/main" val="1985007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Языки программирования</a:t>
            </a:r>
            <a:endParaRPr lang="ru-RU" dirty="0"/>
          </a:p>
        </p:txBody>
      </p:sp>
      <p:sp>
        <p:nvSpPr>
          <p:cNvPr id="4" name="Текст 3"/>
          <p:cNvSpPr>
            <a:spLocks noGrp="1"/>
          </p:cNvSpPr>
          <p:nvPr>
            <p:ph type="body" idx="1"/>
          </p:nvPr>
        </p:nvSpPr>
        <p:spPr/>
        <p:txBody>
          <a:bodyPr/>
          <a:lstStyle/>
          <a:p>
            <a:r>
              <a:rPr lang="ru-RU" dirty="0" smtClean="0"/>
              <a:t>общая классификация</a:t>
            </a:r>
            <a:endParaRPr lang="ru-RU" dirty="0"/>
          </a:p>
        </p:txBody>
      </p:sp>
    </p:spTree>
    <p:extLst>
      <p:ext uri="{BB962C8B-B14F-4D97-AF65-F5344CB8AC3E}">
        <p14:creationId xmlns:p14="http://schemas.microsoft.com/office/powerpoint/2010/main" val="33630438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noChangeArrowheads="1"/>
          </p:cNvSpPr>
          <p:nvPr/>
        </p:nvSpPr>
        <p:spPr bwMode="auto">
          <a:xfrm>
            <a:off x="609600" y="44450"/>
            <a:ext cx="77724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eaLnBrk="1" hangingPunct="1">
              <a:lnSpc>
                <a:spcPct val="100000"/>
              </a:lnSpc>
            </a:pPr>
            <a:r>
              <a:rPr lang="ru-RU" altLang="ru-RU" sz="3000" b="1" dirty="0">
                <a:solidFill>
                  <a:schemeClr val="tx1"/>
                </a:solidFill>
                <a:latin typeface="+mj-lt"/>
              </a:rPr>
              <a:t>Языки программирования</a:t>
            </a:r>
          </a:p>
        </p:txBody>
      </p:sp>
      <p:sp>
        <p:nvSpPr>
          <p:cNvPr id="3075" name="Rectangle 2"/>
          <p:cNvSpPr>
            <a:spLocks noChangeArrowheads="1"/>
          </p:cNvSpPr>
          <p:nvPr/>
        </p:nvSpPr>
        <p:spPr bwMode="auto">
          <a:xfrm>
            <a:off x="879088" y="825501"/>
            <a:ext cx="7772400"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eaLnBrk="0" hangingPunc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eaLnBrk="0" hangingPunc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eaLnBrk="0" hangingPunc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eaLnBrk="0" hangingPunc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eaLnBrk="0" hangingPunc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eaLnBrk="1" hangingPunct="1">
              <a:lnSpc>
                <a:spcPct val="100000"/>
              </a:lnSpc>
            </a:pPr>
            <a:r>
              <a:rPr lang="ru-RU" altLang="ru-RU" sz="2500" dirty="0">
                <a:solidFill>
                  <a:schemeClr val="tx1"/>
                </a:solidFill>
                <a:latin typeface="+mn-lt"/>
              </a:rPr>
              <a:t>Язык программирования – набор правил (лексических, синтаксических и семантических) для составления компьютерной программы.</a:t>
            </a:r>
          </a:p>
        </p:txBody>
      </p:sp>
      <p:sp>
        <p:nvSpPr>
          <p:cNvPr id="3076" name="Rectangle 3"/>
          <p:cNvSpPr>
            <a:spLocks noChangeArrowheads="1"/>
          </p:cNvSpPr>
          <p:nvPr/>
        </p:nvSpPr>
        <p:spPr bwMode="auto">
          <a:xfrm>
            <a:off x="2484438" y="2062163"/>
            <a:ext cx="3887787"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eaLnBrk="0" hangingPunc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eaLnBrk="0" hangingPunc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eaLnBrk="0" hangingPunc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eaLnBrk="0" hangingPunc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eaLnBrk="0" hangingPunc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eaLnBrk="1" hangingPunct="1">
              <a:lnSpc>
                <a:spcPct val="100000"/>
              </a:lnSpc>
            </a:pPr>
            <a:r>
              <a:rPr lang="ru-RU" altLang="ru-RU" sz="2500" b="1" dirty="0">
                <a:solidFill>
                  <a:schemeClr val="tx1"/>
                </a:solidFill>
                <a:latin typeface="+mj-lt"/>
              </a:rPr>
              <a:t>Машинный язык</a:t>
            </a:r>
          </a:p>
        </p:txBody>
      </p:sp>
      <p:pic>
        <p:nvPicPr>
          <p:cNvPr id="3077" name="Picture 4"/>
          <p:cNvPicPr>
            <a:picLocks noChangeAspect="1" noChangeArrowheads="1"/>
          </p:cNvPicPr>
          <p:nvPr/>
        </p:nvPicPr>
        <p:blipFill>
          <a:blip r:embed="rId3">
            <a:extLst>
              <a:ext uri="{28A0092B-C50C-407E-A947-70E740481C1C}">
                <a14:useLocalDpi xmlns:a14="http://schemas.microsoft.com/office/drawing/2010/main" val="0"/>
              </a:ext>
            </a:extLst>
          </a:blip>
          <a:srcRect r="6206" b="10126"/>
          <a:stretch>
            <a:fillRect/>
          </a:stretch>
        </p:blipFill>
        <p:spPr bwMode="auto">
          <a:xfrm>
            <a:off x="4140200" y="2636838"/>
            <a:ext cx="93662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3078" name="Rectangle 5"/>
          <p:cNvSpPr>
            <a:spLocks noChangeArrowheads="1"/>
          </p:cNvSpPr>
          <p:nvPr/>
        </p:nvSpPr>
        <p:spPr bwMode="auto">
          <a:xfrm>
            <a:off x="2555875" y="3860800"/>
            <a:ext cx="3887788"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eaLnBrk="0" hangingPunc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eaLnBrk="0" hangingPunc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eaLnBrk="0" hangingPunc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eaLnBrk="0" hangingPunc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eaLnBrk="0" hangingPunc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eaLnBrk="1" hangingPunct="1">
              <a:lnSpc>
                <a:spcPct val="100000"/>
              </a:lnSpc>
            </a:pPr>
            <a:r>
              <a:rPr lang="ru-RU" altLang="ru-RU" sz="2500" b="1" dirty="0">
                <a:solidFill>
                  <a:schemeClr val="tx1"/>
                </a:solidFill>
                <a:latin typeface="+mj-lt"/>
              </a:rPr>
              <a:t>Язык ассемблера</a:t>
            </a:r>
          </a:p>
        </p:txBody>
      </p:sp>
      <p:pic>
        <p:nvPicPr>
          <p:cNvPr id="3079" name="Picture 6"/>
          <p:cNvPicPr>
            <a:picLocks noChangeAspect="1" noChangeArrowheads="1"/>
          </p:cNvPicPr>
          <p:nvPr/>
        </p:nvPicPr>
        <p:blipFill>
          <a:blip r:embed="rId4">
            <a:extLst>
              <a:ext uri="{28A0092B-C50C-407E-A947-70E740481C1C}">
                <a14:useLocalDpi xmlns:a14="http://schemas.microsoft.com/office/drawing/2010/main" val="0"/>
              </a:ext>
            </a:extLst>
          </a:blip>
          <a:srcRect b="17331"/>
          <a:stretch>
            <a:fillRect/>
          </a:stretch>
        </p:blipFill>
        <p:spPr bwMode="auto">
          <a:xfrm>
            <a:off x="2627313" y="4437063"/>
            <a:ext cx="1223962"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308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3800" y="4437063"/>
            <a:ext cx="1008063"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3081" name="Line 8"/>
          <p:cNvSpPr>
            <a:spLocks noChangeShapeType="1"/>
          </p:cNvSpPr>
          <p:nvPr/>
        </p:nvSpPr>
        <p:spPr bwMode="auto">
          <a:xfrm>
            <a:off x="4067175" y="4795838"/>
            <a:ext cx="792163" cy="1587"/>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3082" name="AutoShape 9"/>
          <p:cNvSpPr>
            <a:spLocks noChangeArrowheads="1"/>
          </p:cNvSpPr>
          <p:nvPr/>
        </p:nvSpPr>
        <p:spPr bwMode="auto">
          <a:xfrm>
            <a:off x="6588125" y="2636838"/>
            <a:ext cx="792163" cy="576262"/>
          </a:xfrm>
          <a:custGeom>
            <a:avLst/>
            <a:gdLst>
              <a:gd name="T0" fmla="*/ 0 w 21600"/>
              <a:gd name="T1" fmla="*/ 2147483647 h 21600"/>
              <a:gd name="T2" fmla="*/ 2147483647 w 21600"/>
              <a:gd name="T3" fmla="*/ 0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7811 w 21600"/>
              <a:gd name="T13" fmla="*/ 2584 h 21600"/>
              <a:gd name="T14" fmla="*/ 16359 w 21600"/>
              <a:gd name="T15" fmla="*/ 11764 h 21600"/>
            </a:gdLst>
            <a:ahLst/>
            <a:cxnLst>
              <a:cxn ang="T8">
                <a:pos x="T0" y="T1"/>
              </a:cxn>
              <a:cxn ang="T9">
                <a:pos x="T2" y="T3"/>
              </a:cxn>
              <a:cxn ang="T10">
                <a:pos x="T4" y="T5"/>
              </a:cxn>
              <a:cxn ang="T11">
                <a:pos x="T6" y="T7"/>
              </a:cxn>
            </a:cxnLst>
            <a:rect l="T12" t="T13" r="T14" b="T15"/>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close/>
              </a:path>
              <a:path w="21600" h="21600" extrusionOk="0">
                <a:moveTo>
                  <a:pt x="578" y="4011"/>
                </a:moveTo>
                <a:moveTo>
                  <a:pt x="4043" y="4011"/>
                </a:moveTo>
                <a:lnTo>
                  <a:pt x="4043" y="4320"/>
                </a:lnTo>
                <a:lnTo>
                  <a:pt x="578" y="4320"/>
                </a:lnTo>
                <a:lnTo>
                  <a:pt x="578" y="4011"/>
                </a:lnTo>
                <a:close/>
                <a:moveTo>
                  <a:pt x="7624" y="14194"/>
                </a:moveTo>
                <a:lnTo>
                  <a:pt x="16402" y="14194"/>
                </a:lnTo>
                <a:lnTo>
                  <a:pt x="16402" y="16200"/>
                </a:lnTo>
                <a:lnTo>
                  <a:pt x="7624" y="16200"/>
                </a:lnTo>
              </a:path>
            </a:pathLst>
          </a:custGeom>
          <a:solidFill>
            <a:srgbClr val="FFFFCC"/>
          </a:solidFill>
          <a:ln w="9360">
            <a:solidFill>
              <a:srgbClr val="000000"/>
            </a:solidFill>
            <a:miter lim="800000"/>
            <a:headEnd/>
            <a:tailEnd/>
          </a:ln>
        </p:spPr>
        <p:txBody>
          <a:bodyPr wrap="none" anchor="ctr"/>
          <a:lstStyle/>
          <a:p>
            <a:endParaRPr lang="ru-RU" altLang="ru-RU"/>
          </a:p>
        </p:txBody>
      </p:sp>
      <p:sp>
        <p:nvSpPr>
          <p:cNvPr id="3083" name="Line 10"/>
          <p:cNvSpPr>
            <a:spLocks noChangeShapeType="1"/>
          </p:cNvSpPr>
          <p:nvPr/>
        </p:nvSpPr>
        <p:spPr bwMode="auto">
          <a:xfrm>
            <a:off x="5292725" y="2925763"/>
            <a:ext cx="1150938" cy="1587"/>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3084" name="AutoShape 11"/>
          <p:cNvSpPr>
            <a:spLocks noChangeArrowheads="1"/>
          </p:cNvSpPr>
          <p:nvPr/>
        </p:nvSpPr>
        <p:spPr bwMode="auto">
          <a:xfrm>
            <a:off x="6659563" y="4508500"/>
            <a:ext cx="792162" cy="576263"/>
          </a:xfrm>
          <a:custGeom>
            <a:avLst/>
            <a:gdLst>
              <a:gd name="T0" fmla="*/ 0 w 21600"/>
              <a:gd name="T1" fmla="*/ 2147483647 h 21600"/>
              <a:gd name="T2" fmla="*/ 2147483647 w 21600"/>
              <a:gd name="T3" fmla="*/ 0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7811 w 21600"/>
              <a:gd name="T13" fmla="*/ 2584 h 21600"/>
              <a:gd name="T14" fmla="*/ 16359 w 21600"/>
              <a:gd name="T15" fmla="*/ 11764 h 21600"/>
            </a:gdLst>
            <a:ahLst/>
            <a:cxnLst>
              <a:cxn ang="T8">
                <a:pos x="T0" y="T1"/>
              </a:cxn>
              <a:cxn ang="T9">
                <a:pos x="T2" y="T3"/>
              </a:cxn>
              <a:cxn ang="T10">
                <a:pos x="T4" y="T5"/>
              </a:cxn>
              <a:cxn ang="T11">
                <a:pos x="T6" y="T7"/>
              </a:cxn>
            </a:cxnLst>
            <a:rect l="T12" t="T13" r="T14" b="T15"/>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close/>
              </a:path>
              <a:path w="21600" h="21600" extrusionOk="0">
                <a:moveTo>
                  <a:pt x="578" y="4011"/>
                </a:moveTo>
                <a:moveTo>
                  <a:pt x="4043" y="4011"/>
                </a:moveTo>
                <a:lnTo>
                  <a:pt x="4043" y="4320"/>
                </a:lnTo>
                <a:lnTo>
                  <a:pt x="578" y="4320"/>
                </a:lnTo>
                <a:lnTo>
                  <a:pt x="578" y="4011"/>
                </a:lnTo>
                <a:close/>
                <a:moveTo>
                  <a:pt x="7624" y="14194"/>
                </a:moveTo>
                <a:lnTo>
                  <a:pt x="16402" y="14194"/>
                </a:lnTo>
                <a:lnTo>
                  <a:pt x="16402" y="16200"/>
                </a:lnTo>
                <a:lnTo>
                  <a:pt x="7624" y="16200"/>
                </a:lnTo>
              </a:path>
            </a:pathLst>
          </a:custGeom>
          <a:solidFill>
            <a:srgbClr val="FFFFCC"/>
          </a:solidFill>
          <a:ln w="9360">
            <a:solidFill>
              <a:srgbClr val="000000"/>
            </a:solidFill>
            <a:miter lim="800000"/>
            <a:headEnd/>
            <a:tailEnd/>
          </a:ln>
        </p:spPr>
        <p:txBody>
          <a:bodyPr wrap="none" anchor="ctr"/>
          <a:lstStyle/>
          <a:p>
            <a:endParaRPr lang="ru-RU" altLang="ru-RU"/>
          </a:p>
        </p:txBody>
      </p:sp>
      <p:sp>
        <p:nvSpPr>
          <p:cNvPr id="3085" name="Line 12"/>
          <p:cNvSpPr>
            <a:spLocks noChangeShapeType="1"/>
          </p:cNvSpPr>
          <p:nvPr/>
        </p:nvSpPr>
        <p:spPr bwMode="auto">
          <a:xfrm>
            <a:off x="6084888" y="4797425"/>
            <a:ext cx="503237" cy="1588"/>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3086" name="Rectangle 13"/>
          <p:cNvSpPr>
            <a:spLocks noChangeArrowheads="1"/>
          </p:cNvSpPr>
          <p:nvPr/>
        </p:nvSpPr>
        <p:spPr bwMode="auto">
          <a:xfrm>
            <a:off x="1476375" y="4941888"/>
            <a:ext cx="6048375"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eaLnBrk="0" hangingPunc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eaLnBrk="0" hangingPunc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eaLnBrk="0" hangingPunc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eaLnBrk="0" hangingPunc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eaLnBrk="0" hangingPunc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eaLnBrk="1" hangingPunct="1">
              <a:lnSpc>
                <a:spcPct val="100000"/>
              </a:lnSpc>
            </a:pPr>
            <a:r>
              <a:rPr lang="ru-RU" altLang="ru-RU" sz="1800" dirty="0">
                <a:solidFill>
                  <a:schemeClr val="tx1"/>
                </a:solidFill>
                <a:latin typeface="+mn-lt"/>
              </a:rPr>
              <a:t>Мнемонические</a:t>
            </a:r>
            <a:r>
              <a:rPr lang="ru-RU" altLang="ru-RU" sz="1800" dirty="0">
                <a:solidFill>
                  <a:schemeClr val="tx1"/>
                </a:solidFill>
                <a:latin typeface="Arial" panose="020B0604020202020204" pitchFamily="34" charset="0"/>
              </a:rPr>
              <a:t> команды вместо машинных команд</a:t>
            </a:r>
          </a:p>
        </p:txBody>
      </p:sp>
      <p:sp>
        <p:nvSpPr>
          <p:cNvPr id="3087" name="Line 14"/>
          <p:cNvSpPr>
            <a:spLocks noChangeShapeType="1"/>
          </p:cNvSpPr>
          <p:nvPr/>
        </p:nvSpPr>
        <p:spPr bwMode="auto">
          <a:xfrm>
            <a:off x="4572000" y="3357563"/>
            <a:ext cx="1588" cy="647700"/>
          </a:xfrm>
          <a:prstGeom prst="line">
            <a:avLst/>
          </a:prstGeom>
          <a:noFill/>
          <a:ln w="381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3088" name="Line 15"/>
          <p:cNvSpPr>
            <a:spLocks noChangeShapeType="1"/>
          </p:cNvSpPr>
          <p:nvPr/>
        </p:nvSpPr>
        <p:spPr bwMode="auto">
          <a:xfrm>
            <a:off x="4500563" y="5734050"/>
            <a:ext cx="1587" cy="647700"/>
          </a:xfrm>
          <a:prstGeom prst="line">
            <a:avLst/>
          </a:prstGeom>
          <a:noFill/>
          <a:ln w="381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ru-RU"/>
          </a:p>
        </p:txBody>
      </p:sp>
    </p:spTree>
    <p:extLst>
      <p:ext uri="{BB962C8B-B14F-4D97-AF65-F5344CB8AC3E}">
        <p14:creationId xmlns:p14="http://schemas.microsoft.com/office/powerpoint/2010/main" val="220807328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Параллакс">
  <a:themeElements>
    <a:clrScheme name="Параллакс">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Параллакс">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Параллакс">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xmlns="" name="Parallax" id="{3388167B-A2EB-4685-9635-1831D9AEF8C4}" vid="{4F7A876A-7598-49CA-AFC8-8EDA2551E4A7}"/>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TC103457496[[fn=Параллакс]]</Template>
  <TotalTime>1734</TotalTime>
  <Words>1754</Words>
  <Application>Microsoft Office PowerPoint</Application>
  <PresentationFormat>Экран (4:3)</PresentationFormat>
  <Paragraphs>312</Paragraphs>
  <Slides>39</Slides>
  <Notes>10</Notes>
  <HiddenSlides>0</HiddenSlides>
  <MMClips>0</MMClips>
  <ScaleCrop>false</ScaleCrop>
  <HeadingPairs>
    <vt:vector size="6" baseType="variant">
      <vt:variant>
        <vt:lpstr>Тема</vt:lpstr>
      </vt:variant>
      <vt:variant>
        <vt:i4>1</vt:i4>
      </vt:variant>
      <vt:variant>
        <vt:lpstr>Внедренные серверы OLE</vt:lpstr>
      </vt:variant>
      <vt:variant>
        <vt:i4>2</vt:i4>
      </vt:variant>
      <vt:variant>
        <vt:lpstr>Заголовки слайдов</vt:lpstr>
      </vt:variant>
      <vt:variant>
        <vt:i4>39</vt:i4>
      </vt:variant>
    </vt:vector>
  </HeadingPairs>
  <TitlesOfParts>
    <vt:vector size="42" baseType="lpstr">
      <vt:lpstr>Параллакс</vt:lpstr>
      <vt:lpstr>Equation</vt:lpstr>
      <vt:lpstr>Формула</vt:lpstr>
      <vt:lpstr>Кросс-платформенное  программирование</vt:lpstr>
      <vt:lpstr>Презентация PowerPoint</vt:lpstr>
      <vt:lpstr>Рекомендованная литература</vt:lpstr>
      <vt:lpstr>Структура курса</vt:lpstr>
      <vt:lpstr>Лабораторные работы</vt:lpstr>
      <vt:lpstr>Отчет о лабораторной работе </vt:lpstr>
      <vt:lpstr>Отчет о лабораторной работе </vt:lpstr>
      <vt:lpstr>Языки программирования</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Анализ сложности и эффективности алгоритмов и структур данных</vt:lpstr>
      <vt:lpstr>Виды эффективности алгоритмов</vt:lpstr>
      <vt:lpstr>Оценка размера входных данных</vt:lpstr>
      <vt:lpstr>Оценка размера входных данных</vt:lpstr>
      <vt:lpstr>Оценка размера входных данных</vt:lpstr>
      <vt:lpstr>Единицы измерения времени</vt:lpstr>
      <vt:lpstr>Единицы измерения времени</vt:lpstr>
      <vt:lpstr>Единицы измерения времени</vt:lpstr>
      <vt:lpstr>Единицы измерения времени</vt:lpstr>
      <vt:lpstr>Сложность алгоритмов в разных случаях</vt:lpstr>
      <vt:lpstr>Сложность алгоритмов в разных случаях</vt:lpstr>
      <vt:lpstr>Упражнения</vt:lpstr>
      <vt:lpstr>Классы сложности</vt:lpstr>
      <vt:lpstr>Классы сложности</vt:lpstr>
      <vt:lpstr>Классы сложности</vt:lpstr>
      <vt:lpstr>Упражнения</vt:lpstr>
      <vt:lpstr>Анализ нерекурсивных алгоритмов</vt:lpstr>
      <vt:lpstr>Анализ нерекурсивных алгоритмов</vt:lpstr>
      <vt:lpstr>Анализ нерекурсивных алгоритмов</vt:lpstr>
      <vt:lpstr>Анализ нерекурсивных алгоритмов</vt:lpstr>
      <vt:lpstr>Анализ нерекурсивных алгоритмов</vt:lpstr>
      <vt:lpstr>Анализ нерекурсивных алгоритмов</vt:lpstr>
      <vt:lpstr>Анализ нерекурсивных алгоритмов</vt:lpstr>
      <vt:lpstr>Анализ сложности и эффективности алгоритмов и структур данных</vt:lpstr>
    </vt:vector>
  </TitlesOfParts>
  <Company>SPecialiST RePack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alex</dc:creator>
  <cp:lastModifiedBy>alex</cp:lastModifiedBy>
  <cp:revision>77</cp:revision>
  <dcterms:created xsi:type="dcterms:W3CDTF">2013-09-03T20:28:14Z</dcterms:created>
  <dcterms:modified xsi:type="dcterms:W3CDTF">2016-08-31T19:23:16Z</dcterms:modified>
</cp:coreProperties>
</file>