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2"/>
  </p:notesMasterIdLst>
  <p:sldIdLst>
    <p:sldId id="283" r:id="rId2"/>
    <p:sldId id="303" r:id="rId3"/>
    <p:sldId id="304" r:id="rId4"/>
    <p:sldId id="311" r:id="rId5"/>
    <p:sldId id="305" r:id="rId6"/>
    <p:sldId id="312" r:id="rId7"/>
    <p:sldId id="313" r:id="rId8"/>
    <p:sldId id="314" r:id="rId9"/>
    <p:sldId id="306" r:id="rId10"/>
    <p:sldId id="307" r:id="rId11"/>
    <p:sldId id="308" r:id="rId12"/>
    <p:sldId id="309" r:id="rId13"/>
    <p:sldId id="310" r:id="rId14"/>
    <p:sldId id="315" r:id="rId15"/>
    <p:sldId id="316" r:id="rId16"/>
    <p:sldId id="264" r:id="rId17"/>
    <p:sldId id="266" r:id="rId18"/>
    <p:sldId id="287" r:id="rId19"/>
    <p:sldId id="318" r:id="rId20"/>
    <p:sldId id="319" r:id="rId21"/>
    <p:sldId id="324" r:id="rId22"/>
    <p:sldId id="293" r:id="rId23"/>
    <p:sldId id="291" r:id="rId24"/>
    <p:sldId id="292" r:id="rId25"/>
    <p:sldId id="322" r:id="rId26"/>
    <p:sldId id="295" r:id="rId27"/>
    <p:sldId id="320" r:id="rId28"/>
    <p:sldId id="296" r:id="rId29"/>
    <p:sldId id="321" r:id="rId30"/>
    <p:sldId id="32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29" d="100"/>
          <a:sy n="129" d="100"/>
        </p:scale>
        <p:origin x="8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F58C8-60DC-47B4-912A-EF7D70B9EC06}" type="datetimeFigureOut">
              <a:rPr lang="uk-UA" smtClean="0"/>
              <a:t>21.08.2015</a:t>
            </a:fld>
            <a:endParaRPr lang="uk-UA"/>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AEDBD-E20A-4CDE-B9F2-9BFB28E7FF9F}" type="slidenum">
              <a:rPr lang="uk-UA" smtClean="0"/>
              <a:t>‹#›</a:t>
            </a:fld>
            <a:endParaRPr lang="uk-UA"/>
          </a:p>
        </p:txBody>
      </p:sp>
    </p:spTree>
    <p:extLst>
      <p:ext uri="{BB962C8B-B14F-4D97-AF65-F5344CB8AC3E}">
        <p14:creationId xmlns:p14="http://schemas.microsoft.com/office/powerpoint/2010/main" val="3226710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688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67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48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00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5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44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278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094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609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8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21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33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3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017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018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29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8/21/2015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58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8/21/2015</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34250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u.wikipedia.org/wiki/&#1057;&#1087;&#1080;&#1089;&#1086;&#1082;_&#1089;&#1090;&#1088;&#1091;&#1082;&#1090;&#1091;&#1088;_&#1076;&#1072;&#1085;&#1085;&#1099;&#1093;" TargetMode="External"/><Relationship Id="rId2" Type="http://schemas.openxmlformats.org/officeDocument/2006/relationships/hyperlink" Target="http://en.wikipedia.org/wiki/List_of_data_structur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6600" dirty="0" smtClean="0"/>
              <a:t>Лекция №2</a:t>
            </a:r>
            <a:endParaRPr lang="uk-UA" dirty="0"/>
          </a:p>
        </p:txBody>
      </p:sp>
      <p:sp>
        <p:nvSpPr>
          <p:cNvPr id="3" name="Подзаголовок 2"/>
          <p:cNvSpPr>
            <a:spLocks noGrp="1"/>
          </p:cNvSpPr>
          <p:nvPr>
            <p:ph type="subTitle" idx="1"/>
          </p:nvPr>
        </p:nvSpPr>
        <p:spPr/>
        <p:txBody>
          <a:bodyPr/>
          <a:lstStyle/>
          <a:p>
            <a:r>
              <a:rPr lang="ru-RU" dirty="0" smtClean="0"/>
              <a:t>Кросс-платформенное программирование</a:t>
            </a:r>
            <a:endParaRPr lang="uk-UA" dirty="0"/>
          </a:p>
        </p:txBody>
      </p:sp>
    </p:spTree>
    <p:extLst>
      <p:ext uri="{BB962C8B-B14F-4D97-AF65-F5344CB8AC3E}">
        <p14:creationId xmlns:p14="http://schemas.microsoft.com/office/powerpoint/2010/main" val="1803194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b="1" dirty="0"/>
              <a:t>Стек</a:t>
            </a:r>
            <a:endParaRPr lang="uk-UA" dirty="0"/>
          </a:p>
        </p:txBody>
      </p:sp>
      <p:sp>
        <p:nvSpPr>
          <p:cNvPr id="5" name="Объект 4"/>
          <p:cNvSpPr>
            <a:spLocks noGrp="1"/>
          </p:cNvSpPr>
          <p:nvPr>
            <p:ph idx="1"/>
          </p:nvPr>
        </p:nvSpPr>
        <p:spPr>
          <a:xfrm>
            <a:off x="982133" y="907200"/>
            <a:ext cx="7704667" cy="5092616"/>
          </a:xfrm>
        </p:spPr>
        <p:txBody>
          <a:bodyPr>
            <a:normAutofit/>
          </a:bodyPr>
          <a:lstStyle/>
          <a:p>
            <a:pPr marL="0" indent="0">
              <a:buNone/>
            </a:pPr>
            <a:r>
              <a:rPr lang="ru-RU" sz="3200" dirty="0"/>
              <a:t>Добавление элемента, называемое также проталкиванием (</a:t>
            </a:r>
            <a:r>
              <a:rPr lang="ru-RU" sz="3200" dirty="0" err="1"/>
              <a:t>push</a:t>
            </a:r>
            <a:r>
              <a:rPr lang="ru-RU" sz="3200" dirty="0"/>
              <a:t>), возможно только в вершину стека (добавленный элемент становится первым сверху). Удаление элемента, называемое также выталкиванием (</a:t>
            </a:r>
            <a:r>
              <a:rPr lang="ru-RU" sz="3200" dirty="0" err="1"/>
              <a:t>pop</a:t>
            </a:r>
            <a:r>
              <a:rPr lang="ru-RU" sz="3200" dirty="0"/>
              <a:t>), тоже возможно только из вершины стека, при этом второй сверху элемент становится верхним</a:t>
            </a:r>
          </a:p>
        </p:txBody>
      </p:sp>
    </p:spTree>
    <p:extLst>
      <p:ext uri="{BB962C8B-B14F-4D97-AF65-F5344CB8AC3E}">
        <p14:creationId xmlns:p14="http://schemas.microsoft.com/office/powerpoint/2010/main" val="2443346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b="1" dirty="0"/>
              <a:t>Стек</a:t>
            </a:r>
            <a:endParaRPr lang="uk-UA" dirty="0"/>
          </a:p>
        </p:txBody>
      </p:sp>
      <p:pic>
        <p:nvPicPr>
          <p:cNvPr id="9" name="Объект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402" y="1332000"/>
            <a:ext cx="5806127" cy="4168800"/>
          </a:xfrm>
        </p:spPr>
      </p:pic>
      <p:sp>
        <p:nvSpPr>
          <p:cNvPr id="10" name="TextBox 9"/>
          <p:cNvSpPr txBox="1"/>
          <p:nvPr/>
        </p:nvSpPr>
        <p:spPr>
          <a:xfrm>
            <a:off x="3608905" y="6007334"/>
            <a:ext cx="2451120" cy="369332"/>
          </a:xfrm>
          <a:prstGeom prst="rect">
            <a:avLst/>
          </a:prstGeom>
          <a:noFill/>
        </p:spPr>
        <p:txBody>
          <a:bodyPr wrap="none" rtlCol="0">
            <a:spAutoFit/>
          </a:bodyPr>
          <a:lstStyle/>
          <a:p>
            <a:r>
              <a:rPr lang="ru-RU" dirty="0" smtClean="0"/>
              <a:t>Принцип работы стека</a:t>
            </a:r>
            <a:endParaRPr lang="uk-UA" dirty="0"/>
          </a:p>
        </p:txBody>
      </p:sp>
    </p:spTree>
    <p:extLst>
      <p:ext uri="{BB962C8B-B14F-4D97-AF65-F5344CB8AC3E}">
        <p14:creationId xmlns:p14="http://schemas.microsoft.com/office/powerpoint/2010/main" val="3809278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b="1" dirty="0"/>
              <a:t>Стек</a:t>
            </a:r>
            <a:endParaRPr lang="uk-UA" dirty="0"/>
          </a:p>
        </p:txBody>
      </p:sp>
      <p:sp>
        <p:nvSpPr>
          <p:cNvPr id="5" name="Объект 4"/>
          <p:cNvSpPr>
            <a:spLocks noGrp="1"/>
          </p:cNvSpPr>
          <p:nvPr>
            <p:ph idx="1"/>
          </p:nvPr>
        </p:nvSpPr>
        <p:spPr>
          <a:xfrm>
            <a:off x="982133" y="907200"/>
            <a:ext cx="7704667" cy="5092616"/>
          </a:xfrm>
        </p:spPr>
        <p:txBody>
          <a:bodyPr>
            <a:normAutofit/>
          </a:bodyPr>
          <a:lstStyle/>
          <a:p>
            <a:pPr marL="0" indent="0">
              <a:buNone/>
            </a:pPr>
            <a:r>
              <a:rPr lang="ru-RU" sz="3200" dirty="0"/>
              <a:t>Стеки широко применяются в вычислительной технике. Например, для отслеживания точек возврата из подпрограмм используется стек вызовов, который является неотъемлемой частью архитектуры большинства современных процессоров. Языки программирования высокого уровня также используют стек вызовов для передачи параметров при вызове процедур.</a:t>
            </a:r>
          </a:p>
        </p:txBody>
      </p:sp>
    </p:spTree>
    <p:extLst>
      <p:ext uri="{BB962C8B-B14F-4D97-AF65-F5344CB8AC3E}">
        <p14:creationId xmlns:p14="http://schemas.microsoft.com/office/powerpoint/2010/main" val="2343102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2" y="0"/>
            <a:ext cx="7704667" cy="613316"/>
          </a:xfrm>
        </p:spPr>
        <p:txBody>
          <a:bodyPr>
            <a:normAutofit fontScale="90000"/>
          </a:bodyPr>
          <a:lstStyle/>
          <a:p>
            <a:r>
              <a:rPr lang="uk-UA" dirty="0" smtClean="0"/>
              <a:t>Стек</a:t>
            </a:r>
            <a:endParaRPr lang="ru-RU" dirty="0"/>
          </a:p>
        </p:txBody>
      </p:sp>
      <p:sp>
        <p:nvSpPr>
          <p:cNvPr id="3" name="Объект 2"/>
          <p:cNvSpPr>
            <a:spLocks noGrp="1"/>
          </p:cNvSpPr>
          <p:nvPr>
            <p:ph idx="1"/>
          </p:nvPr>
        </p:nvSpPr>
        <p:spPr>
          <a:xfrm>
            <a:off x="982133" y="613315"/>
            <a:ext cx="8161867" cy="6159191"/>
          </a:xfrm>
        </p:spPr>
        <p:txBody>
          <a:bodyPr>
            <a:normAutofit fontScale="85000" lnSpcReduction="20000"/>
          </a:bodyPr>
          <a:lstStyle/>
          <a:p>
            <a:pPr marL="0" indent="0">
              <a:buNone/>
            </a:pPr>
            <a:r>
              <a:rPr lang="ru-RU" b="1" dirty="0" err="1">
                <a:latin typeface="Courier New" panose="02070309020205020404" pitchFamily="49" charset="0"/>
                <a:cs typeface="Courier New" panose="02070309020205020404" pitchFamily="49" charset="0"/>
              </a:rPr>
              <a:t>const</a:t>
            </a:r>
            <a:r>
              <a:rPr lang="ru-RU" dirty="0">
                <a:latin typeface="Courier New" panose="02070309020205020404" pitchFamily="49" charset="0"/>
                <a:cs typeface="Courier New" panose="02070309020205020404" pitchFamily="49" charset="0"/>
              </a:rPr>
              <a:t> </a:t>
            </a:r>
            <a:r>
              <a:rPr lang="ru-RU" b="1" dirty="0" err="1">
                <a:latin typeface="Courier New" panose="02070309020205020404" pitchFamily="49" charset="0"/>
                <a:cs typeface="Courier New" panose="02070309020205020404" pitchFamily="49" charset="0"/>
              </a:rPr>
              <a:t>int</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stacksize</a:t>
            </a:r>
            <a:r>
              <a:rPr lang="ru-RU" dirty="0">
                <a:latin typeface="Courier New" panose="02070309020205020404" pitchFamily="49" charset="0"/>
                <a:cs typeface="Courier New" panose="02070309020205020404" pitchFamily="49" charset="0"/>
              </a:rPr>
              <a:t> = 10;</a:t>
            </a:r>
          </a:p>
          <a:p>
            <a:pPr marL="0" indent="0">
              <a:buNone/>
            </a:pPr>
            <a:r>
              <a:rPr lang="ru-RU" b="1" dirty="0" err="1">
                <a:latin typeface="Courier New" panose="02070309020205020404" pitchFamily="49" charset="0"/>
                <a:cs typeface="Courier New" panose="02070309020205020404" pitchFamily="49" charset="0"/>
              </a:rPr>
              <a:t>const</a:t>
            </a:r>
            <a:r>
              <a:rPr lang="ru-RU" dirty="0">
                <a:latin typeface="Courier New" panose="02070309020205020404" pitchFamily="49" charset="0"/>
                <a:cs typeface="Courier New" panose="02070309020205020404" pitchFamily="49" charset="0"/>
              </a:rPr>
              <a:t> </a:t>
            </a:r>
            <a:r>
              <a:rPr lang="ru-RU" b="1" dirty="0" err="1">
                <a:latin typeface="Courier New" panose="02070309020205020404" pitchFamily="49" charset="0"/>
                <a:cs typeface="Courier New" panose="02070309020205020404" pitchFamily="49" charset="0"/>
              </a:rPr>
              <a:t>int</a:t>
            </a:r>
            <a:r>
              <a:rPr lang="ru-RU" dirty="0">
                <a:latin typeface="Courier New" panose="02070309020205020404" pitchFamily="49" charset="0"/>
                <a:cs typeface="Courier New" panose="02070309020205020404" pitchFamily="49" charset="0"/>
              </a:rPr>
              <a:t> EMPTY = -1;</a:t>
            </a:r>
          </a:p>
          <a:p>
            <a:pPr marL="0" indent="0">
              <a:buNone/>
            </a:pPr>
            <a:r>
              <a:rPr lang="ru-RU" b="1" dirty="0" err="1">
                <a:latin typeface="Courier New" panose="02070309020205020404" pitchFamily="49" charset="0"/>
                <a:cs typeface="Courier New" panose="02070309020205020404" pitchFamily="49" charset="0"/>
              </a:rPr>
              <a:t>class</a:t>
            </a:r>
            <a:r>
              <a:rPr lang="ru-RU" dirty="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Stack</a:t>
            </a:r>
            <a:endParaRPr lang="ru-RU" dirty="0">
              <a:latin typeface="Courier New" panose="02070309020205020404" pitchFamily="49" charset="0"/>
              <a:cs typeface="Courier New" panose="02070309020205020404" pitchFamily="49" charset="0"/>
            </a:endParaRPr>
          </a:p>
          <a:p>
            <a:pPr marL="0" indent="0">
              <a:buNone/>
            </a:pPr>
            <a:r>
              <a:rPr lang="ru-RU" dirty="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arr</a:t>
            </a:r>
            <a:r>
              <a:rPr lang="ru-RU" dirty="0">
                <a:latin typeface="Courier New" panose="02070309020205020404" pitchFamily="49" charset="0"/>
                <a:cs typeface="Courier New" panose="02070309020205020404" pitchFamily="49" charset="0"/>
              </a:rPr>
              <a:t>[</a:t>
            </a:r>
            <a:r>
              <a:rPr lang="ru-RU" dirty="0" err="1">
                <a:latin typeface="Courier New" panose="02070309020205020404" pitchFamily="49" charset="0"/>
                <a:cs typeface="Courier New" panose="02070309020205020404" pitchFamily="49" charset="0"/>
              </a:rPr>
              <a:t>stacksize</a:t>
            </a:r>
            <a:r>
              <a:rPr lang="ru-RU" dirty="0">
                <a:latin typeface="Courier New" panose="02070309020205020404" pitchFamily="49" charset="0"/>
                <a:cs typeface="Courier New" panose="02070309020205020404" pitchFamily="49" charset="0"/>
              </a:rPr>
              <a:t>]; // Массив для хранения данных</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top</a:t>
            </a:r>
            <a:r>
              <a:rPr lang="ru-RU" dirty="0">
                <a:latin typeface="Courier New" panose="02070309020205020404" pitchFamily="49" charset="0"/>
                <a:cs typeface="Courier New" panose="02070309020205020404" pitchFamily="49" charset="0"/>
              </a:rPr>
              <a:t>; // Вершина стека</a:t>
            </a:r>
          </a:p>
          <a:p>
            <a:pPr marL="0" indent="0">
              <a:buNone/>
            </a:pPr>
            <a:r>
              <a:rPr lang="ru-RU" b="1" dirty="0" err="1" smtClean="0">
                <a:latin typeface="Courier New" panose="02070309020205020404" pitchFamily="49" charset="0"/>
                <a:cs typeface="Courier New" panose="02070309020205020404" pitchFamily="49" charset="0"/>
              </a:rPr>
              <a:t>public</a:t>
            </a:r>
            <a:r>
              <a:rPr lang="ru-RU"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ru-RU" dirty="0" err="1" smtClean="0">
                <a:latin typeface="Courier New" panose="02070309020205020404" pitchFamily="49" charset="0"/>
                <a:cs typeface="Courier New" panose="02070309020205020404" pitchFamily="49" charset="0"/>
              </a:rPr>
              <a:t>Stack</a:t>
            </a:r>
            <a:r>
              <a:rPr lang="ru-RU" dirty="0">
                <a:latin typeface="Courier New" panose="02070309020205020404" pitchFamily="49" charset="0"/>
                <a:cs typeface="Courier New" panose="02070309020205020404" pitchFamily="49" charset="0"/>
              </a:rPr>
              <a:t>(); // Конструктор</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void</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push</a:t>
            </a:r>
            <a:r>
              <a:rPr lang="ru-RU" dirty="0">
                <a:latin typeface="Courier New" panose="02070309020205020404" pitchFamily="49" charset="0"/>
                <a:cs typeface="Courier New" panose="02070309020205020404" pitchFamily="49" charset="0"/>
              </a:rPr>
              <a:t>(</a:t>
            </a:r>
            <a:r>
              <a:rPr lang="ru-RU" b="1" dirty="0" err="1">
                <a:latin typeface="Courier New" panose="02070309020205020404" pitchFamily="49" charset="0"/>
                <a:cs typeface="Courier New" panose="02070309020205020404" pitchFamily="49" charset="0"/>
              </a:rPr>
              <a:t>int</a:t>
            </a:r>
            <a:r>
              <a:rPr lang="ru-RU" dirty="0">
                <a:latin typeface="Courier New" panose="02070309020205020404" pitchFamily="49" charset="0"/>
                <a:cs typeface="Courier New" panose="02070309020205020404" pitchFamily="49" charset="0"/>
              </a:rPr>
              <a:t> c); // Добавление элемента</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pop</a:t>
            </a:r>
            <a:r>
              <a:rPr lang="ru-RU" dirty="0">
                <a:latin typeface="Courier New" panose="02070309020205020404" pitchFamily="49" charset="0"/>
                <a:cs typeface="Courier New" panose="02070309020205020404" pitchFamily="49" charset="0"/>
              </a:rPr>
              <a:t>(); // Выталкивание элемента</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void</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clear</a:t>
            </a:r>
            <a:r>
              <a:rPr lang="ru-RU" dirty="0">
                <a:latin typeface="Courier New" panose="02070309020205020404" pitchFamily="49" charset="0"/>
                <a:cs typeface="Courier New" panose="02070309020205020404" pitchFamily="49" charset="0"/>
              </a:rPr>
              <a:t>(); // Очистка стека</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bool</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isEmpty</a:t>
            </a:r>
            <a:r>
              <a:rPr lang="ru-RU" dirty="0">
                <a:latin typeface="Courier New" panose="02070309020205020404" pitchFamily="49" charset="0"/>
                <a:cs typeface="Courier New" panose="02070309020205020404" pitchFamily="49" charset="0"/>
              </a:rPr>
              <a:t>(); // Проверка на наличие элементов в стеке</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bool</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isFull</a:t>
            </a:r>
            <a:r>
              <a:rPr lang="ru-RU" dirty="0">
                <a:latin typeface="Courier New" panose="02070309020205020404" pitchFamily="49" charset="0"/>
                <a:cs typeface="Courier New" panose="02070309020205020404" pitchFamily="49" charset="0"/>
              </a:rPr>
              <a:t>(); // Проверка на заполнение всего стека</a:t>
            </a:r>
          </a:p>
          <a:p>
            <a:pPr marL="0" indent="0">
              <a:buNone/>
            </a:pPr>
            <a:r>
              <a:rPr lang="en-US" b="1" dirty="0" smtClean="0">
                <a:latin typeface="Courier New" panose="02070309020205020404" pitchFamily="49" charset="0"/>
                <a:cs typeface="Courier New" panose="02070309020205020404" pitchFamily="49" charset="0"/>
              </a:rPr>
              <a:t>	</a:t>
            </a:r>
            <a:r>
              <a:rPr lang="ru-RU" b="1" dirty="0" err="1" smtClean="0">
                <a:latin typeface="Courier New" panose="02070309020205020404" pitchFamily="49" charset="0"/>
                <a:cs typeface="Courier New" panose="02070309020205020404" pitchFamily="49" charset="0"/>
              </a:rPr>
              <a:t>int</a:t>
            </a:r>
            <a:r>
              <a:rPr lang="ru-RU" dirty="0" smtClean="0">
                <a:latin typeface="Courier New" panose="02070309020205020404" pitchFamily="49" charset="0"/>
                <a:cs typeface="Courier New" panose="02070309020205020404" pitchFamily="49" charset="0"/>
              </a:rPr>
              <a:t> </a:t>
            </a:r>
            <a:r>
              <a:rPr lang="ru-RU" dirty="0" err="1">
                <a:latin typeface="Courier New" panose="02070309020205020404" pitchFamily="49" charset="0"/>
                <a:cs typeface="Courier New" panose="02070309020205020404" pitchFamily="49" charset="0"/>
              </a:rPr>
              <a:t>getCount</a:t>
            </a:r>
            <a:r>
              <a:rPr lang="ru-RU" dirty="0">
                <a:latin typeface="Courier New" panose="02070309020205020404" pitchFamily="49" charset="0"/>
                <a:cs typeface="Courier New" panose="02070309020205020404" pitchFamily="49" charset="0"/>
              </a:rPr>
              <a:t>(); // Количество элементов в стеке</a:t>
            </a:r>
          </a:p>
          <a:p>
            <a:pPr marL="0" indent="0">
              <a:buNone/>
            </a:pPr>
            <a:r>
              <a:rPr lang="ru-RU"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1785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3409995844"/>
              </p:ext>
            </p:extLst>
          </p:nvPr>
        </p:nvGraphicFramePr>
        <p:xfrm>
          <a:off x="178419" y="2275247"/>
          <a:ext cx="8957604" cy="2341559"/>
        </p:xfrm>
        <a:graphic>
          <a:graphicData uri="http://schemas.openxmlformats.org/drawingml/2006/table">
            <a:tbl>
              <a:tblPr firstRow="1" firstCol="1" bandRow="1">
                <a:tableStyleId>{5C22544A-7EE6-4342-B048-85BDC9FD1C3A}</a:tableStyleId>
              </a:tblPr>
              <a:tblGrid>
                <a:gridCol w="1659351"/>
                <a:gridCol w="897351"/>
                <a:gridCol w="788004"/>
                <a:gridCol w="962629"/>
                <a:gridCol w="947262"/>
                <a:gridCol w="896558"/>
                <a:gridCol w="896558"/>
                <a:gridCol w="962629"/>
                <a:gridCol w="947262"/>
              </a:tblGrid>
              <a:tr h="606123">
                <a:tc>
                  <a:txBody>
                    <a:bodyPr/>
                    <a:lstStyle/>
                    <a:p>
                      <a:pPr>
                        <a:lnSpc>
                          <a:spcPts val="1500"/>
                        </a:lnSpc>
                        <a:spcAft>
                          <a:spcPts val="0"/>
                        </a:spcAft>
                      </a:pPr>
                      <a:r>
                        <a:rPr lang="uk-UA" sz="1800" dirty="0">
                          <a:effectLst/>
                        </a:rPr>
                        <a:t>Структура </a:t>
                      </a:r>
                      <a:endParaRPr lang="uk-UA" sz="1800" dirty="0" smtClean="0">
                        <a:effectLst/>
                      </a:endParaRPr>
                    </a:p>
                    <a:p>
                      <a:pPr>
                        <a:lnSpc>
                          <a:spcPts val="1500"/>
                        </a:lnSpc>
                        <a:spcAft>
                          <a:spcPts val="0"/>
                        </a:spcAft>
                      </a:pPr>
                      <a:r>
                        <a:rPr lang="ru-RU" sz="1800" dirty="0" smtClean="0">
                          <a:effectLst/>
                        </a:rPr>
                        <a:t>данных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gridSpan="8">
                  <a:txBody>
                    <a:bodyPr/>
                    <a:lstStyle/>
                    <a:p>
                      <a:pPr>
                        <a:lnSpc>
                          <a:spcPts val="1500"/>
                        </a:lnSpc>
                        <a:spcAft>
                          <a:spcPts val="0"/>
                        </a:spcAft>
                      </a:pPr>
                      <a:r>
                        <a:rPr lang="ru-RU" sz="1800">
                          <a:effectLst/>
                        </a:rPr>
                        <a:t>Временная сложность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gridSpan="4">
                  <a:txBody>
                    <a:bodyPr/>
                    <a:lstStyle/>
                    <a:p>
                      <a:pPr>
                        <a:lnSpc>
                          <a:spcPts val="1500"/>
                        </a:lnSpc>
                        <a:spcAft>
                          <a:spcPts val="0"/>
                        </a:spcAft>
                      </a:pPr>
                      <a:r>
                        <a:rPr lang="ru-RU" sz="1800">
                          <a:effectLst/>
                        </a:rPr>
                        <a:t>Средняя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pPr>
                        <a:lnSpc>
                          <a:spcPts val="1500"/>
                        </a:lnSpc>
                        <a:spcAft>
                          <a:spcPts val="0"/>
                        </a:spcAft>
                      </a:pPr>
                      <a:r>
                        <a:rPr lang="ru-RU" sz="1800">
                          <a:effectLst/>
                        </a:rPr>
                        <a:t>Худшая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r>
              <a:tr h="446617">
                <a:tc>
                  <a:txBody>
                    <a:bodyPr/>
                    <a:lstStyle/>
                    <a:p>
                      <a:pPr>
                        <a:lnSpc>
                          <a:spcPts val="1500"/>
                        </a:lnSpc>
                        <a:spcAft>
                          <a:spcPts val="0"/>
                        </a:spcAft>
                      </a:pPr>
                      <a:r>
                        <a:rPr lang="ru-RU" sz="1800" dirty="0">
                          <a:effectLst/>
                        </a:rPr>
                        <a:t>Массив (</a:t>
                      </a:r>
                      <a:r>
                        <a:rPr lang="ru-RU" sz="1800" dirty="0" err="1">
                          <a:effectLst/>
                        </a:rPr>
                        <a:t>Array</a:t>
                      </a:r>
                      <a:r>
                        <a:rPr lang="ru-RU" sz="1800" dirty="0">
                          <a:effectLst/>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r>
              <a:tr h="446617">
                <a:tc>
                  <a:txBody>
                    <a:bodyPr/>
                    <a:lstStyle/>
                    <a:p>
                      <a:pPr>
                        <a:lnSpc>
                          <a:spcPts val="1500"/>
                        </a:lnSpc>
                        <a:spcAft>
                          <a:spcPts val="0"/>
                        </a:spcAft>
                      </a:pP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Стек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Stack</a:t>
                      </a: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bl>
          </a:graphicData>
        </a:graphic>
      </p:graphicFrame>
      <p:graphicFrame>
        <p:nvGraphicFramePr>
          <p:cNvPr id="5" name="Таблица 4"/>
          <p:cNvGraphicFramePr>
            <a:graphicFrameLocks noGrp="1"/>
          </p:cNvGraphicFramePr>
          <p:nvPr/>
        </p:nvGraphicFramePr>
        <p:xfrm>
          <a:off x="1825080" y="1854199"/>
          <a:ext cx="7318919" cy="370840"/>
        </p:xfrm>
        <a:graphic>
          <a:graphicData uri="http://schemas.openxmlformats.org/drawingml/2006/table">
            <a:tbl>
              <a:tblPr firstRow="1" bandRow="1">
                <a:tableStyleId>{5940675A-B579-460E-94D1-54222C63F5DA}</a:tableStyleId>
              </a:tblPr>
              <a:tblGrid>
                <a:gridCol w="1261758"/>
                <a:gridCol w="1261758"/>
                <a:gridCol w="2271887"/>
                <a:gridCol w="1261758"/>
                <a:gridCol w="1261758"/>
              </a:tblGrid>
              <a:tr h="370840">
                <a:tc>
                  <a:txBody>
                    <a:bodyPr/>
                    <a:lstStyle/>
                    <a:p>
                      <a:r>
                        <a:rPr lang="ru-RU" dirty="0" smtClean="0"/>
                        <a:t>Отлично</a:t>
                      </a:r>
                      <a:endParaRPr lang="ru-RU" dirty="0"/>
                    </a:p>
                  </a:txBody>
                  <a:tcPr>
                    <a:solidFill>
                      <a:schemeClr val="accent2"/>
                    </a:solidFill>
                  </a:tcPr>
                </a:tc>
                <a:tc>
                  <a:txBody>
                    <a:bodyPr/>
                    <a:lstStyle/>
                    <a:p>
                      <a:r>
                        <a:rPr lang="ru-RU" dirty="0" smtClean="0"/>
                        <a:t>Хорошо</a:t>
                      </a:r>
                      <a:endParaRPr lang="ru-RU" dirty="0"/>
                    </a:p>
                  </a:txBody>
                  <a:tcPr>
                    <a:solidFill>
                      <a:schemeClr val="accent1">
                        <a:lumMod val="40000"/>
                        <a:lumOff val="60000"/>
                      </a:schemeClr>
                    </a:solidFill>
                  </a:tcPr>
                </a:tc>
                <a:tc>
                  <a:txBody>
                    <a:bodyPr/>
                    <a:lstStyle/>
                    <a:p>
                      <a:r>
                        <a:rPr lang="ru-RU" dirty="0" smtClean="0"/>
                        <a:t>Удовлетворительно</a:t>
                      </a:r>
                      <a:endParaRPr lang="ru-RU" dirty="0"/>
                    </a:p>
                  </a:txBody>
                  <a:tcPr>
                    <a:solidFill>
                      <a:srgbClr val="FFFF00"/>
                    </a:solidFill>
                  </a:tcPr>
                </a:tc>
                <a:tc>
                  <a:txBody>
                    <a:bodyPr/>
                    <a:lstStyle/>
                    <a:p>
                      <a:r>
                        <a:rPr lang="ru-RU" dirty="0" smtClean="0"/>
                        <a:t>Плохо</a:t>
                      </a:r>
                      <a:endParaRPr lang="ru-RU" dirty="0"/>
                    </a:p>
                  </a:txBody>
                  <a:tcPr>
                    <a:solidFill>
                      <a:srgbClr val="FFC000"/>
                    </a:solidFill>
                  </a:tcPr>
                </a:tc>
                <a:tc>
                  <a:txBody>
                    <a:bodyPr/>
                    <a:lstStyle/>
                    <a:p>
                      <a:r>
                        <a:rPr lang="ru-RU" dirty="0" smtClean="0"/>
                        <a:t>Ужасно</a:t>
                      </a:r>
                      <a:endParaRPr lang="ru-RU" dirty="0"/>
                    </a:p>
                  </a:txBody>
                  <a:tcPr>
                    <a:solidFill>
                      <a:schemeClr val="accent4"/>
                    </a:solidFill>
                  </a:tcPr>
                </a:tc>
              </a:tr>
            </a:tbl>
          </a:graphicData>
        </a:graphic>
      </p:graphicFrame>
      <p:sp>
        <p:nvSpPr>
          <p:cNvPr id="7" name="Заголовок 6"/>
          <p:cNvSpPr>
            <a:spLocks noGrp="1"/>
          </p:cNvSpPr>
          <p:nvPr>
            <p:ph type="title"/>
          </p:nvPr>
        </p:nvSpPr>
        <p:spPr>
          <a:xfrm>
            <a:off x="982132" y="0"/>
            <a:ext cx="8161867" cy="1382751"/>
          </a:xfrm>
        </p:spPr>
        <p:txBody>
          <a:bodyPr>
            <a:normAutofit/>
          </a:bodyPr>
          <a:lstStyle/>
          <a:p>
            <a:r>
              <a:rPr lang="ru-RU" dirty="0" smtClean="0"/>
              <a:t>Временная сложность операций со стеком</a:t>
            </a:r>
            <a:endParaRPr lang="ru-RU" dirty="0"/>
          </a:p>
        </p:txBody>
      </p:sp>
    </p:spTree>
    <p:extLst>
      <p:ext uri="{BB962C8B-B14F-4D97-AF65-F5344CB8AC3E}">
        <p14:creationId xmlns:p14="http://schemas.microsoft.com/office/powerpoint/2010/main" val="3547723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2494" y="0"/>
            <a:ext cx="7704667" cy="825189"/>
          </a:xfrm>
        </p:spPr>
        <p:txBody>
          <a:bodyPr/>
          <a:lstStyle/>
          <a:p>
            <a:r>
              <a:rPr lang="ru-RU" dirty="0"/>
              <a:t>Поиск парных скобок</a:t>
            </a:r>
          </a:p>
        </p:txBody>
      </p:sp>
      <p:sp>
        <p:nvSpPr>
          <p:cNvPr id="3" name="Объект 2"/>
          <p:cNvSpPr>
            <a:spLocks noGrp="1"/>
          </p:cNvSpPr>
          <p:nvPr>
            <p:ph idx="1"/>
          </p:nvPr>
        </p:nvSpPr>
        <p:spPr>
          <a:xfrm>
            <a:off x="657922" y="1025912"/>
            <a:ext cx="8486077" cy="5341434"/>
          </a:xfrm>
        </p:spPr>
        <p:txBody>
          <a:bodyPr>
            <a:normAutofit/>
          </a:bodyPr>
          <a:lstStyle/>
          <a:p>
            <a:r>
              <a:rPr lang="ru-RU" dirty="0"/>
              <a:t>Стеки также часто используются при разборе некоторых видов текстовых строк</a:t>
            </a:r>
            <a:r>
              <a:rPr lang="ru-RU" dirty="0" smtClean="0"/>
              <a:t>.</a:t>
            </a:r>
          </a:p>
          <a:p>
            <a:endParaRPr lang="ru-RU" dirty="0"/>
          </a:p>
          <a:p>
            <a:pPr marL="0" indent="0">
              <a:buNone/>
            </a:pPr>
            <a:r>
              <a:rPr lang="ru-RU" sz="2000" dirty="0">
                <a:latin typeface="Courier New" panose="02070309020205020404" pitchFamily="49" charset="0"/>
                <a:cs typeface="Courier New" panose="02070309020205020404" pitchFamily="49" charset="0"/>
              </a:rPr>
              <a:t>c[d] // Правильно</a:t>
            </a:r>
          </a:p>
          <a:p>
            <a:pPr marL="0" indent="0">
              <a:buNone/>
            </a:pPr>
            <a:r>
              <a:rPr lang="ru-RU" sz="2000" dirty="0">
                <a:latin typeface="Courier New" panose="02070309020205020404" pitchFamily="49" charset="0"/>
                <a:cs typeface="Courier New" panose="02070309020205020404" pitchFamily="49" charset="0"/>
              </a:rPr>
              <a:t>a{b[c]d}e // Правильно</a:t>
            </a:r>
          </a:p>
          <a:p>
            <a:pPr marL="0" indent="0">
              <a:buNone/>
            </a:pPr>
            <a:r>
              <a:rPr lang="ru-RU" sz="2000" dirty="0">
                <a:latin typeface="Courier New" panose="02070309020205020404" pitchFamily="49" charset="0"/>
                <a:cs typeface="Courier New" panose="02070309020205020404" pitchFamily="49" charset="0"/>
              </a:rPr>
              <a:t>a{b(c]d}e // Неправильно; ] не соответствует (</a:t>
            </a:r>
          </a:p>
          <a:p>
            <a:pPr marL="0" indent="0">
              <a:buNone/>
            </a:pPr>
            <a:r>
              <a:rPr lang="ru-RU" sz="2000" dirty="0">
                <a:latin typeface="Courier New" panose="02070309020205020404" pitchFamily="49" charset="0"/>
                <a:cs typeface="Courier New" panose="02070309020205020404" pitchFamily="49" charset="0"/>
              </a:rPr>
              <a:t>a[b{c}d]e</a:t>
            </a:r>
            <a:r>
              <a:rPr lang="ru-RU" sz="2000" dirty="0" smtClean="0">
                <a:latin typeface="Courier New" panose="02070309020205020404" pitchFamily="49" charset="0"/>
                <a:cs typeface="Courier New" panose="02070309020205020404" pitchFamily="49" charset="0"/>
              </a:rPr>
              <a:t>}// </a:t>
            </a:r>
            <a:r>
              <a:rPr lang="ru-RU" sz="2000" dirty="0">
                <a:latin typeface="Courier New" panose="02070309020205020404" pitchFamily="49" charset="0"/>
                <a:cs typeface="Courier New" panose="02070309020205020404" pitchFamily="49" charset="0"/>
              </a:rPr>
              <a:t>Неправильно; у завершающей скобки } нет пары</a:t>
            </a:r>
          </a:p>
          <a:p>
            <a:pPr marL="0" indent="0">
              <a:buNone/>
            </a:pPr>
            <a:r>
              <a:rPr lang="ru-RU" sz="2000" dirty="0">
                <a:latin typeface="Courier New" panose="02070309020205020404" pitchFamily="49" charset="0"/>
                <a:cs typeface="Courier New" panose="02070309020205020404" pitchFamily="49" charset="0"/>
              </a:rPr>
              <a:t>a{b(c) // Неправильно; у открывающей скобки { нет пары</a:t>
            </a:r>
          </a:p>
        </p:txBody>
      </p:sp>
    </p:spTree>
    <p:extLst>
      <p:ext uri="{BB962C8B-B14F-4D97-AF65-F5344CB8AC3E}">
        <p14:creationId xmlns:p14="http://schemas.microsoft.com/office/powerpoint/2010/main" val="1366986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dirty="0" smtClean="0"/>
              <a:t>Структуры данных</a:t>
            </a:r>
            <a:endParaRPr lang="uk-UA" dirty="0"/>
          </a:p>
        </p:txBody>
      </p:sp>
      <p:sp>
        <p:nvSpPr>
          <p:cNvPr id="5" name="Объект 4"/>
          <p:cNvSpPr>
            <a:spLocks noGrp="1"/>
          </p:cNvSpPr>
          <p:nvPr>
            <p:ph idx="1"/>
          </p:nvPr>
        </p:nvSpPr>
        <p:spPr>
          <a:xfrm>
            <a:off x="982133" y="907200"/>
            <a:ext cx="7704667" cy="5092616"/>
          </a:xfrm>
        </p:spPr>
        <p:txBody>
          <a:bodyPr>
            <a:noAutofit/>
          </a:bodyPr>
          <a:lstStyle/>
          <a:p>
            <a:pPr marL="0" indent="0">
              <a:buNone/>
            </a:pPr>
            <a:r>
              <a:rPr lang="ru-RU" b="1" dirty="0" err="1"/>
              <a:t>О́чередь</a:t>
            </a:r>
            <a:r>
              <a:rPr lang="ru-RU" dirty="0"/>
              <a:t> — структура данных с типом доступа к элементам «первый пришёл — первый вышел» (FIFO, </a:t>
            </a:r>
            <a:r>
              <a:rPr lang="ru-RU" dirty="0" err="1"/>
              <a:t>First</a:t>
            </a:r>
            <a:r>
              <a:rPr lang="ru-RU" dirty="0"/>
              <a:t> </a:t>
            </a:r>
            <a:r>
              <a:rPr lang="ru-RU" dirty="0" err="1"/>
              <a:t>In</a:t>
            </a:r>
            <a:r>
              <a:rPr lang="ru-RU" dirty="0"/>
              <a:t> — </a:t>
            </a:r>
            <a:r>
              <a:rPr lang="ru-RU" dirty="0" err="1"/>
              <a:t>First</a:t>
            </a:r>
            <a:r>
              <a:rPr lang="ru-RU" dirty="0"/>
              <a:t> </a:t>
            </a:r>
            <a:r>
              <a:rPr lang="ru-RU" dirty="0" err="1"/>
              <a:t>Out</a:t>
            </a:r>
            <a:r>
              <a:rPr lang="ru-RU" dirty="0"/>
              <a:t>). Добавление элемента возможно лишь в конец очереди, а извлечение — только из начало очереди, при этом выбранный элемент из очереди удаляется. В различных библиотеках методы добавления и извлечения элементов в очередь могут называться по-разному. Часто для добавления используют название методов </a:t>
            </a:r>
            <a:r>
              <a:rPr lang="en-US" dirty="0"/>
              <a:t>push </a:t>
            </a:r>
            <a:r>
              <a:rPr lang="ru-RU" dirty="0"/>
              <a:t>или </a:t>
            </a:r>
            <a:r>
              <a:rPr lang="ru-RU" dirty="0" err="1"/>
              <a:t>enqueue</a:t>
            </a:r>
            <a:r>
              <a:rPr lang="ru-RU" dirty="0"/>
              <a:t>, а для извлечения </a:t>
            </a:r>
            <a:r>
              <a:rPr lang="en-US" dirty="0"/>
              <a:t>—</a:t>
            </a:r>
            <a:r>
              <a:rPr lang="ru-RU" dirty="0"/>
              <a:t> </a:t>
            </a:r>
            <a:r>
              <a:rPr lang="en-US" dirty="0"/>
              <a:t>pop </a:t>
            </a:r>
            <a:r>
              <a:rPr lang="ru-RU" dirty="0"/>
              <a:t>или </a:t>
            </a:r>
            <a:r>
              <a:rPr lang="ru-RU" dirty="0" err="1"/>
              <a:t>dequeue</a:t>
            </a:r>
            <a:r>
              <a:rPr lang="ru-RU" dirty="0"/>
              <a:t> (рис. 1).</a:t>
            </a:r>
          </a:p>
        </p:txBody>
      </p:sp>
    </p:spTree>
    <p:extLst>
      <p:ext uri="{BB962C8B-B14F-4D97-AF65-F5344CB8AC3E}">
        <p14:creationId xmlns:p14="http://schemas.microsoft.com/office/powerpoint/2010/main" val="3013438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dirty="0"/>
              <a:t>Структуры данных</a:t>
            </a:r>
            <a:endParaRPr lang="uk-UA" dirty="0"/>
          </a:p>
        </p:txBody>
      </p:sp>
      <p:pic>
        <p:nvPicPr>
          <p:cNvPr id="10" name="Объект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018" y="874200"/>
            <a:ext cx="4640895" cy="3332163"/>
          </a:xfrm>
        </p:spPr>
      </p:pic>
      <p:sp>
        <p:nvSpPr>
          <p:cNvPr id="11" name="TextBox 10"/>
          <p:cNvSpPr txBox="1"/>
          <p:nvPr/>
        </p:nvSpPr>
        <p:spPr>
          <a:xfrm>
            <a:off x="3033619" y="4439763"/>
            <a:ext cx="3601692" cy="369332"/>
          </a:xfrm>
          <a:prstGeom prst="rect">
            <a:avLst/>
          </a:prstGeom>
          <a:noFill/>
        </p:spPr>
        <p:txBody>
          <a:bodyPr wrap="none" rtlCol="0">
            <a:spAutoFit/>
          </a:bodyPr>
          <a:lstStyle/>
          <a:p>
            <a:r>
              <a:rPr lang="ru-RU" dirty="0" smtClean="0"/>
              <a:t>Общий принцип работы очереди</a:t>
            </a:r>
            <a:endParaRPr lang="uk-UA" dirty="0"/>
          </a:p>
        </p:txBody>
      </p:sp>
    </p:spTree>
    <p:extLst>
      <p:ext uri="{BB962C8B-B14F-4D97-AF65-F5344CB8AC3E}">
        <p14:creationId xmlns:p14="http://schemas.microsoft.com/office/powerpoint/2010/main" val="3689995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37062" y="0"/>
            <a:ext cx="8106937" cy="6858000"/>
          </a:xfrm>
        </p:spPr>
        <p:txBody>
          <a:bodyPr>
            <a:normAutofit/>
          </a:bodyPr>
          <a:lstStyle/>
          <a:p>
            <a:pPr marL="0" indent="0">
              <a:buNone/>
            </a:pPr>
            <a:r>
              <a:rPr lang="ru-RU" sz="1800" b="1" dirty="0" err="1" smtClean="0">
                <a:latin typeface="Courier New" panose="02070309020205020404" pitchFamily="49" charset="0"/>
                <a:cs typeface="Courier New" panose="02070309020205020404" pitchFamily="49" charset="0"/>
              </a:rPr>
              <a:t>class</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Queue</a:t>
            </a:r>
            <a:endParaRPr lang="ru-RU" sz="1800" dirty="0">
              <a:latin typeface="Courier New" panose="02070309020205020404" pitchFamily="49" charset="0"/>
              <a:cs typeface="Courier New" panose="02070309020205020404" pitchFamily="49" charset="0"/>
            </a:endParaRPr>
          </a:p>
          <a:p>
            <a:pPr marL="0" indent="0">
              <a:buNone/>
            </a:pPr>
            <a:r>
              <a:rPr lang="ru-RU" sz="1800" dirty="0">
                <a:latin typeface="Courier New" panose="02070309020205020404" pitchFamily="49" charset="0"/>
                <a:cs typeface="Courier New" panose="02070309020205020404" pitchFamily="49" charset="0"/>
              </a:rPr>
              <a:t>{</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int</a:t>
            </a:r>
            <a:r>
              <a:rPr lang="ru-RU" sz="1800" dirty="0" smtClean="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*q; // Очередь</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int</a:t>
            </a:r>
            <a:r>
              <a:rPr lang="ru-RU" sz="1800" dirty="0" smtClean="0">
                <a:latin typeface="Courier New" panose="02070309020205020404" pitchFamily="49" charset="0"/>
                <a:cs typeface="Courier New" panose="02070309020205020404" pitchFamily="49" charset="0"/>
              </a:rPr>
              <a:t> </a:t>
            </a:r>
            <a:r>
              <a:rPr lang="ru-RU" sz="1800" dirty="0" err="1" smtClean="0">
                <a:latin typeface="Courier New" panose="02070309020205020404" pitchFamily="49" charset="0"/>
                <a:cs typeface="Courier New" panose="02070309020205020404" pitchFamily="49" charset="0"/>
              </a:rPr>
              <a:t>qEnd</a:t>
            </a:r>
            <a:r>
              <a:rPr lang="en-US" sz="1800" dirty="0" smtClean="0">
                <a:latin typeface="Courier New" panose="02070309020205020404" pitchFamily="49" charset="0"/>
                <a:cs typeface="Courier New" panose="02070309020205020404" pitchFamily="49" charset="0"/>
              </a:rPr>
              <a:t>;</a:t>
            </a:r>
            <a:r>
              <a:rPr lang="ru-RU" sz="1800" dirty="0" smtClean="0">
                <a:latin typeface="Courier New" panose="02070309020205020404" pitchFamily="49" charset="0"/>
                <a:cs typeface="Courier New" panose="02070309020205020404" pitchFamily="49" charset="0"/>
              </a:rPr>
              <a:t> </a:t>
            </a:r>
            <a:r>
              <a:rPr lang="ru-RU" sz="1800" dirty="0">
                <a:latin typeface="Courier New" panose="02070309020205020404" pitchFamily="49" charset="0"/>
                <a:cs typeface="Courier New" panose="02070309020205020404" pitchFamily="49" charset="0"/>
              </a:rPr>
              <a:t>// Текущий размер очереди</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int</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maxQLength</a:t>
            </a:r>
            <a:r>
              <a:rPr lang="ru-RU" sz="1800" dirty="0">
                <a:latin typeface="Courier New" panose="02070309020205020404" pitchFamily="49" charset="0"/>
                <a:cs typeface="Courier New" panose="02070309020205020404" pitchFamily="49" charset="0"/>
              </a:rPr>
              <a:t>; // Максимальный размер очереди</a:t>
            </a:r>
          </a:p>
          <a:p>
            <a:pPr marL="0" indent="0">
              <a:buNone/>
            </a:pPr>
            <a:r>
              <a:rPr lang="ru-RU" sz="1800" b="1" dirty="0" err="1" smtClean="0">
                <a:latin typeface="Courier New" panose="02070309020205020404" pitchFamily="49" charset="0"/>
                <a:cs typeface="Courier New" panose="02070309020205020404" pitchFamily="49" charset="0"/>
              </a:rPr>
              <a:t>public</a:t>
            </a:r>
            <a:r>
              <a:rPr lang="ru-RU" sz="1800" b="1" dirty="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ru-RU" sz="1800" dirty="0" err="1" smtClean="0">
                <a:latin typeface="Courier New" panose="02070309020205020404" pitchFamily="49" charset="0"/>
                <a:cs typeface="Courier New" panose="02070309020205020404" pitchFamily="49" charset="0"/>
              </a:rPr>
              <a:t>Queue</a:t>
            </a:r>
            <a:r>
              <a:rPr lang="ru-RU" sz="1800" dirty="0" smtClean="0">
                <a:latin typeface="Courier New" panose="02070309020205020404" pitchFamily="49" charset="0"/>
                <a:cs typeface="Courier New" panose="02070309020205020404" pitchFamily="49" charset="0"/>
              </a:rPr>
              <a:t>(</a:t>
            </a:r>
            <a:r>
              <a:rPr lang="ru-RU" sz="1800" b="1" dirty="0" err="1" smtClean="0">
                <a:latin typeface="Courier New" panose="02070309020205020404" pitchFamily="49" charset="0"/>
                <a:cs typeface="Courier New" panose="02070309020205020404" pitchFamily="49" charset="0"/>
              </a:rPr>
              <a:t>int</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MaxLength</a:t>
            </a:r>
            <a:r>
              <a:rPr lang="ru-RU" sz="1800" dirty="0">
                <a:latin typeface="Courier New" panose="02070309020205020404" pitchFamily="49" charset="0"/>
                <a:cs typeface="Courier New" panose="02070309020205020404" pitchFamily="49" charset="0"/>
              </a:rPr>
              <a:t>);// Конструктор</a:t>
            </a:r>
          </a:p>
          <a:p>
            <a:pPr marL="0" indent="0">
              <a:buNone/>
            </a:pPr>
            <a:r>
              <a:rPr lang="en-US" sz="1800" dirty="0" smtClean="0">
                <a:latin typeface="Courier New" panose="02070309020205020404" pitchFamily="49" charset="0"/>
                <a:cs typeface="Courier New" panose="02070309020205020404" pitchFamily="49" charset="0"/>
              </a:rPr>
              <a:t>	</a:t>
            </a:r>
            <a:r>
              <a:rPr lang="ru-RU" sz="1800" dirty="0" smtClean="0">
                <a:latin typeface="Courier New" panose="02070309020205020404" pitchFamily="49" charset="0"/>
                <a:cs typeface="Courier New" panose="02070309020205020404" pitchFamily="49" charset="0"/>
              </a:rPr>
              <a:t>~</a:t>
            </a:r>
            <a:r>
              <a:rPr lang="ru-RU" sz="1800" dirty="0" err="1">
                <a:latin typeface="Courier New" panose="02070309020205020404" pitchFamily="49" charset="0"/>
                <a:cs typeface="Courier New" panose="02070309020205020404" pitchFamily="49" charset="0"/>
              </a:rPr>
              <a:t>Queue</a:t>
            </a:r>
            <a:r>
              <a:rPr lang="ru-RU" sz="1800" dirty="0">
                <a:latin typeface="Courier New" panose="02070309020205020404" pitchFamily="49" charset="0"/>
                <a:cs typeface="Courier New" panose="02070309020205020404" pitchFamily="49" charset="0"/>
              </a:rPr>
              <a:t>(); // Деструктор</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bool</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push</a:t>
            </a:r>
            <a:r>
              <a:rPr lang="ru-RU" sz="1800" dirty="0">
                <a:latin typeface="Courier New" panose="02070309020205020404" pitchFamily="49" charset="0"/>
                <a:cs typeface="Courier New" panose="02070309020205020404" pitchFamily="49" charset="0"/>
              </a:rPr>
              <a:t>(</a:t>
            </a:r>
            <a:r>
              <a:rPr lang="ru-RU" sz="1800" b="1" dirty="0" err="1">
                <a:latin typeface="Courier New" panose="02070309020205020404" pitchFamily="49" charset="0"/>
                <a:cs typeface="Courier New" panose="02070309020205020404" pitchFamily="49" charset="0"/>
              </a:rPr>
              <a:t>int</a:t>
            </a:r>
            <a:r>
              <a:rPr lang="ru-RU" sz="1800" dirty="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elem</a:t>
            </a:r>
            <a:r>
              <a:rPr lang="ru-RU" sz="1800" dirty="0">
                <a:latin typeface="Courier New" panose="02070309020205020404" pitchFamily="49" charset="0"/>
                <a:cs typeface="Courier New" panose="02070309020205020404" pitchFamily="49" charset="0"/>
              </a:rPr>
              <a:t>); // Добавление элемента в очередь</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bool</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pop</a:t>
            </a:r>
            <a:r>
              <a:rPr lang="ru-RU" sz="1800" dirty="0">
                <a:latin typeface="Courier New" panose="02070309020205020404" pitchFamily="49" charset="0"/>
                <a:cs typeface="Courier New" panose="02070309020205020404" pitchFamily="49" charset="0"/>
              </a:rPr>
              <a:t>(</a:t>
            </a:r>
            <a:r>
              <a:rPr lang="ru-RU" sz="1800" b="1" dirty="0" err="1">
                <a:latin typeface="Courier New" panose="02070309020205020404" pitchFamily="49" charset="0"/>
                <a:cs typeface="Courier New" panose="02070309020205020404" pitchFamily="49" charset="0"/>
              </a:rPr>
              <a:t>int</a:t>
            </a:r>
            <a:r>
              <a:rPr lang="ru-RU" sz="1800" dirty="0">
                <a:latin typeface="Courier New" panose="02070309020205020404" pitchFamily="49" charset="0"/>
                <a:cs typeface="Courier New" panose="02070309020205020404" pitchFamily="49" charset="0"/>
              </a:rPr>
              <a:t> &amp; </a:t>
            </a:r>
            <a:r>
              <a:rPr lang="ru-RU" sz="1800" dirty="0" err="1">
                <a:latin typeface="Courier New" panose="02070309020205020404" pitchFamily="49" charset="0"/>
                <a:cs typeface="Courier New" panose="02070309020205020404" pitchFamily="49" charset="0"/>
              </a:rPr>
              <a:t>elem</a:t>
            </a:r>
            <a:r>
              <a:rPr lang="ru-RU" sz="1800" dirty="0">
                <a:latin typeface="Courier New" panose="02070309020205020404" pitchFamily="49" charset="0"/>
                <a:cs typeface="Courier New" panose="02070309020205020404" pitchFamily="49" charset="0"/>
              </a:rPr>
              <a:t>);// Извлечение элемента из очереди</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bool</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isEmpty</a:t>
            </a:r>
            <a:r>
              <a:rPr lang="ru-RU" sz="1800" dirty="0">
                <a:latin typeface="Courier New" panose="02070309020205020404" pitchFamily="49" charset="0"/>
                <a:cs typeface="Courier New" panose="02070309020205020404" pitchFamily="49" charset="0"/>
              </a:rPr>
              <a:t>(); // Очередь пуста?</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bool</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isFull</a:t>
            </a:r>
            <a:r>
              <a:rPr lang="ru-RU" sz="1800" dirty="0">
                <a:latin typeface="Courier New" panose="02070309020205020404" pitchFamily="49" charset="0"/>
                <a:cs typeface="Courier New" panose="02070309020205020404" pitchFamily="49" charset="0"/>
              </a:rPr>
              <a:t>(); // Очередь заполнена?</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void</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setSG</a:t>
            </a:r>
            <a:r>
              <a:rPr lang="ru-RU" sz="1800" dirty="0">
                <a:latin typeface="Courier New" panose="02070309020205020404" pitchFamily="49" charset="0"/>
                <a:cs typeface="Courier New" panose="02070309020205020404" pitchFamily="49" charset="0"/>
              </a:rPr>
              <a:t>(</a:t>
            </a:r>
            <a:r>
              <a:rPr lang="ru-RU" sz="1800" dirty="0" err="1">
                <a:latin typeface="Courier New" panose="02070309020205020404" pitchFamily="49" charset="0"/>
                <a:cs typeface="Courier New" panose="02070309020205020404" pitchFamily="49" charset="0"/>
              </a:rPr>
              <a:t>TStringGrid</a:t>
            </a:r>
            <a:r>
              <a:rPr lang="ru-RU" sz="1800" dirty="0">
                <a:latin typeface="Courier New" panose="02070309020205020404" pitchFamily="49" charset="0"/>
                <a:cs typeface="Courier New" panose="02070309020205020404" pitchFamily="49" charset="0"/>
              </a:rPr>
              <a:t>* _</a:t>
            </a:r>
            <a:r>
              <a:rPr lang="ru-RU" sz="1800" dirty="0" err="1">
                <a:latin typeface="Courier New" panose="02070309020205020404" pitchFamily="49" charset="0"/>
                <a:cs typeface="Courier New" panose="02070309020205020404" pitchFamily="49" charset="0"/>
              </a:rPr>
              <a:t>sg</a:t>
            </a:r>
            <a:r>
              <a:rPr lang="ru-RU" sz="1800" dirty="0">
                <a:latin typeface="Courier New" panose="02070309020205020404" pitchFamily="49" charset="0"/>
                <a:cs typeface="Courier New" panose="02070309020205020404" pitchFamily="49" charset="0"/>
              </a:rPr>
              <a:t>);</a:t>
            </a:r>
          </a:p>
          <a:p>
            <a:pPr marL="0" indent="0">
              <a:buNone/>
            </a:pPr>
            <a:r>
              <a:rPr lang="en-US" sz="1800" b="1" dirty="0" smtClean="0">
                <a:latin typeface="Courier New" panose="02070309020205020404" pitchFamily="49" charset="0"/>
                <a:cs typeface="Courier New" panose="02070309020205020404" pitchFamily="49" charset="0"/>
              </a:rPr>
              <a:t>	</a:t>
            </a:r>
            <a:r>
              <a:rPr lang="ru-RU" sz="1800" b="1" dirty="0" err="1" smtClean="0">
                <a:latin typeface="Courier New" panose="02070309020205020404" pitchFamily="49" charset="0"/>
                <a:cs typeface="Courier New" panose="02070309020205020404" pitchFamily="49" charset="0"/>
              </a:rPr>
              <a:t>void</a:t>
            </a:r>
            <a:r>
              <a:rPr lang="ru-RU" sz="1800" dirty="0" smtClean="0">
                <a:latin typeface="Courier New" panose="02070309020205020404" pitchFamily="49" charset="0"/>
                <a:cs typeface="Courier New" panose="02070309020205020404" pitchFamily="49" charset="0"/>
              </a:rPr>
              <a:t> </a:t>
            </a:r>
            <a:r>
              <a:rPr lang="ru-RU" sz="1800" dirty="0" err="1">
                <a:latin typeface="Courier New" panose="02070309020205020404" pitchFamily="49" charset="0"/>
                <a:cs typeface="Courier New" panose="02070309020205020404" pitchFamily="49" charset="0"/>
              </a:rPr>
              <a:t>printToSG</a:t>
            </a:r>
            <a:r>
              <a:rPr lang="ru-RU" sz="1800" dirty="0">
                <a:latin typeface="Courier New" panose="02070309020205020404" pitchFamily="49" charset="0"/>
                <a:cs typeface="Courier New" panose="02070309020205020404" pitchFamily="49" charset="0"/>
              </a:rPr>
              <a:t>(); // Вывод очереди</a:t>
            </a:r>
          </a:p>
          <a:p>
            <a:pPr marL="0" indent="0">
              <a:buNone/>
            </a:pPr>
            <a:r>
              <a:rPr lang="ru-RU" sz="1800" dirty="0" smtClean="0">
                <a:latin typeface="Courier New" panose="02070309020205020404" pitchFamily="49" charset="0"/>
                <a:cs typeface="Courier New" panose="02070309020205020404" pitchFamily="49" charset="0"/>
              </a:rPr>
              <a:t>};</a:t>
            </a:r>
            <a:endParaRPr lang="ru-RU"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53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912632624"/>
              </p:ext>
            </p:extLst>
          </p:nvPr>
        </p:nvGraphicFramePr>
        <p:xfrm>
          <a:off x="178419" y="2275247"/>
          <a:ext cx="8957604" cy="2850163"/>
        </p:xfrm>
        <a:graphic>
          <a:graphicData uri="http://schemas.openxmlformats.org/drawingml/2006/table">
            <a:tbl>
              <a:tblPr firstRow="1" firstCol="1" bandRow="1">
                <a:tableStyleId>{5C22544A-7EE6-4342-B048-85BDC9FD1C3A}</a:tableStyleId>
              </a:tblPr>
              <a:tblGrid>
                <a:gridCol w="1659351"/>
                <a:gridCol w="897351"/>
                <a:gridCol w="788004"/>
                <a:gridCol w="962629"/>
                <a:gridCol w="947262"/>
                <a:gridCol w="896558"/>
                <a:gridCol w="896558"/>
                <a:gridCol w="962629"/>
                <a:gridCol w="947262"/>
              </a:tblGrid>
              <a:tr h="606123">
                <a:tc>
                  <a:txBody>
                    <a:bodyPr/>
                    <a:lstStyle/>
                    <a:p>
                      <a:pPr>
                        <a:lnSpc>
                          <a:spcPts val="1500"/>
                        </a:lnSpc>
                        <a:spcAft>
                          <a:spcPts val="0"/>
                        </a:spcAft>
                      </a:pPr>
                      <a:r>
                        <a:rPr lang="uk-UA" sz="1800" dirty="0">
                          <a:effectLst/>
                        </a:rPr>
                        <a:t>Структура </a:t>
                      </a:r>
                      <a:endParaRPr lang="uk-UA" sz="1800" dirty="0" smtClean="0">
                        <a:effectLst/>
                      </a:endParaRPr>
                    </a:p>
                    <a:p>
                      <a:pPr>
                        <a:lnSpc>
                          <a:spcPts val="1500"/>
                        </a:lnSpc>
                        <a:spcAft>
                          <a:spcPts val="0"/>
                        </a:spcAft>
                      </a:pPr>
                      <a:r>
                        <a:rPr lang="ru-RU" sz="1800" dirty="0" smtClean="0">
                          <a:effectLst/>
                        </a:rPr>
                        <a:t>данных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gridSpan="8">
                  <a:txBody>
                    <a:bodyPr/>
                    <a:lstStyle/>
                    <a:p>
                      <a:pPr>
                        <a:lnSpc>
                          <a:spcPts val="1500"/>
                        </a:lnSpc>
                        <a:spcAft>
                          <a:spcPts val="0"/>
                        </a:spcAft>
                      </a:pPr>
                      <a:r>
                        <a:rPr lang="ru-RU" sz="1800">
                          <a:effectLst/>
                        </a:rPr>
                        <a:t>Временная сложность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gridSpan="4">
                  <a:txBody>
                    <a:bodyPr/>
                    <a:lstStyle/>
                    <a:p>
                      <a:pPr>
                        <a:lnSpc>
                          <a:spcPts val="1500"/>
                        </a:lnSpc>
                        <a:spcAft>
                          <a:spcPts val="0"/>
                        </a:spcAft>
                      </a:pPr>
                      <a:r>
                        <a:rPr lang="ru-RU" sz="1800">
                          <a:effectLst/>
                        </a:rPr>
                        <a:t>Средняя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pPr>
                        <a:lnSpc>
                          <a:spcPts val="1500"/>
                        </a:lnSpc>
                        <a:spcAft>
                          <a:spcPts val="0"/>
                        </a:spcAft>
                      </a:pPr>
                      <a:r>
                        <a:rPr lang="ru-RU" sz="1800">
                          <a:effectLst/>
                        </a:rPr>
                        <a:t>Худшая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r>
              <a:tr h="446617">
                <a:tc>
                  <a:txBody>
                    <a:bodyPr/>
                    <a:lstStyle/>
                    <a:p>
                      <a:pPr>
                        <a:lnSpc>
                          <a:spcPts val="1500"/>
                        </a:lnSpc>
                        <a:spcAft>
                          <a:spcPts val="0"/>
                        </a:spcAft>
                      </a:pPr>
                      <a:r>
                        <a:rPr lang="ru-RU" sz="1800" dirty="0">
                          <a:effectLst/>
                        </a:rPr>
                        <a:t>Массив (</a:t>
                      </a:r>
                      <a:r>
                        <a:rPr lang="ru-RU" sz="1800" dirty="0" err="1">
                          <a:effectLst/>
                        </a:rPr>
                        <a:t>Array</a:t>
                      </a:r>
                      <a:r>
                        <a:rPr lang="ru-RU" sz="1800" dirty="0">
                          <a:effectLst/>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r>
              <a:tr h="446617">
                <a:tc>
                  <a:txBody>
                    <a:bodyPr/>
                    <a:lstStyle/>
                    <a:p>
                      <a:pPr>
                        <a:lnSpc>
                          <a:spcPts val="1500"/>
                        </a:lnSpc>
                        <a:spcAft>
                          <a:spcPts val="0"/>
                        </a:spcAft>
                      </a:pP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Стек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Stack</a:t>
                      </a: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r h="446617">
                <a:tc>
                  <a:txBody>
                    <a:bodyPr/>
                    <a:lstStyle/>
                    <a:p>
                      <a:pPr marL="0" marR="0" indent="0" algn="l" defTabSz="457200" rtl="0" eaLnBrk="1" fontAlgn="auto" latinLnBrk="0" hangingPunct="1">
                        <a:lnSpc>
                          <a:spcPts val="1500"/>
                        </a:lnSpc>
                        <a:spcBef>
                          <a:spcPts val="0"/>
                        </a:spcBef>
                        <a:spcAft>
                          <a:spcPts val="0"/>
                        </a:spcAft>
                        <a:buClrTx/>
                        <a:buSzTx/>
                        <a:buFontTx/>
                        <a:buNone/>
                        <a:tabLst/>
                        <a:defRPr/>
                      </a:pPr>
                      <a:r>
                        <a:rPr lang="ru-RU" sz="1800" dirty="0" smtClean="0">
                          <a:effectLst/>
                          <a:latin typeface="+mn-lt"/>
                          <a:ea typeface="Calibri" panose="020F0502020204030204" pitchFamily="34" charset="0"/>
                          <a:cs typeface="Times New Roman" panose="02020603050405020304" pitchFamily="18" charset="0"/>
                        </a:rPr>
                        <a:t>Очередь (</a:t>
                      </a:r>
                      <a:r>
                        <a:rPr lang="ru-RU" sz="1800" dirty="0" err="1" smtClean="0">
                          <a:latin typeface="+mn-lt"/>
                          <a:cs typeface="Courier New" panose="02070309020205020404" pitchFamily="49" charset="0"/>
                        </a:rPr>
                        <a:t>Queue</a:t>
                      </a:r>
                      <a:r>
                        <a:rPr lang="ru-RU" sz="1800" dirty="0" smtClean="0">
                          <a:effectLst/>
                          <a:latin typeface="+mn-lt"/>
                          <a:ea typeface="Calibri" panose="020F0502020204030204" pitchFamily="34" charset="0"/>
                          <a:cs typeface="Times New Roman" panose="02020603050405020304" pitchFamily="18" charset="0"/>
                        </a:rPr>
                        <a:t>)</a:t>
                      </a:r>
                      <a:endParaRPr lang="ru-RU" sz="1800" dirty="0">
                        <a:effectLst/>
                        <a:latin typeface="+mn-lt"/>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bl>
          </a:graphicData>
        </a:graphic>
      </p:graphicFrame>
      <p:graphicFrame>
        <p:nvGraphicFramePr>
          <p:cNvPr id="5" name="Таблица 4"/>
          <p:cNvGraphicFramePr>
            <a:graphicFrameLocks noGrp="1"/>
          </p:cNvGraphicFramePr>
          <p:nvPr/>
        </p:nvGraphicFramePr>
        <p:xfrm>
          <a:off x="1825080" y="1854199"/>
          <a:ext cx="7318919" cy="370840"/>
        </p:xfrm>
        <a:graphic>
          <a:graphicData uri="http://schemas.openxmlformats.org/drawingml/2006/table">
            <a:tbl>
              <a:tblPr firstRow="1" bandRow="1">
                <a:tableStyleId>{5940675A-B579-460E-94D1-54222C63F5DA}</a:tableStyleId>
              </a:tblPr>
              <a:tblGrid>
                <a:gridCol w="1261758"/>
                <a:gridCol w="1261758"/>
                <a:gridCol w="2271887"/>
                <a:gridCol w="1261758"/>
                <a:gridCol w="1261758"/>
              </a:tblGrid>
              <a:tr h="370840">
                <a:tc>
                  <a:txBody>
                    <a:bodyPr/>
                    <a:lstStyle/>
                    <a:p>
                      <a:r>
                        <a:rPr lang="ru-RU" dirty="0" smtClean="0"/>
                        <a:t>Отлично</a:t>
                      </a:r>
                      <a:endParaRPr lang="ru-RU" dirty="0"/>
                    </a:p>
                  </a:txBody>
                  <a:tcPr>
                    <a:solidFill>
                      <a:schemeClr val="accent2"/>
                    </a:solidFill>
                  </a:tcPr>
                </a:tc>
                <a:tc>
                  <a:txBody>
                    <a:bodyPr/>
                    <a:lstStyle/>
                    <a:p>
                      <a:r>
                        <a:rPr lang="ru-RU" dirty="0" smtClean="0"/>
                        <a:t>Хорошо</a:t>
                      </a:r>
                      <a:endParaRPr lang="ru-RU" dirty="0"/>
                    </a:p>
                  </a:txBody>
                  <a:tcPr>
                    <a:solidFill>
                      <a:schemeClr val="accent1">
                        <a:lumMod val="40000"/>
                        <a:lumOff val="60000"/>
                      </a:schemeClr>
                    </a:solidFill>
                  </a:tcPr>
                </a:tc>
                <a:tc>
                  <a:txBody>
                    <a:bodyPr/>
                    <a:lstStyle/>
                    <a:p>
                      <a:r>
                        <a:rPr lang="ru-RU" dirty="0" smtClean="0"/>
                        <a:t>Удовлетворительно</a:t>
                      </a:r>
                      <a:endParaRPr lang="ru-RU" dirty="0"/>
                    </a:p>
                  </a:txBody>
                  <a:tcPr>
                    <a:solidFill>
                      <a:srgbClr val="FFFF00"/>
                    </a:solidFill>
                  </a:tcPr>
                </a:tc>
                <a:tc>
                  <a:txBody>
                    <a:bodyPr/>
                    <a:lstStyle/>
                    <a:p>
                      <a:r>
                        <a:rPr lang="ru-RU" dirty="0" smtClean="0"/>
                        <a:t>Плохо</a:t>
                      </a:r>
                      <a:endParaRPr lang="ru-RU" dirty="0"/>
                    </a:p>
                  </a:txBody>
                  <a:tcPr>
                    <a:solidFill>
                      <a:srgbClr val="FFC000"/>
                    </a:solidFill>
                  </a:tcPr>
                </a:tc>
                <a:tc>
                  <a:txBody>
                    <a:bodyPr/>
                    <a:lstStyle/>
                    <a:p>
                      <a:r>
                        <a:rPr lang="ru-RU" dirty="0" smtClean="0"/>
                        <a:t>Ужасно</a:t>
                      </a:r>
                      <a:endParaRPr lang="ru-RU" dirty="0"/>
                    </a:p>
                  </a:txBody>
                  <a:tcPr>
                    <a:solidFill>
                      <a:schemeClr val="accent4"/>
                    </a:solidFill>
                  </a:tcPr>
                </a:tc>
              </a:tr>
            </a:tbl>
          </a:graphicData>
        </a:graphic>
      </p:graphicFrame>
      <p:sp>
        <p:nvSpPr>
          <p:cNvPr id="7" name="Заголовок 6"/>
          <p:cNvSpPr>
            <a:spLocks noGrp="1"/>
          </p:cNvSpPr>
          <p:nvPr>
            <p:ph type="title"/>
          </p:nvPr>
        </p:nvSpPr>
        <p:spPr>
          <a:xfrm>
            <a:off x="982132" y="0"/>
            <a:ext cx="8161867" cy="1382751"/>
          </a:xfrm>
        </p:spPr>
        <p:txBody>
          <a:bodyPr>
            <a:normAutofit/>
          </a:bodyPr>
          <a:lstStyle/>
          <a:p>
            <a:r>
              <a:rPr lang="ru-RU" dirty="0" smtClean="0"/>
              <a:t>Временная сложность операций с</a:t>
            </a:r>
            <a:r>
              <a:rPr lang="en-US" dirty="0" smtClean="0"/>
              <a:t> </a:t>
            </a:r>
            <a:r>
              <a:rPr lang="ru-RU" dirty="0" smtClean="0"/>
              <a:t>очередью</a:t>
            </a:r>
            <a:endParaRPr lang="ru-RU" dirty="0"/>
          </a:p>
        </p:txBody>
      </p:sp>
    </p:spTree>
    <p:extLst>
      <p:ext uri="{BB962C8B-B14F-4D97-AF65-F5344CB8AC3E}">
        <p14:creationId xmlns:p14="http://schemas.microsoft.com/office/powerpoint/2010/main" val="397424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7200" dirty="0" smtClean="0"/>
              <a:t>Структуры данных</a:t>
            </a:r>
            <a:endParaRPr lang="uk-UA" sz="7200" dirty="0"/>
          </a:p>
        </p:txBody>
      </p:sp>
      <p:sp>
        <p:nvSpPr>
          <p:cNvPr id="3" name="Текст 2"/>
          <p:cNvSpPr>
            <a:spLocks noGrp="1"/>
          </p:cNvSpPr>
          <p:nvPr>
            <p:ph type="body" idx="1"/>
          </p:nvPr>
        </p:nvSpPr>
        <p:spPr/>
        <p:txBody>
          <a:bodyPr/>
          <a:lstStyle/>
          <a:p>
            <a:endParaRPr lang="uk-UA"/>
          </a:p>
        </p:txBody>
      </p:sp>
    </p:spTree>
    <p:extLst>
      <p:ext uri="{BB962C8B-B14F-4D97-AF65-F5344CB8AC3E}">
        <p14:creationId xmlns:p14="http://schemas.microsoft.com/office/powerpoint/2010/main" val="4065760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0"/>
            <a:ext cx="7704667" cy="557560"/>
          </a:xfrm>
        </p:spPr>
        <p:txBody>
          <a:bodyPr>
            <a:normAutofit fontScale="90000"/>
          </a:bodyPr>
          <a:lstStyle/>
          <a:p>
            <a:r>
              <a:rPr lang="ru-RU" dirty="0"/>
              <a:t>Структуры данных</a:t>
            </a:r>
          </a:p>
        </p:txBody>
      </p:sp>
      <p:sp>
        <p:nvSpPr>
          <p:cNvPr id="3" name="Объект 2"/>
          <p:cNvSpPr>
            <a:spLocks noGrp="1"/>
          </p:cNvSpPr>
          <p:nvPr>
            <p:ph idx="1"/>
          </p:nvPr>
        </p:nvSpPr>
        <p:spPr>
          <a:xfrm>
            <a:off x="982133" y="735980"/>
            <a:ext cx="8161867" cy="5118410"/>
          </a:xfrm>
        </p:spPr>
        <p:txBody>
          <a:bodyPr>
            <a:normAutofit/>
          </a:bodyPr>
          <a:lstStyle/>
          <a:p>
            <a:pPr marL="0" indent="0">
              <a:buNone/>
            </a:pPr>
            <a:r>
              <a:rPr lang="ru-RU" b="1" dirty="0"/>
              <a:t>Дек (</a:t>
            </a:r>
            <a:r>
              <a:rPr lang="ru-RU" b="1" dirty="0" err="1" smtClean="0"/>
              <a:t>deq</a:t>
            </a:r>
            <a:r>
              <a:rPr lang="en-US" b="1" dirty="0" smtClean="0"/>
              <a:t>u</a:t>
            </a:r>
            <a:r>
              <a:rPr lang="ru-RU" b="1" dirty="0" smtClean="0"/>
              <a:t>e</a:t>
            </a:r>
            <a:r>
              <a:rPr lang="ru-RU" b="1" dirty="0"/>
              <a:t>) </a:t>
            </a:r>
            <a:r>
              <a:rPr lang="ru-RU" dirty="0"/>
              <a:t>представляет собой двустороннюю очередь. И вставка, и </a:t>
            </a:r>
            <a:r>
              <a:rPr lang="ru-RU" dirty="0" smtClean="0"/>
              <a:t>удаление</a:t>
            </a:r>
            <a:r>
              <a:rPr lang="en-US" dirty="0" smtClean="0"/>
              <a:t> </a:t>
            </a:r>
            <a:r>
              <a:rPr lang="ru-RU" dirty="0" smtClean="0"/>
              <a:t>элементов </a:t>
            </a:r>
            <a:r>
              <a:rPr lang="ru-RU" dirty="0"/>
              <a:t>могут производиться с обоих концов. Соответствующие методы </a:t>
            </a:r>
            <a:r>
              <a:rPr lang="ru-RU" dirty="0" smtClean="0"/>
              <a:t>могут</a:t>
            </a:r>
            <a:r>
              <a:rPr lang="en-US" dirty="0" smtClean="0"/>
              <a:t> </a:t>
            </a:r>
            <a:r>
              <a:rPr lang="ru-RU" dirty="0" smtClean="0"/>
              <a:t>называться  </a:t>
            </a:r>
            <a:r>
              <a:rPr lang="ru-RU" dirty="0" err="1"/>
              <a:t>insertLeft</a:t>
            </a:r>
            <a:r>
              <a:rPr lang="ru-RU" dirty="0"/>
              <a:t>() / </a:t>
            </a:r>
            <a:r>
              <a:rPr lang="ru-RU" dirty="0" err="1"/>
              <a:t>insertRight</a:t>
            </a:r>
            <a:r>
              <a:rPr lang="ru-RU" dirty="0"/>
              <a:t>() и  </a:t>
            </a:r>
            <a:r>
              <a:rPr lang="ru-RU" dirty="0" err="1"/>
              <a:t>removeLeft</a:t>
            </a:r>
            <a:r>
              <a:rPr lang="ru-RU" dirty="0"/>
              <a:t>() / </a:t>
            </a:r>
            <a:r>
              <a:rPr lang="ru-RU" dirty="0" err="1"/>
              <a:t>removeRight</a:t>
            </a:r>
            <a:r>
              <a:rPr lang="ru-RU" dirty="0"/>
              <a:t>() .</a:t>
            </a:r>
          </a:p>
          <a:p>
            <a:pPr marL="0" indent="0">
              <a:buNone/>
            </a:pPr>
            <a:r>
              <a:rPr lang="ru-RU" dirty="0"/>
              <a:t>Если ограничиться только методами  </a:t>
            </a:r>
            <a:r>
              <a:rPr lang="ru-RU" dirty="0" err="1"/>
              <a:t>insertLeft</a:t>
            </a:r>
            <a:r>
              <a:rPr lang="ru-RU" dirty="0"/>
              <a:t>() и  </a:t>
            </a:r>
            <a:r>
              <a:rPr lang="ru-RU" dirty="0" err="1"/>
              <a:t>removeLeft</a:t>
            </a:r>
            <a:r>
              <a:rPr lang="ru-RU" dirty="0"/>
              <a:t>() (или их </a:t>
            </a:r>
            <a:r>
              <a:rPr lang="ru-RU" dirty="0" smtClean="0"/>
              <a:t>эквивалентами </a:t>
            </a:r>
            <a:r>
              <a:rPr lang="ru-RU" dirty="0"/>
              <a:t>для правого конца), дек работает как стек. Если же ограничиться </a:t>
            </a:r>
            <a:r>
              <a:rPr lang="ru-RU" dirty="0" smtClean="0"/>
              <a:t>методами</a:t>
            </a:r>
            <a:r>
              <a:rPr lang="en-US" dirty="0" smtClean="0"/>
              <a:t> </a:t>
            </a:r>
            <a:r>
              <a:rPr lang="ru-RU" dirty="0" err="1" smtClean="0"/>
              <a:t>insertLeft</a:t>
            </a:r>
            <a:r>
              <a:rPr lang="ru-RU" dirty="0"/>
              <a:t>() и  </a:t>
            </a:r>
            <a:r>
              <a:rPr lang="ru-RU" dirty="0" err="1"/>
              <a:t>removeRight</a:t>
            </a:r>
            <a:r>
              <a:rPr lang="ru-RU" dirty="0"/>
              <a:t>() (или противоположной парой), он работает как очередь.</a:t>
            </a:r>
          </a:p>
          <a:p>
            <a:pPr marL="0" indent="0">
              <a:buNone/>
            </a:pPr>
            <a:r>
              <a:rPr lang="ru-RU" dirty="0"/>
              <a:t>По своей гибкости деки превосходят и стеки, и очереди; иногда они </a:t>
            </a:r>
            <a:r>
              <a:rPr lang="ru-RU" dirty="0" smtClean="0"/>
              <a:t>используются </a:t>
            </a:r>
            <a:r>
              <a:rPr lang="ru-RU" dirty="0"/>
              <a:t>в библиотеках классов-контейнеров для реализации обеих разновидностей.</a:t>
            </a:r>
          </a:p>
        </p:txBody>
      </p:sp>
      <p:pic>
        <p:nvPicPr>
          <p:cNvPr id="4098" name="Picture 2" descr="Dequ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717" y="5728009"/>
            <a:ext cx="3424352" cy="99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194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2" y="0"/>
            <a:ext cx="7704667" cy="561277"/>
          </a:xfrm>
        </p:spPr>
        <p:txBody>
          <a:bodyPr>
            <a:normAutofit fontScale="90000"/>
          </a:bodyPr>
          <a:lstStyle/>
          <a:p>
            <a:r>
              <a:rPr lang="ru-RU" dirty="0"/>
              <a:t>Приоритетная очередь</a:t>
            </a:r>
          </a:p>
        </p:txBody>
      </p:sp>
      <p:sp>
        <p:nvSpPr>
          <p:cNvPr id="3" name="Объект 2"/>
          <p:cNvSpPr>
            <a:spLocks noGrp="1"/>
          </p:cNvSpPr>
          <p:nvPr>
            <p:ph idx="1"/>
          </p:nvPr>
        </p:nvSpPr>
        <p:spPr>
          <a:xfrm>
            <a:off x="982133" y="561277"/>
            <a:ext cx="7704667" cy="6218664"/>
          </a:xfrm>
        </p:spPr>
        <p:txBody>
          <a:bodyPr>
            <a:normAutofit/>
          </a:bodyPr>
          <a:lstStyle/>
          <a:p>
            <a:r>
              <a:rPr lang="ru-RU" dirty="0"/>
              <a:t>Приоритетная очередь </a:t>
            </a:r>
            <a:r>
              <a:rPr lang="en-US" dirty="0" smtClean="0"/>
              <a:t> (</a:t>
            </a:r>
            <a:r>
              <a:rPr lang="ru-RU" dirty="0" smtClean="0"/>
              <a:t>очередь с приоритетами</a:t>
            </a:r>
            <a:r>
              <a:rPr lang="en-US" dirty="0" smtClean="0"/>
              <a:t>)</a:t>
            </a:r>
            <a:r>
              <a:rPr lang="ru-RU" dirty="0" smtClean="0"/>
              <a:t> является </a:t>
            </a:r>
            <a:r>
              <a:rPr lang="ru-RU" dirty="0"/>
              <a:t>более специализированной структурой данных</a:t>
            </a:r>
            <a:r>
              <a:rPr lang="ru-RU" dirty="0" smtClean="0"/>
              <a:t>, чем </a:t>
            </a:r>
            <a:r>
              <a:rPr lang="ru-RU" dirty="0"/>
              <a:t>стек или очередь, однако и он неожиданно часто оказывается полезным.</a:t>
            </a:r>
          </a:p>
          <a:p>
            <a:r>
              <a:rPr lang="ru-RU" dirty="0"/>
              <a:t>У приоритетной очереди, как и у обычной, имеется начало и конец, а элементы </a:t>
            </a:r>
            <a:r>
              <a:rPr lang="ru-RU" dirty="0" smtClean="0"/>
              <a:t>извлекаются </a:t>
            </a:r>
            <a:r>
              <a:rPr lang="ru-RU" dirty="0"/>
              <a:t>от начала. Но у приоритетной очереди элементы упорядочиваются </a:t>
            </a:r>
            <a:r>
              <a:rPr lang="ru-RU" dirty="0" smtClean="0"/>
              <a:t>по специальному полю - ключу</a:t>
            </a:r>
            <a:r>
              <a:rPr lang="ru-RU" dirty="0"/>
              <a:t>, так что элемент с наименьшим (в некоторых реализациях — наибольшим</a:t>
            </a:r>
            <a:r>
              <a:rPr lang="ru-RU" dirty="0" smtClean="0"/>
              <a:t>) значением </a:t>
            </a:r>
            <a:r>
              <a:rPr lang="ru-RU" dirty="0"/>
              <a:t>ключа всегда находится в начале. Новые элементы вставляются в </a:t>
            </a:r>
            <a:r>
              <a:rPr lang="ru-RU" dirty="0" smtClean="0"/>
              <a:t>позициях</a:t>
            </a:r>
            <a:r>
              <a:rPr lang="ru-RU" dirty="0"/>
              <a:t>, сохраняющих порядок сортировки.</a:t>
            </a:r>
          </a:p>
        </p:txBody>
      </p:sp>
    </p:spTree>
    <p:extLst>
      <p:ext uri="{BB962C8B-B14F-4D97-AF65-F5344CB8AC3E}">
        <p14:creationId xmlns:p14="http://schemas.microsoft.com/office/powerpoint/2010/main" val="256017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860399"/>
          </a:xfrm>
        </p:spPr>
        <p:txBody>
          <a:bodyPr/>
          <a:lstStyle/>
          <a:p>
            <a:r>
              <a:rPr lang="ru-RU" dirty="0" smtClean="0"/>
              <a:t>Связанные списки</a:t>
            </a:r>
            <a:endParaRPr lang="uk-UA" dirty="0"/>
          </a:p>
        </p:txBody>
      </p:sp>
      <p:sp>
        <p:nvSpPr>
          <p:cNvPr id="3" name="Объект 2"/>
          <p:cNvSpPr>
            <a:spLocks noGrp="1"/>
          </p:cNvSpPr>
          <p:nvPr>
            <p:ph idx="1"/>
          </p:nvPr>
        </p:nvSpPr>
        <p:spPr>
          <a:xfrm>
            <a:off x="982133" y="1317600"/>
            <a:ext cx="7704667" cy="4682216"/>
          </a:xfrm>
        </p:spPr>
        <p:txBody>
          <a:bodyPr>
            <a:noAutofit/>
          </a:bodyPr>
          <a:lstStyle/>
          <a:p>
            <a:pPr marL="0" indent="0">
              <a:buNone/>
            </a:pPr>
            <a:r>
              <a:rPr lang="ru-RU" sz="2800" dirty="0"/>
              <a:t>Массивы являются удобной формой хранения данных в том </a:t>
            </a:r>
            <a:r>
              <a:rPr lang="ru-RU" sz="2800" dirty="0" smtClean="0"/>
              <a:t>случае,</a:t>
            </a:r>
            <a:r>
              <a:rPr lang="en-US" sz="2800" dirty="0" smtClean="0"/>
              <a:t> </a:t>
            </a:r>
            <a:r>
              <a:rPr lang="ru-RU" sz="2800" dirty="0" smtClean="0"/>
              <a:t>когда </a:t>
            </a:r>
            <a:r>
              <a:rPr lang="ru-RU" sz="2800" dirty="0"/>
              <a:t>объем данных в процессе обработки заранее известен и не </a:t>
            </a:r>
            <a:r>
              <a:rPr lang="ru-RU" sz="2800" dirty="0" smtClean="0"/>
              <a:t>подвержен</a:t>
            </a:r>
            <a:r>
              <a:rPr lang="en-US" sz="2800" dirty="0" smtClean="0"/>
              <a:t> </a:t>
            </a:r>
            <a:r>
              <a:rPr lang="ru-RU" sz="2800" dirty="0" smtClean="0"/>
              <a:t>изменениям</a:t>
            </a:r>
            <a:r>
              <a:rPr lang="ru-RU" sz="2800" dirty="0"/>
              <a:t>, а также требуется высокая </a:t>
            </a:r>
            <a:r>
              <a:rPr lang="ru-RU" sz="2800" dirty="0" smtClean="0"/>
              <a:t>эффективность (производительность) </a:t>
            </a:r>
            <a:r>
              <a:rPr lang="ru-RU" sz="2800" dirty="0"/>
              <a:t>доступа к данным.</a:t>
            </a:r>
          </a:p>
          <a:p>
            <a:pPr marL="0" indent="0">
              <a:buNone/>
            </a:pPr>
            <a:r>
              <a:rPr lang="ru-RU" sz="2800" dirty="0"/>
              <a:t>Иногда структура данных в связи с моделируемой </a:t>
            </a:r>
            <a:r>
              <a:rPr lang="ru-RU" sz="2800" dirty="0" smtClean="0"/>
              <a:t>предметной</a:t>
            </a:r>
            <a:r>
              <a:rPr lang="en-US" sz="2800" dirty="0" smtClean="0"/>
              <a:t> </a:t>
            </a:r>
            <a:r>
              <a:rPr lang="ru-RU" sz="2800" dirty="0" smtClean="0"/>
              <a:t>областью </a:t>
            </a:r>
            <a:r>
              <a:rPr lang="ru-RU" sz="2800" dirty="0"/>
              <a:t>такова, что заранее нельзя предсказать их объем, а также </a:t>
            </a:r>
            <a:r>
              <a:rPr lang="ru-RU" sz="2800" dirty="0" smtClean="0"/>
              <a:t>часто</a:t>
            </a:r>
            <a:r>
              <a:rPr lang="en-US" sz="2800" dirty="0" smtClean="0"/>
              <a:t> </a:t>
            </a:r>
            <a:r>
              <a:rPr lang="ru-RU" sz="2800" dirty="0" smtClean="0"/>
              <a:t>возникает </a:t>
            </a:r>
            <a:r>
              <a:rPr lang="ru-RU" sz="2800" dirty="0"/>
              <a:t>необходимость в операциях удаления и добавления элементов.</a:t>
            </a:r>
            <a:endParaRPr lang="uk-UA" sz="2800" dirty="0"/>
          </a:p>
        </p:txBody>
      </p:sp>
    </p:spTree>
    <p:extLst>
      <p:ext uri="{BB962C8B-B14F-4D97-AF65-F5344CB8AC3E}">
        <p14:creationId xmlns:p14="http://schemas.microsoft.com/office/powerpoint/2010/main" val="2846752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536399"/>
          </a:xfrm>
        </p:spPr>
        <p:txBody>
          <a:bodyPr>
            <a:normAutofit fontScale="90000"/>
          </a:bodyPr>
          <a:lstStyle/>
          <a:p>
            <a:r>
              <a:rPr lang="ru-RU" dirty="0" smtClean="0"/>
              <a:t>Связанные списки</a:t>
            </a:r>
            <a:endParaRPr lang="uk-UA" dirty="0"/>
          </a:p>
        </p:txBody>
      </p:sp>
      <p:sp>
        <p:nvSpPr>
          <p:cNvPr id="3" name="Объект 2"/>
          <p:cNvSpPr>
            <a:spLocks noGrp="1"/>
          </p:cNvSpPr>
          <p:nvPr>
            <p:ph idx="1"/>
          </p:nvPr>
        </p:nvSpPr>
        <p:spPr>
          <a:xfrm>
            <a:off x="982133" y="1202399"/>
            <a:ext cx="7704667" cy="5521785"/>
          </a:xfrm>
        </p:spPr>
        <p:txBody>
          <a:bodyPr>
            <a:noAutofit/>
          </a:bodyPr>
          <a:lstStyle/>
          <a:p>
            <a:r>
              <a:rPr lang="en-US" sz="2800" b="1" dirty="0"/>
              <a:t>C</a:t>
            </a:r>
            <a:r>
              <a:rPr lang="ru-RU" sz="2800" b="1" dirty="0" err="1"/>
              <a:t>вя́зный</a:t>
            </a:r>
            <a:r>
              <a:rPr lang="ru-RU" sz="2800" b="1" dirty="0"/>
              <a:t> </a:t>
            </a:r>
            <a:r>
              <a:rPr lang="ru-RU" sz="2800" b="1" dirty="0" err="1"/>
              <a:t>спи́сок</a:t>
            </a:r>
            <a:r>
              <a:rPr lang="ru-RU" sz="2800" dirty="0"/>
              <a:t> — структура данных, состоящая из узлов, каждый из которых содержит как собственно данные, так и одну или две ссылки («связки») на следующий и/или предыдущий узел </a:t>
            </a:r>
            <a:r>
              <a:rPr lang="ru-RU" sz="2800" dirty="0" smtClean="0"/>
              <a:t>списка.</a:t>
            </a:r>
            <a:endParaRPr lang="en-US" sz="2800" dirty="0" smtClean="0"/>
          </a:p>
          <a:p>
            <a:pPr marL="0" indent="0">
              <a:buNone/>
            </a:pPr>
            <a:r>
              <a:rPr lang="ru-RU" sz="2800" dirty="0" smtClean="0"/>
              <a:t>Принципиальным </a:t>
            </a:r>
            <a:r>
              <a:rPr lang="ru-RU" sz="2800" dirty="0"/>
              <a:t>преимуществом перед массивом является структурная гибкость: порядок элементов связного списка может не совпадать с порядком расположения элементов данных в памяти компьютера, а порядок обхода списка всегда явно задаётся его внутренними связями.</a:t>
            </a:r>
          </a:p>
          <a:p>
            <a:endParaRPr lang="uk-UA" sz="2800" dirty="0"/>
          </a:p>
        </p:txBody>
      </p:sp>
    </p:spTree>
    <p:extLst>
      <p:ext uri="{BB962C8B-B14F-4D97-AF65-F5344CB8AC3E}">
        <p14:creationId xmlns:p14="http://schemas.microsoft.com/office/powerpoint/2010/main" val="1140934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673199"/>
          </a:xfrm>
        </p:spPr>
        <p:txBody>
          <a:bodyPr>
            <a:normAutofit fontScale="90000"/>
          </a:bodyPr>
          <a:lstStyle/>
          <a:p>
            <a:r>
              <a:rPr lang="ru-RU" dirty="0"/>
              <a:t>Односвязный список</a:t>
            </a:r>
            <a:endParaRPr lang="uk-UA" dirty="0"/>
          </a:p>
        </p:txBody>
      </p:sp>
      <p:sp>
        <p:nvSpPr>
          <p:cNvPr id="3" name="Объект 2"/>
          <p:cNvSpPr>
            <a:spLocks noGrp="1"/>
          </p:cNvSpPr>
          <p:nvPr>
            <p:ph idx="1"/>
          </p:nvPr>
        </p:nvSpPr>
        <p:spPr>
          <a:xfrm>
            <a:off x="982133" y="1353600"/>
            <a:ext cx="7704667" cy="2162751"/>
          </a:xfrm>
        </p:spPr>
        <p:txBody>
          <a:bodyPr/>
          <a:lstStyle/>
          <a:p>
            <a:pPr marL="0" indent="0">
              <a:buNone/>
            </a:pPr>
            <a:r>
              <a:rPr lang="ru-RU" dirty="0"/>
              <a:t>Односвязный список состоит из указателя на первый элемент списка (голову, </a:t>
            </a:r>
            <a:r>
              <a:rPr lang="en-US" dirty="0"/>
              <a:t>head</a:t>
            </a:r>
            <a:r>
              <a:rPr lang="ru-RU" dirty="0"/>
              <a:t>) </a:t>
            </a:r>
            <a:r>
              <a:rPr lang="uk-UA" dirty="0"/>
              <a:t>и самих </a:t>
            </a:r>
            <a:r>
              <a:rPr lang="ru-RU" dirty="0"/>
              <a:t>данных, причем каждый элемент списка содержит указатель на следующий. Последний элемент списка содержит указатель на </a:t>
            </a:r>
            <a:r>
              <a:rPr lang="en-US" dirty="0" smtClean="0"/>
              <a:t>NULL.</a:t>
            </a:r>
            <a:endParaRPr lang="ru-RU" dirty="0"/>
          </a:p>
          <a:p>
            <a:endParaRPr lang="uk-UA" dirty="0"/>
          </a:p>
        </p:txBody>
      </p:sp>
      <p:pic>
        <p:nvPicPr>
          <p:cNvPr id="4" name="Рисунок 3"/>
          <p:cNvPicPr>
            <a:picLocks noChangeAspect="1"/>
          </p:cNvPicPr>
          <p:nvPr/>
        </p:nvPicPr>
        <p:blipFill>
          <a:blip r:embed="rId2"/>
          <a:stretch>
            <a:fillRect/>
          </a:stretch>
        </p:blipFill>
        <p:spPr>
          <a:xfrm>
            <a:off x="546507" y="3233190"/>
            <a:ext cx="8397522" cy="810857"/>
          </a:xfrm>
          <a:prstGeom prst="rect">
            <a:avLst/>
          </a:prstGeom>
        </p:spPr>
      </p:pic>
      <p:sp>
        <p:nvSpPr>
          <p:cNvPr id="5" name="TextBox 4"/>
          <p:cNvSpPr txBox="1"/>
          <p:nvPr/>
        </p:nvSpPr>
        <p:spPr>
          <a:xfrm>
            <a:off x="906717" y="4534829"/>
            <a:ext cx="7677102" cy="1477328"/>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Element // </a:t>
            </a:r>
            <a:r>
              <a:rPr lang="en-US" dirty="0" err="1">
                <a:latin typeface="Courier New" panose="02070309020205020404" pitchFamily="49" charset="0"/>
                <a:cs typeface="Courier New" panose="02070309020205020404" pitchFamily="49" charset="0"/>
              </a:rPr>
              <a:t>Элемент</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данных</a:t>
            </a:r>
            <a:endParaRPr lang="ru-RU"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 // </a:t>
            </a:r>
            <a:r>
              <a:rPr lang="en-US" dirty="0" err="1">
                <a:latin typeface="Courier New" panose="02070309020205020404" pitchFamily="49" charset="0"/>
                <a:cs typeface="Courier New" panose="02070309020205020404" pitchFamily="49" charset="0"/>
              </a:rPr>
              <a:t>Данные</a:t>
            </a:r>
            <a:endParaRPr lang="ru-RU"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Element * Next; // </a:t>
            </a:r>
            <a:r>
              <a:rPr lang="en-US" dirty="0" err="1">
                <a:latin typeface="Courier New" panose="02070309020205020404" pitchFamily="49" charset="0"/>
                <a:cs typeface="Courier New" panose="02070309020205020404" pitchFamily="49" charset="0"/>
              </a:rPr>
              <a:t>Адрес</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следующего</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элемента</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списка</a:t>
            </a:r>
            <a:endParaRPr lang="ru-RU"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endParaRPr lang="ru-RU" dirty="0"/>
          </a:p>
        </p:txBody>
      </p:sp>
    </p:spTree>
    <p:extLst>
      <p:ext uri="{BB962C8B-B14F-4D97-AF65-F5344CB8AC3E}">
        <p14:creationId xmlns:p14="http://schemas.microsoft.com/office/powerpoint/2010/main" val="2884350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2" y="0"/>
            <a:ext cx="7704667" cy="620750"/>
          </a:xfrm>
        </p:spPr>
        <p:txBody>
          <a:bodyPr>
            <a:normAutofit fontScale="90000"/>
          </a:bodyPr>
          <a:lstStyle/>
          <a:p>
            <a:r>
              <a:rPr lang="ru-RU" dirty="0" smtClean="0"/>
              <a:t>Класс для работы со списком</a:t>
            </a:r>
            <a:endParaRPr lang="ru-RU" dirty="0"/>
          </a:p>
        </p:txBody>
      </p:sp>
      <p:sp>
        <p:nvSpPr>
          <p:cNvPr id="3" name="Объект 2"/>
          <p:cNvSpPr>
            <a:spLocks noGrp="1"/>
          </p:cNvSpPr>
          <p:nvPr>
            <p:ph idx="1"/>
          </p:nvPr>
        </p:nvSpPr>
        <p:spPr>
          <a:xfrm>
            <a:off x="982133" y="892099"/>
            <a:ext cx="7704667" cy="5965902"/>
          </a:xfrm>
        </p:spPr>
        <p:txBody>
          <a:bodyPr>
            <a:noAutofit/>
          </a:bodyPr>
          <a:lstStyle/>
          <a:p>
            <a:pPr marL="0" indent="0">
              <a:buNone/>
            </a:pPr>
            <a:r>
              <a:rPr lang="en-US" sz="1600" b="1" dirty="0">
                <a:latin typeface="Courier New" panose="02070309020205020404" pitchFamily="49" charset="0"/>
                <a:cs typeface="Courier New" panose="02070309020205020404" pitchFamily="49" charset="0"/>
              </a:rPr>
              <a:t>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CList</a:t>
            </a:r>
            <a:endParaRPr lang="ru-RU"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pPr marL="0" indent="0">
              <a:buNone/>
            </a:pPr>
            <a:r>
              <a:rPr lang="ru-RU"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Element </a:t>
            </a:r>
            <a:r>
              <a:rPr lang="en-US" sz="1600" dirty="0">
                <a:latin typeface="Courier New" panose="02070309020205020404" pitchFamily="49" charset="0"/>
                <a:cs typeface="Courier New" panose="02070309020205020404" pitchFamily="49" charset="0"/>
              </a:rPr>
              <a:t>* Head; // </a:t>
            </a:r>
            <a:r>
              <a:rPr lang="en-US" sz="1600" dirty="0" err="1">
                <a:latin typeface="Courier New" panose="02070309020205020404" pitchFamily="49" charset="0"/>
                <a:cs typeface="Courier New" panose="02070309020205020404" pitchFamily="49" charset="0"/>
              </a:rPr>
              <a:t>Указатель</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на</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голову</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списка</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Count; // </a:t>
            </a:r>
            <a:r>
              <a:rPr lang="en-US" sz="1600" dirty="0" err="1">
                <a:latin typeface="Courier New" panose="02070309020205020404" pitchFamily="49" charset="0"/>
                <a:cs typeface="Courier New" panose="02070309020205020404" pitchFamily="49" charset="0"/>
              </a:rPr>
              <a:t>Количество</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элементов</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списка</a:t>
            </a:r>
            <a:endParaRPr lang="ru-RU" sz="1600" dirty="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pPr marL="0" indent="0">
              <a:buNone/>
            </a:pPr>
            <a:r>
              <a:rPr lang="ru-RU"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Конструктор</a:t>
            </a:r>
            <a:endParaRPr lang="ru-RU" sz="1600" dirty="0">
              <a:latin typeface="Courier New" panose="02070309020205020404" pitchFamily="49" charset="0"/>
              <a:cs typeface="Courier New" panose="02070309020205020404" pitchFamily="49" charset="0"/>
            </a:endParaRPr>
          </a:p>
          <a:p>
            <a:pPr marL="0" indent="0">
              <a:buNone/>
            </a:pPr>
            <a:r>
              <a:rPr lang="ru-RU" sz="1600" dirty="0" smtClean="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CList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Деструктор</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Add(</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data);// </a:t>
            </a:r>
            <a:r>
              <a:rPr lang="en-US" sz="1600" dirty="0" err="1">
                <a:latin typeface="Courier New" panose="02070309020205020404" pitchFamily="49" charset="0"/>
                <a:cs typeface="Courier New" panose="02070309020205020404" pitchFamily="49" charset="0"/>
              </a:rPr>
              <a:t>Добавление</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элемента</a:t>
            </a:r>
            <a:r>
              <a:rPr lang="en-US" sz="1600" dirty="0">
                <a:latin typeface="Courier New" panose="02070309020205020404" pitchFamily="49" charset="0"/>
                <a:cs typeface="Courier New" panose="02070309020205020404" pitchFamily="49" charset="0"/>
              </a:rPr>
              <a:t> в </a:t>
            </a:r>
            <a:r>
              <a:rPr lang="en-US" sz="1600" dirty="0" err="1">
                <a:latin typeface="Courier New" panose="02070309020205020404" pitchFamily="49" charset="0"/>
                <a:cs typeface="Courier New" panose="02070309020205020404" pitchFamily="49" charset="0"/>
              </a:rPr>
              <a:t>список</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Del();// </a:t>
            </a:r>
            <a:r>
              <a:rPr lang="en-US" sz="1600" dirty="0" err="1">
                <a:latin typeface="Courier New" panose="02070309020205020404" pitchFamily="49" charset="0"/>
                <a:cs typeface="Courier New" panose="02070309020205020404" pitchFamily="49" charset="0"/>
              </a:rPr>
              <a:t>Удаление</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элемента</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из</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списка</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DelAll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Удаление</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всего</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списка</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PrintToWxG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Распечатка</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содержимого</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списка</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void</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SetValue</a:t>
            </a:r>
            <a:r>
              <a:rPr lang="en-US" sz="1600"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index, </a:t>
            </a: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data); // </a:t>
            </a:r>
            <a:r>
              <a:rPr lang="en-US" sz="1600" dirty="0" err="1">
                <a:latin typeface="Courier New" panose="02070309020205020404" pitchFamily="49" charset="0"/>
                <a:cs typeface="Courier New" panose="02070309020205020404" pitchFamily="49" charset="0"/>
              </a:rPr>
              <a:t>Задание</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нового</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зач-ния</a:t>
            </a:r>
            <a:endParaRPr lang="ru-RU" sz="1600" dirty="0">
              <a:latin typeface="Courier New" panose="02070309020205020404" pitchFamily="49" charset="0"/>
              <a:cs typeface="Courier New" panose="02070309020205020404" pitchFamily="49" charset="0"/>
            </a:endParaRPr>
          </a:p>
          <a:p>
            <a:pPr marL="0" indent="0">
              <a:buNone/>
            </a:pPr>
            <a:r>
              <a:rPr lang="ru-R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GetCount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Получение</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количества</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элементов</a:t>
            </a:r>
            <a:r>
              <a:rPr lang="en-US" sz="1600" dirty="0">
                <a:latin typeface="Courier New" panose="02070309020205020404" pitchFamily="49" charset="0"/>
                <a:cs typeface="Courier New" panose="02070309020205020404" pitchFamily="49" charset="0"/>
              </a:rPr>
              <a:t> в </a:t>
            </a:r>
            <a:r>
              <a:rPr lang="en-US" sz="1600" dirty="0" err="1">
                <a:latin typeface="Courier New" panose="02070309020205020404" pitchFamily="49" charset="0"/>
                <a:cs typeface="Courier New" panose="02070309020205020404" pitchFamily="49" charset="0"/>
              </a:rPr>
              <a:t>списке</a:t>
            </a:r>
            <a:endParaRPr lang="ru-RU"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endParaRPr lang="ru-R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928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32816"/>
            <a:ext cx="7704667" cy="665999"/>
          </a:xfrm>
        </p:spPr>
        <p:txBody>
          <a:bodyPr>
            <a:normAutofit fontScale="90000"/>
          </a:bodyPr>
          <a:lstStyle/>
          <a:p>
            <a:r>
              <a:rPr lang="ru-RU" dirty="0"/>
              <a:t>Односвязный список</a:t>
            </a:r>
            <a:endParaRPr lang="uk-UA" dirty="0"/>
          </a:p>
        </p:txBody>
      </p:sp>
      <p:sp>
        <p:nvSpPr>
          <p:cNvPr id="3" name="Объект 2"/>
          <p:cNvSpPr>
            <a:spLocks noGrp="1"/>
          </p:cNvSpPr>
          <p:nvPr>
            <p:ph idx="1"/>
          </p:nvPr>
        </p:nvSpPr>
        <p:spPr>
          <a:xfrm>
            <a:off x="982133" y="698815"/>
            <a:ext cx="7704667" cy="4775816"/>
          </a:xfrm>
        </p:spPr>
        <p:txBody>
          <a:bodyPr>
            <a:normAutofit/>
          </a:bodyPr>
          <a:lstStyle/>
          <a:p>
            <a:pPr marL="0" indent="0">
              <a:buNone/>
            </a:pPr>
            <a:r>
              <a:rPr lang="ru-RU" b="1" dirty="0"/>
              <a:t>Вставка узла. </a:t>
            </a:r>
            <a:r>
              <a:rPr lang="ru-RU" dirty="0"/>
              <a:t>Одной из типичных операций при работе со списком является вставка нового узла в определенное место связанного списка. Для этого необходимо выполнить следующие действия:</a:t>
            </a:r>
          </a:p>
          <a:p>
            <a:r>
              <a:rPr lang="ru-RU" dirty="0"/>
              <a:t>Выделить память под новый узел и заполнить в нем поля данных; </a:t>
            </a:r>
          </a:p>
          <a:p>
            <a:r>
              <a:rPr lang="ru-RU" dirty="0"/>
              <a:t>В добавляемом элементе установить указатель на следующий узел, а в предыдущем — на </a:t>
            </a:r>
            <a:r>
              <a:rPr lang="ru-RU" dirty="0" smtClean="0"/>
              <a:t>добавляемый.</a:t>
            </a:r>
          </a:p>
          <a:p>
            <a:pPr marL="0" indent="0">
              <a:buNone/>
            </a:pPr>
            <a:r>
              <a:rPr lang="ru-RU" dirty="0" smtClean="0"/>
              <a:t>Необходимо заметить, что при добавление узла в начало или конец списка алгоритм несколько изменятся, поэтому некоторые действия могут отсутствовать.</a:t>
            </a:r>
          </a:p>
          <a:p>
            <a:endParaRPr lang="uk-UA" dirty="0"/>
          </a:p>
        </p:txBody>
      </p:sp>
      <p:pic>
        <p:nvPicPr>
          <p:cNvPr id="5" name="Рисунок 4"/>
          <p:cNvPicPr>
            <a:picLocks noChangeAspect="1"/>
          </p:cNvPicPr>
          <p:nvPr/>
        </p:nvPicPr>
        <p:blipFill>
          <a:blip r:embed="rId2"/>
          <a:stretch>
            <a:fillRect/>
          </a:stretch>
        </p:blipFill>
        <p:spPr>
          <a:xfrm>
            <a:off x="560439" y="5056468"/>
            <a:ext cx="8397522" cy="1801532"/>
          </a:xfrm>
          <a:prstGeom prst="rect">
            <a:avLst/>
          </a:prstGeom>
        </p:spPr>
      </p:pic>
    </p:spTree>
    <p:extLst>
      <p:ext uri="{BB962C8B-B14F-4D97-AF65-F5344CB8AC3E}">
        <p14:creationId xmlns:p14="http://schemas.microsoft.com/office/powerpoint/2010/main" val="427167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204440"/>
            <a:ext cx="7704667" cy="665355"/>
          </a:xfrm>
        </p:spPr>
        <p:txBody>
          <a:bodyPr>
            <a:normAutofit fontScale="90000"/>
          </a:bodyPr>
          <a:lstStyle/>
          <a:p>
            <a:r>
              <a:rPr lang="ru-RU" dirty="0" smtClean="0"/>
              <a:t>Добавление элемента</a:t>
            </a:r>
            <a:endParaRPr lang="ru-RU" dirty="0"/>
          </a:p>
        </p:txBody>
      </p:sp>
      <p:sp>
        <p:nvSpPr>
          <p:cNvPr id="3" name="Объект 2"/>
          <p:cNvSpPr>
            <a:spLocks noGrp="1"/>
          </p:cNvSpPr>
          <p:nvPr>
            <p:ph idx="1"/>
          </p:nvPr>
        </p:nvSpPr>
        <p:spPr>
          <a:xfrm>
            <a:off x="840059" y="1367883"/>
            <a:ext cx="8244468" cy="4631933"/>
          </a:xfrm>
        </p:spPr>
        <p:txBody>
          <a:bodyPr>
            <a:normAutofit fontScale="92500" lnSpcReduction="20000"/>
          </a:bodyPr>
          <a:lstStyle/>
          <a:p>
            <a:pPr marL="0" indent="0">
              <a:buNone/>
            </a:pP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List::Add(</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a:t>
            </a: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Element * temp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Element; </a:t>
            </a:r>
            <a:endParaRPr lang="ru-RU" dirty="0" smtClean="0">
              <a:latin typeface="Courier New" panose="02070309020205020404" pitchFamily="49" charset="0"/>
              <a:cs typeface="Courier New" panose="02070309020205020404" pitchFamily="49" charset="0"/>
            </a:endParaRPr>
          </a:p>
          <a:p>
            <a:pPr marL="0" indent="0">
              <a:buNone/>
            </a:pPr>
            <a:r>
              <a:rPr lang="en-US" dirty="0" smtClean="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создание</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нового</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элемента</a:t>
            </a:r>
            <a:endParaRPr lang="ru-RU"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temp-&gt;data = data; </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заполнение</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данными</a:t>
            </a:r>
            <a:endParaRPr lang="ru-RU"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temp-&gt;Next = Head; </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следующий</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элемент</a:t>
            </a:r>
            <a:r>
              <a:rPr lang="en-US" dirty="0">
                <a:solidFill>
                  <a:schemeClr val="bg1">
                    <a:lumMod val="65000"/>
                  </a:schemeClr>
                </a:solidFill>
                <a:latin typeface="Courier New" panose="02070309020205020404" pitchFamily="49" charset="0"/>
                <a:cs typeface="Courier New" panose="02070309020205020404" pitchFamily="49" charset="0"/>
              </a:rPr>
              <a:t> - </a:t>
            </a:r>
            <a:r>
              <a:rPr lang="en-US" dirty="0" err="1">
                <a:solidFill>
                  <a:schemeClr val="bg1">
                    <a:lumMod val="65000"/>
                  </a:schemeClr>
                </a:solidFill>
                <a:latin typeface="Courier New" panose="02070309020205020404" pitchFamily="49" charset="0"/>
                <a:cs typeface="Courier New" panose="02070309020205020404" pitchFamily="49" charset="0"/>
              </a:rPr>
              <a:t>головной</a:t>
            </a:r>
            <a:r>
              <a:rPr lang="en-US" dirty="0">
                <a:solidFill>
                  <a:schemeClr val="bg1">
                    <a:lumMod val="65000"/>
                  </a:schemeClr>
                </a:solidFill>
                <a:latin typeface="Courier New" panose="02070309020205020404" pitchFamily="49" charset="0"/>
                <a:cs typeface="Courier New" panose="02070309020205020404" pitchFamily="49" charset="0"/>
              </a:rPr>
              <a:t> </a:t>
            </a:r>
            <a:endParaRPr lang="ru-RU"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Head = temp; </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новый</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элемент</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становится</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головным</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элементом</a:t>
            </a:r>
            <a:r>
              <a:rPr lang="en-US" dirty="0">
                <a:solidFill>
                  <a:schemeClr val="bg1">
                    <a:lumMod val="65000"/>
                  </a:schemeClr>
                </a:solidFill>
                <a:latin typeface="Courier New" panose="02070309020205020404" pitchFamily="49" charset="0"/>
                <a:cs typeface="Courier New" panose="02070309020205020404" pitchFamily="49" charset="0"/>
              </a:rPr>
              <a:t> </a:t>
            </a:r>
            <a:endParaRPr lang="ru-RU"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Count++; </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Увиличиваем</a:t>
            </a:r>
            <a:r>
              <a:rPr lang="en-US" dirty="0">
                <a:solidFill>
                  <a:schemeClr val="bg1">
                    <a:lumMod val="65000"/>
                  </a:schemeClr>
                </a:solidFill>
                <a:latin typeface="Courier New" panose="02070309020205020404" pitchFamily="49" charset="0"/>
                <a:cs typeface="Courier New" panose="02070309020205020404" pitchFamily="49" charset="0"/>
              </a:rPr>
              <a:t> </a:t>
            </a:r>
            <a:r>
              <a:rPr lang="en-US" dirty="0" err="1">
                <a:solidFill>
                  <a:schemeClr val="bg1">
                    <a:lumMod val="65000"/>
                  </a:schemeClr>
                </a:solidFill>
                <a:latin typeface="Courier New" panose="02070309020205020404" pitchFamily="49" charset="0"/>
                <a:cs typeface="Courier New" panose="02070309020205020404" pitchFamily="49" charset="0"/>
              </a:rPr>
              <a:t>кол-во</a:t>
            </a:r>
            <a:r>
              <a:rPr lang="en-US" dirty="0">
                <a:solidFill>
                  <a:schemeClr val="bg1">
                    <a:lumMod val="65000"/>
                  </a:schemeClr>
                </a:solidFill>
                <a:latin typeface="Courier New" panose="02070309020205020404" pitchFamily="49" charset="0"/>
                <a:cs typeface="Courier New" panose="02070309020205020404" pitchFamily="49" charset="0"/>
              </a:rPr>
              <a:t> э-</a:t>
            </a:r>
            <a:r>
              <a:rPr lang="en-US" dirty="0" err="1">
                <a:solidFill>
                  <a:schemeClr val="bg1">
                    <a:lumMod val="65000"/>
                  </a:schemeClr>
                </a:solidFill>
                <a:latin typeface="Courier New" panose="02070309020205020404" pitchFamily="49" charset="0"/>
                <a:cs typeface="Courier New" panose="02070309020205020404" pitchFamily="49" charset="0"/>
              </a:rPr>
              <a:t>тов</a:t>
            </a:r>
            <a:endParaRPr lang="ru-RU" dirty="0">
              <a:solidFill>
                <a:schemeClr val="bg1">
                  <a:lumMod val="65000"/>
                </a:schemeClr>
              </a:solidFill>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endParaRPr lang="ru-RU" dirty="0"/>
          </a:p>
        </p:txBody>
      </p:sp>
    </p:spTree>
    <p:extLst>
      <p:ext uri="{BB962C8B-B14F-4D97-AF65-F5344CB8AC3E}">
        <p14:creationId xmlns:p14="http://schemas.microsoft.com/office/powerpoint/2010/main" val="2207600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457201"/>
            <a:ext cx="7704667" cy="593999"/>
          </a:xfrm>
        </p:spPr>
        <p:txBody>
          <a:bodyPr>
            <a:normAutofit fontScale="90000"/>
          </a:bodyPr>
          <a:lstStyle/>
          <a:p>
            <a:r>
              <a:rPr lang="ru-RU" dirty="0" smtClean="0"/>
              <a:t>Односвязный список</a:t>
            </a:r>
            <a:endParaRPr lang="uk-UA" dirty="0"/>
          </a:p>
        </p:txBody>
      </p:sp>
      <p:sp>
        <p:nvSpPr>
          <p:cNvPr id="3" name="Объект 2"/>
          <p:cNvSpPr>
            <a:spLocks noGrp="1"/>
          </p:cNvSpPr>
          <p:nvPr>
            <p:ph idx="1"/>
          </p:nvPr>
        </p:nvSpPr>
        <p:spPr>
          <a:xfrm>
            <a:off x="982132" y="1159200"/>
            <a:ext cx="7704667" cy="4286216"/>
          </a:xfrm>
        </p:spPr>
        <p:txBody>
          <a:bodyPr>
            <a:normAutofit fontScale="92500"/>
          </a:bodyPr>
          <a:lstStyle/>
          <a:p>
            <a:pPr marL="0" indent="0">
              <a:buNone/>
            </a:pPr>
            <a:r>
              <a:rPr lang="ru-RU" b="1" dirty="0"/>
              <a:t>Удаление узла.</a:t>
            </a:r>
            <a:r>
              <a:rPr lang="ru-RU" dirty="0"/>
              <a:t> Второй типичной операцией со списками является удаление узла, находящегося в середине списка. Для этого необходимо выполнить следующие действия:</a:t>
            </a:r>
          </a:p>
          <a:p>
            <a:r>
              <a:rPr lang="ru-RU" dirty="0"/>
              <a:t>Записать адрес узла, следующего за удаляемым узлом, в указатель на следующий узел в узле, предшествующем </a:t>
            </a:r>
            <a:r>
              <a:rPr lang="ru-RU" dirty="0" smtClean="0"/>
              <a:t>удаляемому.</a:t>
            </a:r>
            <a:endParaRPr lang="ru-RU" dirty="0"/>
          </a:p>
          <a:p>
            <a:r>
              <a:rPr lang="ru-RU" dirty="0"/>
              <a:t>Освободить память занимаемую узлом, предназначенным для удаления.</a:t>
            </a:r>
          </a:p>
          <a:p>
            <a:pPr marL="0" indent="0">
              <a:buNone/>
            </a:pPr>
            <a:r>
              <a:rPr lang="ru-RU" dirty="0"/>
              <a:t>При удалении узла из начала или конца списка вышеописанная последовательность действий может изменяться.</a:t>
            </a:r>
          </a:p>
          <a:p>
            <a:endParaRPr lang="uk-UA" dirty="0"/>
          </a:p>
        </p:txBody>
      </p:sp>
      <p:pic>
        <p:nvPicPr>
          <p:cNvPr id="4" name="Рисунок 3"/>
          <p:cNvPicPr>
            <a:picLocks noChangeAspect="1"/>
          </p:cNvPicPr>
          <p:nvPr/>
        </p:nvPicPr>
        <p:blipFill>
          <a:blip r:embed="rId2"/>
          <a:stretch>
            <a:fillRect/>
          </a:stretch>
        </p:blipFill>
        <p:spPr>
          <a:xfrm>
            <a:off x="416439" y="4990646"/>
            <a:ext cx="8397522" cy="1125539"/>
          </a:xfrm>
          <a:prstGeom prst="rect">
            <a:avLst/>
          </a:prstGeom>
        </p:spPr>
      </p:pic>
    </p:spTree>
    <p:extLst>
      <p:ext uri="{BB962C8B-B14F-4D97-AF65-F5344CB8AC3E}">
        <p14:creationId xmlns:p14="http://schemas.microsoft.com/office/powerpoint/2010/main" val="1910968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9041" y="0"/>
            <a:ext cx="7704667" cy="553843"/>
          </a:xfrm>
        </p:spPr>
        <p:txBody>
          <a:bodyPr>
            <a:normAutofit fontScale="90000"/>
          </a:bodyPr>
          <a:lstStyle/>
          <a:p>
            <a:r>
              <a:rPr lang="uk-UA" dirty="0" smtClean="0"/>
              <a:t>В</a:t>
            </a:r>
            <a:r>
              <a:rPr lang="ru-RU" dirty="0" err="1" smtClean="0"/>
              <a:t>ывод</a:t>
            </a:r>
            <a:r>
              <a:rPr lang="ru-RU" dirty="0" smtClean="0"/>
              <a:t> списка на экран</a:t>
            </a:r>
            <a:endParaRPr lang="ru-RU" dirty="0"/>
          </a:p>
        </p:txBody>
      </p:sp>
      <p:sp>
        <p:nvSpPr>
          <p:cNvPr id="3" name="Объект 2"/>
          <p:cNvSpPr>
            <a:spLocks noGrp="1"/>
          </p:cNvSpPr>
          <p:nvPr>
            <p:ph idx="1"/>
          </p:nvPr>
        </p:nvSpPr>
        <p:spPr>
          <a:xfrm>
            <a:off x="982133" y="624467"/>
            <a:ext cx="7704667" cy="6233533"/>
          </a:xfrm>
        </p:spPr>
        <p:txBody>
          <a:bodyPr>
            <a:normAutofit fontScale="70000" lnSpcReduction="20000"/>
          </a:bodyPr>
          <a:lstStyle/>
          <a:p>
            <a:pPr marL="0" indent="0">
              <a:buNone/>
            </a:pP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PrintToWxG</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wxg</a:t>
            </a:r>
            <a:r>
              <a:rPr lang="en-US" dirty="0">
                <a:latin typeface="Courier New" panose="02070309020205020404" pitchFamily="49" charset="0"/>
                <a:cs typeface="Courier New" panose="02070309020205020404" pitchFamily="49" charset="0"/>
              </a:rPr>
              <a:t> == NULL)</a:t>
            </a:r>
            <a:endParaRPr lang="ru-RU" dirty="0">
              <a:latin typeface="Courier New" panose="02070309020205020404" pitchFamily="49" charset="0"/>
              <a:cs typeface="Courier New" panose="02070309020205020404" pitchFamily="49" charset="0"/>
            </a:endParaRPr>
          </a:p>
          <a:p>
            <a:pPr marL="0" indent="0">
              <a:buNone/>
            </a:pPr>
            <a:r>
              <a:rPr lang="ru-R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Element </a:t>
            </a:r>
            <a:r>
              <a:rPr lang="en-US" dirty="0">
                <a:latin typeface="Courier New" panose="02070309020205020404" pitchFamily="49" charset="0"/>
                <a:cs typeface="Courier New" panose="02070309020205020404" pitchFamily="49" charset="0"/>
              </a:rPr>
              <a:t>* temp = Head; // </a:t>
            </a:r>
            <a:r>
              <a:rPr lang="en-US" dirty="0" err="1">
                <a:latin typeface="Courier New" panose="02070309020205020404" pitchFamily="49" charset="0"/>
                <a:cs typeface="Courier New" panose="02070309020205020404" pitchFamily="49" charset="0"/>
              </a:rPr>
              <a:t>запоминаем</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адрес</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головного</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эл-та</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wxg</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ClearGrid</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wxg</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GetRows</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wxg</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DeleteRows</a:t>
            </a:r>
            <a:r>
              <a:rPr lang="en-US" dirty="0">
                <a:latin typeface="Courier New" panose="02070309020205020404" pitchFamily="49" charset="0"/>
                <a:cs typeface="Courier New" panose="02070309020205020404" pitchFamily="49" charset="0"/>
              </a:rPr>
              <a:t>(0,wxg-&gt;</a:t>
            </a:r>
            <a:r>
              <a:rPr lang="en-US" dirty="0" err="1">
                <a:latin typeface="Courier New" panose="02070309020205020404" pitchFamily="49" charset="0"/>
                <a:cs typeface="Courier New" panose="02070309020205020404" pitchFamily="49" charset="0"/>
              </a:rPr>
              <a:t>GetRows</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endParaRPr lang="ru-RU" dirty="0">
              <a:latin typeface="Courier New" panose="02070309020205020404" pitchFamily="49" charset="0"/>
              <a:cs typeface="Courier New" panose="02070309020205020404" pitchFamily="49" charset="0"/>
            </a:endParaRPr>
          </a:p>
          <a:p>
            <a:pPr marL="0" indent="0">
              <a:buNone/>
            </a:pPr>
            <a:r>
              <a:rPr lang="ru-R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while</a:t>
            </a:r>
            <a:r>
              <a:rPr lang="en-US" dirty="0" smtClean="0">
                <a:latin typeface="Courier New" panose="02070309020205020404" pitchFamily="49" charset="0"/>
                <a:cs typeface="Courier New" panose="02070309020205020404" pitchFamily="49" charset="0"/>
              </a:rPr>
              <a:t>(temp </a:t>
            </a:r>
            <a:r>
              <a:rPr lang="en-US" dirty="0">
                <a:latin typeface="Courier New" panose="02070309020205020404" pitchFamily="49" charset="0"/>
                <a:cs typeface="Courier New" panose="02070309020205020404" pitchFamily="49" charset="0"/>
              </a:rPr>
              <a:t>!= NULL) // </a:t>
            </a:r>
            <a:r>
              <a:rPr lang="en-US" dirty="0" err="1">
                <a:latin typeface="Courier New" panose="02070309020205020404" pitchFamily="49" charset="0"/>
                <a:cs typeface="Courier New" panose="02070309020205020404" pitchFamily="49" charset="0"/>
              </a:rPr>
              <a:t>Пока</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еще</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есть</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элементы</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wxg</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InsertRows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wxg</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SetCellValue</a:t>
            </a:r>
            <a:r>
              <a:rPr lang="en-US" dirty="0">
                <a:latin typeface="Courier New" panose="02070309020205020404" pitchFamily="49" charset="0"/>
                <a:cs typeface="Courier New" panose="02070309020205020404" pitchFamily="49" charset="0"/>
              </a:rPr>
              <a:t>(i,0,wxString()&lt;&lt;temp-&gt;data);</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temp </a:t>
            </a:r>
            <a:r>
              <a:rPr lang="en-US" dirty="0">
                <a:latin typeface="Courier New" panose="02070309020205020404" pitchFamily="49" charset="0"/>
                <a:cs typeface="Courier New" panose="02070309020205020404" pitchFamily="49" charset="0"/>
              </a:rPr>
              <a:t>= temp-&gt;Next; // </a:t>
            </a:r>
            <a:r>
              <a:rPr lang="en-US" dirty="0" err="1">
                <a:latin typeface="Courier New" panose="02070309020205020404" pitchFamily="49" charset="0"/>
                <a:cs typeface="Courier New" panose="02070309020205020404" pitchFamily="49" charset="0"/>
              </a:rPr>
              <a:t>Переходим</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на</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следующий</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элемент</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ru-R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endParaRPr lang="ru-RU" dirty="0"/>
          </a:p>
        </p:txBody>
      </p:sp>
    </p:spTree>
    <p:extLst>
      <p:ext uri="{BB962C8B-B14F-4D97-AF65-F5344CB8AC3E}">
        <p14:creationId xmlns:p14="http://schemas.microsoft.com/office/powerpoint/2010/main" val="3429119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dirty="0" smtClean="0"/>
              <a:t>Структуры данных</a:t>
            </a:r>
            <a:endParaRPr lang="uk-UA" dirty="0"/>
          </a:p>
        </p:txBody>
      </p:sp>
      <p:sp>
        <p:nvSpPr>
          <p:cNvPr id="5" name="Объект 4"/>
          <p:cNvSpPr>
            <a:spLocks noGrp="1"/>
          </p:cNvSpPr>
          <p:nvPr>
            <p:ph idx="1"/>
          </p:nvPr>
        </p:nvSpPr>
        <p:spPr>
          <a:xfrm>
            <a:off x="982133" y="907200"/>
            <a:ext cx="7704667" cy="5092616"/>
          </a:xfrm>
        </p:spPr>
        <p:txBody>
          <a:bodyPr>
            <a:normAutofit/>
          </a:bodyPr>
          <a:lstStyle/>
          <a:p>
            <a:pPr marL="0" indent="0">
              <a:buNone/>
            </a:pPr>
            <a:r>
              <a:rPr lang="ru-RU" dirty="0" smtClean="0"/>
              <a:t>Структура </a:t>
            </a:r>
            <a:r>
              <a:rPr lang="ru-RU" dirty="0"/>
              <a:t>данных (англ. </a:t>
            </a:r>
            <a:r>
              <a:rPr lang="ru-RU" dirty="0" err="1"/>
              <a:t>data</a:t>
            </a:r>
            <a:r>
              <a:rPr lang="ru-RU" dirty="0"/>
              <a:t> </a:t>
            </a:r>
            <a:r>
              <a:rPr lang="ru-RU" dirty="0" err="1"/>
              <a:t>structure</a:t>
            </a:r>
            <a:r>
              <a:rPr lang="ru-RU" dirty="0"/>
              <a:t>) — программная единица, позволяющая хранить и обрабатывать множество однотипных и/или логически связанных данных в вычислительной технике. Для добавления, поиска, изменения и удаления данных структура данных предоставляет некоторый набор функций, составляющих её интерфейс.</a:t>
            </a:r>
            <a:endParaRPr lang="uk-UA" dirty="0"/>
          </a:p>
        </p:txBody>
      </p:sp>
    </p:spTree>
    <p:extLst>
      <p:ext uri="{BB962C8B-B14F-4D97-AF65-F5344CB8AC3E}">
        <p14:creationId xmlns:p14="http://schemas.microsoft.com/office/powerpoint/2010/main" val="23530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601705059"/>
              </p:ext>
            </p:extLst>
          </p:nvPr>
        </p:nvGraphicFramePr>
        <p:xfrm>
          <a:off x="178419" y="2275247"/>
          <a:ext cx="8957604" cy="3549267"/>
        </p:xfrm>
        <a:graphic>
          <a:graphicData uri="http://schemas.openxmlformats.org/drawingml/2006/table">
            <a:tbl>
              <a:tblPr firstRow="1" firstCol="1" bandRow="1">
                <a:tableStyleId>{5C22544A-7EE6-4342-B048-85BDC9FD1C3A}</a:tableStyleId>
              </a:tblPr>
              <a:tblGrid>
                <a:gridCol w="1659351"/>
                <a:gridCol w="897351"/>
                <a:gridCol w="788004"/>
                <a:gridCol w="962629"/>
                <a:gridCol w="947262"/>
                <a:gridCol w="896558"/>
                <a:gridCol w="896558"/>
                <a:gridCol w="962629"/>
                <a:gridCol w="947262"/>
              </a:tblGrid>
              <a:tr h="606123">
                <a:tc>
                  <a:txBody>
                    <a:bodyPr/>
                    <a:lstStyle/>
                    <a:p>
                      <a:pPr>
                        <a:lnSpc>
                          <a:spcPts val="1500"/>
                        </a:lnSpc>
                        <a:spcAft>
                          <a:spcPts val="0"/>
                        </a:spcAft>
                      </a:pPr>
                      <a:r>
                        <a:rPr lang="uk-UA" sz="1800" dirty="0">
                          <a:effectLst/>
                        </a:rPr>
                        <a:t>Структура </a:t>
                      </a:r>
                      <a:endParaRPr lang="uk-UA" sz="1800" dirty="0" smtClean="0">
                        <a:effectLst/>
                      </a:endParaRPr>
                    </a:p>
                    <a:p>
                      <a:pPr>
                        <a:lnSpc>
                          <a:spcPts val="1500"/>
                        </a:lnSpc>
                        <a:spcAft>
                          <a:spcPts val="0"/>
                        </a:spcAft>
                      </a:pPr>
                      <a:r>
                        <a:rPr lang="ru-RU" sz="1800" dirty="0" smtClean="0">
                          <a:effectLst/>
                        </a:rPr>
                        <a:t>данных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gridSpan="8">
                  <a:txBody>
                    <a:bodyPr/>
                    <a:lstStyle/>
                    <a:p>
                      <a:pPr>
                        <a:lnSpc>
                          <a:spcPts val="1500"/>
                        </a:lnSpc>
                        <a:spcAft>
                          <a:spcPts val="0"/>
                        </a:spcAft>
                      </a:pPr>
                      <a:r>
                        <a:rPr lang="ru-RU" sz="1800">
                          <a:effectLst/>
                        </a:rPr>
                        <a:t>Временная сложность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gridSpan="4">
                  <a:txBody>
                    <a:bodyPr/>
                    <a:lstStyle/>
                    <a:p>
                      <a:pPr>
                        <a:lnSpc>
                          <a:spcPts val="1500"/>
                        </a:lnSpc>
                        <a:spcAft>
                          <a:spcPts val="0"/>
                        </a:spcAft>
                      </a:pPr>
                      <a:r>
                        <a:rPr lang="ru-RU" sz="1800">
                          <a:effectLst/>
                        </a:rPr>
                        <a:t>Средняя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pPr>
                        <a:lnSpc>
                          <a:spcPts val="1500"/>
                        </a:lnSpc>
                        <a:spcAft>
                          <a:spcPts val="0"/>
                        </a:spcAft>
                      </a:pPr>
                      <a:r>
                        <a:rPr lang="ru-RU" sz="1800">
                          <a:effectLst/>
                        </a:rPr>
                        <a:t>Худшая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r>
              <a:tr h="446617">
                <a:tc>
                  <a:txBody>
                    <a:bodyPr/>
                    <a:lstStyle/>
                    <a:p>
                      <a:pPr>
                        <a:lnSpc>
                          <a:spcPts val="1500"/>
                        </a:lnSpc>
                        <a:spcAft>
                          <a:spcPts val="0"/>
                        </a:spcAft>
                      </a:pPr>
                      <a:r>
                        <a:rPr lang="ru-RU" sz="1800" dirty="0">
                          <a:effectLst/>
                        </a:rPr>
                        <a:t>Массив (</a:t>
                      </a:r>
                      <a:r>
                        <a:rPr lang="ru-RU" sz="1800" dirty="0" err="1">
                          <a:effectLst/>
                        </a:rPr>
                        <a:t>Array</a:t>
                      </a:r>
                      <a:r>
                        <a:rPr lang="ru-RU" sz="1800" dirty="0">
                          <a:effectLst/>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O(1)</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chemeClr val="accent2"/>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c>
                  <a:txBody>
                    <a:bodyPr/>
                    <a:lstStyle/>
                    <a:p>
                      <a:pPr algn="ctr">
                        <a:lnSpc>
                          <a:spcPts val="1500"/>
                        </a:lnSpc>
                        <a:spcAft>
                          <a:spcPts val="0"/>
                        </a:spcAft>
                      </a:pPr>
                      <a:r>
                        <a:rPr lang="ru-RU" sz="1800" b="0" dirty="0">
                          <a:effectLst/>
                        </a:rPr>
                        <a:t>O(n)</a:t>
                      </a:r>
                      <a:endParaRPr lang="ru-RU"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ctr">
                    <a:solidFill>
                      <a:srgbClr val="FFFF00"/>
                    </a:solidFill>
                  </a:tcPr>
                </a:tc>
              </a:tr>
              <a:tr h="446617">
                <a:tc>
                  <a:txBody>
                    <a:bodyPr/>
                    <a:lstStyle/>
                    <a:p>
                      <a:pPr>
                        <a:lnSpc>
                          <a:spcPts val="1500"/>
                        </a:lnSpc>
                        <a:spcAft>
                          <a:spcPts val="0"/>
                        </a:spcAft>
                      </a:pP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Стек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Stack</a:t>
                      </a:r>
                      <a:r>
                        <a:rPr lang="ru-RU"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r h="446617">
                <a:tc>
                  <a:txBody>
                    <a:bodyPr/>
                    <a:lstStyle/>
                    <a:p>
                      <a:pPr marL="0" marR="0" indent="0" algn="l" defTabSz="457200" rtl="0" eaLnBrk="1" fontAlgn="auto" latinLnBrk="0" hangingPunct="1">
                        <a:lnSpc>
                          <a:spcPts val="1500"/>
                        </a:lnSpc>
                        <a:spcBef>
                          <a:spcPts val="0"/>
                        </a:spcBef>
                        <a:spcAft>
                          <a:spcPts val="0"/>
                        </a:spcAft>
                        <a:buClrTx/>
                        <a:buSzTx/>
                        <a:buFontTx/>
                        <a:buNone/>
                        <a:tabLst/>
                        <a:defRPr/>
                      </a:pPr>
                      <a:r>
                        <a:rPr lang="ru-RU" sz="1800" dirty="0" smtClean="0">
                          <a:effectLst/>
                          <a:latin typeface="+mn-lt"/>
                          <a:ea typeface="Calibri" panose="020F0502020204030204" pitchFamily="34" charset="0"/>
                          <a:cs typeface="Times New Roman" panose="02020603050405020304" pitchFamily="18" charset="0"/>
                        </a:rPr>
                        <a:t>Очередь (</a:t>
                      </a:r>
                      <a:r>
                        <a:rPr lang="ru-RU" sz="1800" dirty="0" err="1" smtClean="0">
                          <a:latin typeface="+mn-lt"/>
                          <a:cs typeface="Courier New" panose="02070309020205020404" pitchFamily="49" charset="0"/>
                        </a:rPr>
                        <a:t>Queue</a:t>
                      </a:r>
                      <a:r>
                        <a:rPr lang="ru-RU" sz="1800" dirty="0" smtClean="0">
                          <a:effectLst/>
                          <a:latin typeface="+mn-lt"/>
                          <a:ea typeface="Calibri" panose="020F0502020204030204" pitchFamily="34" charset="0"/>
                          <a:cs typeface="Times New Roman" panose="02020603050405020304" pitchFamily="18" charset="0"/>
                        </a:rPr>
                        <a:t>)</a:t>
                      </a:r>
                      <a:endParaRPr lang="ru-RU" sz="1800" dirty="0">
                        <a:effectLst/>
                        <a:latin typeface="+mn-lt"/>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r h="446617">
                <a:tc>
                  <a:txBody>
                    <a:bodyPr/>
                    <a:lstStyle/>
                    <a:p>
                      <a:pPr marL="0" marR="0" indent="0" algn="l" defTabSz="457200" rtl="0" eaLnBrk="1" fontAlgn="auto" latinLnBrk="0" hangingPunct="1">
                        <a:lnSpc>
                          <a:spcPts val="1500"/>
                        </a:lnSpc>
                        <a:spcBef>
                          <a:spcPts val="0"/>
                        </a:spcBef>
                        <a:spcAft>
                          <a:spcPts val="0"/>
                        </a:spcAft>
                        <a:buClrTx/>
                        <a:buSzTx/>
                        <a:buFontTx/>
                        <a:buNone/>
                        <a:tabLst/>
                        <a:defRPr/>
                      </a:pPr>
                      <a:r>
                        <a:rPr lang="ru-RU" sz="1800" dirty="0" smtClean="0">
                          <a:effectLst/>
                          <a:latin typeface="+mn-lt"/>
                          <a:ea typeface="Calibri" panose="020F0502020204030204" pitchFamily="34" charset="0"/>
                          <a:cs typeface="Times New Roman" panose="02020603050405020304" pitchFamily="18" charset="0"/>
                        </a:rPr>
                        <a:t>Связанный</a:t>
                      </a:r>
                      <a:r>
                        <a:rPr lang="ru-RU" sz="1800" baseline="0" dirty="0" smtClean="0">
                          <a:effectLst/>
                          <a:latin typeface="+mn-lt"/>
                          <a:ea typeface="Calibri" panose="020F0502020204030204" pitchFamily="34" charset="0"/>
                          <a:cs typeface="Times New Roman" panose="02020603050405020304" pitchFamily="18" charset="0"/>
                        </a:rPr>
                        <a:t> список (</a:t>
                      </a:r>
                      <a:r>
                        <a:rPr lang="en-US" sz="1800" baseline="0" dirty="0" smtClean="0">
                          <a:effectLst/>
                          <a:latin typeface="+mn-lt"/>
                          <a:ea typeface="Calibri" panose="020F0502020204030204" pitchFamily="34" charset="0"/>
                          <a:cs typeface="Times New Roman" panose="02020603050405020304" pitchFamily="18" charset="0"/>
                        </a:rPr>
                        <a:t>Linked list</a:t>
                      </a:r>
                      <a:r>
                        <a:rPr lang="ru-RU" sz="1800" baseline="0" dirty="0" smtClean="0">
                          <a:effectLst/>
                          <a:latin typeface="+mn-lt"/>
                          <a:ea typeface="Calibri" panose="020F0502020204030204" pitchFamily="34" charset="0"/>
                          <a:cs typeface="Times New Roman" panose="02020603050405020304" pitchFamily="18" charset="0"/>
                        </a:rPr>
                        <a:t>)</a:t>
                      </a:r>
                      <a:endParaRPr lang="ru-RU" sz="1800" dirty="0">
                        <a:effectLst/>
                        <a:latin typeface="+mn-lt"/>
                        <a:ea typeface="Calibri" panose="020F0502020204030204" pitchFamily="34" charset="0"/>
                        <a:cs typeface="Times New Roman" panose="02020603050405020304" pitchFamily="18" charset="0"/>
                      </a:endParaRPr>
                    </a:p>
                  </a:txBody>
                  <a:tcPr marL="63802" marR="63802" marT="63802" marB="63802"/>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O(n)</a:t>
                      </a:r>
                    </a:p>
                  </a:txBody>
                  <a:tcPr marL="76200" marR="76200" marT="76200" marB="76200" anchor="ctr">
                    <a:solidFill>
                      <a:srgbClr val="FFFF00"/>
                    </a:solidFill>
                  </a:tcPr>
                </a:tc>
                <a:tc>
                  <a:txBody>
                    <a:bodyPr/>
                    <a:lstStyle/>
                    <a:p>
                      <a:pPr algn="ctr" fontAlgn="t"/>
                      <a:r>
                        <a:rPr lang="en-US" sz="1800" b="0" dirty="0">
                          <a:effectLst/>
                        </a:rPr>
                        <a:t>O(1)</a:t>
                      </a:r>
                    </a:p>
                  </a:txBody>
                  <a:tcPr marL="76200" marR="76200" marT="76200" marB="76200" anchor="ctr">
                    <a:solidFill>
                      <a:schemeClr val="accent2"/>
                    </a:solidFill>
                  </a:tcPr>
                </a:tc>
                <a:tc>
                  <a:txBody>
                    <a:bodyPr/>
                    <a:lstStyle/>
                    <a:p>
                      <a:pPr algn="ctr" fontAlgn="t"/>
                      <a:r>
                        <a:rPr lang="en-US" sz="1800" b="0" dirty="0">
                          <a:effectLst/>
                        </a:rPr>
                        <a:t>O(1)</a:t>
                      </a:r>
                    </a:p>
                  </a:txBody>
                  <a:tcPr marL="76200" marR="76200" marT="76200" marB="76200" anchor="ctr">
                    <a:solidFill>
                      <a:schemeClr val="accent2"/>
                    </a:solidFill>
                  </a:tcPr>
                </a:tc>
              </a:tr>
            </a:tbl>
          </a:graphicData>
        </a:graphic>
      </p:graphicFrame>
      <p:graphicFrame>
        <p:nvGraphicFramePr>
          <p:cNvPr id="5" name="Таблица 4"/>
          <p:cNvGraphicFramePr>
            <a:graphicFrameLocks noGrp="1"/>
          </p:cNvGraphicFramePr>
          <p:nvPr/>
        </p:nvGraphicFramePr>
        <p:xfrm>
          <a:off x="1825080" y="1854199"/>
          <a:ext cx="7318919" cy="370840"/>
        </p:xfrm>
        <a:graphic>
          <a:graphicData uri="http://schemas.openxmlformats.org/drawingml/2006/table">
            <a:tbl>
              <a:tblPr firstRow="1" bandRow="1">
                <a:tableStyleId>{5940675A-B579-460E-94D1-54222C63F5DA}</a:tableStyleId>
              </a:tblPr>
              <a:tblGrid>
                <a:gridCol w="1261758"/>
                <a:gridCol w="1261758"/>
                <a:gridCol w="2271887"/>
                <a:gridCol w="1261758"/>
                <a:gridCol w="1261758"/>
              </a:tblGrid>
              <a:tr h="370840">
                <a:tc>
                  <a:txBody>
                    <a:bodyPr/>
                    <a:lstStyle/>
                    <a:p>
                      <a:r>
                        <a:rPr lang="ru-RU" dirty="0" smtClean="0"/>
                        <a:t>Отлично</a:t>
                      </a:r>
                      <a:endParaRPr lang="ru-RU" dirty="0"/>
                    </a:p>
                  </a:txBody>
                  <a:tcPr>
                    <a:solidFill>
                      <a:schemeClr val="accent2"/>
                    </a:solidFill>
                  </a:tcPr>
                </a:tc>
                <a:tc>
                  <a:txBody>
                    <a:bodyPr/>
                    <a:lstStyle/>
                    <a:p>
                      <a:r>
                        <a:rPr lang="ru-RU" dirty="0" smtClean="0"/>
                        <a:t>Хорошо</a:t>
                      </a:r>
                      <a:endParaRPr lang="ru-RU" dirty="0"/>
                    </a:p>
                  </a:txBody>
                  <a:tcPr>
                    <a:solidFill>
                      <a:schemeClr val="accent1">
                        <a:lumMod val="40000"/>
                        <a:lumOff val="60000"/>
                      </a:schemeClr>
                    </a:solidFill>
                  </a:tcPr>
                </a:tc>
                <a:tc>
                  <a:txBody>
                    <a:bodyPr/>
                    <a:lstStyle/>
                    <a:p>
                      <a:r>
                        <a:rPr lang="ru-RU" dirty="0" smtClean="0"/>
                        <a:t>Удовлетворительно</a:t>
                      </a:r>
                      <a:endParaRPr lang="ru-RU" dirty="0"/>
                    </a:p>
                  </a:txBody>
                  <a:tcPr>
                    <a:solidFill>
                      <a:srgbClr val="FFFF00"/>
                    </a:solidFill>
                  </a:tcPr>
                </a:tc>
                <a:tc>
                  <a:txBody>
                    <a:bodyPr/>
                    <a:lstStyle/>
                    <a:p>
                      <a:r>
                        <a:rPr lang="ru-RU" dirty="0" smtClean="0"/>
                        <a:t>Плохо</a:t>
                      </a:r>
                      <a:endParaRPr lang="ru-RU" dirty="0"/>
                    </a:p>
                  </a:txBody>
                  <a:tcPr>
                    <a:solidFill>
                      <a:srgbClr val="FFC000"/>
                    </a:solidFill>
                  </a:tcPr>
                </a:tc>
                <a:tc>
                  <a:txBody>
                    <a:bodyPr/>
                    <a:lstStyle/>
                    <a:p>
                      <a:r>
                        <a:rPr lang="ru-RU" dirty="0" smtClean="0"/>
                        <a:t>Ужасно</a:t>
                      </a:r>
                      <a:endParaRPr lang="ru-RU" dirty="0"/>
                    </a:p>
                  </a:txBody>
                  <a:tcPr>
                    <a:solidFill>
                      <a:schemeClr val="accent4"/>
                    </a:solidFill>
                  </a:tcPr>
                </a:tc>
              </a:tr>
            </a:tbl>
          </a:graphicData>
        </a:graphic>
      </p:graphicFrame>
      <p:sp>
        <p:nvSpPr>
          <p:cNvPr id="7" name="Заголовок 6"/>
          <p:cNvSpPr>
            <a:spLocks noGrp="1"/>
          </p:cNvSpPr>
          <p:nvPr>
            <p:ph type="title"/>
          </p:nvPr>
        </p:nvSpPr>
        <p:spPr>
          <a:xfrm>
            <a:off x="982132" y="0"/>
            <a:ext cx="8161867" cy="1382751"/>
          </a:xfrm>
        </p:spPr>
        <p:txBody>
          <a:bodyPr>
            <a:normAutofit/>
          </a:bodyPr>
          <a:lstStyle/>
          <a:p>
            <a:r>
              <a:rPr lang="ru-RU" dirty="0" smtClean="0"/>
              <a:t>Временная сложность операций со </a:t>
            </a:r>
            <a:r>
              <a:rPr lang="ru-RU" smtClean="0"/>
              <a:t>связанным списком</a:t>
            </a:r>
            <a:endParaRPr lang="ru-RU" dirty="0"/>
          </a:p>
        </p:txBody>
      </p:sp>
    </p:spTree>
    <p:extLst>
      <p:ext uri="{BB962C8B-B14F-4D97-AF65-F5344CB8AC3E}">
        <p14:creationId xmlns:p14="http://schemas.microsoft.com/office/powerpoint/2010/main" val="1593440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0"/>
            <a:ext cx="7704667" cy="702526"/>
          </a:xfrm>
        </p:spPr>
        <p:txBody>
          <a:bodyPr/>
          <a:lstStyle/>
          <a:p>
            <a:r>
              <a:rPr lang="ru-RU" dirty="0"/>
              <a:t>Структуры данных</a:t>
            </a:r>
          </a:p>
        </p:txBody>
      </p:sp>
      <p:sp>
        <p:nvSpPr>
          <p:cNvPr id="3" name="Объект 2"/>
          <p:cNvSpPr>
            <a:spLocks noGrp="1"/>
          </p:cNvSpPr>
          <p:nvPr>
            <p:ph idx="1"/>
          </p:nvPr>
        </p:nvSpPr>
        <p:spPr>
          <a:xfrm>
            <a:off x="982133" y="892097"/>
            <a:ext cx="7704667" cy="5538439"/>
          </a:xfrm>
        </p:spPr>
        <p:txBody>
          <a:bodyPr/>
          <a:lstStyle/>
          <a:p>
            <a:pPr marL="0" indent="0">
              <a:buNone/>
            </a:pPr>
            <a:r>
              <a:rPr lang="uk-UA" dirty="0" smtClean="0"/>
              <a:t>Структур</a:t>
            </a:r>
            <a:r>
              <a:rPr lang="ru-RU" dirty="0" smtClean="0"/>
              <a:t>ы данных применяются преимущественно для решения трех задач:</a:t>
            </a:r>
          </a:p>
          <a:p>
            <a:r>
              <a:rPr lang="ru-RU" dirty="0" smtClean="0"/>
              <a:t>Хранение </a:t>
            </a:r>
            <a:r>
              <a:rPr lang="ru-RU" dirty="0"/>
              <a:t>реальных данных.</a:t>
            </a:r>
          </a:p>
          <a:p>
            <a:r>
              <a:rPr lang="ru-RU" dirty="0" smtClean="0"/>
              <a:t>Инструментарий </a:t>
            </a:r>
            <a:r>
              <a:rPr lang="ru-RU" dirty="0"/>
              <a:t>программиста.</a:t>
            </a:r>
          </a:p>
          <a:p>
            <a:r>
              <a:rPr lang="ru-RU" dirty="0" smtClean="0"/>
              <a:t>Моделирование</a:t>
            </a:r>
            <a:r>
              <a:rPr lang="ru-RU" dirty="0"/>
              <a:t>.</a:t>
            </a:r>
          </a:p>
        </p:txBody>
      </p:sp>
    </p:spTree>
    <p:extLst>
      <p:ext uri="{BB962C8B-B14F-4D97-AF65-F5344CB8AC3E}">
        <p14:creationId xmlns:p14="http://schemas.microsoft.com/office/powerpoint/2010/main" val="371421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dirty="0" smtClean="0"/>
              <a:t>Типы данных</a:t>
            </a:r>
            <a:endParaRPr lang="uk-UA" dirty="0"/>
          </a:p>
        </p:txBody>
      </p:sp>
      <p:sp>
        <p:nvSpPr>
          <p:cNvPr id="5" name="Объект 4"/>
          <p:cNvSpPr>
            <a:spLocks noGrp="1"/>
          </p:cNvSpPr>
          <p:nvPr>
            <p:ph idx="1"/>
          </p:nvPr>
        </p:nvSpPr>
        <p:spPr>
          <a:xfrm>
            <a:off x="982133" y="907200"/>
            <a:ext cx="7704667" cy="5092616"/>
          </a:xfrm>
        </p:spPr>
        <p:txBody>
          <a:bodyPr>
            <a:normAutofit/>
          </a:bodyPr>
          <a:lstStyle/>
          <a:p>
            <a:pPr marL="0" indent="0">
              <a:buNone/>
            </a:pPr>
            <a:r>
              <a:rPr lang="ru-RU" sz="2800" dirty="0" smtClean="0"/>
              <a:t>Атомарные</a:t>
            </a:r>
          </a:p>
          <a:p>
            <a:pPr marL="0" indent="0">
              <a:buNone/>
            </a:pPr>
            <a:r>
              <a:rPr lang="ru-RU" sz="2800" dirty="0"/>
              <a:t>	</a:t>
            </a:r>
            <a:r>
              <a:rPr lang="en-US" sz="2800" dirty="0" err="1"/>
              <a:t>b</a:t>
            </a:r>
            <a:r>
              <a:rPr lang="en-US" sz="2800" dirty="0" err="1" smtClean="0"/>
              <a:t>ool</a:t>
            </a:r>
            <a:r>
              <a:rPr lang="en-US" sz="2800" dirty="0" smtClean="0"/>
              <a:t>, char, float/double, </a:t>
            </a:r>
            <a:r>
              <a:rPr lang="en-US" sz="2800" dirty="0" err="1" smtClean="0"/>
              <a:t>int</a:t>
            </a:r>
            <a:r>
              <a:rPr lang="en-US" sz="2800" dirty="0" smtClean="0"/>
              <a:t>, </a:t>
            </a:r>
            <a:r>
              <a:rPr lang="en-US" sz="2800" dirty="0" err="1" smtClean="0"/>
              <a:t>enum</a:t>
            </a:r>
            <a:endParaRPr lang="en-US" sz="2800" dirty="0" smtClean="0"/>
          </a:p>
          <a:p>
            <a:pPr marL="0" indent="0">
              <a:buNone/>
            </a:pPr>
            <a:r>
              <a:rPr lang="ru-RU" sz="2800" dirty="0" smtClean="0"/>
              <a:t>Составные </a:t>
            </a:r>
          </a:p>
          <a:p>
            <a:pPr marL="0" indent="0">
              <a:buNone/>
            </a:pPr>
            <a:r>
              <a:rPr lang="ru-RU" sz="2800" dirty="0"/>
              <a:t>	</a:t>
            </a:r>
            <a:r>
              <a:rPr lang="ru-RU" sz="2800" dirty="0" smtClean="0"/>
              <a:t>массив, структура, объединение</a:t>
            </a:r>
          </a:p>
          <a:p>
            <a:pPr marL="0" indent="0">
              <a:buNone/>
            </a:pPr>
            <a:r>
              <a:rPr lang="ru-RU" sz="2800" dirty="0" smtClean="0"/>
              <a:t>Абстрактные</a:t>
            </a:r>
          </a:p>
          <a:p>
            <a:pPr marL="0" indent="0">
              <a:buNone/>
            </a:pPr>
            <a:r>
              <a:rPr lang="ru-RU" sz="2800" dirty="0"/>
              <a:t>	</a:t>
            </a:r>
            <a:r>
              <a:rPr lang="ru-RU" sz="2800" dirty="0" smtClean="0"/>
              <a:t>список, стек, очередь, дерево, граф</a:t>
            </a:r>
            <a:endParaRPr lang="uk-UA" sz="2800" dirty="0"/>
          </a:p>
        </p:txBody>
      </p:sp>
      <p:sp>
        <p:nvSpPr>
          <p:cNvPr id="2" name="TextBox 1"/>
          <p:cNvSpPr txBox="1"/>
          <p:nvPr/>
        </p:nvSpPr>
        <p:spPr>
          <a:xfrm>
            <a:off x="1490400" y="5560616"/>
            <a:ext cx="5406737" cy="1200329"/>
          </a:xfrm>
          <a:prstGeom prst="rect">
            <a:avLst/>
          </a:prstGeom>
          <a:noFill/>
        </p:spPr>
        <p:txBody>
          <a:bodyPr wrap="none" rtlCol="0">
            <a:spAutoFit/>
          </a:bodyPr>
          <a:lstStyle/>
          <a:p>
            <a:r>
              <a:rPr lang="ru-RU" dirty="0" smtClean="0"/>
              <a:t>Полный список типов данных</a:t>
            </a:r>
          </a:p>
          <a:p>
            <a:r>
              <a:rPr lang="en-US" dirty="0" smtClean="0">
                <a:hlinkClick r:id="rId2"/>
              </a:rPr>
              <a:t>http</a:t>
            </a:r>
            <a:r>
              <a:rPr lang="en-US" dirty="0">
                <a:hlinkClick r:id="rId2"/>
              </a:rPr>
              <a:t>://</a:t>
            </a:r>
            <a:r>
              <a:rPr lang="en-US" dirty="0" smtClean="0">
                <a:hlinkClick r:id="rId2"/>
              </a:rPr>
              <a:t>en.wikipedia.org/wiki/List_of_data_structures</a:t>
            </a:r>
            <a:endParaRPr lang="ru-RU" dirty="0" smtClean="0"/>
          </a:p>
          <a:p>
            <a:r>
              <a:rPr lang="en-US" dirty="0">
                <a:hlinkClick r:id="rId3"/>
              </a:rPr>
              <a:t>http://ru.wikipedia.org/wiki/</a:t>
            </a:r>
            <a:r>
              <a:rPr lang="uk-UA" dirty="0" err="1" smtClean="0">
                <a:hlinkClick r:id="rId3"/>
              </a:rPr>
              <a:t>Список_структур_данных</a:t>
            </a:r>
            <a:endParaRPr lang="uk-UA" dirty="0" smtClean="0"/>
          </a:p>
          <a:p>
            <a:endParaRPr lang="uk-UA" dirty="0"/>
          </a:p>
        </p:txBody>
      </p:sp>
    </p:spTree>
    <p:extLst>
      <p:ext uri="{BB962C8B-B14F-4D97-AF65-F5344CB8AC3E}">
        <p14:creationId xmlns:p14="http://schemas.microsoft.com/office/powerpoint/2010/main" val="2555088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3" y="0"/>
            <a:ext cx="7704667" cy="583579"/>
          </a:xfrm>
        </p:spPr>
        <p:txBody>
          <a:bodyPr>
            <a:normAutofit fontScale="90000"/>
          </a:bodyPr>
          <a:lstStyle/>
          <a:p>
            <a:r>
              <a:rPr lang="ru-RU" dirty="0" smtClean="0"/>
              <a:t>Массив</a:t>
            </a:r>
            <a:endParaRPr lang="ru-RU" dirty="0"/>
          </a:p>
        </p:txBody>
      </p:sp>
      <p:sp>
        <p:nvSpPr>
          <p:cNvPr id="3" name="Объект 2"/>
          <p:cNvSpPr>
            <a:spLocks noGrp="1"/>
          </p:cNvSpPr>
          <p:nvPr>
            <p:ph idx="1"/>
          </p:nvPr>
        </p:nvSpPr>
        <p:spPr>
          <a:xfrm>
            <a:off x="1093645" y="583578"/>
            <a:ext cx="7704667" cy="2427251"/>
          </a:xfrm>
        </p:spPr>
        <p:txBody>
          <a:bodyPr/>
          <a:lstStyle/>
          <a:p>
            <a:r>
              <a:rPr lang="ru-RU" b="1" dirty="0"/>
              <a:t>Массив</a:t>
            </a:r>
            <a:r>
              <a:rPr lang="ru-RU" dirty="0"/>
              <a:t>  — </a:t>
            </a:r>
            <a:r>
              <a:rPr lang="ru-RU" dirty="0" smtClean="0"/>
              <a:t>структура данных, которая хранит в памяти однотипные элементы </a:t>
            </a:r>
            <a:r>
              <a:rPr lang="ru-RU" dirty="0"/>
              <a:t>непосредственно друг за другом, доступ к которым осуществляется по индексу (индексам). </a:t>
            </a:r>
            <a:r>
              <a:rPr lang="ru-RU" dirty="0" smtClean="0"/>
              <a:t>Массив </a:t>
            </a:r>
            <a:r>
              <a:rPr lang="ru-RU" dirty="0"/>
              <a:t>является структурой с произвольным </a:t>
            </a:r>
            <a:r>
              <a:rPr lang="ru-RU" dirty="0" smtClean="0"/>
              <a:t>доступом.</a:t>
            </a:r>
            <a:endParaRPr lang="ru-RU" dirty="0"/>
          </a:p>
        </p:txBody>
      </p:sp>
      <p:pic>
        <p:nvPicPr>
          <p:cNvPr id="1026" name="Picture 2" descr="http://www.fx4u.ru/uploads/monthly_09_2010/post-798-000376300%20128377557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247" y="3010829"/>
            <a:ext cx="7139479" cy="206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41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2134" y="0"/>
            <a:ext cx="7447492" cy="530225"/>
          </a:xfrm>
        </p:spPr>
        <p:txBody>
          <a:bodyPr>
            <a:normAutofit fontScale="90000"/>
          </a:bodyPr>
          <a:lstStyle/>
          <a:p>
            <a:r>
              <a:rPr lang="ru-RU" dirty="0" smtClean="0"/>
              <a:t>Вставка элемента в массив</a:t>
            </a:r>
            <a:endParaRPr lang="ru-RU" dirty="0"/>
          </a:p>
        </p:txBody>
      </p:sp>
      <p:sp>
        <p:nvSpPr>
          <p:cNvPr id="7" name="Содержимое 2"/>
          <p:cNvSpPr txBox="1">
            <a:spLocks/>
          </p:cNvSpPr>
          <p:nvPr/>
        </p:nvSpPr>
        <p:spPr>
          <a:xfrm>
            <a:off x="917318" y="545637"/>
            <a:ext cx="8183562" cy="50006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ru-RU" altLang="ru-RU" dirty="0" smtClean="0"/>
              <a:t>Дан массив А</a:t>
            </a:r>
            <a:r>
              <a:rPr lang="en-US" altLang="ru-RU" dirty="0" smtClean="0"/>
              <a:t>[</a:t>
            </a:r>
            <a:r>
              <a:rPr lang="ru-RU" altLang="ru-RU" dirty="0" smtClean="0"/>
              <a:t>10</a:t>
            </a:r>
            <a:r>
              <a:rPr lang="en-US" altLang="ru-RU" dirty="0" smtClean="0"/>
              <a:t>]</a:t>
            </a:r>
            <a:endParaRPr lang="ru-RU" altLang="ru-RU" dirty="0" smtClean="0"/>
          </a:p>
        </p:txBody>
      </p:sp>
      <p:graphicFrame>
        <p:nvGraphicFramePr>
          <p:cNvPr id="8" name="Таблица 7"/>
          <p:cNvGraphicFramePr>
            <a:graphicFrameLocks noGrp="1"/>
          </p:cNvGraphicFramePr>
          <p:nvPr/>
        </p:nvGraphicFramePr>
        <p:xfrm>
          <a:off x="857250" y="2214563"/>
          <a:ext cx="7358060" cy="396875"/>
        </p:xfrm>
        <a:graphic>
          <a:graphicData uri="http://schemas.openxmlformats.org/drawingml/2006/table">
            <a:tbl>
              <a:tblPr firstRow="1" bandRow="1">
                <a:tableStyleId>{5C22544A-7EE6-4342-B048-85BDC9FD1C3A}</a:tableStyleId>
              </a:tblPr>
              <a:tblGrid>
                <a:gridCol w="735806"/>
                <a:gridCol w="735806"/>
                <a:gridCol w="735806"/>
                <a:gridCol w="735806"/>
                <a:gridCol w="735806"/>
                <a:gridCol w="735806"/>
                <a:gridCol w="735806"/>
                <a:gridCol w="735806"/>
                <a:gridCol w="735806"/>
                <a:gridCol w="735806"/>
              </a:tblGrid>
              <a:tr h="396875">
                <a:tc>
                  <a:txBody>
                    <a:bodyPr/>
                    <a:lstStyle/>
                    <a:p>
                      <a:pPr algn="ctr"/>
                      <a:r>
                        <a:rPr lang="ru-RU" sz="2000" dirty="0" smtClean="0"/>
                        <a:t>4</a:t>
                      </a:r>
                      <a:endParaRPr lang="ru-RU" sz="2000" dirty="0"/>
                    </a:p>
                  </a:txBody>
                  <a:tcPr marL="91439" marR="91439" marT="45793" marB="45793"/>
                </a:tc>
                <a:tc>
                  <a:txBody>
                    <a:bodyPr/>
                    <a:lstStyle/>
                    <a:p>
                      <a:pPr algn="ctr"/>
                      <a:r>
                        <a:rPr lang="ru-RU" sz="2000" dirty="0" smtClean="0"/>
                        <a:t>-35</a:t>
                      </a:r>
                      <a:endParaRPr lang="ru-RU" sz="2000" dirty="0"/>
                    </a:p>
                  </a:txBody>
                  <a:tcPr marL="91439" marR="91439" marT="45793" marB="45793"/>
                </a:tc>
                <a:tc>
                  <a:txBody>
                    <a:bodyPr/>
                    <a:lstStyle/>
                    <a:p>
                      <a:pPr algn="ctr"/>
                      <a:r>
                        <a:rPr lang="ru-RU" sz="2000" dirty="0" smtClean="0"/>
                        <a:t>12</a:t>
                      </a:r>
                      <a:endParaRPr lang="ru-RU" sz="2000" dirty="0"/>
                    </a:p>
                  </a:txBody>
                  <a:tcPr marL="91439" marR="91439" marT="45793" marB="45793"/>
                </a:tc>
                <a:tc>
                  <a:txBody>
                    <a:bodyPr/>
                    <a:lstStyle/>
                    <a:p>
                      <a:pPr algn="ctr"/>
                      <a:r>
                        <a:rPr lang="ru-RU" sz="2000" dirty="0" smtClean="0"/>
                        <a:t>43</a:t>
                      </a:r>
                      <a:endParaRPr lang="ru-RU" sz="2000" dirty="0"/>
                    </a:p>
                  </a:txBody>
                  <a:tcPr marL="91439" marR="91439" marT="45793" marB="45793"/>
                </a:tc>
                <a:tc>
                  <a:txBody>
                    <a:bodyPr/>
                    <a:lstStyle/>
                    <a:p>
                      <a:pPr algn="ctr"/>
                      <a:r>
                        <a:rPr lang="ru-RU" sz="2000" dirty="0" smtClean="0"/>
                        <a:t>-6</a:t>
                      </a:r>
                      <a:endParaRPr lang="ru-RU" sz="2000" dirty="0"/>
                    </a:p>
                  </a:txBody>
                  <a:tcPr marL="91439" marR="91439" marT="45793" marB="45793"/>
                </a:tc>
                <a:tc>
                  <a:txBody>
                    <a:bodyPr/>
                    <a:lstStyle/>
                    <a:p>
                      <a:pPr algn="ctr"/>
                      <a:r>
                        <a:rPr lang="ru-RU" sz="2000" dirty="0" smtClean="0"/>
                        <a:t>21</a:t>
                      </a:r>
                      <a:endParaRPr lang="ru-RU" sz="2000" dirty="0"/>
                    </a:p>
                  </a:txBody>
                  <a:tcPr marL="91439" marR="91439" marT="45793" marB="45793"/>
                </a:tc>
                <a:tc>
                  <a:txBody>
                    <a:bodyPr/>
                    <a:lstStyle/>
                    <a:p>
                      <a:pPr algn="ctr"/>
                      <a:r>
                        <a:rPr lang="ru-RU" sz="2000" dirty="0" smtClean="0"/>
                        <a:t>3</a:t>
                      </a:r>
                      <a:endParaRPr lang="ru-RU" sz="2000" dirty="0"/>
                    </a:p>
                  </a:txBody>
                  <a:tcPr marL="91439" marR="91439" marT="45793" marB="45793"/>
                </a:tc>
                <a:tc>
                  <a:txBody>
                    <a:bodyPr/>
                    <a:lstStyle/>
                    <a:p>
                      <a:pPr algn="ctr"/>
                      <a:r>
                        <a:rPr lang="ru-RU" sz="2000" dirty="0" smtClean="0"/>
                        <a:t>76</a:t>
                      </a:r>
                      <a:endParaRPr lang="ru-RU" sz="2000" dirty="0"/>
                    </a:p>
                  </a:txBody>
                  <a:tcPr marL="91439" marR="91439" marT="45793" marB="45793"/>
                </a:tc>
                <a:tc>
                  <a:txBody>
                    <a:bodyPr/>
                    <a:lstStyle/>
                    <a:p>
                      <a:pPr algn="ctr"/>
                      <a:r>
                        <a:rPr lang="ru-RU" sz="2000" dirty="0" smtClean="0"/>
                        <a:t>13</a:t>
                      </a:r>
                      <a:endParaRPr lang="ru-RU" sz="2000" dirty="0"/>
                    </a:p>
                  </a:txBody>
                  <a:tcPr marL="91439" marR="91439" marT="45793" marB="45793"/>
                </a:tc>
                <a:tc>
                  <a:txBody>
                    <a:bodyPr/>
                    <a:lstStyle/>
                    <a:p>
                      <a:pPr algn="ctr"/>
                      <a:r>
                        <a:rPr lang="ru-RU" sz="2000" dirty="0" smtClean="0"/>
                        <a:t>16</a:t>
                      </a:r>
                      <a:endParaRPr lang="ru-RU" sz="2000" dirty="0"/>
                    </a:p>
                  </a:txBody>
                  <a:tcPr marL="91439" marR="91439" marT="45793" marB="45793"/>
                </a:tc>
              </a:tr>
            </a:tbl>
          </a:graphicData>
        </a:graphic>
      </p:graphicFrame>
      <p:sp>
        <p:nvSpPr>
          <p:cNvPr id="9" name="TextBox 8"/>
          <p:cNvSpPr txBox="1">
            <a:spLocks noChangeArrowheads="1"/>
          </p:cNvSpPr>
          <p:nvPr/>
        </p:nvSpPr>
        <p:spPr bwMode="auto">
          <a:xfrm>
            <a:off x="750094" y="1793835"/>
            <a:ext cx="742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r>
              <a:rPr lang="ru-RU" altLang="ru-RU" dirty="0"/>
              <a:t>    </a:t>
            </a:r>
            <a:r>
              <a:rPr lang="ru-RU" altLang="ru-RU" dirty="0" smtClean="0"/>
              <a:t>0      1        </a:t>
            </a:r>
            <a:r>
              <a:rPr lang="ru-RU" altLang="ru-RU" dirty="0"/>
              <a:t>2       3       4       5        6       7       8        9      </a:t>
            </a:r>
          </a:p>
        </p:txBody>
      </p:sp>
      <p:sp>
        <p:nvSpPr>
          <p:cNvPr id="10" name="TextBox 9"/>
          <p:cNvSpPr txBox="1">
            <a:spLocks noChangeArrowheads="1"/>
          </p:cNvSpPr>
          <p:nvPr/>
        </p:nvSpPr>
        <p:spPr bwMode="auto">
          <a:xfrm>
            <a:off x="892969" y="1405637"/>
            <a:ext cx="728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r>
              <a:rPr lang="ru-RU" altLang="ru-RU" b="1" dirty="0"/>
              <a:t>Вставить после 4 элемента 0</a:t>
            </a:r>
          </a:p>
        </p:txBody>
      </p:sp>
      <p:sp>
        <p:nvSpPr>
          <p:cNvPr id="11" name="TextBox 10"/>
          <p:cNvSpPr txBox="1">
            <a:spLocks noChangeArrowheads="1"/>
          </p:cNvSpPr>
          <p:nvPr/>
        </p:nvSpPr>
        <p:spPr bwMode="auto">
          <a:xfrm>
            <a:off x="892969" y="1100653"/>
            <a:ext cx="6215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r>
              <a:rPr lang="ru-RU" altLang="ru-RU" b="1" dirty="0"/>
              <a:t>Исходный массив</a:t>
            </a:r>
          </a:p>
        </p:txBody>
      </p:sp>
      <p:graphicFrame>
        <p:nvGraphicFramePr>
          <p:cNvPr id="12" name="Таблица 11"/>
          <p:cNvGraphicFramePr>
            <a:graphicFrameLocks noGrp="1"/>
          </p:cNvGraphicFramePr>
          <p:nvPr/>
        </p:nvGraphicFramePr>
        <p:xfrm>
          <a:off x="857250" y="4000500"/>
          <a:ext cx="7858125" cy="396875"/>
        </p:xfrm>
        <a:graphic>
          <a:graphicData uri="http://schemas.openxmlformats.org/drawingml/2006/table">
            <a:tbl>
              <a:tblPr firstRow="1" bandRow="1">
                <a:tableStyleId>{5C22544A-7EE6-4342-B048-85BDC9FD1C3A}</a:tableStyleId>
              </a:tblPr>
              <a:tblGrid>
                <a:gridCol w="714375"/>
                <a:gridCol w="714375"/>
                <a:gridCol w="714375"/>
                <a:gridCol w="714375"/>
                <a:gridCol w="714375"/>
                <a:gridCol w="714375"/>
                <a:gridCol w="714375"/>
                <a:gridCol w="714375"/>
                <a:gridCol w="714375"/>
                <a:gridCol w="714375"/>
                <a:gridCol w="714375"/>
              </a:tblGrid>
              <a:tr h="396875">
                <a:tc>
                  <a:txBody>
                    <a:bodyPr/>
                    <a:lstStyle/>
                    <a:p>
                      <a:pPr algn="ctr"/>
                      <a:r>
                        <a:rPr lang="ru-RU" sz="2000" dirty="0" smtClean="0"/>
                        <a:t>4</a:t>
                      </a:r>
                      <a:endParaRPr lang="ru-RU" sz="2000" dirty="0"/>
                    </a:p>
                  </a:txBody>
                  <a:tcPr marL="91439" marR="91439" marT="45793" marB="45793"/>
                </a:tc>
                <a:tc>
                  <a:txBody>
                    <a:bodyPr/>
                    <a:lstStyle/>
                    <a:p>
                      <a:pPr algn="ctr"/>
                      <a:r>
                        <a:rPr lang="ru-RU" sz="2000" dirty="0" smtClean="0"/>
                        <a:t>-35</a:t>
                      </a:r>
                      <a:endParaRPr lang="ru-RU" sz="2000" dirty="0"/>
                    </a:p>
                  </a:txBody>
                  <a:tcPr marL="91439" marR="91439" marT="45793" marB="45793"/>
                </a:tc>
                <a:tc>
                  <a:txBody>
                    <a:bodyPr/>
                    <a:lstStyle/>
                    <a:p>
                      <a:pPr algn="ctr"/>
                      <a:r>
                        <a:rPr lang="ru-RU" sz="2000" dirty="0" smtClean="0"/>
                        <a:t>12</a:t>
                      </a:r>
                      <a:endParaRPr lang="ru-RU" sz="2000" dirty="0"/>
                    </a:p>
                  </a:txBody>
                  <a:tcPr marL="91439" marR="91439" marT="45793" marB="45793"/>
                </a:tc>
                <a:tc>
                  <a:txBody>
                    <a:bodyPr/>
                    <a:lstStyle/>
                    <a:p>
                      <a:pPr algn="ctr"/>
                      <a:r>
                        <a:rPr lang="ru-RU" sz="2000" dirty="0" smtClean="0"/>
                        <a:t>43</a:t>
                      </a:r>
                      <a:endParaRPr lang="ru-RU" sz="2000" dirty="0"/>
                    </a:p>
                  </a:txBody>
                  <a:tcPr marL="91439" marR="91439" marT="45793" marB="45793"/>
                </a:tc>
                <a:tc>
                  <a:txBody>
                    <a:bodyPr/>
                    <a:lstStyle/>
                    <a:p>
                      <a:pPr algn="ctr"/>
                      <a:r>
                        <a:rPr lang="ru-RU" sz="2000" dirty="0" smtClean="0"/>
                        <a:t>0</a:t>
                      </a:r>
                      <a:endParaRPr lang="ru-RU" sz="2000" dirty="0"/>
                    </a:p>
                  </a:txBody>
                  <a:tcPr marL="91439" marR="91439" marT="45793" marB="45793"/>
                </a:tc>
                <a:tc>
                  <a:txBody>
                    <a:bodyPr/>
                    <a:lstStyle/>
                    <a:p>
                      <a:pPr algn="ctr"/>
                      <a:r>
                        <a:rPr lang="ru-RU" sz="2000" dirty="0" smtClean="0"/>
                        <a:t>-6</a:t>
                      </a:r>
                      <a:endParaRPr lang="ru-RU" sz="2000" dirty="0"/>
                    </a:p>
                  </a:txBody>
                  <a:tcPr marL="91439" marR="91439" marT="45793" marB="45793"/>
                </a:tc>
                <a:tc>
                  <a:txBody>
                    <a:bodyPr/>
                    <a:lstStyle/>
                    <a:p>
                      <a:pPr algn="ctr"/>
                      <a:r>
                        <a:rPr lang="ru-RU" sz="2000" dirty="0" smtClean="0"/>
                        <a:t>21</a:t>
                      </a:r>
                      <a:endParaRPr lang="ru-RU" sz="2000" dirty="0"/>
                    </a:p>
                  </a:txBody>
                  <a:tcPr marL="91439" marR="91439" marT="45793" marB="45793"/>
                </a:tc>
                <a:tc>
                  <a:txBody>
                    <a:bodyPr/>
                    <a:lstStyle/>
                    <a:p>
                      <a:pPr algn="ctr"/>
                      <a:r>
                        <a:rPr lang="ru-RU" sz="2000" dirty="0" smtClean="0"/>
                        <a:t>3</a:t>
                      </a:r>
                      <a:endParaRPr lang="ru-RU" sz="2000" dirty="0"/>
                    </a:p>
                  </a:txBody>
                  <a:tcPr marL="91439" marR="91439" marT="45793" marB="45793"/>
                </a:tc>
                <a:tc>
                  <a:txBody>
                    <a:bodyPr/>
                    <a:lstStyle/>
                    <a:p>
                      <a:pPr algn="ctr"/>
                      <a:r>
                        <a:rPr lang="ru-RU" sz="2000" dirty="0" smtClean="0"/>
                        <a:t>76</a:t>
                      </a:r>
                      <a:endParaRPr lang="ru-RU" sz="2000" dirty="0"/>
                    </a:p>
                  </a:txBody>
                  <a:tcPr marL="91439" marR="91439" marT="45793" marB="45793"/>
                </a:tc>
                <a:tc>
                  <a:txBody>
                    <a:bodyPr/>
                    <a:lstStyle/>
                    <a:p>
                      <a:pPr algn="ctr"/>
                      <a:r>
                        <a:rPr lang="ru-RU" sz="2000" dirty="0" smtClean="0"/>
                        <a:t>13</a:t>
                      </a:r>
                      <a:endParaRPr lang="ru-RU" sz="2000" dirty="0"/>
                    </a:p>
                  </a:txBody>
                  <a:tcPr marL="91439" marR="91439" marT="45793" marB="45793"/>
                </a:tc>
                <a:tc>
                  <a:txBody>
                    <a:bodyPr/>
                    <a:lstStyle/>
                    <a:p>
                      <a:pPr algn="ctr"/>
                      <a:r>
                        <a:rPr lang="ru-RU" sz="2000" dirty="0" smtClean="0"/>
                        <a:t>16</a:t>
                      </a:r>
                      <a:endParaRPr lang="ru-RU" sz="2000" dirty="0"/>
                    </a:p>
                  </a:txBody>
                  <a:tcPr marL="91439" marR="91439" marT="45793" marB="45793"/>
                </a:tc>
              </a:tr>
            </a:tbl>
          </a:graphicData>
        </a:graphic>
      </p:graphicFrame>
      <p:sp>
        <p:nvSpPr>
          <p:cNvPr id="13" name="TextBox 12"/>
          <p:cNvSpPr txBox="1">
            <a:spLocks noChangeArrowheads="1"/>
          </p:cNvSpPr>
          <p:nvPr/>
        </p:nvSpPr>
        <p:spPr bwMode="auto">
          <a:xfrm>
            <a:off x="857250" y="4500563"/>
            <a:ext cx="7929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r>
              <a:rPr lang="ru-RU" altLang="ru-RU" dirty="0"/>
              <a:t>   </a:t>
            </a:r>
            <a:r>
              <a:rPr lang="ru-RU" altLang="ru-RU" dirty="0" smtClean="0"/>
              <a:t>0      1       </a:t>
            </a:r>
            <a:r>
              <a:rPr lang="ru-RU" altLang="ru-RU" dirty="0"/>
              <a:t>2       3       4       5        6       7       8   </a:t>
            </a:r>
            <a:r>
              <a:rPr lang="ru-RU" altLang="ru-RU" dirty="0" smtClean="0"/>
              <a:t>   </a:t>
            </a:r>
            <a:r>
              <a:rPr lang="ru-RU" altLang="ru-RU" dirty="0"/>
              <a:t>9      10     </a:t>
            </a:r>
          </a:p>
        </p:txBody>
      </p:sp>
      <p:sp>
        <p:nvSpPr>
          <p:cNvPr id="14" name="Двойные круглые скобки 13"/>
          <p:cNvSpPr/>
          <p:nvPr/>
        </p:nvSpPr>
        <p:spPr>
          <a:xfrm>
            <a:off x="3714750" y="3929063"/>
            <a:ext cx="714375" cy="571500"/>
          </a:xfrm>
          <a:prstGeom prst="bracketPair">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ru-RU"/>
          </a:p>
        </p:txBody>
      </p:sp>
      <p:cxnSp>
        <p:nvCxnSpPr>
          <p:cNvPr id="15" name="Прямая со стрелкой 14"/>
          <p:cNvCxnSpPr/>
          <p:nvPr/>
        </p:nvCxnSpPr>
        <p:spPr>
          <a:xfrm rot="5400000">
            <a:off x="427038" y="3357563"/>
            <a:ext cx="1430337" cy="1587"/>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rot="5400000">
            <a:off x="1215232" y="3356769"/>
            <a:ext cx="1428750" cy="1587"/>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rot="5400000">
            <a:off x="2001044" y="3356769"/>
            <a:ext cx="1428750" cy="1588"/>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rot="5400000">
            <a:off x="2715419" y="3285331"/>
            <a:ext cx="1428750" cy="1588"/>
          </a:xfrm>
          <a:prstGeom prst="straightConnector1">
            <a:avLst/>
          </a:prstGeom>
          <a:ln w="571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rot="16200000" flipH="1">
            <a:off x="3857626" y="3071812"/>
            <a:ext cx="1357312" cy="5000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rot="16200000" flipH="1">
            <a:off x="4500563" y="3071813"/>
            <a:ext cx="1357312" cy="500062"/>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rot="16200000" flipH="1">
            <a:off x="5286376" y="3071812"/>
            <a:ext cx="1357312" cy="5000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rot="16200000" flipH="1">
            <a:off x="6000751" y="3071812"/>
            <a:ext cx="1357312" cy="5000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rot="16200000" flipH="1">
            <a:off x="6715126" y="3071812"/>
            <a:ext cx="1357312" cy="500063"/>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rot="16200000" flipH="1">
            <a:off x="7500938" y="3071813"/>
            <a:ext cx="1357312" cy="500062"/>
          </a:xfrm>
          <a:prstGeom prst="straightConnector1">
            <a:avLst/>
          </a:prstGeom>
          <a:ln w="571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42453" y="5286376"/>
            <a:ext cx="4122026" cy="400110"/>
          </a:xfrm>
          <a:prstGeom prst="rect">
            <a:avLst/>
          </a:prstGeom>
          <a:noFill/>
        </p:spPr>
        <p:txBody>
          <a:bodyPr wrap="none" rtlCol="0">
            <a:spAutoFit/>
          </a:bodyPr>
          <a:lstStyle/>
          <a:p>
            <a:r>
              <a:rPr lang="ru-RU" sz="2000" dirty="0" smtClean="0"/>
              <a:t>Какова сложность такой операции?</a:t>
            </a:r>
            <a:endParaRPr lang="ru-RU" sz="2000" dirty="0"/>
          </a:p>
        </p:txBody>
      </p:sp>
    </p:spTree>
    <p:extLst>
      <p:ext uri="{BB962C8B-B14F-4D97-AF65-F5344CB8AC3E}">
        <p14:creationId xmlns:p14="http://schemas.microsoft.com/office/powerpoint/2010/main" val="33644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0-#ppt_h/2"/>
                                          </p:val>
                                        </p:tav>
                                        <p:tav tm="100000">
                                          <p:val>
                                            <p:strVal val="#ppt_y"/>
                                          </p:val>
                                        </p:tav>
                                      </p:tavLst>
                                    </p:anim>
                                  </p:childTnLst>
                                </p:cTn>
                              </p:par>
                            </p:childTnLst>
                          </p:cTn>
                        </p:par>
                        <p:par>
                          <p:cTn id="44" fill="hold">
                            <p:stCondLst>
                              <p:cond delay="500"/>
                            </p:stCondLst>
                            <p:childTnLst>
                              <p:par>
                                <p:cTn id="45" presetID="2" presetClass="entr" presetSubtype="1"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0-#ppt_h/2"/>
                                          </p:val>
                                        </p:tav>
                                        <p:tav tm="100000">
                                          <p:val>
                                            <p:strVal val="#ppt_y"/>
                                          </p:val>
                                        </p:tav>
                                      </p:tavLst>
                                    </p:anim>
                                  </p:childTnLst>
                                </p:cTn>
                              </p:par>
                            </p:childTnLst>
                          </p:cTn>
                        </p:par>
                        <p:par>
                          <p:cTn id="49" fill="hold">
                            <p:stCondLst>
                              <p:cond delay="1000"/>
                            </p:stCondLst>
                            <p:childTnLst>
                              <p:par>
                                <p:cTn id="50" presetID="2" presetClass="entr" presetSubtype="1"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0-#ppt_h/2"/>
                                          </p:val>
                                        </p:tav>
                                        <p:tav tm="100000">
                                          <p:val>
                                            <p:strVal val="#ppt_y"/>
                                          </p:val>
                                        </p:tav>
                                      </p:tavLst>
                                    </p:anim>
                                  </p:childTnLst>
                                </p:cTn>
                              </p:par>
                            </p:childTnLst>
                          </p:cTn>
                        </p:par>
                        <p:par>
                          <p:cTn id="54" fill="hold">
                            <p:stCondLst>
                              <p:cond delay="1500"/>
                            </p:stCondLst>
                            <p:childTnLst>
                              <p:par>
                                <p:cTn id="55" presetID="2" presetClass="entr" presetSubtype="1"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000"/>
                                        <p:tgtEl>
                                          <p:spTgt spid="19"/>
                                        </p:tgtEl>
                                      </p:cBhvr>
                                    </p:animEffec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000"/>
                                        <p:tgtEl>
                                          <p:spTgt spid="20"/>
                                        </p:tgtEl>
                                      </p:cBhvr>
                                    </p:animEffect>
                                  </p:childTnLst>
                                </p:cTn>
                              </p:par>
                            </p:childTnLst>
                          </p:cTn>
                        </p:par>
                        <p:par>
                          <p:cTn id="68" fill="hold">
                            <p:stCondLst>
                              <p:cond delay="4000"/>
                            </p:stCondLst>
                            <p:childTnLst>
                              <p:par>
                                <p:cTn id="69" presetID="10" presetClass="entr" presetSubtype="0"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2000"/>
                                        <p:tgtEl>
                                          <p:spTgt spid="21"/>
                                        </p:tgtEl>
                                      </p:cBhvr>
                                    </p:animEffect>
                                  </p:childTnLst>
                                </p:cTn>
                              </p:par>
                            </p:childTnLst>
                          </p:cTn>
                        </p:par>
                        <p:par>
                          <p:cTn id="72" fill="hold">
                            <p:stCondLst>
                              <p:cond delay="6000"/>
                            </p:stCondLst>
                            <p:childTnLst>
                              <p:par>
                                <p:cTn id="73" presetID="10" presetClass="entr" presetSubtype="0"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2000"/>
                                        <p:tgtEl>
                                          <p:spTgt spid="22"/>
                                        </p:tgtEl>
                                      </p:cBhvr>
                                    </p:animEffect>
                                  </p:childTnLst>
                                </p:cTn>
                              </p:par>
                            </p:childTnLst>
                          </p:cTn>
                        </p:par>
                        <p:par>
                          <p:cTn id="76" fill="hold">
                            <p:stCondLst>
                              <p:cond delay="80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2000"/>
                                        <p:tgtEl>
                                          <p:spTgt spid="23"/>
                                        </p:tgtEl>
                                      </p:cBhvr>
                                    </p:animEffect>
                                  </p:childTnLst>
                                </p:cTn>
                              </p:par>
                            </p:childTnLst>
                          </p:cTn>
                        </p:par>
                        <p:par>
                          <p:cTn id="80" fill="hold">
                            <p:stCondLst>
                              <p:cond delay="10000"/>
                            </p:stCondLst>
                            <p:childTnLst>
                              <p:par>
                                <p:cTn id="81" presetID="10" presetClass="entr" presetSubtype="0" fill="hold"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747272121"/>
              </p:ext>
            </p:extLst>
          </p:nvPr>
        </p:nvGraphicFramePr>
        <p:xfrm>
          <a:off x="178419" y="2275247"/>
          <a:ext cx="8957604" cy="1894942"/>
        </p:xfrm>
        <a:graphic>
          <a:graphicData uri="http://schemas.openxmlformats.org/drawingml/2006/table">
            <a:tbl>
              <a:tblPr firstRow="1" firstCol="1" bandRow="1">
                <a:tableStyleId>{5C22544A-7EE6-4342-B048-85BDC9FD1C3A}</a:tableStyleId>
              </a:tblPr>
              <a:tblGrid>
                <a:gridCol w="1659351"/>
                <a:gridCol w="897351"/>
                <a:gridCol w="788004"/>
                <a:gridCol w="962629"/>
                <a:gridCol w="947262"/>
                <a:gridCol w="896558"/>
                <a:gridCol w="896558"/>
                <a:gridCol w="962629"/>
                <a:gridCol w="947262"/>
              </a:tblGrid>
              <a:tr h="606123">
                <a:tc>
                  <a:txBody>
                    <a:bodyPr/>
                    <a:lstStyle/>
                    <a:p>
                      <a:pPr>
                        <a:lnSpc>
                          <a:spcPts val="1500"/>
                        </a:lnSpc>
                        <a:spcAft>
                          <a:spcPts val="0"/>
                        </a:spcAft>
                      </a:pPr>
                      <a:r>
                        <a:rPr lang="uk-UA" sz="1800" dirty="0">
                          <a:effectLst/>
                        </a:rPr>
                        <a:t>Структура </a:t>
                      </a:r>
                      <a:endParaRPr lang="uk-UA" sz="1800" dirty="0" smtClean="0">
                        <a:effectLst/>
                      </a:endParaRPr>
                    </a:p>
                    <a:p>
                      <a:pPr>
                        <a:lnSpc>
                          <a:spcPts val="1500"/>
                        </a:lnSpc>
                        <a:spcAft>
                          <a:spcPts val="0"/>
                        </a:spcAft>
                      </a:pPr>
                      <a:r>
                        <a:rPr lang="ru-RU" sz="1800" dirty="0" smtClean="0">
                          <a:effectLst/>
                        </a:rPr>
                        <a:t>данных</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gridSpan="8">
                  <a:txBody>
                    <a:bodyPr/>
                    <a:lstStyle/>
                    <a:p>
                      <a:pPr>
                        <a:lnSpc>
                          <a:spcPts val="1500"/>
                        </a:lnSpc>
                        <a:spcAft>
                          <a:spcPts val="0"/>
                        </a:spcAft>
                      </a:pPr>
                      <a:r>
                        <a:rPr lang="ru-RU" sz="1800">
                          <a:effectLst/>
                        </a:rPr>
                        <a:t>Временная сложность</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gridSpan="4">
                  <a:txBody>
                    <a:bodyPr/>
                    <a:lstStyle/>
                    <a:p>
                      <a:pPr>
                        <a:lnSpc>
                          <a:spcPts val="1500"/>
                        </a:lnSpc>
                        <a:spcAft>
                          <a:spcPts val="0"/>
                        </a:spcAft>
                      </a:pPr>
                      <a:r>
                        <a:rPr lang="ru-RU" sz="1800">
                          <a:effectLst/>
                        </a:rPr>
                        <a:t>Средняя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c gridSpan="4">
                  <a:txBody>
                    <a:bodyPr/>
                    <a:lstStyle/>
                    <a:p>
                      <a:pPr>
                        <a:lnSpc>
                          <a:spcPts val="1500"/>
                        </a:lnSpc>
                        <a:spcAft>
                          <a:spcPts val="0"/>
                        </a:spcAft>
                      </a:pPr>
                      <a:r>
                        <a:rPr lang="ru-RU" sz="1800">
                          <a:effectLst/>
                        </a:rPr>
                        <a:t>Худшая</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hMerge="1">
                  <a:txBody>
                    <a:bodyPr/>
                    <a:lstStyle/>
                    <a:p>
                      <a:endParaRPr lang="ru-RU"/>
                    </a:p>
                  </a:txBody>
                  <a:tcPr/>
                </a:tc>
                <a:tc hMerge="1">
                  <a:txBody>
                    <a:bodyPr/>
                    <a:lstStyle/>
                    <a:p>
                      <a:endParaRPr lang="ru-RU"/>
                    </a:p>
                  </a:txBody>
                  <a:tcPr/>
                </a:tc>
                <a:tc hMerge="1">
                  <a:txBody>
                    <a:bodyPr/>
                    <a:lstStyle/>
                    <a:p>
                      <a:endParaRPr lang="ru-RU"/>
                    </a:p>
                  </a:txBody>
                  <a:tcPr/>
                </a:tc>
              </a:tr>
              <a:tr h="287111">
                <a:tc>
                  <a:txBody>
                    <a:bodyPr/>
                    <a:lstStyle/>
                    <a:p>
                      <a:pPr>
                        <a:lnSpc>
                          <a:spcPct val="107000"/>
                        </a:lnSpc>
                      </a:pPr>
                      <a:endParaRPr lang="ru-RU" sz="1800">
                        <a:effectLst/>
                        <a:latin typeface="Calibri" panose="020F0502020204030204" pitchFamily="34"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Доступ</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Поиск</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a:effectLst/>
                        </a:rPr>
                        <a:t>Вставка</a:t>
                      </a:r>
                      <a:endParaRPr lang="ru-RU" sz="180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c>
                  <a:txBody>
                    <a:bodyPr/>
                    <a:lstStyle/>
                    <a:p>
                      <a:pPr>
                        <a:lnSpc>
                          <a:spcPts val="1500"/>
                        </a:lnSpc>
                        <a:spcAft>
                          <a:spcPts val="0"/>
                        </a:spcAft>
                      </a:pPr>
                      <a:r>
                        <a:rPr lang="ru-RU" sz="1800" dirty="0" smtClean="0">
                          <a:effectLst/>
                        </a:rPr>
                        <a:t>Удален.</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nchor="b"/>
                </a:tc>
              </a:tr>
              <a:tr h="446617">
                <a:tc>
                  <a:txBody>
                    <a:bodyPr/>
                    <a:lstStyle/>
                    <a:p>
                      <a:pPr>
                        <a:lnSpc>
                          <a:spcPts val="1500"/>
                        </a:lnSpc>
                        <a:spcAft>
                          <a:spcPts val="0"/>
                        </a:spcAft>
                      </a:pPr>
                      <a:r>
                        <a:rPr lang="ru-RU" sz="1800" dirty="0">
                          <a:effectLst/>
                        </a:rPr>
                        <a:t>Массив (</a:t>
                      </a:r>
                      <a:r>
                        <a:rPr lang="ru-RU" sz="1800" dirty="0" err="1">
                          <a:effectLst/>
                        </a:rPr>
                        <a:t>Array</a:t>
                      </a:r>
                      <a:r>
                        <a:rPr lang="ru-RU" sz="1800" dirty="0">
                          <a:effectLst/>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tc>
                <a:tc>
                  <a:txBody>
                    <a:bodyPr/>
                    <a:lstStyle/>
                    <a:p>
                      <a:pPr algn="ctr">
                        <a:lnSpc>
                          <a:spcPts val="1500"/>
                        </a:lnSpc>
                        <a:spcAft>
                          <a:spcPts val="0"/>
                        </a:spcAft>
                      </a:pPr>
                      <a:r>
                        <a:rPr lang="ru-RU" sz="1600" dirty="0">
                          <a:effectLst/>
                        </a:rPr>
                        <a:t>O(1)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chemeClr val="accent2"/>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c>
                  <a:txBody>
                    <a:bodyPr/>
                    <a:lstStyle/>
                    <a:p>
                      <a:pPr algn="ctr">
                        <a:lnSpc>
                          <a:spcPts val="1500"/>
                        </a:lnSpc>
                        <a:spcAft>
                          <a:spcPts val="0"/>
                        </a:spcAft>
                      </a:pPr>
                      <a:r>
                        <a:rPr lang="ru-RU" sz="1600" dirty="0">
                          <a:effectLst/>
                        </a:rPr>
                        <a:t>O(1)</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chemeClr val="accent2"/>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c>
                  <a:txBody>
                    <a:bodyPr/>
                    <a:lstStyle/>
                    <a:p>
                      <a:pPr algn="ctr">
                        <a:lnSpc>
                          <a:spcPts val="1500"/>
                        </a:lnSpc>
                        <a:spcAft>
                          <a:spcPts val="0"/>
                        </a:spcAft>
                      </a:pPr>
                      <a:r>
                        <a:rPr lang="ru-RU" sz="1600" dirty="0">
                          <a:effectLst/>
                        </a:rPr>
                        <a:t>O(n)</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3802" marR="63802" marT="63802" marB="63802">
                    <a:solidFill>
                      <a:srgbClr val="FFFF00"/>
                    </a:solidFill>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832434503"/>
              </p:ext>
            </p:extLst>
          </p:nvPr>
        </p:nvGraphicFramePr>
        <p:xfrm>
          <a:off x="1825080" y="1854199"/>
          <a:ext cx="7318919" cy="370840"/>
        </p:xfrm>
        <a:graphic>
          <a:graphicData uri="http://schemas.openxmlformats.org/drawingml/2006/table">
            <a:tbl>
              <a:tblPr firstRow="1" bandRow="1">
                <a:tableStyleId>{5940675A-B579-460E-94D1-54222C63F5DA}</a:tableStyleId>
              </a:tblPr>
              <a:tblGrid>
                <a:gridCol w="1261758"/>
                <a:gridCol w="1261758"/>
                <a:gridCol w="2271887"/>
                <a:gridCol w="1261758"/>
                <a:gridCol w="1261758"/>
              </a:tblGrid>
              <a:tr h="370840">
                <a:tc>
                  <a:txBody>
                    <a:bodyPr/>
                    <a:lstStyle/>
                    <a:p>
                      <a:r>
                        <a:rPr lang="ru-RU" dirty="0" smtClean="0"/>
                        <a:t>Отлично</a:t>
                      </a:r>
                      <a:endParaRPr lang="ru-RU" dirty="0"/>
                    </a:p>
                  </a:txBody>
                  <a:tcPr>
                    <a:solidFill>
                      <a:schemeClr val="accent2"/>
                    </a:solidFill>
                  </a:tcPr>
                </a:tc>
                <a:tc>
                  <a:txBody>
                    <a:bodyPr/>
                    <a:lstStyle/>
                    <a:p>
                      <a:r>
                        <a:rPr lang="ru-RU" dirty="0" smtClean="0"/>
                        <a:t>Хорошо</a:t>
                      </a:r>
                      <a:endParaRPr lang="ru-RU" dirty="0"/>
                    </a:p>
                  </a:txBody>
                  <a:tcPr>
                    <a:solidFill>
                      <a:schemeClr val="accent1">
                        <a:lumMod val="40000"/>
                        <a:lumOff val="60000"/>
                      </a:schemeClr>
                    </a:solidFill>
                  </a:tcPr>
                </a:tc>
                <a:tc>
                  <a:txBody>
                    <a:bodyPr/>
                    <a:lstStyle/>
                    <a:p>
                      <a:r>
                        <a:rPr lang="ru-RU" dirty="0" smtClean="0"/>
                        <a:t>Удовлетворительно</a:t>
                      </a:r>
                      <a:endParaRPr lang="ru-RU" dirty="0"/>
                    </a:p>
                  </a:txBody>
                  <a:tcPr>
                    <a:solidFill>
                      <a:srgbClr val="FFFF00"/>
                    </a:solidFill>
                  </a:tcPr>
                </a:tc>
                <a:tc>
                  <a:txBody>
                    <a:bodyPr/>
                    <a:lstStyle/>
                    <a:p>
                      <a:r>
                        <a:rPr lang="ru-RU" dirty="0" smtClean="0"/>
                        <a:t>Плохо</a:t>
                      </a:r>
                      <a:endParaRPr lang="ru-RU" dirty="0"/>
                    </a:p>
                  </a:txBody>
                  <a:tcPr>
                    <a:solidFill>
                      <a:srgbClr val="FFC000"/>
                    </a:solidFill>
                  </a:tcPr>
                </a:tc>
                <a:tc>
                  <a:txBody>
                    <a:bodyPr/>
                    <a:lstStyle/>
                    <a:p>
                      <a:r>
                        <a:rPr lang="ru-RU" dirty="0" smtClean="0"/>
                        <a:t>Ужасно</a:t>
                      </a:r>
                      <a:endParaRPr lang="ru-RU" dirty="0"/>
                    </a:p>
                  </a:txBody>
                  <a:tcPr>
                    <a:solidFill>
                      <a:schemeClr val="accent4"/>
                    </a:solidFill>
                  </a:tcPr>
                </a:tc>
              </a:tr>
            </a:tbl>
          </a:graphicData>
        </a:graphic>
      </p:graphicFrame>
      <p:sp>
        <p:nvSpPr>
          <p:cNvPr id="7" name="Заголовок 6"/>
          <p:cNvSpPr>
            <a:spLocks noGrp="1"/>
          </p:cNvSpPr>
          <p:nvPr>
            <p:ph type="title"/>
          </p:nvPr>
        </p:nvSpPr>
        <p:spPr>
          <a:xfrm>
            <a:off x="982132" y="0"/>
            <a:ext cx="8161867" cy="1382751"/>
          </a:xfrm>
        </p:spPr>
        <p:txBody>
          <a:bodyPr>
            <a:normAutofit/>
          </a:bodyPr>
          <a:lstStyle/>
          <a:p>
            <a:r>
              <a:rPr lang="ru-RU" dirty="0" smtClean="0"/>
              <a:t>Временная сложность операций с массивом</a:t>
            </a:r>
            <a:endParaRPr lang="ru-RU" dirty="0"/>
          </a:p>
        </p:txBody>
      </p:sp>
    </p:spTree>
    <p:extLst>
      <p:ext uri="{BB962C8B-B14F-4D97-AF65-F5344CB8AC3E}">
        <p14:creationId xmlns:p14="http://schemas.microsoft.com/office/powerpoint/2010/main" val="3240528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82133" y="75601"/>
            <a:ext cx="7704667" cy="565199"/>
          </a:xfrm>
        </p:spPr>
        <p:txBody>
          <a:bodyPr>
            <a:normAutofit fontScale="90000"/>
          </a:bodyPr>
          <a:lstStyle/>
          <a:p>
            <a:r>
              <a:rPr lang="ru-RU" b="1" dirty="0"/>
              <a:t>Стек</a:t>
            </a:r>
            <a:endParaRPr lang="uk-UA" dirty="0"/>
          </a:p>
        </p:txBody>
      </p:sp>
      <p:sp>
        <p:nvSpPr>
          <p:cNvPr id="5" name="Объект 4"/>
          <p:cNvSpPr>
            <a:spLocks noGrp="1"/>
          </p:cNvSpPr>
          <p:nvPr>
            <p:ph idx="1"/>
          </p:nvPr>
        </p:nvSpPr>
        <p:spPr>
          <a:xfrm>
            <a:off x="982133" y="907200"/>
            <a:ext cx="7704667" cy="5092616"/>
          </a:xfrm>
        </p:spPr>
        <p:txBody>
          <a:bodyPr>
            <a:normAutofit/>
          </a:bodyPr>
          <a:lstStyle/>
          <a:p>
            <a:pPr marL="0" indent="0">
              <a:buNone/>
            </a:pPr>
            <a:r>
              <a:rPr lang="ru-RU" sz="3200" b="1" dirty="0"/>
              <a:t>Стек</a:t>
            </a:r>
            <a:r>
              <a:rPr lang="ru-RU" sz="3200" dirty="0"/>
              <a:t> (англ. </a:t>
            </a:r>
            <a:r>
              <a:rPr lang="ru-RU" sz="3200" dirty="0" err="1"/>
              <a:t>stack</a:t>
            </a:r>
            <a:r>
              <a:rPr lang="ru-RU" sz="3200" dirty="0"/>
              <a:t> — стопка) — структура данных, в которой доступ к элементам организован по принципу LIFO (англ. </a:t>
            </a:r>
            <a:r>
              <a:rPr lang="ru-RU" sz="3200" dirty="0" err="1"/>
              <a:t>last</a:t>
            </a:r>
            <a:r>
              <a:rPr lang="ru-RU" sz="3200" dirty="0"/>
              <a:t> </a:t>
            </a:r>
            <a:r>
              <a:rPr lang="ru-RU" sz="3200" dirty="0" err="1"/>
              <a:t>in</a:t>
            </a:r>
            <a:r>
              <a:rPr lang="ru-RU" sz="3200" dirty="0"/>
              <a:t> — </a:t>
            </a:r>
            <a:r>
              <a:rPr lang="ru-RU" sz="3200" dirty="0" err="1"/>
              <a:t>first</a:t>
            </a:r>
            <a:r>
              <a:rPr lang="ru-RU" sz="3200" dirty="0"/>
              <a:t> </a:t>
            </a:r>
            <a:r>
              <a:rPr lang="ru-RU" sz="3200" dirty="0" err="1"/>
              <a:t>out</a:t>
            </a:r>
            <a:r>
              <a:rPr lang="ru-RU" sz="3200" dirty="0"/>
              <a:t>, «последним пришёл — первым вышел»). Чаще всего принцип работы стека сравнивают со стопкой тарелок: чтобы взять вторую сверху, нужно снять верхнюю.</a:t>
            </a:r>
          </a:p>
        </p:txBody>
      </p:sp>
    </p:spTree>
    <p:extLst>
      <p:ext uri="{BB962C8B-B14F-4D97-AF65-F5344CB8AC3E}">
        <p14:creationId xmlns:p14="http://schemas.microsoft.com/office/powerpoint/2010/main" val="40864789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TC103457496[[fn=Параллакс]]</Template>
  <TotalTime>2744</TotalTime>
  <Words>1334</Words>
  <Application>Microsoft Office PowerPoint</Application>
  <PresentationFormat>Экран (4:3)</PresentationFormat>
  <Paragraphs>339</Paragraphs>
  <Slides>30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30</vt:i4>
      </vt:variant>
    </vt:vector>
  </HeadingPairs>
  <TitlesOfParts>
    <vt:vector size="37" baseType="lpstr">
      <vt:lpstr>Arial</vt:lpstr>
      <vt:lpstr>Calibri</vt:lpstr>
      <vt:lpstr>Corbel</vt:lpstr>
      <vt:lpstr>Courier New</vt:lpstr>
      <vt:lpstr>Times New Roman</vt:lpstr>
      <vt:lpstr>Verdana</vt:lpstr>
      <vt:lpstr>Параллакс</vt:lpstr>
      <vt:lpstr>Лекция №2</vt:lpstr>
      <vt:lpstr>Структуры данных</vt:lpstr>
      <vt:lpstr>Структуры данных</vt:lpstr>
      <vt:lpstr>Структуры данных</vt:lpstr>
      <vt:lpstr>Типы данных</vt:lpstr>
      <vt:lpstr>Массив</vt:lpstr>
      <vt:lpstr>Вставка элемента в массив</vt:lpstr>
      <vt:lpstr>Временная сложность операций с массивом</vt:lpstr>
      <vt:lpstr>Стек</vt:lpstr>
      <vt:lpstr>Стек</vt:lpstr>
      <vt:lpstr>Стек</vt:lpstr>
      <vt:lpstr>Стек</vt:lpstr>
      <vt:lpstr>Стек</vt:lpstr>
      <vt:lpstr>Временная сложность операций со стеком</vt:lpstr>
      <vt:lpstr>Поиск парных скобок</vt:lpstr>
      <vt:lpstr>Структуры данных</vt:lpstr>
      <vt:lpstr>Структуры данных</vt:lpstr>
      <vt:lpstr>Презентация PowerPoint</vt:lpstr>
      <vt:lpstr>Временная сложность операций с очередью</vt:lpstr>
      <vt:lpstr>Структуры данных</vt:lpstr>
      <vt:lpstr>Приоритетная очередь</vt:lpstr>
      <vt:lpstr>Связанные списки</vt:lpstr>
      <vt:lpstr>Связанные списки</vt:lpstr>
      <vt:lpstr>Односвязный список</vt:lpstr>
      <vt:lpstr>Класс для работы со списком</vt:lpstr>
      <vt:lpstr>Односвязный список</vt:lpstr>
      <vt:lpstr>Добавление элемента</vt:lpstr>
      <vt:lpstr>Односвязный список</vt:lpstr>
      <vt:lpstr>Вывод списка на экран</vt:lpstr>
      <vt:lpstr>Временная сложность операций со связанным списком</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dc:creator>
  <cp:lastModifiedBy>Windows User</cp:lastModifiedBy>
  <cp:revision>97</cp:revision>
  <dcterms:created xsi:type="dcterms:W3CDTF">2013-09-03T20:28:14Z</dcterms:created>
  <dcterms:modified xsi:type="dcterms:W3CDTF">2015-08-21T18:26:30Z</dcterms:modified>
</cp:coreProperties>
</file>