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3"/>
  </p:notesMasterIdLst>
  <p:sldIdLst>
    <p:sldId id="283" r:id="rId2"/>
    <p:sldId id="264" r:id="rId3"/>
    <p:sldId id="266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5" r:id="rId25"/>
    <p:sldId id="304" r:id="rId26"/>
    <p:sldId id="307" r:id="rId27"/>
    <p:sldId id="308" r:id="rId28"/>
    <p:sldId id="309" r:id="rId29"/>
    <p:sldId id="310" r:id="rId30"/>
    <p:sldId id="311" r:id="rId31"/>
    <p:sldId id="31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-84" y="-2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58C8-60DC-47B4-912A-EF7D70B9EC06}" type="datetimeFigureOut">
              <a:rPr lang="uk-UA" smtClean="0"/>
              <a:t>07.12.2016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EDBD-E20A-4CDE-B9F2-9BFB28E7FF9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71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5F580E-23E0-4B7E-B618-CBCEFA88F296}" type="slidenum">
              <a:rPr lang="ru-RU" b="0"/>
              <a:pPr eaLnBrk="1" hangingPunct="1"/>
              <a:t>24</a:t>
            </a:fld>
            <a:endParaRPr lang="ru-RU" b="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8811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7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0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7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7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8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9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Лекция №</a:t>
            </a:r>
            <a:r>
              <a:rPr lang="en-US" sz="6600" dirty="0" smtClean="0"/>
              <a:t>3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Кросс-платформенное программирование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31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23899"/>
          </a:xfrm>
        </p:spPr>
        <p:txBody>
          <a:bodyPr/>
          <a:lstStyle/>
          <a:p>
            <a:r>
              <a:rPr lang="ru-RU" dirty="0"/>
              <a:t>Поиск узла в </a:t>
            </a:r>
            <a:r>
              <a:rPr lang="ru-RU" dirty="0" smtClean="0"/>
              <a:t>списке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041400"/>
            <a:ext cx="8161867" cy="581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Проход </a:t>
            </a:r>
            <a:r>
              <a:rPr lang="ru-RU" dirty="0"/>
              <a:t>по двусвязному списку может выполняться в двух направлениях – от головы </a:t>
            </a:r>
            <a:r>
              <a:rPr lang="ru-RU" dirty="0" smtClean="0"/>
              <a:t>к хвосту </a:t>
            </a:r>
            <a:r>
              <a:rPr lang="ru-RU" dirty="0"/>
              <a:t>(как для односвязного) или от хвоста к голове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движения по списку часто </a:t>
            </a:r>
            <a:r>
              <a:rPr lang="ru-RU" dirty="0" err="1" smtClean="0"/>
              <a:t>испольуется</a:t>
            </a:r>
            <a:r>
              <a:rPr lang="ru-RU" dirty="0" smtClean="0"/>
              <a:t> следующая конструкция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*temp = Head;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(temp != NULL)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Здесь выполняются какие-либо действия с 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текущим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элементом списка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= temp-&gt;next; //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Шаг вперед по списку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5799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Удаление</a:t>
            </a:r>
            <a:r>
              <a:rPr lang="uk-UA" dirty="0"/>
              <a:t> </a:t>
            </a:r>
            <a:r>
              <a:rPr lang="uk-UA" dirty="0" err="1"/>
              <a:t>узла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2" y="1143000"/>
            <a:ext cx="7704667" cy="333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Эта процедура также требует ссылки на голову и хвост списка, поскольку они могут </a:t>
            </a:r>
            <a:r>
              <a:rPr lang="ru-RU" dirty="0" smtClean="0"/>
              <a:t>измениться </a:t>
            </a:r>
            <a:r>
              <a:rPr lang="ru-RU" dirty="0"/>
              <a:t>при удалении крайнего элемента списка. На первом этапе устанавливаются </a:t>
            </a:r>
            <a:r>
              <a:rPr lang="ru-RU" dirty="0" smtClean="0"/>
              <a:t>ссылки соседних </a:t>
            </a:r>
            <a:r>
              <a:rPr lang="ru-RU" dirty="0"/>
              <a:t>узлов (если они есть) так, как если бы удаляемого узла не было бы. Затем узел </a:t>
            </a:r>
            <a:r>
              <a:rPr lang="ru-RU" dirty="0" smtClean="0"/>
              <a:t>удаляется </a:t>
            </a:r>
            <a:r>
              <a:rPr lang="ru-RU" dirty="0"/>
              <a:t>и память, которую он занимает, освобождается. Эти этапы показаны на рисунке внизу. </a:t>
            </a:r>
            <a:r>
              <a:rPr lang="ru-RU" dirty="0" smtClean="0"/>
              <a:t>Отдельно </a:t>
            </a:r>
            <a:r>
              <a:rPr lang="ru-RU" dirty="0"/>
              <a:t>проверяется, не является ли удаляемый узел первым или последним узлом списка.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5" y="4662966"/>
            <a:ext cx="9144000" cy="17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850899"/>
          </a:xfrm>
        </p:spPr>
        <p:txBody>
          <a:bodyPr/>
          <a:lstStyle/>
          <a:p>
            <a:r>
              <a:rPr lang="ru-RU" dirty="0" smtClean="0"/>
              <a:t>Удаление узла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98500"/>
            <a:ext cx="7704667" cy="6159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smtClean="0"/>
              <a:t>Delete(Node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 err="1"/>
              <a:t>OldNode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(Head == </a:t>
            </a:r>
            <a:r>
              <a:rPr lang="en-US" dirty="0" err="1"/>
              <a:t>OldNode</a:t>
            </a:r>
            <a:r>
              <a:rPr lang="en-US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{</a:t>
            </a:r>
            <a:r>
              <a:rPr lang="ru-RU" dirty="0" smtClean="0"/>
              <a:t>	</a:t>
            </a:r>
            <a:r>
              <a:rPr lang="en-US" dirty="0" smtClean="0"/>
              <a:t>Head </a:t>
            </a:r>
            <a:r>
              <a:rPr lang="en-US" dirty="0"/>
              <a:t>= </a:t>
            </a:r>
            <a:r>
              <a:rPr lang="en-US" dirty="0" err="1"/>
              <a:t>OldNode</a:t>
            </a:r>
            <a:r>
              <a:rPr lang="en-US" dirty="0"/>
              <a:t>-&gt;next; // </a:t>
            </a:r>
            <a:r>
              <a:rPr lang="uk-UA" dirty="0" err="1"/>
              <a:t>удаляем</a:t>
            </a:r>
            <a:r>
              <a:rPr lang="uk-UA" dirty="0"/>
              <a:t> </a:t>
            </a:r>
            <a:r>
              <a:rPr lang="uk-UA" dirty="0" err="1"/>
              <a:t>первый</a:t>
            </a:r>
            <a:r>
              <a:rPr lang="uk-UA" dirty="0"/>
              <a:t> </a:t>
            </a:r>
            <a:r>
              <a:rPr lang="uk-UA" dirty="0" err="1"/>
              <a:t>элемент</a:t>
            </a:r>
            <a:endParaRPr lang="uk-UA" dirty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 Head )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Head-</a:t>
            </a:r>
            <a:r>
              <a:rPr lang="en-US" dirty="0"/>
              <a:t>&gt;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Tail = NULL; // </a:t>
            </a:r>
            <a:r>
              <a:rPr lang="uk-UA" dirty="0" err="1"/>
              <a:t>удалили</a:t>
            </a:r>
            <a:r>
              <a:rPr lang="uk-UA" dirty="0"/>
              <a:t> </a:t>
            </a:r>
            <a:r>
              <a:rPr lang="uk-UA" dirty="0" err="1"/>
              <a:t>единственный</a:t>
            </a:r>
            <a:r>
              <a:rPr lang="uk-UA" dirty="0"/>
              <a:t> </a:t>
            </a:r>
            <a:r>
              <a:rPr lang="uk-UA" dirty="0" err="1"/>
              <a:t>элемент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	}</a:t>
            </a:r>
            <a:endParaRPr lang="uk-UA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{</a:t>
            </a:r>
            <a:r>
              <a:rPr lang="ru-RU" dirty="0" smtClean="0"/>
              <a:t>	</a:t>
            </a:r>
            <a:r>
              <a:rPr lang="en-US" dirty="0" err="1" smtClean="0"/>
              <a:t>OldNode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prev</a:t>
            </a:r>
            <a:r>
              <a:rPr lang="en-US" dirty="0"/>
              <a:t>-&gt;next = </a:t>
            </a:r>
            <a:r>
              <a:rPr lang="en-US" dirty="0" err="1"/>
              <a:t>OldNode</a:t>
            </a:r>
            <a:r>
              <a:rPr lang="en-US" dirty="0"/>
              <a:t>-&gt;next;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 </a:t>
            </a:r>
            <a:r>
              <a:rPr lang="en-US" dirty="0" err="1"/>
              <a:t>OldNode</a:t>
            </a:r>
            <a:r>
              <a:rPr lang="en-US" dirty="0"/>
              <a:t>-&gt;next )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en-US" dirty="0" err="1" smtClean="0"/>
              <a:t>OldNode</a:t>
            </a:r>
            <a:r>
              <a:rPr lang="en-US" dirty="0" smtClean="0"/>
              <a:t>-</a:t>
            </a:r>
            <a:r>
              <a:rPr lang="en-US" dirty="0"/>
              <a:t>&gt;next-&gt;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OldNode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Tail = NULL; // </a:t>
            </a:r>
            <a:r>
              <a:rPr lang="uk-UA" dirty="0" err="1"/>
              <a:t>удалили</a:t>
            </a:r>
            <a:r>
              <a:rPr lang="uk-UA" dirty="0"/>
              <a:t> </a:t>
            </a:r>
            <a:r>
              <a:rPr lang="uk-UA" dirty="0" err="1"/>
              <a:t>последний</a:t>
            </a:r>
            <a:r>
              <a:rPr lang="uk-UA" dirty="0"/>
              <a:t> </a:t>
            </a:r>
            <a:r>
              <a:rPr lang="uk-UA" dirty="0" err="1"/>
              <a:t>элемент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	}</a:t>
            </a:r>
            <a:endParaRPr lang="uk-UA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b="1" dirty="0" smtClean="0"/>
              <a:t>delete</a:t>
            </a:r>
            <a:r>
              <a:rPr lang="en-US" dirty="0" smtClean="0"/>
              <a:t> </a:t>
            </a:r>
            <a:r>
              <a:rPr lang="en-US" dirty="0" err="1"/>
              <a:t>OldNode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74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71499"/>
          </a:xfrm>
        </p:spPr>
        <p:txBody>
          <a:bodyPr>
            <a:normAutofit fontScale="90000"/>
          </a:bodyPr>
          <a:lstStyle/>
          <a:p>
            <a:r>
              <a:rPr lang="uk-UA" dirty="0"/>
              <a:t> </a:t>
            </a:r>
            <a:r>
              <a:rPr lang="uk-UA" dirty="0" err="1"/>
              <a:t>Циклические</a:t>
            </a:r>
            <a:r>
              <a:rPr lang="uk-UA" dirty="0"/>
              <a:t> списки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028700"/>
            <a:ext cx="7704667" cy="497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Иногда список (односвязный или двусвязный) замыкают в кольцо, то есть указатель </a:t>
            </a:r>
            <a:r>
              <a:rPr lang="ru-RU" dirty="0" err="1" smtClean="0"/>
              <a:t>next</a:t>
            </a:r>
            <a:r>
              <a:rPr lang="ru-RU" dirty="0" smtClean="0"/>
              <a:t> последнего </a:t>
            </a:r>
            <a:r>
              <a:rPr lang="ru-RU" dirty="0"/>
              <a:t>элемента указывает на первый элемент, и (для двусвязных списков) указатель </a:t>
            </a:r>
            <a:r>
              <a:rPr lang="ru-RU" dirty="0" err="1" smtClean="0"/>
              <a:t>prev</a:t>
            </a:r>
            <a:r>
              <a:rPr lang="ru-RU" dirty="0" smtClean="0"/>
              <a:t> первого </a:t>
            </a:r>
            <a:r>
              <a:rPr lang="ru-RU" dirty="0"/>
              <a:t>элемента указывает на последний. В таких списках понятие «хвоста» списка не </a:t>
            </a:r>
            <a:r>
              <a:rPr lang="ru-RU" dirty="0" smtClean="0"/>
              <a:t>имеет смысла</a:t>
            </a:r>
            <a:r>
              <a:rPr lang="ru-RU" dirty="0"/>
              <a:t>, для работы с ним надо использовать указатель на «голову», причем «головой» </a:t>
            </a:r>
            <a:r>
              <a:rPr lang="ru-RU" dirty="0" smtClean="0"/>
              <a:t>можно считать </a:t>
            </a:r>
            <a:r>
              <a:rPr lang="ru-RU" dirty="0"/>
              <a:t>любой элемент.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82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8999"/>
          </a:xfrm>
        </p:spPr>
        <p:txBody>
          <a:bodyPr/>
          <a:lstStyle/>
          <a:p>
            <a:r>
              <a:rPr lang="ru-RU" dirty="0" smtClean="0"/>
              <a:t>Бинарные деревья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612900"/>
            <a:ext cx="7704667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Бинарное (двоичное) дерево (</a:t>
            </a:r>
            <a:r>
              <a:rPr lang="ru-RU" b="1" dirty="0" err="1"/>
              <a:t>binary</a:t>
            </a:r>
            <a:r>
              <a:rPr lang="ru-RU" b="1" dirty="0"/>
              <a:t> </a:t>
            </a:r>
            <a:r>
              <a:rPr lang="ru-RU" b="1" dirty="0" err="1"/>
              <a:t>tree</a:t>
            </a:r>
            <a:r>
              <a:rPr lang="ru-RU" b="1" dirty="0"/>
              <a:t>)</a:t>
            </a:r>
            <a:r>
              <a:rPr lang="ru-RU" dirty="0"/>
              <a:t> — это упорядоченное дерево, каждая вершина которого имеет не более двух поддеревьев, причем для каждого узла выполняется правило: в левом поддереве содержатся только ключи, имеющие значения, меньшие, чем значение данного узла, а в правом поддереве содержатся только ключи, имеющие значения, большие, чем значение данного узла.</a:t>
            </a:r>
          </a:p>
          <a:p>
            <a:pPr marL="0" indent="0">
              <a:buNone/>
            </a:pPr>
            <a:r>
              <a:rPr lang="ru-RU" dirty="0"/>
              <a:t>Бинарное дерево является рекурсивной структурой, поскольку каждое его поддерево само является бинарным деревом и, следовательно, каждый его узел в свою очередь является корнем дерева.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58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39" y="2697508"/>
            <a:ext cx="7467541" cy="33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730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понятия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73099"/>
            <a:ext cx="8161867" cy="61849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Предком</a:t>
            </a:r>
            <a:r>
              <a:rPr lang="ru-RU" dirty="0"/>
              <a:t> для узла x называется узел дерева, из которого существует путь в узел x.</a:t>
            </a:r>
          </a:p>
          <a:p>
            <a:pPr marL="0" indent="0">
              <a:buNone/>
            </a:pPr>
            <a:r>
              <a:rPr lang="ru-RU" b="1" dirty="0"/>
              <a:t>Потомком</a:t>
            </a:r>
            <a:r>
              <a:rPr lang="ru-RU" dirty="0"/>
              <a:t> узла x называется узел дерева, в который существует путь (по стрелкам) из узла x.</a:t>
            </a:r>
          </a:p>
          <a:p>
            <a:pPr marL="0" indent="0">
              <a:buNone/>
            </a:pPr>
            <a:r>
              <a:rPr lang="ru-RU" b="1" dirty="0"/>
              <a:t>Родителем</a:t>
            </a:r>
            <a:r>
              <a:rPr lang="ru-RU" dirty="0"/>
              <a:t> для узла x называется узел дерева, из которого существует непосредственная </a:t>
            </a:r>
            <a:r>
              <a:rPr lang="ru-RU" dirty="0" smtClean="0"/>
              <a:t>дуга в </a:t>
            </a:r>
            <a:r>
              <a:rPr lang="ru-RU" dirty="0"/>
              <a:t>узел x.</a:t>
            </a:r>
          </a:p>
          <a:p>
            <a:pPr marL="0" indent="0">
              <a:buNone/>
            </a:pPr>
            <a:r>
              <a:rPr lang="ru-RU" b="1" dirty="0"/>
              <a:t>Сыном</a:t>
            </a:r>
            <a:r>
              <a:rPr lang="ru-RU" dirty="0"/>
              <a:t> узла x называется узел дерева, в который существует непосредственная дуга из узла x.</a:t>
            </a:r>
          </a:p>
          <a:p>
            <a:pPr marL="0" indent="0">
              <a:buNone/>
            </a:pPr>
            <a:r>
              <a:rPr lang="ru-RU" b="1" dirty="0"/>
              <a:t>Уровнем узла </a:t>
            </a:r>
            <a:r>
              <a:rPr lang="ru-RU" dirty="0"/>
              <a:t>x называется длина пути (количество дуг) от корня к данному узлу. </a:t>
            </a:r>
            <a:r>
              <a:rPr lang="ru-RU" dirty="0" smtClean="0"/>
              <a:t>Считается, что </a:t>
            </a:r>
            <a:r>
              <a:rPr lang="ru-RU" dirty="0"/>
              <a:t>корень находится на уровне 0.</a:t>
            </a:r>
          </a:p>
          <a:p>
            <a:pPr marL="0" indent="0">
              <a:buNone/>
            </a:pPr>
            <a:r>
              <a:rPr lang="ru-RU" b="1" dirty="0"/>
              <a:t>Листом дерева </a:t>
            </a:r>
            <a:r>
              <a:rPr lang="ru-RU" dirty="0"/>
              <a:t>называется узел, не имеющий потомков.</a:t>
            </a:r>
          </a:p>
          <a:p>
            <a:pPr marL="0" indent="0">
              <a:buNone/>
            </a:pPr>
            <a:r>
              <a:rPr lang="ru-RU" b="1" dirty="0"/>
              <a:t>Внутренней вершиной </a:t>
            </a:r>
            <a:r>
              <a:rPr lang="ru-RU" dirty="0"/>
              <a:t>называется узел, имеющий потомков.</a:t>
            </a:r>
          </a:p>
          <a:p>
            <a:pPr marL="0" indent="0">
              <a:buNone/>
            </a:pPr>
            <a:r>
              <a:rPr lang="ru-RU" b="1" dirty="0"/>
              <a:t>Высотой дерева </a:t>
            </a:r>
            <a:r>
              <a:rPr lang="ru-RU" dirty="0"/>
              <a:t>называется максимальный уровень листа дерева.</a:t>
            </a:r>
          </a:p>
          <a:p>
            <a:pPr marL="0" indent="0">
              <a:buNone/>
            </a:pPr>
            <a:r>
              <a:rPr lang="ru-RU" b="1" dirty="0"/>
              <a:t>Упорядоченным деревом </a:t>
            </a:r>
            <a:r>
              <a:rPr lang="ru-RU" dirty="0"/>
              <a:t>называется дерево, все вершины которого упорядочены (то </a:t>
            </a:r>
            <a:r>
              <a:rPr lang="ru-RU" dirty="0" smtClean="0"/>
              <a:t>есть имеет </a:t>
            </a:r>
            <a:r>
              <a:rPr lang="ru-RU" dirty="0"/>
              <a:t>значение последовательность перечисления потомков каждого узла).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84199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Описание</a:t>
            </a:r>
            <a:r>
              <a:rPr lang="uk-UA" dirty="0"/>
              <a:t> </a:t>
            </a:r>
            <a:r>
              <a:rPr lang="uk-UA" dirty="0" err="1"/>
              <a:t>вершины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990599"/>
            <a:ext cx="7704667" cy="5415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Вершина дерева, как и узел любой динамической структуры, имеет две группы данных:</a:t>
            </a: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полезную информацию и ссылки на узлы, связанные с ним. Для двоичного дерева таких </a:t>
            </a:r>
            <a:r>
              <a:rPr lang="ru-RU" dirty="0" smtClean="0">
                <a:cs typeface="Courier New" panose="02070309020205020404" pitchFamily="49" charset="0"/>
              </a:rPr>
              <a:t>ссылок будет </a:t>
            </a:r>
            <a:r>
              <a:rPr lang="ru-RU" dirty="0">
                <a:cs typeface="Courier New" panose="02070309020205020404" pitchFamily="49" charset="0"/>
              </a:rPr>
              <a:t>две – </a:t>
            </a:r>
            <a:r>
              <a:rPr lang="ru-RU" dirty="0" smtClean="0">
                <a:cs typeface="Courier New" panose="02070309020205020404" pitchFamily="49" charset="0"/>
              </a:rPr>
              <a:t>ссылки </a:t>
            </a:r>
            <a:r>
              <a:rPr lang="ru-RU" dirty="0">
                <a:cs typeface="Courier New" panose="02070309020205020404" pitchFamily="49" charset="0"/>
              </a:rPr>
              <a:t>на левого </a:t>
            </a:r>
            <a:r>
              <a:rPr lang="ru-RU" dirty="0" smtClean="0">
                <a:cs typeface="Courier New" panose="02070309020205020404" pitchFamily="49" charset="0"/>
              </a:rPr>
              <a:t>и правого потомка. </a:t>
            </a:r>
            <a:r>
              <a:rPr lang="ru-RU" dirty="0">
                <a:cs typeface="Courier New" panose="02070309020205020404" pitchFamily="49" charset="0"/>
              </a:rPr>
              <a:t>В результате получаем </a:t>
            </a:r>
            <a:r>
              <a:rPr lang="ru-RU" dirty="0" smtClean="0">
                <a:cs typeface="Courier New" panose="02070309020205020404" pitchFamily="49" charset="0"/>
              </a:rPr>
              <a:t>структуру</a:t>
            </a:r>
            <a:r>
              <a:rPr lang="ru-RU" dirty="0">
                <a:cs typeface="Courier New" panose="02070309020205020404" pitchFamily="49" charset="0"/>
              </a:rPr>
              <a:t>, описывающую вершину (предполагая, что полезными данными для каждой вершины </a:t>
            </a:r>
            <a:r>
              <a:rPr lang="ru-RU" dirty="0" smtClean="0">
                <a:cs typeface="Courier New" panose="02070309020205020404" pitchFamily="49" charset="0"/>
              </a:rPr>
              <a:t>является </a:t>
            </a:r>
            <a:r>
              <a:rPr lang="ru-RU" dirty="0">
                <a:cs typeface="Courier New" panose="02070309020205020404" pitchFamily="49" charset="0"/>
              </a:rPr>
              <a:t>одно целое число):</a:t>
            </a:r>
            <a:endParaRPr lang="ru-RU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*left, *right;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40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444500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Обход</a:t>
            </a:r>
            <a:r>
              <a:rPr lang="uk-UA" dirty="0"/>
              <a:t>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363653"/>
            <a:ext cx="8161867" cy="63047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Одной </a:t>
            </a:r>
            <a:r>
              <a:rPr lang="ru-RU" dirty="0"/>
              <a:t>из необходимых операций при работе с деревьями является обход дерева, во </a:t>
            </a:r>
            <a:r>
              <a:rPr lang="ru-RU" dirty="0" smtClean="0"/>
              <a:t>время которого </a:t>
            </a:r>
            <a:r>
              <a:rPr lang="ru-RU" dirty="0"/>
              <a:t>надо посетить каждый узел по одному разу и (возможно) вывести информацию, </a:t>
            </a:r>
            <a:r>
              <a:rPr lang="ru-RU" dirty="0" smtClean="0"/>
              <a:t>содержащуюся </a:t>
            </a:r>
            <a:r>
              <a:rPr lang="ru-RU" dirty="0"/>
              <a:t>в вершинах.</a:t>
            </a:r>
          </a:p>
          <a:p>
            <a:pPr marL="0" indent="0">
              <a:buNone/>
            </a:pPr>
            <a:r>
              <a:rPr lang="ru-RU" dirty="0"/>
              <a:t>Пусть в результате обхода надо напечатать значения поля данных всех вершин в </a:t>
            </a:r>
            <a:r>
              <a:rPr lang="ru-RU" dirty="0" smtClean="0"/>
              <a:t>определенном </a:t>
            </a:r>
            <a:r>
              <a:rPr lang="ru-RU" dirty="0"/>
              <a:t>порядке. Существуют три варианта обхода:</a:t>
            </a:r>
          </a:p>
          <a:p>
            <a:pPr marL="0" indent="0">
              <a:buNone/>
            </a:pPr>
            <a:r>
              <a:rPr lang="ru-RU" dirty="0"/>
              <a:t>1) КЛП (корень – левое – правое): сначала посещается корень (выводится информация </a:t>
            </a:r>
            <a:r>
              <a:rPr lang="ru-RU" dirty="0" smtClean="0"/>
              <a:t>о нем</a:t>
            </a:r>
            <a:r>
              <a:rPr lang="ru-RU" dirty="0"/>
              <a:t>), затем левое поддерево, а затем – правое;</a:t>
            </a:r>
          </a:p>
          <a:p>
            <a:pPr marL="0" indent="0">
              <a:buNone/>
            </a:pPr>
            <a:r>
              <a:rPr lang="ru-RU" dirty="0"/>
              <a:t>2) ЛКП (левое – корень – правое): сначала посещается левое поддерево, затем </a:t>
            </a:r>
            <a:r>
              <a:rPr lang="ru-RU" dirty="0" smtClean="0"/>
              <a:t> корень</a:t>
            </a:r>
            <a:r>
              <a:rPr lang="ru-RU" dirty="0"/>
              <a:t>, а </a:t>
            </a:r>
            <a:r>
              <a:rPr lang="ru-RU" dirty="0" smtClean="0"/>
              <a:t>затем </a:t>
            </a:r>
            <a:r>
              <a:rPr lang="ru-RU" dirty="0"/>
              <a:t>– правое;</a:t>
            </a:r>
          </a:p>
          <a:p>
            <a:pPr marL="0" indent="0">
              <a:buNone/>
            </a:pPr>
            <a:r>
              <a:rPr lang="ru-RU" dirty="0"/>
              <a:t>3) ЛПК (левое – правое – корень): сначала посещается левое поддерево, </a:t>
            </a:r>
            <a:r>
              <a:rPr lang="ru-RU" dirty="0" smtClean="0"/>
              <a:t>затем правое</a:t>
            </a:r>
            <a:r>
              <a:rPr lang="ru-RU" dirty="0"/>
              <a:t>, а </a:t>
            </a:r>
            <a:r>
              <a:rPr lang="ru-RU" dirty="0" smtClean="0"/>
              <a:t>затем </a:t>
            </a:r>
            <a:r>
              <a:rPr lang="ru-RU" dirty="0"/>
              <a:t>– корень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Для примера ниже дана рекурсивная процедура просмотра дерева в порядке ЛКП. Обратите</a:t>
            </a:r>
            <a:r>
              <a:rPr lang="en-US" dirty="0" smtClean="0"/>
              <a:t> </a:t>
            </a:r>
            <a:r>
              <a:rPr lang="ru-RU" dirty="0" smtClean="0"/>
              <a:t>внимание, что поскольку дерево является рекурсивной структурой данных, при работе с ним естественно широко применять рекурсию.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08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71499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Обход</a:t>
            </a:r>
            <a:r>
              <a:rPr lang="uk-UA" dirty="0"/>
              <a:t>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993900"/>
            <a:ext cx="7704667" cy="33328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PrintLKP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! Tree 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пустое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дерево –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окончание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рекурсии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PrintLKP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обход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левого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поддерева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 ", Tree-&gt;key);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вывод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информации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о корне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PrintLKP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обход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правого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поддерева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72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Двухсвязный список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Многие проблемы при работе с односвязным списком вызваны тем, что в них </a:t>
            </a:r>
            <a:r>
              <a:rPr lang="ru-RU" dirty="0" smtClean="0"/>
              <a:t>невозможно перейти </a:t>
            </a:r>
            <a:r>
              <a:rPr lang="ru-RU" dirty="0"/>
              <a:t>к предыдущему элементу. Возникает естественная идея – хранить в памяти ссылку </a:t>
            </a:r>
            <a:r>
              <a:rPr lang="ru-RU" dirty="0" smtClean="0"/>
              <a:t>не только </a:t>
            </a:r>
            <a:r>
              <a:rPr lang="ru-RU" dirty="0"/>
              <a:t>на следующий, но и на предыдущий элемент списка. Для доступа к списку </a:t>
            </a:r>
            <a:r>
              <a:rPr lang="ru-RU" dirty="0" smtClean="0"/>
              <a:t>используется не </a:t>
            </a:r>
            <a:r>
              <a:rPr lang="ru-RU" dirty="0"/>
              <a:t>одна переменная-указатель, а две – ссылка на «голову» списка (</a:t>
            </a:r>
            <a:r>
              <a:rPr lang="ru-RU" b="1" dirty="0" err="1"/>
              <a:t>Head</a:t>
            </a:r>
            <a:r>
              <a:rPr lang="ru-RU" dirty="0"/>
              <a:t>) и на «хвост» - </a:t>
            </a:r>
            <a:r>
              <a:rPr lang="ru-RU" dirty="0" smtClean="0"/>
              <a:t>последний </a:t>
            </a:r>
            <a:r>
              <a:rPr lang="ru-RU" dirty="0"/>
              <a:t>элемент (</a:t>
            </a:r>
            <a:r>
              <a:rPr lang="ru-RU" b="1" dirty="0" err="1"/>
              <a:t>Tail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4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30799"/>
          </a:xfrm>
        </p:spPr>
        <p:txBody>
          <a:bodyPr/>
          <a:lstStyle/>
          <a:p>
            <a:r>
              <a:rPr lang="uk-UA" dirty="0" err="1"/>
              <a:t>Поиск</a:t>
            </a:r>
            <a:r>
              <a:rPr lang="uk-UA" dirty="0"/>
              <a:t> с </a:t>
            </a:r>
            <a:r>
              <a:rPr lang="uk-UA" dirty="0" err="1"/>
              <a:t>помощью</a:t>
            </a:r>
            <a:r>
              <a:rPr lang="uk-UA" dirty="0"/>
              <a:t> дерева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188000"/>
            <a:ext cx="6700267" cy="567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Деревья очень удобны для поиска в них информации. Однако для быстрого поиска </a:t>
            </a:r>
            <a:r>
              <a:rPr lang="ru-RU" dirty="0" smtClean="0"/>
              <a:t>требуется </a:t>
            </a:r>
            <a:r>
              <a:rPr lang="ru-RU" dirty="0"/>
              <a:t>предварительная подготовка – дерево надо построить специальным образом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Пусть </a:t>
            </a:r>
            <a:r>
              <a:rPr lang="ru-RU" dirty="0" smtClean="0"/>
              <a:t>есть массив: </a:t>
            </a:r>
            <a:r>
              <a:rPr lang="en-US" dirty="0"/>
              <a:t>[</a:t>
            </a:r>
            <a:r>
              <a:rPr lang="ru-RU" dirty="0" smtClean="0"/>
              <a:t>59</a:t>
            </a:r>
            <a:r>
              <a:rPr lang="ru-RU" dirty="0"/>
              <a:t>, 100, 75, 30, 16, 45, </a:t>
            </a:r>
            <a:r>
              <a:rPr lang="ru-RU" dirty="0" smtClean="0"/>
              <a:t>250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r>
              <a:rPr lang="ru-RU" dirty="0"/>
              <a:t>Теперь предположим, что данные организованы в виде дерева, показанного на </a:t>
            </a:r>
            <a:r>
              <a:rPr lang="ru-RU" dirty="0" smtClean="0"/>
              <a:t>рисунке.</a:t>
            </a:r>
            <a:r>
              <a:rPr lang="en-US" dirty="0" smtClean="0"/>
              <a:t> </a:t>
            </a:r>
            <a:r>
              <a:rPr lang="ru-RU" dirty="0" smtClean="0"/>
              <a:t>Такое </a:t>
            </a:r>
            <a:r>
              <a:rPr lang="ru-RU" dirty="0"/>
              <a:t>дерево (оно называется дерево поиска) обладает следующим важным свойством:</a:t>
            </a:r>
          </a:p>
          <a:p>
            <a:pPr marL="0" indent="0">
              <a:buNone/>
            </a:pPr>
            <a:r>
              <a:rPr lang="ru-RU" dirty="0"/>
              <a:t>Значения ключей всех вершин левого поддерева вершины x меньше ключа x, а значения </a:t>
            </a:r>
            <a:r>
              <a:rPr lang="ru-RU" dirty="0" smtClean="0"/>
              <a:t>ключей </a:t>
            </a:r>
            <a:r>
              <a:rPr lang="ru-RU" dirty="0"/>
              <a:t>всех вершин правого поддерева x больше или равно ключу вершины x.</a:t>
            </a:r>
          </a:p>
          <a:p>
            <a:pPr marL="0" indent="0">
              <a:buNone/>
            </a:pPr>
            <a:r>
              <a:rPr lang="ru-RU" dirty="0"/>
              <a:t>Для поиска нужного элемента в таком дереве требуется не более 3 сравнений вместо 7 при </a:t>
            </a:r>
            <a:r>
              <a:rPr lang="ru-RU" dirty="0" smtClean="0"/>
              <a:t>поиске </a:t>
            </a:r>
            <a:r>
              <a:rPr lang="ru-RU" dirty="0"/>
              <a:t>в списке или массиве, то есть поиск проходит значительно быстрее. С ростом </a:t>
            </a:r>
            <a:r>
              <a:rPr lang="ru-RU" dirty="0" smtClean="0"/>
              <a:t>количества</a:t>
            </a:r>
            <a:r>
              <a:rPr lang="en-US" dirty="0" smtClean="0"/>
              <a:t> </a:t>
            </a:r>
            <a:r>
              <a:rPr lang="ru-RU" dirty="0" smtClean="0"/>
              <a:t>элементов </a:t>
            </a:r>
            <a:r>
              <a:rPr lang="ru-RU" dirty="0"/>
              <a:t>эффективность поиска по дереву растет.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45" y="4105959"/>
            <a:ext cx="2800455" cy="16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723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построения бинарного дерева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2004600"/>
            <a:ext cx="7704667" cy="33328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Сравнить </a:t>
            </a:r>
            <a:r>
              <a:rPr lang="ru-RU" dirty="0"/>
              <a:t>ключ очередного элемента массива с ключом корня.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ключ нового элемента меньше, включить его в левое поддерево, если больше или </a:t>
            </a:r>
            <a:r>
              <a:rPr lang="ru-RU" dirty="0" smtClean="0"/>
              <a:t>равен</a:t>
            </a:r>
            <a:r>
              <a:rPr lang="ru-RU" dirty="0"/>
              <a:t>, то в правое.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текущее дерево пустое, создать новую вершину и включить в дерево.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62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867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алгоритма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108800"/>
            <a:ext cx="7704667" cy="550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AddElem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Если лист -- добавляем элемент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== NULL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какую ветвь?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(&amp;((*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AddElem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(&amp;((*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1999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Сортировка с помощью дерева </a:t>
            </a:r>
            <a:r>
              <a:rPr lang="ru-RU" dirty="0" smtClean="0"/>
              <a:t>поиска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843200"/>
            <a:ext cx="7704667" cy="415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дерево поиска построено, очень просто вывести отсортированные данные. </a:t>
            </a:r>
            <a:r>
              <a:rPr lang="ru-RU" dirty="0" smtClean="0"/>
              <a:t>Обход </a:t>
            </a:r>
            <a:r>
              <a:rPr lang="ru-RU" dirty="0"/>
              <a:t>типа ЛКП (левое поддерево – корень – правое поддерево) даст ключи в </a:t>
            </a:r>
            <a:r>
              <a:rPr lang="ru-RU" dirty="0" smtClean="0"/>
              <a:t>порядке возрастания</a:t>
            </a:r>
            <a:r>
              <a:rPr lang="ru-RU" dirty="0"/>
              <a:t>, а обход типа ПКЛ (правое поддерево – корень – левое поддерево) – в порядке </a:t>
            </a:r>
            <a:r>
              <a:rPr lang="ru-RU" dirty="0" smtClean="0"/>
              <a:t>убывания.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Максимум – это самый правый лист, минимум – самый левый.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05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1225551" y="194085"/>
            <a:ext cx="72818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>
                <a:latin typeface="+mn-lt"/>
              </a:rPr>
              <a:t>Двоичные деревья поиска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6614" y="3293546"/>
            <a:ext cx="3117850" cy="1684338"/>
            <a:chOff x="2926" y="721"/>
            <a:chExt cx="1964" cy="1061"/>
          </a:xfrm>
        </p:grpSpPr>
        <p:grpSp>
          <p:nvGrpSpPr>
            <p:cNvPr id="79901" name="Group 5"/>
            <p:cNvGrpSpPr>
              <a:grpSpLocks/>
            </p:cNvGrpSpPr>
            <p:nvPr/>
          </p:nvGrpSpPr>
          <p:grpSpPr bwMode="auto">
            <a:xfrm>
              <a:off x="2926" y="1115"/>
              <a:ext cx="890" cy="667"/>
              <a:chOff x="2926" y="1115"/>
              <a:chExt cx="890" cy="667"/>
            </a:xfrm>
          </p:grpSpPr>
          <p:sp>
            <p:nvSpPr>
              <p:cNvPr id="1103878" name="Oval 6"/>
              <p:cNvSpPr>
                <a:spLocks noChangeAspect="1" noChangeArrowheads="1"/>
              </p:cNvSpPr>
              <p:nvPr/>
            </p:nvSpPr>
            <p:spPr bwMode="auto">
              <a:xfrm>
                <a:off x="2926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16</a:t>
                </a:r>
              </a:p>
            </p:txBody>
          </p:sp>
          <p:sp>
            <p:nvSpPr>
              <p:cNvPr id="1103879" name="Oval 7"/>
              <p:cNvSpPr>
                <a:spLocks noChangeAspect="1" noChangeArrowheads="1"/>
              </p:cNvSpPr>
              <p:nvPr/>
            </p:nvSpPr>
            <p:spPr bwMode="auto">
              <a:xfrm>
                <a:off x="3544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en-US">
                    <a:latin typeface="Arial" charset="0"/>
                  </a:rPr>
                  <a:t>45</a:t>
                </a:r>
                <a:endParaRPr lang="ru-RU">
                  <a:latin typeface="Arial" charset="0"/>
                </a:endParaRPr>
              </a:p>
            </p:txBody>
          </p:sp>
          <p:sp>
            <p:nvSpPr>
              <p:cNvPr id="79913" name="Line 8"/>
              <p:cNvSpPr>
                <a:spLocks noChangeShapeType="1"/>
              </p:cNvSpPr>
              <p:nvPr/>
            </p:nvSpPr>
            <p:spPr bwMode="auto">
              <a:xfrm flipH="1">
                <a:off x="3135" y="1263"/>
                <a:ext cx="234" cy="27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79914" name="Line 9"/>
              <p:cNvSpPr>
                <a:spLocks noChangeShapeType="1"/>
              </p:cNvSpPr>
              <p:nvPr/>
            </p:nvSpPr>
            <p:spPr bwMode="auto">
              <a:xfrm>
                <a:off x="3375" y="1254"/>
                <a:ext cx="222" cy="285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103882" name="Oval 10"/>
              <p:cNvSpPr>
                <a:spLocks noChangeAspect="1" noChangeArrowheads="1"/>
              </p:cNvSpPr>
              <p:nvPr/>
            </p:nvSpPr>
            <p:spPr bwMode="auto">
              <a:xfrm>
                <a:off x="3235" y="111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30</a:t>
                </a:r>
              </a:p>
            </p:txBody>
          </p:sp>
        </p:grpSp>
        <p:grpSp>
          <p:nvGrpSpPr>
            <p:cNvPr id="79902" name="Group 11"/>
            <p:cNvGrpSpPr>
              <a:grpSpLocks/>
            </p:cNvGrpSpPr>
            <p:nvPr/>
          </p:nvGrpSpPr>
          <p:grpSpPr bwMode="auto">
            <a:xfrm>
              <a:off x="4000" y="1115"/>
              <a:ext cx="890" cy="667"/>
              <a:chOff x="2926" y="1115"/>
              <a:chExt cx="890" cy="667"/>
            </a:xfrm>
          </p:grpSpPr>
          <p:sp>
            <p:nvSpPr>
              <p:cNvPr id="1103884" name="Oval 12"/>
              <p:cNvSpPr>
                <a:spLocks noChangeAspect="1" noChangeArrowheads="1"/>
              </p:cNvSpPr>
              <p:nvPr/>
            </p:nvSpPr>
            <p:spPr bwMode="auto">
              <a:xfrm>
                <a:off x="2926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76</a:t>
                </a:r>
              </a:p>
            </p:txBody>
          </p:sp>
          <p:sp>
            <p:nvSpPr>
              <p:cNvPr id="1103885" name="Oval 13"/>
              <p:cNvSpPr>
                <a:spLocks noChangeAspect="1" noChangeArrowheads="1"/>
              </p:cNvSpPr>
              <p:nvPr/>
            </p:nvSpPr>
            <p:spPr bwMode="auto">
              <a:xfrm>
                <a:off x="3544" y="1510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12</a:t>
                </a:r>
                <a:r>
                  <a:rPr lang="en-US">
                    <a:latin typeface="Arial" charset="0"/>
                  </a:rPr>
                  <a:t>5</a:t>
                </a:r>
                <a:endParaRPr lang="ru-RU">
                  <a:latin typeface="Arial" charset="0"/>
                </a:endParaRPr>
              </a:p>
            </p:txBody>
          </p:sp>
          <p:sp>
            <p:nvSpPr>
              <p:cNvPr id="79908" name="Line 14"/>
              <p:cNvSpPr>
                <a:spLocks noChangeShapeType="1"/>
              </p:cNvSpPr>
              <p:nvPr/>
            </p:nvSpPr>
            <p:spPr bwMode="auto">
              <a:xfrm flipH="1">
                <a:off x="3135" y="1263"/>
                <a:ext cx="234" cy="27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79909" name="Line 15"/>
              <p:cNvSpPr>
                <a:spLocks noChangeShapeType="1"/>
              </p:cNvSpPr>
              <p:nvPr/>
            </p:nvSpPr>
            <p:spPr bwMode="auto">
              <a:xfrm>
                <a:off x="3375" y="1254"/>
                <a:ext cx="222" cy="285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uk-UA"/>
              </a:p>
            </p:txBody>
          </p:sp>
          <p:sp>
            <p:nvSpPr>
              <p:cNvPr id="1103888" name="Oval 16"/>
              <p:cNvSpPr>
                <a:spLocks noChangeAspect="1" noChangeArrowheads="1"/>
              </p:cNvSpPr>
              <p:nvPr/>
            </p:nvSpPr>
            <p:spPr bwMode="auto">
              <a:xfrm>
                <a:off x="3235" y="1115"/>
                <a:ext cx="272" cy="272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defRPr/>
                </a:pPr>
                <a:r>
                  <a:rPr lang="ru-RU">
                    <a:latin typeface="Arial" charset="0"/>
                  </a:rPr>
                  <a:t>98</a:t>
                </a:r>
              </a:p>
            </p:txBody>
          </p:sp>
        </p:grpSp>
        <p:sp>
          <p:nvSpPr>
            <p:cNvPr id="79903" name="Line 17"/>
            <p:cNvSpPr>
              <a:spLocks noChangeShapeType="1"/>
            </p:cNvSpPr>
            <p:nvPr/>
          </p:nvSpPr>
          <p:spPr bwMode="auto">
            <a:xfrm flipH="1">
              <a:off x="3468" y="858"/>
              <a:ext cx="441" cy="297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79904" name="Line 18"/>
            <p:cNvSpPr>
              <a:spLocks noChangeShapeType="1"/>
            </p:cNvSpPr>
            <p:nvPr/>
          </p:nvSpPr>
          <p:spPr bwMode="auto">
            <a:xfrm>
              <a:off x="3912" y="861"/>
              <a:ext cx="426" cy="30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uk-UA"/>
            </a:p>
          </p:txBody>
        </p:sp>
        <p:sp>
          <p:nvSpPr>
            <p:cNvPr id="1103891" name="Oval 19"/>
            <p:cNvSpPr>
              <a:spLocks noChangeAspect="1" noChangeArrowheads="1"/>
            </p:cNvSpPr>
            <p:nvPr/>
          </p:nvSpPr>
          <p:spPr bwMode="auto">
            <a:xfrm>
              <a:off x="3772" y="721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59</a:t>
              </a:r>
            </a:p>
          </p:txBody>
        </p:sp>
      </p:grpSp>
      <p:sp>
        <p:nvSpPr>
          <p:cNvPr id="1103892" name="Rectangle 20"/>
          <p:cNvSpPr>
            <a:spLocks noChangeArrowheads="1"/>
          </p:cNvSpPr>
          <p:nvPr/>
        </p:nvSpPr>
        <p:spPr bwMode="auto">
          <a:xfrm>
            <a:off x="1270864" y="850854"/>
            <a:ext cx="7696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dirty="0">
                <a:solidFill>
                  <a:schemeClr val="hlink"/>
                </a:solidFill>
                <a:latin typeface="+mn-lt"/>
              </a:rPr>
              <a:t>Поиск в массиве (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N </a:t>
            </a:r>
            <a:r>
              <a:rPr lang="ru-RU" sz="2400" dirty="0">
                <a:solidFill>
                  <a:schemeClr val="hlink"/>
                </a:solidFill>
                <a:latin typeface="+mn-lt"/>
              </a:rPr>
              <a:t>элементов):</a:t>
            </a:r>
            <a:endParaRPr lang="ru-RU" sz="2400" b="0" dirty="0">
              <a:latin typeface="+mn-lt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25563" y="1382713"/>
            <a:ext cx="4895850" cy="433387"/>
            <a:chOff x="457" y="966"/>
            <a:chExt cx="3084" cy="273"/>
          </a:xfrm>
        </p:grpSpPr>
        <p:sp>
          <p:nvSpPr>
            <p:cNvPr id="1103894" name="Oval 22"/>
            <p:cNvSpPr>
              <a:spLocks noChangeAspect="1" noChangeArrowheads="1"/>
            </p:cNvSpPr>
            <p:nvPr/>
          </p:nvSpPr>
          <p:spPr bwMode="auto">
            <a:xfrm>
              <a:off x="3269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16</a:t>
              </a:r>
            </a:p>
          </p:txBody>
        </p:sp>
        <p:sp>
          <p:nvSpPr>
            <p:cNvPr id="1103895" name="Oval 23"/>
            <p:cNvSpPr>
              <a:spLocks noChangeAspect="1" noChangeArrowheads="1"/>
            </p:cNvSpPr>
            <p:nvPr/>
          </p:nvSpPr>
          <p:spPr bwMode="auto">
            <a:xfrm>
              <a:off x="2800" y="96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en-US">
                  <a:latin typeface="Arial" charset="0"/>
                </a:rPr>
                <a:t>45</a:t>
              </a:r>
              <a:endParaRPr lang="ru-RU">
                <a:latin typeface="Arial" charset="0"/>
              </a:endParaRPr>
            </a:p>
          </p:txBody>
        </p:sp>
        <p:sp>
          <p:nvSpPr>
            <p:cNvPr id="1103896" name="Oval 24"/>
            <p:cNvSpPr>
              <a:spLocks noChangeAspect="1" noChangeArrowheads="1"/>
            </p:cNvSpPr>
            <p:nvPr/>
          </p:nvSpPr>
          <p:spPr bwMode="auto">
            <a:xfrm>
              <a:off x="2331" y="96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30</a:t>
              </a:r>
            </a:p>
          </p:txBody>
        </p:sp>
        <p:sp>
          <p:nvSpPr>
            <p:cNvPr id="1103897" name="Oval 25"/>
            <p:cNvSpPr>
              <a:spLocks noChangeAspect="1" noChangeArrowheads="1"/>
            </p:cNvSpPr>
            <p:nvPr/>
          </p:nvSpPr>
          <p:spPr bwMode="auto">
            <a:xfrm>
              <a:off x="1394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76</a:t>
              </a:r>
            </a:p>
          </p:txBody>
        </p:sp>
        <p:sp>
          <p:nvSpPr>
            <p:cNvPr id="1103898" name="Oval 26"/>
            <p:cNvSpPr>
              <a:spLocks noChangeAspect="1" noChangeArrowheads="1"/>
            </p:cNvSpPr>
            <p:nvPr/>
          </p:nvSpPr>
          <p:spPr bwMode="auto">
            <a:xfrm>
              <a:off x="1863" y="96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12</a:t>
              </a:r>
              <a:r>
                <a:rPr lang="en-US">
                  <a:latin typeface="Arial" charset="0"/>
                </a:rPr>
                <a:t>5</a:t>
              </a:r>
              <a:endParaRPr lang="ru-RU">
                <a:latin typeface="Arial" charset="0"/>
              </a:endParaRPr>
            </a:p>
          </p:txBody>
        </p:sp>
        <p:sp>
          <p:nvSpPr>
            <p:cNvPr id="1103899" name="Oval 27"/>
            <p:cNvSpPr>
              <a:spLocks noChangeAspect="1" noChangeArrowheads="1"/>
            </p:cNvSpPr>
            <p:nvPr/>
          </p:nvSpPr>
          <p:spPr bwMode="auto">
            <a:xfrm>
              <a:off x="925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>
                  <a:latin typeface="Arial" charset="0"/>
                </a:rPr>
                <a:t>98</a:t>
              </a:r>
            </a:p>
          </p:txBody>
        </p:sp>
        <p:sp>
          <p:nvSpPr>
            <p:cNvPr id="1103900" name="Oval 28"/>
            <p:cNvSpPr>
              <a:spLocks noChangeAspect="1" noChangeArrowheads="1"/>
            </p:cNvSpPr>
            <p:nvPr/>
          </p:nvSpPr>
          <p:spPr bwMode="auto">
            <a:xfrm>
              <a:off x="457" y="96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r>
                <a:rPr lang="ru-RU" dirty="0">
                  <a:latin typeface="Arial" charset="0"/>
                </a:rPr>
                <a:t>59</a:t>
              </a:r>
            </a:p>
          </p:txBody>
        </p:sp>
      </p:grpSp>
      <p:sp>
        <p:nvSpPr>
          <p:cNvPr id="1103901" name="Rectangle 29"/>
          <p:cNvSpPr>
            <a:spLocks noChangeArrowheads="1"/>
          </p:cNvSpPr>
          <p:nvPr/>
        </p:nvSpPr>
        <p:spPr bwMode="auto">
          <a:xfrm>
            <a:off x="1258888" y="1896401"/>
            <a:ext cx="7358063" cy="89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b="0" dirty="0">
                <a:latin typeface="+mn-lt"/>
              </a:rPr>
              <a:t>При каждом сравнении отбрасывается 1 элемент.</a:t>
            </a:r>
          </a:p>
          <a:p>
            <a:pPr eaLnBrk="1" hangingPunct="1"/>
            <a:r>
              <a:rPr lang="ru-RU" sz="2400" b="0" dirty="0">
                <a:latin typeface="+mn-lt"/>
              </a:rPr>
              <a:t>Число сравнений – </a:t>
            </a:r>
            <a:r>
              <a:rPr lang="en-US" sz="2800" i="1" dirty="0">
                <a:latin typeface="+mn-lt"/>
              </a:rPr>
              <a:t>N</a:t>
            </a:r>
            <a:r>
              <a:rPr lang="en-US" sz="2400" b="0" dirty="0">
                <a:latin typeface="+mn-lt"/>
              </a:rPr>
              <a:t>.</a:t>
            </a:r>
            <a:endParaRPr lang="ru-RU" sz="2400" b="0" dirty="0">
              <a:latin typeface="+mn-lt"/>
            </a:endParaRPr>
          </a:p>
        </p:txBody>
      </p:sp>
      <p:sp>
        <p:nvSpPr>
          <p:cNvPr id="1103902" name="Rectangle 30"/>
          <p:cNvSpPr>
            <a:spLocks noChangeArrowheads="1"/>
          </p:cNvSpPr>
          <p:nvPr/>
        </p:nvSpPr>
        <p:spPr bwMode="auto">
          <a:xfrm>
            <a:off x="1325563" y="2721770"/>
            <a:ext cx="516731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dirty="0">
                <a:solidFill>
                  <a:schemeClr val="hlink"/>
                </a:solidFill>
                <a:latin typeface="+mn-lt"/>
              </a:rPr>
              <a:t>Поиск по дереву (</a:t>
            </a:r>
            <a:r>
              <a:rPr lang="en-US" sz="2400" dirty="0">
                <a:solidFill>
                  <a:schemeClr val="hlink"/>
                </a:solidFill>
                <a:latin typeface="+mn-lt"/>
              </a:rPr>
              <a:t>N </a:t>
            </a:r>
            <a:r>
              <a:rPr lang="ru-RU" sz="2400" dirty="0">
                <a:solidFill>
                  <a:schemeClr val="hlink"/>
                </a:solidFill>
                <a:latin typeface="+mn-lt"/>
              </a:rPr>
              <a:t>элементов):</a:t>
            </a:r>
            <a:endParaRPr lang="ru-RU" sz="2400" b="0" dirty="0">
              <a:latin typeface="+mn-lt"/>
            </a:endParaRPr>
          </a:p>
        </p:txBody>
      </p:sp>
      <p:sp>
        <p:nvSpPr>
          <p:cNvPr id="1103903" name="Rectangle 31"/>
          <p:cNvSpPr>
            <a:spLocks noChangeArrowheads="1"/>
          </p:cNvSpPr>
          <p:nvPr/>
        </p:nvSpPr>
        <p:spPr bwMode="auto">
          <a:xfrm>
            <a:off x="4686077" y="3426844"/>
            <a:ext cx="4502150" cy="163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400" b="0" dirty="0">
                <a:latin typeface="+mn-lt"/>
              </a:rPr>
              <a:t>При каждом сравнении отбрасывается половина оставшихся элементов.</a:t>
            </a:r>
          </a:p>
          <a:p>
            <a:pPr eaLnBrk="1" hangingPunct="1"/>
            <a:r>
              <a:rPr lang="ru-RU" sz="2400" b="0" dirty="0">
                <a:latin typeface="+mn-lt"/>
              </a:rPr>
              <a:t>Число сравнений </a:t>
            </a:r>
            <a:r>
              <a:rPr lang="en-US" sz="2400" b="0" dirty="0">
                <a:latin typeface="+mn-lt"/>
                <a:cs typeface="Arial" panose="020B0604020202020204" pitchFamily="34" charset="0"/>
              </a:rPr>
              <a:t>~</a:t>
            </a:r>
            <a:r>
              <a:rPr lang="ru-RU" sz="2400" b="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log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i="1" dirty="0">
                <a:latin typeface="+mn-lt"/>
              </a:rPr>
              <a:t>N</a:t>
            </a:r>
            <a:r>
              <a:rPr lang="en-US" sz="2400" b="0" dirty="0">
                <a:latin typeface="+mn-lt"/>
              </a:rPr>
              <a:t>.</a:t>
            </a:r>
            <a:endParaRPr lang="ru-RU" sz="2400" b="0" dirty="0">
              <a:latin typeface="+mn-lt"/>
            </a:endParaRPr>
          </a:p>
        </p:txBody>
      </p:sp>
      <p:grpSp>
        <p:nvGrpSpPr>
          <p:cNvPr id="6" name="Group 32"/>
          <p:cNvGrpSpPr>
            <a:grpSpLocks noChangeAspect="1"/>
          </p:cNvGrpSpPr>
          <p:nvPr/>
        </p:nvGrpSpPr>
        <p:grpSpPr bwMode="auto">
          <a:xfrm>
            <a:off x="1350638" y="5318125"/>
            <a:ext cx="417512" cy="417513"/>
            <a:chOff x="2816" y="2458"/>
            <a:chExt cx="1728" cy="1728"/>
          </a:xfrm>
        </p:grpSpPr>
        <p:sp>
          <p:nvSpPr>
            <p:cNvPr id="79889" name="Oval 33"/>
            <p:cNvSpPr>
              <a:spLocks noChangeAspect="1" noChangeArrowheads="1"/>
            </p:cNvSpPr>
            <p:nvPr/>
          </p:nvSpPr>
          <p:spPr bwMode="auto">
            <a:xfrm>
              <a:off x="2816" y="2458"/>
              <a:ext cx="1728" cy="172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  <p:grpSp>
          <p:nvGrpSpPr>
            <p:cNvPr id="79890" name="Group 34"/>
            <p:cNvGrpSpPr>
              <a:grpSpLocks noChangeAspect="1"/>
            </p:cNvGrpSpPr>
            <p:nvPr/>
          </p:nvGrpSpPr>
          <p:grpSpPr bwMode="auto">
            <a:xfrm>
              <a:off x="3051" y="2667"/>
              <a:ext cx="1299" cy="1299"/>
              <a:chOff x="3051" y="2667"/>
              <a:chExt cx="1299" cy="1299"/>
            </a:xfrm>
          </p:grpSpPr>
          <p:sp>
            <p:nvSpPr>
              <p:cNvPr id="79892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3051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/>
              </a:p>
            </p:txBody>
          </p:sp>
          <p:sp>
            <p:nvSpPr>
              <p:cNvPr id="79893" name="Rectangle 36"/>
              <p:cNvSpPr>
                <a:spLocks noChangeAspect="1" noChangeArrowheads="1"/>
              </p:cNvSpPr>
              <p:nvPr/>
            </p:nvSpPr>
            <p:spPr bwMode="auto">
              <a:xfrm rot="-5400000">
                <a:off x="3057" y="3105"/>
                <a:ext cx="1299" cy="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uk-UA"/>
              </a:p>
            </p:txBody>
          </p:sp>
        </p:grpSp>
        <p:sp>
          <p:nvSpPr>
            <p:cNvPr id="79891" name="Freeform 37"/>
            <p:cNvSpPr>
              <a:spLocks noChangeAspect="1"/>
            </p:cNvSpPr>
            <p:nvPr/>
          </p:nvSpPr>
          <p:spPr bwMode="auto">
            <a:xfrm>
              <a:off x="3048" y="2664"/>
              <a:ext cx="1302" cy="1299"/>
            </a:xfrm>
            <a:custGeom>
              <a:avLst/>
              <a:gdLst>
                <a:gd name="T0" fmla="*/ 3 w 1302"/>
                <a:gd name="T1" fmla="*/ 438 h 1299"/>
                <a:gd name="T2" fmla="*/ 444 w 1302"/>
                <a:gd name="T3" fmla="*/ 438 h 1299"/>
                <a:gd name="T4" fmla="*/ 444 w 1302"/>
                <a:gd name="T5" fmla="*/ 0 h 1299"/>
                <a:gd name="T6" fmla="*/ 870 w 1302"/>
                <a:gd name="T7" fmla="*/ 0 h 1299"/>
                <a:gd name="T8" fmla="*/ 870 w 1302"/>
                <a:gd name="T9" fmla="*/ 441 h 1299"/>
                <a:gd name="T10" fmla="*/ 1302 w 1302"/>
                <a:gd name="T11" fmla="*/ 441 h 1299"/>
                <a:gd name="T12" fmla="*/ 1302 w 1302"/>
                <a:gd name="T13" fmla="*/ 864 h 1299"/>
                <a:gd name="T14" fmla="*/ 870 w 1302"/>
                <a:gd name="T15" fmla="*/ 864 h 1299"/>
                <a:gd name="T16" fmla="*/ 870 w 1302"/>
                <a:gd name="T17" fmla="*/ 1299 h 1299"/>
                <a:gd name="T18" fmla="*/ 447 w 1302"/>
                <a:gd name="T19" fmla="*/ 1299 h 1299"/>
                <a:gd name="T20" fmla="*/ 447 w 1302"/>
                <a:gd name="T21" fmla="*/ 867 h 1299"/>
                <a:gd name="T22" fmla="*/ 0 w 1302"/>
                <a:gd name="T23" fmla="*/ 867 h 1299"/>
                <a:gd name="T24" fmla="*/ 3 w 1302"/>
                <a:gd name="T25" fmla="*/ 438 h 12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02"/>
                <a:gd name="T40" fmla="*/ 0 h 1299"/>
                <a:gd name="T41" fmla="*/ 1302 w 1302"/>
                <a:gd name="T42" fmla="*/ 1299 h 12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02" h="1299">
                  <a:moveTo>
                    <a:pt x="3" y="438"/>
                  </a:moveTo>
                  <a:lnTo>
                    <a:pt x="444" y="438"/>
                  </a:lnTo>
                  <a:lnTo>
                    <a:pt x="444" y="0"/>
                  </a:lnTo>
                  <a:lnTo>
                    <a:pt x="870" y="0"/>
                  </a:lnTo>
                  <a:lnTo>
                    <a:pt x="870" y="441"/>
                  </a:lnTo>
                  <a:lnTo>
                    <a:pt x="1302" y="441"/>
                  </a:lnTo>
                  <a:lnTo>
                    <a:pt x="1302" y="864"/>
                  </a:lnTo>
                  <a:lnTo>
                    <a:pt x="870" y="864"/>
                  </a:lnTo>
                  <a:lnTo>
                    <a:pt x="870" y="1299"/>
                  </a:lnTo>
                  <a:lnTo>
                    <a:pt x="447" y="1299"/>
                  </a:lnTo>
                  <a:lnTo>
                    <a:pt x="447" y="867"/>
                  </a:lnTo>
                  <a:lnTo>
                    <a:pt x="0" y="867"/>
                  </a:lnTo>
                  <a:lnTo>
                    <a:pt x="3" y="43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</p:grpSp>
      <p:sp>
        <p:nvSpPr>
          <p:cNvPr id="1103910" name="Rectangle 38"/>
          <p:cNvSpPr>
            <a:spLocks noChangeArrowheads="1"/>
          </p:cNvSpPr>
          <p:nvPr/>
        </p:nvSpPr>
        <p:spPr bwMode="auto">
          <a:xfrm>
            <a:off x="1868163" y="5330825"/>
            <a:ext cx="19796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sz="2000" b="0">
                <a:latin typeface="+mn-lt"/>
              </a:rPr>
              <a:t>быстрый поиск</a:t>
            </a:r>
          </a:p>
        </p:txBody>
      </p:sp>
      <p:grpSp>
        <p:nvGrpSpPr>
          <p:cNvPr id="8" name="Group 39"/>
          <p:cNvGrpSpPr>
            <a:grpSpLocks noChangeAspect="1"/>
          </p:cNvGrpSpPr>
          <p:nvPr/>
        </p:nvGrpSpPr>
        <p:grpSpPr bwMode="auto">
          <a:xfrm>
            <a:off x="1347463" y="5857875"/>
            <a:ext cx="417512" cy="417513"/>
            <a:chOff x="552" y="2523"/>
            <a:chExt cx="1728" cy="1728"/>
          </a:xfrm>
        </p:grpSpPr>
        <p:sp>
          <p:nvSpPr>
            <p:cNvPr id="79887" name="Oval 40"/>
            <p:cNvSpPr>
              <a:spLocks noChangeAspect="1" noChangeArrowheads="1"/>
            </p:cNvSpPr>
            <p:nvPr/>
          </p:nvSpPr>
          <p:spPr bwMode="auto">
            <a:xfrm>
              <a:off x="552" y="2523"/>
              <a:ext cx="1728" cy="17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  <p:sp>
          <p:nvSpPr>
            <p:cNvPr id="79888" name="Rectangle 41"/>
            <p:cNvSpPr>
              <a:spLocks noChangeAspect="1" noChangeArrowheads="1"/>
            </p:cNvSpPr>
            <p:nvPr/>
          </p:nvSpPr>
          <p:spPr bwMode="auto">
            <a:xfrm>
              <a:off x="774" y="3183"/>
              <a:ext cx="1299" cy="4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uk-UA"/>
            </a:p>
          </p:txBody>
        </p:sp>
      </p:grpSp>
      <p:sp>
        <p:nvSpPr>
          <p:cNvPr id="1103914" name="Rectangle 42"/>
          <p:cNvSpPr>
            <a:spLocks noChangeArrowheads="1"/>
          </p:cNvSpPr>
          <p:nvPr/>
        </p:nvSpPr>
        <p:spPr bwMode="auto">
          <a:xfrm>
            <a:off x="1769352" y="5789159"/>
            <a:ext cx="745966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ru-RU" sz="2000" b="0" dirty="0">
                <a:latin typeface="+mn-lt"/>
              </a:rPr>
              <a:t>нужно заранее построить дерево;</a:t>
            </a:r>
          </a:p>
          <a:p>
            <a:pPr eaLnBrk="1" hangingPunct="1">
              <a:buFontTx/>
              <a:buAutoNum type="arabicParenR"/>
            </a:pPr>
            <a:r>
              <a:rPr lang="ru-RU" sz="2000" b="0" dirty="0">
                <a:latin typeface="+mn-lt"/>
              </a:rPr>
              <a:t>желательно, чтобы дерево было минимальной высоты.</a:t>
            </a:r>
          </a:p>
        </p:txBody>
      </p:sp>
    </p:spTree>
    <p:extLst>
      <p:ext uri="{BB962C8B-B14F-4D97-AF65-F5344CB8AC3E}">
        <p14:creationId xmlns:p14="http://schemas.microsoft.com/office/powerpoint/2010/main" val="244759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0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0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0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92" grpId="0"/>
      <p:bldP spid="1103901" grpId="0"/>
      <p:bldP spid="1103902" grpId="0"/>
      <p:bldP spid="1103903" grpId="0"/>
      <p:bldP spid="1103910" grpId="0"/>
      <p:bldP spid="11039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39599"/>
          </a:xfrm>
        </p:spPr>
        <p:txBody>
          <a:bodyPr/>
          <a:lstStyle/>
          <a:p>
            <a:r>
              <a:rPr lang="ru-RU" dirty="0" smtClean="0"/>
              <a:t>Поиск по дереву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660801"/>
            <a:ext cx="7596667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 smtClean="0">
                <a:latin typeface="Courier New" pitchFamily="49" charset="0"/>
              </a:rPr>
              <a:t>Node* Search(Node* </a:t>
            </a:r>
            <a:r>
              <a:rPr lang="en-US" dirty="0">
                <a:latin typeface="Courier New" pitchFamily="49" charset="0"/>
              </a:rPr>
              <a:t>Tree,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x)</a:t>
            </a: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(! Tree)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NULL;</a:t>
            </a:r>
          </a:p>
          <a:p>
            <a:pPr marL="0" indent="0">
              <a:spcBef>
                <a:spcPct val="25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(x </a:t>
            </a:r>
            <a:r>
              <a:rPr lang="en-US" dirty="0">
                <a:latin typeface="Courier New" pitchFamily="49" charset="0"/>
              </a:rPr>
              <a:t>== Tree-&gt;</a:t>
            </a:r>
            <a:r>
              <a:rPr lang="en-US" dirty="0" smtClean="0">
                <a:latin typeface="Courier New" pitchFamily="49" charset="0"/>
              </a:rPr>
              <a:t>data) </a:t>
            </a:r>
            <a:endParaRPr lang="ru-RU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ru-RU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Tree;</a:t>
            </a:r>
          </a:p>
          <a:p>
            <a:pPr marL="0" indent="0">
              <a:spcBef>
                <a:spcPct val="25000"/>
              </a:spcBef>
              <a:buNone/>
              <a:defRPr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(x </a:t>
            </a:r>
            <a:r>
              <a:rPr lang="en-US" dirty="0">
                <a:latin typeface="Courier New" pitchFamily="49" charset="0"/>
              </a:rPr>
              <a:t>&lt; Tree-&gt;</a:t>
            </a:r>
            <a:r>
              <a:rPr lang="en-US" dirty="0" smtClean="0">
                <a:latin typeface="Courier New" pitchFamily="49" charset="0"/>
              </a:rPr>
              <a:t>data)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Search(Tree-&gt;left, x);</a:t>
            </a:r>
          </a:p>
          <a:p>
            <a:pPr marL="0" indent="0">
              <a:buNone/>
              <a:defRPr/>
            </a:pPr>
            <a:r>
              <a:rPr lang="en-US" b="1" dirty="0"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</a:t>
            </a:r>
            <a:endParaRPr lang="ru-RU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ru-RU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Search</a:t>
            </a:r>
            <a:r>
              <a:rPr lang="ru-RU" dirty="0"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Tree-&gt;right, x);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Courier New" pitchFamily="49" charset="0"/>
              </a:rPr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177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30841"/>
              </p:ext>
            </p:extLst>
          </p:nvPr>
        </p:nvGraphicFramePr>
        <p:xfrm>
          <a:off x="122356" y="2275247"/>
          <a:ext cx="9021643" cy="4248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351"/>
                <a:gridCol w="897351"/>
                <a:gridCol w="852043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данных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Временная сложность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Худшая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Поиск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Удален.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Поиск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Удален.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</a:tr>
              <a:tr h="44661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Очередь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Связанный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список (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Бинарное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дерево </a:t>
                      </a:r>
                      <a:endParaRPr lang="en-US" sz="1800" baseline="0" noProof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B-tree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Отлично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Хорошо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Удовлетворительно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Плохо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Ужасно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/>
          </a:bodyPr>
          <a:lstStyle/>
          <a:p>
            <a:r>
              <a:rPr lang="ru-RU" dirty="0" smtClean="0"/>
              <a:t>Временная сложность операций с бинарным деревом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7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140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бинарного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219" y="1045029"/>
            <a:ext cx="4393314" cy="563154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Двоичное дерево (но не дерево двоичного поиска!) может использоваться </a:t>
            </a:r>
            <a:r>
              <a:rPr lang="ru-RU" dirty="0" smtClean="0"/>
              <a:t>для представления </a:t>
            </a:r>
            <a:r>
              <a:rPr lang="ru-RU" dirty="0"/>
              <a:t>алгебраических выражений с бинарными операторами +, –, / и *.</a:t>
            </a:r>
          </a:p>
          <a:p>
            <a:r>
              <a:rPr lang="ru-RU" dirty="0"/>
              <a:t>В корневом узле хранится оператор, а в других узлах — имя переменной (A, B </a:t>
            </a:r>
            <a:r>
              <a:rPr lang="ru-RU" dirty="0" smtClean="0"/>
              <a:t>или C </a:t>
            </a:r>
            <a:r>
              <a:rPr lang="ru-RU" dirty="0"/>
              <a:t>) или другой оператор. Каждое поддерево представляет действительное </a:t>
            </a:r>
            <a:r>
              <a:rPr lang="ru-RU" dirty="0" smtClean="0"/>
              <a:t>алгебраическое </a:t>
            </a:r>
            <a:r>
              <a:rPr lang="ru-RU" dirty="0"/>
              <a:t>выражение.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7619" t="15418" r="9206" b="14565"/>
          <a:stretch/>
        </p:blipFill>
        <p:spPr>
          <a:xfrm>
            <a:off x="4954532" y="1522141"/>
            <a:ext cx="4189468" cy="33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28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Хэш-таблицы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2" y="1157869"/>
            <a:ext cx="7704667" cy="2536902"/>
          </a:xfrm>
        </p:spPr>
        <p:txBody>
          <a:bodyPr/>
          <a:lstStyle/>
          <a:p>
            <a:r>
              <a:rPr lang="ru-RU" dirty="0" smtClean="0"/>
              <a:t>Хеш-таблица </a:t>
            </a:r>
            <a:r>
              <a:rPr lang="ru-RU" dirty="0"/>
              <a:t>— это структура данных, реализующая интерфейс ассоциативного массива, а именно, она позволяет хранить пары (ключ, значение) и выполнять три операции: операцию добавления новой пары, операцию поиска и операцию удаления пары по ключу.</a:t>
            </a:r>
          </a:p>
        </p:txBody>
      </p:sp>
      <p:pic>
        <p:nvPicPr>
          <p:cNvPr id="102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317" y="3439299"/>
            <a:ext cx="4361415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75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628184"/>
          </a:xfrm>
        </p:spPr>
        <p:txBody>
          <a:bodyPr>
            <a:normAutofit fontScale="90000"/>
          </a:bodyPr>
          <a:lstStyle/>
          <a:p>
            <a:r>
              <a:rPr lang="ru-RU" dirty="0"/>
              <a:t>Хэш-таблицы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28183"/>
            <a:ext cx="7704667" cy="6107153"/>
          </a:xfrm>
        </p:spPr>
        <p:txBody>
          <a:bodyPr>
            <a:normAutofit/>
          </a:bodyPr>
          <a:lstStyle/>
          <a:p>
            <a:r>
              <a:rPr lang="ru-RU" dirty="0"/>
              <a:t>Важное свойство хеш-таблиц состоит в том, что, при некоторых разумных допущениях, все три операции (поиск, вставка, удаление элементов) в среднем выполняются за время O(1). Но при этом не гарантируется, что время выполнения отдельной операции </a:t>
            </a:r>
            <a:r>
              <a:rPr lang="ru-RU" dirty="0" smtClean="0"/>
              <a:t>мало. </a:t>
            </a:r>
            <a:r>
              <a:rPr lang="ru-RU" dirty="0"/>
              <a:t>Это связано с тем, что при достижении некоторого значения коэффициента заполнения необходимо осуществлять перестройку индекса хеш-таблицы: увеличить значение размера </a:t>
            </a:r>
            <a:r>
              <a:rPr lang="ru-RU"/>
              <a:t>массива </a:t>
            </a:r>
            <a:r>
              <a:rPr lang="ru-RU" smtClean="0"/>
              <a:t>и </a:t>
            </a:r>
            <a:r>
              <a:rPr lang="ru-RU" dirty="0"/>
              <a:t>заново добавить в пустую хеш-таблицу все пары.</a:t>
            </a:r>
          </a:p>
        </p:txBody>
      </p:sp>
    </p:spTree>
    <p:extLst>
      <p:ext uri="{BB962C8B-B14F-4D97-AF65-F5344CB8AC3E}">
        <p14:creationId xmlns:p14="http://schemas.microsoft.com/office/powerpoint/2010/main" val="61731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/>
              <a:t>Двухсвязный список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192997" y="4410963"/>
            <a:ext cx="528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Общий принцип организации двухсвязного списка</a:t>
            </a:r>
            <a:endParaRPr lang="uk-UA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2880344"/>
            <a:ext cx="7704137" cy="12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3089"/>
              </p:ext>
            </p:extLst>
          </p:nvPr>
        </p:nvGraphicFramePr>
        <p:xfrm>
          <a:off x="122356" y="1680516"/>
          <a:ext cx="9021643" cy="4756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351"/>
                <a:gridCol w="897351"/>
                <a:gridCol w="852043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данных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Временная сложность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Средняя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Худшая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Поиск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Удален.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Поиск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Удален.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</a:tr>
              <a:tr h="44661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Очередь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Связанный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список (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Бинарное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дерево </a:t>
                      </a:r>
                      <a:endParaRPr lang="en-US" sz="1800" baseline="0" noProof="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B-tree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effectLst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Хэш-таблица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(hash table)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dirty="0" smtClean="0">
                          <a:effectLst/>
                        </a:rPr>
                        <a:t>– 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>
                          <a:effectLst/>
                        </a:rPr>
                        <a:t>–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/>
                        </a:rPr>
                        <a:t>O(n)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94846"/>
              </p:ext>
            </p:extLst>
          </p:nvPr>
        </p:nvGraphicFramePr>
        <p:xfrm>
          <a:off x="1825080" y="1259468"/>
          <a:ext cx="73189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Отлично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Хорошо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Удовлетворительно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Плохо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Ужасно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/>
          </a:bodyPr>
          <a:lstStyle/>
          <a:p>
            <a:r>
              <a:rPr lang="ru-RU" dirty="0" smtClean="0"/>
              <a:t>Временная сложность операций с хэш-таблицей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03740"/>
              </p:ext>
            </p:extLst>
          </p:nvPr>
        </p:nvGraphicFramePr>
        <p:xfrm>
          <a:off x="122356" y="1680516"/>
          <a:ext cx="9021643" cy="4423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729"/>
                <a:gridCol w="1292374"/>
                <a:gridCol w="1457092"/>
                <a:gridCol w="1486829"/>
                <a:gridCol w="2921619"/>
              </a:tblGrid>
              <a:tr h="6061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</a:t>
                      </a:r>
                      <a:r>
                        <a:rPr lang="uk-UA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сортировки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Временная </a:t>
                      </a:r>
                      <a:r>
                        <a:rPr lang="ru-RU" sz="1800" dirty="0" smtClean="0">
                          <a:effectLst/>
                        </a:rPr>
                        <a:t>сложность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(Время выполнения)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Пространственная сложность</a:t>
                      </a:r>
                    </a:p>
                    <a:p>
                      <a:r>
                        <a:rPr lang="ru-RU" dirty="0" smtClean="0"/>
                        <a:t>(дополнительная</a:t>
                      </a:r>
                      <a:r>
                        <a:rPr lang="ru-RU" baseline="0" dirty="0" smtClean="0"/>
                        <a:t> память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 marL="63802" marR="63802" marT="63802" marB="63802" anchor="b"/>
                </a:tc>
              </a:tr>
              <a:tr h="287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Лучшая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Средняя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Худшая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Худшая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/>
                </a:tc>
              </a:tr>
              <a:tr h="508032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Пузырек</a:t>
                      </a: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800" noProof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Bubble</a:t>
                      </a: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noProof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ru-RU" sz="18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2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  <a:r>
                        <a:rPr lang="ru-RU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вставка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Insertion Sort	</a:t>
                      </a:r>
                      <a:r>
                        <a:rPr lang="uk-UA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solidFill>
                      <a:schemeClr val="accent2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Метод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Шелла</a:t>
                      </a:r>
                      <a:endParaRPr lang="ru-RU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Shell Sort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uk-U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Слиянием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Mergesort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Быстрая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Quicksort</a:t>
                      </a:r>
                      <a:r>
                        <a:rPr lang="uk-UA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uk-UA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O(log(n))</a:t>
                      </a:r>
                      <a:endParaRPr lang="en-US" sz="14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466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?????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(где же</a:t>
                      </a:r>
                      <a:r>
                        <a:rPr lang="ru-RU" sz="1800" baseline="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ты?</a:t>
                      </a:r>
                      <a:r>
                        <a:rPr lang="ru-RU" sz="1800" noProof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noProof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dirty="0" smtClean="0">
                          <a:effectLst/>
                        </a:rPr>
                        <a:t>O(n log(n))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log(n))</a:t>
                      </a:r>
                      <a:endParaRPr lang="en-US" sz="1800" b="0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96906"/>
              </p:ext>
            </p:extLst>
          </p:nvPr>
        </p:nvGraphicFramePr>
        <p:xfrm>
          <a:off x="1984915" y="1259468"/>
          <a:ext cx="71590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203"/>
                <a:gridCol w="1234203"/>
                <a:gridCol w="2222272"/>
                <a:gridCol w="1234203"/>
                <a:gridCol w="123420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Отлично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Хорошо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Удовлетворительно</a:t>
                      </a:r>
                      <a:endParaRPr lang="ru-RU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Плохо</a:t>
                      </a:r>
                      <a:endParaRPr lang="ru-R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Ужасно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/>
          </a:bodyPr>
          <a:lstStyle/>
          <a:p>
            <a:r>
              <a:rPr lang="ru-RU" dirty="0" smtClean="0"/>
              <a:t>Сложность различных алгоритмов для сортировки массивов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7599"/>
          </a:xfrm>
        </p:spPr>
        <p:txBody>
          <a:bodyPr>
            <a:normAutofit fontScale="90000"/>
          </a:bodyPr>
          <a:lstStyle/>
          <a:p>
            <a:r>
              <a:rPr lang="ru-RU" dirty="0"/>
              <a:t>Двухсвязный 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317600"/>
            <a:ext cx="7704667" cy="4682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Наличие двух ссылок вместо одной предоставляет несколько преимуществ. Наиболее важное из них состоит в том, что перемещение по списку возможно в обоих направлениях. Это упрощает работу со списком, в частности, вставку и удаление. Помимо этого, пользователь может просматривать список в любом направлении.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Еще </a:t>
            </a:r>
            <a:r>
              <a:rPr lang="ru-RU" dirty="0"/>
              <a:t>одно преимущество имеет значение только при некоторых сбоях. Поскольку весь список можно пройти не только по прямым, но и по обратным ссылкам, то в случае, если какая-то из ссылок станет неверной, целостность списка можно восстановить по другой ссылке.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80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45999"/>
          </a:xfrm>
        </p:spPr>
        <p:txBody>
          <a:bodyPr/>
          <a:lstStyle/>
          <a:p>
            <a:r>
              <a:rPr lang="ru-RU" dirty="0"/>
              <a:t>Двухсвязный 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601" y="1627200"/>
            <a:ext cx="8136000" cy="437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Каждый узел содержит (кроме полезных данных) также ссылку на следующий за ним узел (</a:t>
            </a:r>
            <a:r>
              <a:rPr lang="ru-RU" dirty="0" smtClean="0"/>
              <a:t>поле </a:t>
            </a:r>
            <a:r>
              <a:rPr lang="ru-RU" dirty="0" err="1"/>
              <a:t>next</a:t>
            </a:r>
            <a:r>
              <a:rPr lang="ru-RU" dirty="0"/>
              <a:t>) и предыдущий (поле </a:t>
            </a:r>
            <a:r>
              <a:rPr lang="ru-RU" dirty="0" err="1"/>
              <a:t>prev</a:t>
            </a:r>
            <a:r>
              <a:rPr lang="ru-RU" dirty="0"/>
              <a:t>). Поле </a:t>
            </a:r>
            <a:r>
              <a:rPr lang="ru-RU" dirty="0" err="1"/>
              <a:t>next</a:t>
            </a:r>
            <a:r>
              <a:rPr lang="ru-RU" dirty="0"/>
              <a:t> у последнего элемента и поле </a:t>
            </a:r>
            <a:r>
              <a:rPr lang="ru-RU" dirty="0" err="1"/>
              <a:t>prev</a:t>
            </a:r>
            <a:r>
              <a:rPr lang="ru-RU" dirty="0"/>
              <a:t> у </a:t>
            </a:r>
            <a:r>
              <a:rPr lang="ru-RU" dirty="0" smtClean="0"/>
              <a:t>первого содержат </a:t>
            </a:r>
            <a:r>
              <a:rPr lang="ru-RU" dirty="0"/>
              <a:t>NULL. Узел объявляется так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область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данных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*next,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ссылки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на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соседние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узлы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19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88399"/>
          </a:xfrm>
        </p:spPr>
        <p:txBody>
          <a:bodyPr/>
          <a:lstStyle/>
          <a:p>
            <a:r>
              <a:rPr lang="ru-RU" dirty="0"/>
              <a:t>Добавление узла в начало </a:t>
            </a:r>
            <a:r>
              <a:rPr lang="ru-RU" dirty="0" smtClean="0"/>
              <a:t>списка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245600"/>
            <a:ext cx="7704667" cy="404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добавлении нового узла </a:t>
            </a:r>
            <a:r>
              <a:rPr lang="ru-RU" dirty="0" err="1"/>
              <a:t>NewNode</a:t>
            </a:r>
            <a:r>
              <a:rPr lang="ru-RU" dirty="0"/>
              <a:t> в начало списка </a:t>
            </a:r>
            <a:r>
              <a:rPr lang="ru-RU" dirty="0" smtClean="0"/>
              <a:t>необходимо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1) установить ссылку </a:t>
            </a:r>
            <a:r>
              <a:rPr lang="ru-RU" dirty="0" err="1"/>
              <a:t>next</a:t>
            </a:r>
            <a:r>
              <a:rPr lang="ru-RU" dirty="0"/>
              <a:t> узла </a:t>
            </a:r>
            <a:r>
              <a:rPr lang="ru-RU" dirty="0" err="1"/>
              <a:t>NewNode</a:t>
            </a:r>
            <a:r>
              <a:rPr lang="ru-RU" dirty="0"/>
              <a:t> на голову существующего списка и его </a:t>
            </a:r>
            <a:r>
              <a:rPr lang="ru-RU" dirty="0" smtClean="0"/>
              <a:t>ссылку </a:t>
            </a:r>
            <a:r>
              <a:rPr lang="ru-RU" dirty="0" err="1"/>
              <a:t>prev</a:t>
            </a:r>
            <a:r>
              <a:rPr lang="ru-RU" dirty="0"/>
              <a:t> в NULL;</a:t>
            </a:r>
          </a:p>
          <a:p>
            <a:pPr marL="0" indent="0">
              <a:buNone/>
            </a:pPr>
            <a:r>
              <a:rPr lang="ru-RU" dirty="0"/>
              <a:t>2) установить ссылку </a:t>
            </a:r>
            <a:r>
              <a:rPr lang="ru-RU" dirty="0" err="1"/>
              <a:t>prev</a:t>
            </a:r>
            <a:r>
              <a:rPr lang="ru-RU" dirty="0"/>
              <a:t> бывшего первого узла (если он существовал) на </a:t>
            </a:r>
            <a:r>
              <a:rPr lang="ru-RU" dirty="0" err="1"/>
              <a:t>NewNode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3) установить голову списка на новый узел;</a:t>
            </a:r>
          </a:p>
          <a:p>
            <a:pPr marL="0" indent="0">
              <a:buNone/>
            </a:pPr>
            <a:r>
              <a:rPr lang="ru-RU" dirty="0"/>
              <a:t>4) если в списке не было ни одного элемента, хвост списка также устанавливается на </a:t>
            </a:r>
            <a:r>
              <a:rPr lang="ru-RU" dirty="0" smtClean="0"/>
              <a:t>новый </a:t>
            </a:r>
            <a:r>
              <a:rPr lang="ru-RU" dirty="0"/>
              <a:t>узел.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32" y="5292000"/>
            <a:ext cx="7711668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9849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узла в начало списка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155700"/>
            <a:ext cx="7704667" cy="4844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Head;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Head ) Head-&gt;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! Tail ) Tail = Head;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этот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элемент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первый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86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88999"/>
          </a:xfrm>
        </p:spPr>
        <p:txBody>
          <a:bodyPr/>
          <a:lstStyle/>
          <a:p>
            <a:r>
              <a:rPr lang="ru-RU" dirty="0"/>
              <a:t>Добавление узла в конец </a:t>
            </a:r>
            <a:r>
              <a:rPr lang="ru-RU" dirty="0" smtClean="0"/>
              <a:t>списка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Благодаря </a:t>
            </a:r>
            <a:r>
              <a:rPr lang="ru-RU" dirty="0"/>
              <a:t>симметрии добавление нового узла </a:t>
            </a:r>
            <a:r>
              <a:rPr lang="ru-RU" dirty="0" err="1"/>
              <a:t>NewNode</a:t>
            </a:r>
            <a:r>
              <a:rPr lang="ru-RU" dirty="0"/>
              <a:t> в конец списка проходит </a:t>
            </a:r>
            <a:r>
              <a:rPr lang="ru-RU" dirty="0" smtClean="0"/>
              <a:t>совершенно </a:t>
            </a:r>
            <a:r>
              <a:rPr lang="ru-RU" dirty="0"/>
              <a:t>аналогично, в процедуре </a:t>
            </a:r>
            <a:r>
              <a:rPr lang="ru-RU" dirty="0" smtClean="0"/>
              <a:t>следует </a:t>
            </a:r>
            <a:r>
              <a:rPr lang="ru-RU" dirty="0"/>
              <a:t>везде заменить </a:t>
            </a:r>
            <a:r>
              <a:rPr lang="ru-RU" dirty="0" err="1"/>
              <a:t>Head</a:t>
            </a:r>
            <a:r>
              <a:rPr lang="ru-RU" dirty="0"/>
              <a:t> на </a:t>
            </a:r>
            <a:r>
              <a:rPr lang="ru-RU" dirty="0" err="1"/>
              <a:t>Tail</a:t>
            </a:r>
            <a:r>
              <a:rPr lang="ru-RU" dirty="0"/>
              <a:t> и наоборот, а также </a:t>
            </a:r>
            <a:r>
              <a:rPr lang="ru-RU" dirty="0" smtClean="0"/>
              <a:t>поменять </a:t>
            </a:r>
            <a:r>
              <a:rPr lang="ru-RU" dirty="0" err="1"/>
              <a:t>prev</a:t>
            </a:r>
            <a:r>
              <a:rPr lang="ru-RU" dirty="0"/>
              <a:t> и </a:t>
            </a:r>
            <a:r>
              <a:rPr lang="ru-RU" dirty="0" err="1"/>
              <a:t>next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38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508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Добавление узла в произвольное место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 установить </a:t>
            </a:r>
            <a:r>
              <a:rPr lang="ru-RU" dirty="0"/>
              <a:t>ссылки нового узла на следующий за данным (</a:t>
            </a:r>
            <a:r>
              <a:rPr lang="ru-RU" dirty="0" err="1"/>
              <a:t>next</a:t>
            </a:r>
            <a:r>
              <a:rPr lang="ru-RU" dirty="0"/>
              <a:t>) и </a:t>
            </a:r>
            <a:r>
              <a:rPr lang="ru-RU" dirty="0" smtClean="0"/>
              <a:t>предшествующий ему </a:t>
            </a:r>
            <a:r>
              <a:rPr lang="ru-RU" dirty="0"/>
              <a:t>(</a:t>
            </a:r>
            <a:r>
              <a:rPr lang="ru-RU" dirty="0" err="1"/>
              <a:t>prev</a:t>
            </a:r>
            <a:r>
              <a:rPr lang="ru-RU" dirty="0"/>
              <a:t>);</a:t>
            </a:r>
          </a:p>
          <a:p>
            <a:pPr marL="0" indent="0">
              <a:buNone/>
            </a:pPr>
            <a:r>
              <a:rPr lang="ru-RU" dirty="0"/>
              <a:t>2) установить ссылки соседних узлов так, чтобы включить </a:t>
            </a:r>
            <a:r>
              <a:rPr lang="ru-RU" dirty="0" err="1"/>
              <a:t>NewNode</a:t>
            </a:r>
            <a:r>
              <a:rPr lang="ru-RU" dirty="0"/>
              <a:t> в список.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6327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TC103457496[[fn=Параллакс]]</Template>
  <TotalTime>2219</TotalTime>
  <Words>2136</Words>
  <Application>Microsoft Office PowerPoint</Application>
  <PresentationFormat>Экран (4:3)</PresentationFormat>
  <Paragraphs>372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Параллакс</vt:lpstr>
      <vt:lpstr>Лекция №3</vt:lpstr>
      <vt:lpstr>Двухсвязный список</vt:lpstr>
      <vt:lpstr>Двухсвязный список</vt:lpstr>
      <vt:lpstr>Двухсвязный список</vt:lpstr>
      <vt:lpstr>Двухсвязный список</vt:lpstr>
      <vt:lpstr>Добавление узла в начало списка</vt:lpstr>
      <vt:lpstr>Добавление узла в начало списка</vt:lpstr>
      <vt:lpstr>Добавление узла в конец списка</vt:lpstr>
      <vt:lpstr>Добавление узла в произвольное место списка</vt:lpstr>
      <vt:lpstr>Поиск узла в списке</vt:lpstr>
      <vt:lpstr>Удаление узла</vt:lpstr>
      <vt:lpstr>Удаление узла</vt:lpstr>
      <vt:lpstr> Циклические списки</vt:lpstr>
      <vt:lpstr>Бинарные деревья</vt:lpstr>
      <vt:lpstr>Бинарное дерево</vt:lpstr>
      <vt:lpstr>Основные понятия</vt:lpstr>
      <vt:lpstr>Описание вершины</vt:lpstr>
      <vt:lpstr>Обход дерева</vt:lpstr>
      <vt:lpstr>Обход дерева</vt:lpstr>
      <vt:lpstr>Поиск с помощью дерева</vt:lpstr>
      <vt:lpstr>Алгоритм построения бинарного дерева</vt:lpstr>
      <vt:lpstr>Реализация алгоритма</vt:lpstr>
      <vt:lpstr>Сортировка с помощью дерева поиска</vt:lpstr>
      <vt:lpstr>Презентация PowerPoint</vt:lpstr>
      <vt:lpstr>Поиск по дереву</vt:lpstr>
      <vt:lpstr>Временная сложность операций с бинарным деревом</vt:lpstr>
      <vt:lpstr>Использование бинарного дерева</vt:lpstr>
      <vt:lpstr>Хэш-таблицы</vt:lpstr>
      <vt:lpstr>Хэш-таблицы</vt:lpstr>
      <vt:lpstr>Временная сложность операций с хэш-таблицей</vt:lpstr>
      <vt:lpstr>Сложность различных алгоритмов для сортировки массивов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alexv</cp:lastModifiedBy>
  <cp:revision>117</cp:revision>
  <dcterms:created xsi:type="dcterms:W3CDTF">2013-09-03T20:28:14Z</dcterms:created>
  <dcterms:modified xsi:type="dcterms:W3CDTF">2016-12-07T08:51:00Z</dcterms:modified>
</cp:coreProperties>
</file>