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58C8-60DC-47B4-912A-EF7D70B9EC06}" type="datetimeFigureOut">
              <a:rPr lang="uk-UA" smtClean="0"/>
              <a:t>25.09.2013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EDBD-E20A-4CDE-B9F2-9BFB28E7FF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7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D515B9-8777-4AF2-802B-54763D30FFEE}" type="slidenum">
              <a:rPr lang="ru-RU" b="0"/>
              <a:pPr eaLnBrk="1" hangingPunct="1"/>
              <a:t>2</a:t>
            </a:fld>
            <a:endParaRPr lang="ru-RU" b="0"/>
          </a:p>
        </p:txBody>
      </p:sp>
      <p:sp>
        <p:nvSpPr>
          <p:cNvPr id="218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2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C465DB-361F-4E2B-84FB-ABB8D282E873}" type="slidenum">
              <a:rPr lang="ru-RU" b="0"/>
              <a:pPr eaLnBrk="1" hangingPunct="1"/>
              <a:t>3</a:t>
            </a:fld>
            <a:endParaRPr lang="ru-RU" b="0"/>
          </a:p>
        </p:txBody>
      </p:sp>
      <p:sp>
        <p:nvSpPr>
          <p:cNvPr id="219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3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97CB47-D7A1-4169-9106-9E94E039E524}" type="slidenum">
              <a:rPr lang="ru-RU" b="0"/>
              <a:pPr eaLnBrk="1" hangingPunct="1"/>
              <a:t>4</a:t>
            </a:fld>
            <a:endParaRPr lang="ru-RU" b="0"/>
          </a:p>
        </p:txBody>
      </p:sp>
      <p:sp>
        <p:nvSpPr>
          <p:cNvPr id="220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3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62109-B5C3-4BAD-BBE4-4D801C5DF139}" type="slidenum">
              <a:rPr lang="ru-RU" b="0"/>
              <a:pPr eaLnBrk="1" hangingPunct="1"/>
              <a:t>5</a:t>
            </a:fld>
            <a:endParaRPr lang="ru-RU" b="0"/>
          </a:p>
        </p:txBody>
      </p:sp>
      <p:sp>
        <p:nvSpPr>
          <p:cNvPr id="221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843CB4-34C8-492B-BE84-2A4CB2B7F385}" type="slidenum">
              <a:rPr lang="ru-RU" b="0"/>
              <a:pPr eaLnBrk="1" hangingPunct="1"/>
              <a:t>6</a:t>
            </a:fld>
            <a:endParaRPr lang="ru-RU" b="0"/>
          </a:p>
        </p:txBody>
      </p:sp>
      <p:sp>
        <p:nvSpPr>
          <p:cNvPr id="222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3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1C58EA-BE50-4AA4-9130-FA2262B57843}" type="slidenum">
              <a:rPr lang="ru-RU" b="0"/>
              <a:pPr eaLnBrk="1" hangingPunct="1"/>
              <a:t>7</a:t>
            </a:fld>
            <a:endParaRPr lang="ru-RU" b="0"/>
          </a:p>
        </p:txBody>
      </p:sp>
      <p:sp>
        <p:nvSpPr>
          <p:cNvPr id="223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1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9C8B6E-38A2-4532-9D88-A0120EBA1287}" type="slidenum">
              <a:rPr lang="ru-RU" b="0"/>
              <a:pPr eaLnBrk="1" hangingPunct="1"/>
              <a:t>8</a:t>
            </a:fld>
            <a:endParaRPr lang="ru-RU" b="0"/>
          </a:p>
        </p:txBody>
      </p:sp>
      <p:sp>
        <p:nvSpPr>
          <p:cNvPr id="224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9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54F6D-63DE-4127-A9CE-CB9C8C2CEF1D}" type="slidenum">
              <a:rPr lang="ru-RU" b="0"/>
              <a:pPr eaLnBrk="1" hangingPunct="1"/>
              <a:t>9</a:t>
            </a:fld>
            <a:endParaRPr lang="ru-RU" b="0"/>
          </a:p>
        </p:txBody>
      </p:sp>
      <p:sp>
        <p:nvSpPr>
          <p:cNvPr id="225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731158-95BD-4CC0-8045-84A945360ADD}" type="slidenum">
              <a:rPr lang="ru-RU" b="0"/>
              <a:pPr eaLnBrk="1" hangingPunct="1"/>
              <a:t>10</a:t>
            </a:fld>
            <a:endParaRPr lang="ru-RU" b="0"/>
          </a:p>
        </p:txBody>
      </p:sp>
      <p:sp>
        <p:nvSpPr>
          <p:cNvPr id="226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Лекция №</a:t>
            </a:r>
            <a:r>
              <a:rPr lang="en-US" sz="6600" dirty="0" smtClean="0"/>
              <a:t>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Кросс-платформенное программирование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1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49B20B-5E8C-4EE9-A9BA-6D626168C214}" type="slidenum">
              <a:rPr lang="ru-RU" b="0"/>
              <a:pPr eaLnBrk="1" hangingPunct="1"/>
              <a:t>10</a:t>
            </a:fld>
            <a:endParaRPr lang="ru-RU" b="0"/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1130400" y="188913"/>
            <a:ext cx="7405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Весовая матрица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274763" y="2203450"/>
            <a:ext cx="2608262" cy="1298575"/>
            <a:chOff x="429" y="828"/>
            <a:chExt cx="1643" cy="818"/>
          </a:xfrm>
        </p:grpSpPr>
        <p:grpSp>
          <p:nvGrpSpPr>
            <p:cNvPr id="108673" name="Group 14"/>
            <p:cNvGrpSpPr>
              <a:grpSpLocks/>
            </p:cNvGrpSpPr>
            <p:nvPr/>
          </p:nvGrpSpPr>
          <p:grpSpPr bwMode="auto">
            <a:xfrm>
              <a:off x="429" y="844"/>
              <a:ext cx="1643" cy="768"/>
              <a:chOff x="401" y="1188"/>
              <a:chExt cx="1643" cy="768"/>
            </a:xfrm>
          </p:grpSpPr>
          <p:sp>
            <p:nvSpPr>
              <p:cNvPr id="1143823" name="Oval 15"/>
              <p:cNvSpPr>
                <a:spLocks noChangeAspect="1" noChangeArrowheads="1"/>
              </p:cNvSpPr>
              <p:nvPr/>
            </p:nvSpPr>
            <p:spPr bwMode="auto">
              <a:xfrm>
                <a:off x="1772" y="167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4</a:t>
                </a:r>
              </a:p>
            </p:txBody>
          </p:sp>
          <p:sp>
            <p:nvSpPr>
              <p:cNvPr id="1143824" name="Oval 16"/>
              <p:cNvSpPr>
                <a:spLocks noChangeAspect="1" noChangeArrowheads="1"/>
              </p:cNvSpPr>
              <p:nvPr/>
            </p:nvSpPr>
            <p:spPr bwMode="auto">
              <a:xfrm>
                <a:off x="401" y="1681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2</a:t>
                </a:r>
              </a:p>
            </p:txBody>
          </p:sp>
          <p:sp>
            <p:nvSpPr>
              <p:cNvPr id="1143825" name="Oval 17"/>
              <p:cNvSpPr>
                <a:spLocks noChangeAspect="1" noChangeArrowheads="1"/>
              </p:cNvSpPr>
              <p:nvPr/>
            </p:nvSpPr>
            <p:spPr bwMode="auto">
              <a:xfrm>
                <a:off x="1410" y="1188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</a:t>
                </a:r>
              </a:p>
            </p:txBody>
          </p:sp>
          <p:sp>
            <p:nvSpPr>
              <p:cNvPr id="1143826" name="Oval 18"/>
              <p:cNvSpPr>
                <a:spLocks noChangeAspect="1" noChangeArrowheads="1"/>
              </p:cNvSpPr>
              <p:nvPr/>
            </p:nvSpPr>
            <p:spPr bwMode="auto">
              <a:xfrm>
                <a:off x="1089" y="1684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</a:t>
                </a:r>
              </a:p>
            </p:txBody>
          </p:sp>
          <p:sp>
            <p:nvSpPr>
              <p:cNvPr id="1143827" name="Oval 19"/>
              <p:cNvSpPr>
                <a:spLocks noChangeAspect="1" noChangeArrowheads="1"/>
              </p:cNvSpPr>
              <p:nvPr/>
            </p:nvSpPr>
            <p:spPr bwMode="auto">
              <a:xfrm>
                <a:off x="800" y="1188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0</a:t>
                </a:r>
              </a:p>
            </p:txBody>
          </p:sp>
          <p:sp>
            <p:nvSpPr>
              <p:cNvPr id="108685" name="Line 20"/>
              <p:cNvSpPr>
                <a:spLocks noChangeShapeType="1"/>
              </p:cNvSpPr>
              <p:nvPr/>
            </p:nvSpPr>
            <p:spPr bwMode="auto">
              <a:xfrm flipH="1">
                <a:off x="624" y="1431"/>
                <a:ext cx="219" cy="27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86" name="Line 21"/>
              <p:cNvSpPr>
                <a:spLocks noChangeShapeType="1"/>
              </p:cNvSpPr>
              <p:nvPr/>
            </p:nvSpPr>
            <p:spPr bwMode="auto">
              <a:xfrm>
                <a:off x="1009" y="1449"/>
                <a:ext cx="143" cy="24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87" name="Line 22"/>
              <p:cNvSpPr>
                <a:spLocks noChangeShapeType="1"/>
              </p:cNvSpPr>
              <p:nvPr/>
            </p:nvSpPr>
            <p:spPr bwMode="auto">
              <a:xfrm>
                <a:off x="1087" y="1324"/>
                <a:ext cx="320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88" name="Line 23"/>
              <p:cNvSpPr>
                <a:spLocks noChangeShapeType="1"/>
              </p:cNvSpPr>
              <p:nvPr/>
            </p:nvSpPr>
            <p:spPr bwMode="auto">
              <a:xfrm flipH="1">
                <a:off x="1312" y="1467"/>
                <a:ext cx="214" cy="2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89" name="Line 24"/>
              <p:cNvSpPr>
                <a:spLocks noChangeShapeType="1"/>
              </p:cNvSpPr>
              <p:nvPr/>
            </p:nvSpPr>
            <p:spPr bwMode="auto">
              <a:xfrm>
                <a:off x="1621" y="1449"/>
                <a:ext cx="220" cy="24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90" name="Line 25"/>
              <p:cNvSpPr>
                <a:spLocks noChangeShapeType="1"/>
              </p:cNvSpPr>
              <p:nvPr/>
            </p:nvSpPr>
            <p:spPr bwMode="auto">
              <a:xfrm flipV="1">
                <a:off x="1378" y="1841"/>
                <a:ext cx="398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</p:grpSp>
        <p:sp>
          <p:nvSpPr>
            <p:cNvPr id="108674" name="Text Box 56"/>
            <p:cNvSpPr txBox="1">
              <a:spLocks noChangeArrowheads="1"/>
            </p:cNvSpPr>
            <p:nvPr/>
          </p:nvSpPr>
          <p:spPr bwMode="auto">
            <a:xfrm>
              <a:off x="600" y="1098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1400"/>
                <a:t>3</a:t>
              </a:r>
            </a:p>
          </p:txBody>
        </p:sp>
        <p:sp>
          <p:nvSpPr>
            <p:cNvPr id="108675" name="Text Box 58"/>
            <p:cNvSpPr txBox="1">
              <a:spLocks noChangeArrowheads="1"/>
            </p:cNvSpPr>
            <p:nvPr/>
          </p:nvSpPr>
          <p:spPr bwMode="auto">
            <a:xfrm>
              <a:off x="957" y="1191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5</a:t>
              </a:r>
              <a:endParaRPr lang="ru-RU" sz="1400"/>
            </a:p>
          </p:txBody>
        </p:sp>
        <p:sp>
          <p:nvSpPr>
            <p:cNvPr id="108676" name="Text Box 59"/>
            <p:cNvSpPr txBox="1">
              <a:spLocks noChangeArrowheads="1"/>
            </p:cNvSpPr>
            <p:nvPr/>
          </p:nvSpPr>
          <p:spPr bwMode="auto">
            <a:xfrm>
              <a:off x="1209" y="828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7</a:t>
              </a:r>
              <a:endParaRPr lang="ru-RU" sz="1400"/>
            </a:p>
          </p:txBody>
        </p:sp>
        <p:sp>
          <p:nvSpPr>
            <p:cNvPr id="108677" name="Text Box 60"/>
            <p:cNvSpPr txBox="1">
              <a:spLocks noChangeArrowheads="1"/>
            </p:cNvSpPr>
            <p:nvPr/>
          </p:nvSpPr>
          <p:spPr bwMode="auto">
            <a:xfrm>
              <a:off x="1308" y="111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4</a:t>
              </a:r>
              <a:endParaRPr lang="ru-RU" sz="1400"/>
            </a:p>
          </p:txBody>
        </p:sp>
        <p:sp>
          <p:nvSpPr>
            <p:cNvPr id="108678" name="Text Box 61"/>
            <p:cNvSpPr txBox="1">
              <a:spLocks noChangeArrowheads="1"/>
            </p:cNvSpPr>
            <p:nvPr/>
          </p:nvSpPr>
          <p:spPr bwMode="auto">
            <a:xfrm>
              <a:off x="1548" y="1512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6</a:t>
              </a:r>
              <a:endParaRPr lang="ru-RU" sz="1400"/>
            </a:p>
          </p:txBody>
        </p:sp>
        <p:sp>
          <p:nvSpPr>
            <p:cNvPr id="108679" name="Text Box 62"/>
            <p:cNvSpPr txBox="1">
              <a:spLocks noChangeArrowheads="1"/>
            </p:cNvSpPr>
            <p:nvPr/>
          </p:nvSpPr>
          <p:spPr bwMode="auto">
            <a:xfrm>
              <a:off x="1737" y="1104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1400"/>
                <a:t>8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84763" y="2143125"/>
            <a:ext cx="2608262" cy="1298575"/>
            <a:chOff x="489" y="2346"/>
            <a:chExt cx="1643" cy="818"/>
          </a:xfrm>
        </p:grpSpPr>
        <p:grpSp>
          <p:nvGrpSpPr>
            <p:cNvPr id="108652" name="Group 55"/>
            <p:cNvGrpSpPr>
              <a:grpSpLocks/>
            </p:cNvGrpSpPr>
            <p:nvPr/>
          </p:nvGrpSpPr>
          <p:grpSpPr bwMode="auto">
            <a:xfrm>
              <a:off x="489" y="2365"/>
              <a:ext cx="1643" cy="768"/>
              <a:chOff x="489" y="2365"/>
              <a:chExt cx="1643" cy="768"/>
            </a:xfrm>
          </p:grpSpPr>
          <p:sp>
            <p:nvSpPr>
              <p:cNvPr id="108659" name="Line 44"/>
              <p:cNvSpPr>
                <a:spLocks noChangeShapeType="1"/>
              </p:cNvSpPr>
              <p:nvPr/>
            </p:nvSpPr>
            <p:spPr bwMode="auto">
              <a:xfrm flipH="1">
                <a:off x="685" y="2568"/>
                <a:ext cx="243" cy="31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0" name="Line 45"/>
              <p:cNvSpPr>
                <a:spLocks noChangeShapeType="1"/>
              </p:cNvSpPr>
              <p:nvPr/>
            </p:nvSpPr>
            <p:spPr bwMode="auto">
              <a:xfrm>
                <a:off x="1073" y="2645"/>
                <a:ext cx="146" cy="254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1" name="Line 46"/>
              <p:cNvSpPr>
                <a:spLocks noChangeShapeType="1"/>
              </p:cNvSpPr>
              <p:nvPr/>
            </p:nvSpPr>
            <p:spPr bwMode="auto">
              <a:xfrm>
                <a:off x="1175" y="2501"/>
                <a:ext cx="320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2" name="Line 47"/>
              <p:cNvSpPr>
                <a:spLocks noChangeShapeType="1"/>
              </p:cNvSpPr>
              <p:nvPr/>
            </p:nvSpPr>
            <p:spPr bwMode="auto">
              <a:xfrm flipH="1">
                <a:off x="1400" y="2644"/>
                <a:ext cx="214" cy="2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3" name="Line 49"/>
              <p:cNvSpPr>
                <a:spLocks noChangeShapeType="1"/>
              </p:cNvSpPr>
              <p:nvPr/>
            </p:nvSpPr>
            <p:spPr bwMode="auto">
              <a:xfrm flipV="1">
                <a:off x="1466" y="3018"/>
                <a:ext cx="398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4" name="Line 50"/>
              <p:cNvSpPr>
                <a:spLocks noChangeShapeType="1"/>
              </p:cNvSpPr>
              <p:nvPr/>
            </p:nvSpPr>
            <p:spPr bwMode="auto">
              <a:xfrm flipH="1">
                <a:off x="721" y="2616"/>
                <a:ext cx="243" cy="31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5" name="Line 51"/>
              <p:cNvSpPr>
                <a:spLocks noChangeShapeType="1"/>
              </p:cNvSpPr>
              <p:nvPr/>
            </p:nvSpPr>
            <p:spPr bwMode="auto">
              <a:xfrm>
                <a:off x="1130" y="2617"/>
                <a:ext cx="143" cy="24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6" name="Line 52"/>
              <p:cNvSpPr>
                <a:spLocks noChangeShapeType="1"/>
              </p:cNvSpPr>
              <p:nvPr/>
            </p:nvSpPr>
            <p:spPr bwMode="auto">
              <a:xfrm>
                <a:off x="1697" y="2638"/>
                <a:ext cx="193" cy="26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8667" name="Line 53"/>
              <p:cNvSpPr>
                <a:spLocks noChangeShapeType="1"/>
              </p:cNvSpPr>
              <p:nvPr/>
            </p:nvSpPr>
            <p:spPr bwMode="auto">
              <a:xfrm>
                <a:off x="1748" y="2602"/>
                <a:ext cx="193" cy="26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43847" name="Oval 39"/>
              <p:cNvSpPr>
                <a:spLocks noChangeAspect="1" noChangeArrowheads="1"/>
              </p:cNvSpPr>
              <p:nvPr/>
            </p:nvSpPr>
            <p:spPr bwMode="auto">
              <a:xfrm>
                <a:off x="1860" y="2852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4</a:t>
                </a:r>
              </a:p>
            </p:txBody>
          </p:sp>
          <p:sp>
            <p:nvSpPr>
              <p:cNvPr id="1143848" name="Oval 40"/>
              <p:cNvSpPr>
                <a:spLocks noChangeAspect="1" noChangeArrowheads="1"/>
              </p:cNvSpPr>
              <p:nvPr/>
            </p:nvSpPr>
            <p:spPr bwMode="auto">
              <a:xfrm>
                <a:off x="489" y="2858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2</a:t>
                </a:r>
              </a:p>
            </p:txBody>
          </p:sp>
          <p:sp>
            <p:nvSpPr>
              <p:cNvPr id="1143849" name="Oval 41"/>
              <p:cNvSpPr>
                <a:spLocks noChangeAspect="1" noChangeArrowheads="1"/>
              </p:cNvSpPr>
              <p:nvPr/>
            </p:nvSpPr>
            <p:spPr bwMode="auto">
              <a:xfrm>
                <a:off x="1498" y="236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</a:t>
                </a:r>
              </a:p>
            </p:txBody>
          </p:sp>
          <p:sp>
            <p:nvSpPr>
              <p:cNvPr id="1143850" name="Oval 42"/>
              <p:cNvSpPr>
                <a:spLocks noChangeAspect="1" noChangeArrowheads="1"/>
              </p:cNvSpPr>
              <p:nvPr/>
            </p:nvSpPr>
            <p:spPr bwMode="auto">
              <a:xfrm>
                <a:off x="1177" y="2861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</a:t>
                </a:r>
              </a:p>
            </p:txBody>
          </p:sp>
          <p:sp>
            <p:nvSpPr>
              <p:cNvPr id="1143851" name="Oval 43"/>
              <p:cNvSpPr>
                <a:spLocks noChangeAspect="1" noChangeArrowheads="1"/>
              </p:cNvSpPr>
              <p:nvPr/>
            </p:nvSpPr>
            <p:spPr bwMode="auto">
              <a:xfrm>
                <a:off x="888" y="236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108653" name="Text Box 57"/>
            <p:cNvSpPr txBox="1">
              <a:spLocks noChangeArrowheads="1"/>
            </p:cNvSpPr>
            <p:nvPr/>
          </p:nvSpPr>
          <p:spPr bwMode="auto">
            <a:xfrm>
              <a:off x="663" y="2592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1400"/>
                <a:t>3</a:t>
              </a:r>
            </a:p>
          </p:txBody>
        </p:sp>
        <p:sp>
          <p:nvSpPr>
            <p:cNvPr id="108654" name="Text Box 63"/>
            <p:cNvSpPr txBox="1">
              <a:spLocks noChangeArrowheads="1"/>
            </p:cNvSpPr>
            <p:nvPr/>
          </p:nvSpPr>
          <p:spPr bwMode="auto">
            <a:xfrm>
              <a:off x="984" y="270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5</a:t>
              </a:r>
              <a:endParaRPr lang="ru-RU" sz="1400"/>
            </a:p>
          </p:txBody>
        </p:sp>
        <p:sp>
          <p:nvSpPr>
            <p:cNvPr id="108655" name="Text Box 64"/>
            <p:cNvSpPr txBox="1">
              <a:spLocks noChangeArrowheads="1"/>
            </p:cNvSpPr>
            <p:nvPr/>
          </p:nvSpPr>
          <p:spPr bwMode="auto">
            <a:xfrm>
              <a:off x="1236" y="2346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7</a:t>
              </a:r>
              <a:endParaRPr lang="ru-RU" sz="1400"/>
            </a:p>
          </p:txBody>
        </p:sp>
        <p:sp>
          <p:nvSpPr>
            <p:cNvPr id="108656" name="Text Box 65"/>
            <p:cNvSpPr txBox="1">
              <a:spLocks noChangeArrowheads="1"/>
            </p:cNvSpPr>
            <p:nvPr/>
          </p:nvSpPr>
          <p:spPr bwMode="auto">
            <a:xfrm>
              <a:off x="1389" y="2637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4</a:t>
              </a:r>
              <a:endParaRPr lang="ru-RU" sz="1400"/>
            </a:p>
          </p:txBody>
        </p:sp>
        <p:sp>
          <p:nvSpPr>
            <p:cNvPr id="108657" name="Text Box 66"/>
            <p:cNvSpPr txBox="1">
              <a:spLocks noChangeArrowheads="1"/>
            </p:cNvSpPr>
            <p:nvPr/>
          </p:nvSpPr>
          <p:spPr bwMode="auto">
            <a:xfrm>
              <a:off x="1575" y="303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6</a:t>
              </a:r>
              <a:endParaRPr lang="ru-RU" sz="1400"/>
            </a:p>
          </p:txBody>
        </p:sp>
        <p:sp>
          <p:nvSpPr>
            <p:cNvPr id="108658" name="Text Box 67"/>
            <p:cNvSpPr txBox="1">
              <a:spLocks noChangeArrowheads="1"/>
            </p:cNvSpPr>
            <p:nvPr/>
          </p:nvSpPr>
          <p:spPr bwMode="auto">
            <a:xfrm>
              <a:off x="1833" y="261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1400"/>
                <a:t>8</a:t>
              </a:r>
            </a:p>
          </p:txBody>
        </p:sp>
      </p:grpSp>
      <p:sp>
        <p:nvSpPr>
          <p:cNvPr id="108551" name="Rectangle 70"/>
          <p:cNvSpPr>
            <a:spLocks noChangeArrowheads="1"/>
          </p:cNvSpPr>
          <p:nvPr/>
        </p:nvSpPr>
        <p:spPr bwMode="auto">
          <a:xfrm>
            <a:off x="1130400" y="831850"/>
            <a:ext cx="7551638" cy="126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63525" indent="-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Весовая матрица </a:t>
            </a:r>
            <a:r>
              <a:rPr lang="ru-RU" sz="2000" b="0" dirty="0"/>
              <a:t>– это матрица, элемент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W[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][j]</a:t>
            </a:r>
            <a:r>
              <a:rPr lang="en-US" sz="2000" b="0" dirty="0"/>
              <a:t> </a:t>
            </a:r>
            <a:r>
              <a:rPr lang="ru-RU" sz="2000" b="0" dirty="0"/>
              <a:t>которой равен весу ребра из вершины 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000" b="0" dirty="0"/>
              <a:t> </a:t>
            </a:r>
            <a:r>
              <a:rPr lang="ru-RU" sz="2000" b="0" dirty="0"/>
              <a:t>в вершину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sz="2000" b="0" dirty="0"/>
              <a:t> (если оно есть),</a:t>
            </a:r>
            <a:r>
              <a:rPr lang="en-US" sz="2000" b="0" dirty="0"/>
              <a:t> </a:t>
            </a:r>
            <a:r>
              <a:rPr lang="ru-RU" sz="2000" b="0" dirty="0"/>
              <a:t>или равен </a:t>
            </a:r>
            <a:r>
              <a:rPr lang="ru-RU" sz="2800" dirty="0">
                <a:latin typeface="Courier New" panose="02070309020205020404" pitchFamily="49" charset="0"/>
                <a:cs typeface="Arial" panose="020B0604020202020204" pitchFamily="34" charset="0"/>
              </a:rPr>
              <a:t>∞</a:t>
            </a:r>
            <a:r>
              <a:rPr lang="ru-RU" sz="2000" b="0" dirty="0"/>
              <a:t>, если такого ребра нет.</a:t>
            </a:r>
          </a:p>
        </p:txBody>
      </p:sp>
      <p:graphicFrame>
        <p:nvGraphicFramePr>
          <p:cNvPr id="1144038" name="Group 230"/>
          <p:cNvGraphicFramePr>
            <a:graphicFrameLocks noGrp="1"/>
          </p:cNvGraphicFramePr>
          <p:nvPr/>
        </p:nvGraphicFramePr>
        <p:xfrm>
          <a:off x="1679575" y="4078288"/>
          <a:ext cx="1947863" cy="1992310"/>
        </p:xfrm>
        <a:graphic>
          <a:graphicData uri="http://schemas.openxmlformats.org/drawingml/2006/table">
            <a:tbl>
              <a:tblPr/>
              <a:tblGrid>
                <a:gridCol w="393700"/>
                <a:gridCol w="385763"/>
                <a:gridCol w="388937"/>
                <a:gridCol w="390525"/>
                <a:gridCol w="388938"/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3917" name="Group 109"/>
          <p:cNvGraphicFramePr>
            <a:graphicFrameLocks noGrp="1"/>
          </p:cNvGraphicFramePr>
          <p:nvPr/>
        </p:nvGraphicFramePr>
        <p:xfrm>
          <a:off x="1681163" y="37226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3935" name="Group 127"/>
          <p:cNvGraphicFramePr>
            <a:graphicFrameLocks noGrp="1"/>
          </p:cNvGraphicFramePr>
          <p:nvPr/>
        </p:nvGraphicFramePr>
        <p:xfrm>
          <a:off x="1281113" y="40687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3964" name="Group 156"/>
          <p:cNvGraphicFramePr>
            <a:graphicFrameLocks noGrp="1"/>
          </p:cNvGraphicFramePr>
          <p:nvPr/>
        </p:nvGraphicFramePr>
        <p:xfrm>
          <a:off x="5591175" y="4078288"/>
          <a:ext cx="1947863" cy="1992310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4002" name="Group 194"/>
          <p:cNvGraphicFramePr>
            <a:graphicFrameLocks noGrp="1"/>
          </p:cNvGraphicFramePr>
          <p:nvPr/>
        </p:nvGraphicFramePr>
        <p:xfrm>
          <a:off x="5592763" y="37226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4020" name="Group 212"/>
          <p:cNvGraphicFramePr>
            <a:graphicFrameLocks noGrp="1"/>
          </p:cNvGraphicFramePr>
          <p:nvPr/>
        </p:nvGraphicFramePr>
        <p:xfrm>
          <a:off x="5192713" y="40687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4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4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4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4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5A0DFD-F09F-4A92-9D5C-44B386B34ADB}" type="slidenum">
              <a:rPr lang="ru-RU" b="0"/>
              <a:pPr eaLnBrk="1" hangingPunct="1"/>
              <a:t>2</a:t>
            </a:fld>
            <a:endParaRPr lang="ru-RU" b="0"/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1089024" y="188913"/>
            <a:ext cx="7446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Определения</a:t>
            </a:r>
          </a:p>
        </p:txBody>
      </p:sp>
      <p:sp>
        <p:nvSpPr>
          <p:cNvPr id="1074197" name="Rectangle 21"/>
          <p:cNvSpPr>
            <a:spLocks noChangeArrowheads="1"/>
          </p:cNvSpPr>
          <p:nvPr/>
        </p:nvSpPr>
        <p:spPr bwMode="auto">
          <a:xfrm>
            <a:off x="1007999" y="885825"/>
            <a:ext cx="7701025" cy="463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63525" indent="-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Граф</a:t>
            </a:r>
            <a:r>
              <a:rPr lang="ru-RU" sz="2000" b="0" dirty="0"/>
              <a:t> – это набор вершин (узлов) и соединяющих их ребер (дуг).</a:t>
            </a:r>
          </a:p>
          <a:p>
            <a:pPr eaLnBrk="1" hangingPunct="1"/>
            <a:endParaRPr lang="ru-RU" sz="2000" b="0" dirty="0"/>
          </a:p>
          <a:p>
            <a:pPr eaLnBrk="1" hangingPunct="1"/>
            <a:endParaRPr lang="ru-RU" sz="2000" b="0" dirty="0"/>
          </a:p>
          <a:p>
            <a:pPr eaLnBrk="1" hangingPunct="1"/>
            <a:endParaRPr lang="ru-RU" sz="2000" b="0" dirty="0"/>
          </a:p>
          <a:p>
            <a:pPr eaLnBrk="1" hangingPunct="1"/>
            <a:endParaRPr lang="ru-RU" sz="2000" b="0" dirty="0"/>
          </a:p>
          <a:p>
            <a:pPr eaLnBrk="1" hangingPunct="1"/>
            <a:r>
              <a:rPr lang="ru-RU" sz="2000" b="0" dirty="0"/>
              <a:t> </a:t>
            </a:r>
          </a:p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Направленный граф (ориентированный, орграф)</a:t>
            </a:r>
            <a:r>
              <a:rPr lang="ru-RU" sz="2000" b="0" dirty="0"/>
              <a:t> – это граф, в котором все дуги имеют направления. </a:t>
            </a:r>
          </a:p>
          <a:p>
            <a:pPr eaLnBrk="1" hangingPunct="1">
              <a:spcBef>
                <a:spcPct val="25000"/>
              </a:spcBef>
            </a:pPr>
            <a:r>
              <a:rPr lang="ru-RU" sz="2000" dirty="0">
                <a:solidFill>
                  <a:schemeClr val="hlink"/>
                </a:solidFill>
              </a:rPr>
              <a:t>Цепь</a:t>
            </a:r>
            <a:r>
              <a:rPr lang="ru-RU" sz="2000" b="0" dirty="0"/>
              <a:t> – это последовательность ребер, соединяющих две вершины (в орграфе – </a:t>
            </a:r>
            <a:r>
              <a:rPr lang="ru-RU" sz="2000" dirty="0"/>
              <a:t>путь</a:t>
            </a:r>
            <a:r>
              <a:rPr lang="ru-RU" sz="2000" b="0" dirty="0"/>
              <a:t>).</a:t>
            </a:r>
          </a:p>
          <a:p>
            <a:pPr eaLnBrk="1" hangingPunct="1">
              <a:spcBef>
                <a:spcPct val="25000"/>
              </a:spcBef>
            </a:pPr>
            <a:r>
              <a:rPr lang="ru-RU" sz="2000" dirty="0">
                <a:solidFill>
                  <a:schemeClr val="hlink"/>
                </a:solidFill>
              </a:rPr>
              <a:t>Цикл</a:t>
            </a:r>
            <a:r>
              <a:rPr lang="ru-RU" sz="2000" b="0" dirty="0"/>
              <a:t> – это цепь из какой-то вершины в нее саму.</a:t>
            </a:r>
          </a:p>
          <a:p>
            <a:pPr eaLnBrk="1" hangingPunct="1">
              <a:spcBef>
                <a:spcPct val="25000"/>
              </a:spcBef>
            </a:pPr>
            <a:r>
              <a:rPr lang="ru-RU" sz="2000" dirty="0">
                <a:solidFill>
                  <a:schemeClr val="hlink"/>
                </a:solidFill>
              </a:rPr>
              <a:t>Взвешенный граф (сеть)</a:t>
            </a:r>
            <a:r>
              <a:rPr lang="ru-RU" sz="2000" b="0" dirty="0"/>
              <a:t> – это граф, в котором каждому ребру приписывается вес (длина). 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54150" y="1349375"/>
            <a:ext cx="2608263" cy="1219200"/>
            <a:chOff x="401" y="1188"/>
            <a:chExt cx="1643" cy="768"/>
          </a:xfrm>
        </p:grpSpPr>
        <p:sp>
          <p:nvSpPr>
            <p:cNvPr id="1074182" name="Oval 6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5</a:t>
              </a:r>
            </a:p>
          </p:txBody>
        </p:sp>
        <p:sp>
          <p:nvSpPr>
            <p:cNvPr id="1074183" name="Oval 7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74186" name="Oval 10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4192" name="Oval 16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74195" name="Oval 19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0376" name="Line 27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77" name="Line 28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78" name="Line 29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79" name="Line 30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80" name="Line 31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81" name="Line 32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73600" y="1338263"/>
            <a:ext cx="2490788" cy="1355725"/>
            <a:chOff x="3224" y="1093"/>
            <a:chExt cx="1569" cy="854"/>
          </a:xfrm>
        </p:grpSpPr>
        <p:sp>
          <p:nvSpPr>
            <p:cNvPr id="1074199" name="Oval 23"/>
            <p:cNvSpPr>
              <a:spLocks noChangeAspect="1" noChangeArrowheads="1"/>
            </p:cNvSpPr>
            <p:nvPr/>
          </p:nvSpPr>
          <p:spPr bwMode="auto">
            <a:xfrm>
              <a:off x="3614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74200" name="Oval 24"/>
            <p:cNvSpPr>
              <a:spLocks noChangeAspect="1" noChangeArrowheads="1"/>
            </p:cNvSpPr>
            <p:nvPr/>
          </p:nvSpPr>
          <p:spPr bwMode="auto">
            <a:xfrm>
              <a:off x="3863" y="117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4201" name="Oval 25"/>
            <p:cNvSpPr>
              <a:spLocks noChangeAspect="1" noChangeArrowheads="1"/>
            </p:cNvSpPr>
            <p:nvPr/>
          </p:nvSpPr>
          <p:spPr bwMode="auto">
            <a:xfrm>
              <a:off x="4521" y="161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74202" name="Oval 26"/>
            <p:cNvSpPr>
              <a:spLocks noChangeAspect="1" noChangeArrowheads="1"/>
            </p:cNvSpPr>
            <p:nvPr/>
          </p:nvSpPr>
          <p:spPr bwMode="auto">
            <a:xfrm>
              <a:off x="3224" y="109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0368" name="Line 34"/>
            <p:cNvSpPr>
              <a:spLocks noChangeShapeType="1"/>
            </p:cNvSpPr>
            <p:nvPr/>
          </p:nvSpPr>
          <p:spPr bwMode="auto">
            <a:xfrm flipH="1" flipV="1">
              <a:off x="3498" y="1253"/>
              <a:ext cx="368" cy="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69" name="Line 35"/>
            <p:cNvSpPr>
              <a:spLocks noChangeShapeType="1"/>
            </p:cNvSpPr>
            <p:nvPr/>
          </p:nvSpPr>
          <p:spPr bwMode="auto">
            <a:xfrm flipH="1">
              <a:off x="3806" y="1443"/>
              <a:ext cx="149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0370" name="Line 36"/>
            <p:cNvSpPr>
              <a:spLocks noChangeShapeType="1"/>
            </p:cNvSpPr>
            <p:nvPr/>
          </p:nvSpPr>
          <p:spPr bwMode="auto">
            <a:xfrm>
              <a:off x="4127" y="1401"/>
              <a:ext cx="428" cy="25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089025" y="5631638"/>
            <a:ext cx="3760788" cy="663575"/>
            <a:chOff x="620" y="3303"/>
            <a:chExt cx="2369" cy="418"/>
          </a:xfrm>
        </p:grpSpPr>
        <p:sp>
          <p:nvSpPr>
            <p:cNvPr id="1074223" name="Text Box 47"/>
            <p:cNvSpPr txBox="1">
              <a:spLocks noChangeArrowheads="1"/>
            </p:cNvSpPr>
            <p:nvPr/>
          </p:nvSpPr>
          <p:spPr bwMode="auto">
            <a:xfrm>
              <a:off x="914" y="3370"/>
              <a:ext cx="2075" cy="28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</a:t>
              </a:r>
              <a:r>
                <a:rPr lang="ru-RU" sz="2200" dirty="0">
                  <a:latin typeface="Arial" charset="0"/>
                </a:rPr>
                <a:t>Дерево – это граф?</a:t>
              </a:r>
            </a:p>
          </p:txBody>
        </p:sp>
        <p:sp>
          <p:nvSpPr>
            <p:cNvPr id="1074224" name="Oval 48"/>
            <p:cNvSpPr>
              <a:spLocks noChangeArrowheads="1"/>
            </p:cNvSpPr>
            <p:nvPr/>
          </p:nvSpPr>
          <p:spPr bwMode="auto">
            <a:xfrm>
              <a:off x="620" y="3303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074226" name="AutoShape 50"/>
          <p:cNvSpPr>
            <a:spLocks noChangeArrowheads="1"/>
          </p:cNvSpPr>
          <p:nvPr/>
        </p:nvSpPr>
        <p:spPr bwMode="auto">
          <a:xfrm>
            <a:off x="5508625" y="5501768"/>
            <a:ext cx="2598737" cy="641350"/>
          </a:xfrm>
          <a:prstGeom prst="wedgeRoundRectCallout">
            <a:avLst>
              <a:gd name="adj1" fmla="val -75412"/>
              <a:gd name="adj2" fmla="val 53713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>
                <a:latin typeface="Arial" charset="0"/>
              </a:rPr>
              <a:t>Да, без циклов!</a:t>
            </a:r>
          </a:p>
        </p:txBody>
      </p:sp>
    </p:spTree>
    <p:extLst>
      <p:ext uri="{BB962C8B-B14F-4D97-AF65-F5344CB8AC3E}">
        <p14:creationId xmlns:p14="http://schemas.microsoft.com/office/powerpoint/2010/main" val="3799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4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4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74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74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4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97" grpId="0" build="p"/>
      <p:bldP spid="10742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9C530F-06BC-46FE-9535-EE3D37F0D94E}" type="slidenum">
              <a:rPr lang="ru-RU" b="0"/>
              <a:pPr eaLnBrk="1" hangingPunct="1"/>
              <a:t>3</a:t>
            </a:fld>
            <a:endParaRPr lang="ru-RU" b="0"/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1173600" y="188913"/>
            <a:ext cx="7362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Определения</a:t>
            </a: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1173600" y="831850"/>
            <a:ext cx="7508438" cy="423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68288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Связный граф</a:t>
            </a:r>
            <a:r>
              <a:rPr lang="ru-RU" sz="2000" b="0" dirty="0"/>
              <a:t> – это граф, в котором существует цепь между каждой парой вершин.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hlink"/>
                </a:solidFill>
              </a:rPr>
              <a:t>-c</a:t>
            </a:r>
            <a:r>
              <a:rPr lang="ru-RU" sz="2000" dirty="0" err="1">
                <a:solidFill>
                  <a:schemeClr val="hlink"/>
                </a:solidFill>
              </a:rPr>
              <a:t>вязный</a:t>
            </a:r>
            <a:r>
              <a:rPr lang="ru-RU" sz="2000" dirty="0">
                <a:solidFill>
                  <a:schemeClr val="hlink"/>
                </a:solidFill>
              </a:rPr>
              <a:t> граф</a:t>
            </a:r>
            <a:r>
              <a:rPr lang="ru-RU" sz="2000" b="0" dirty="0"/>
              <a:t> – это граф, который можно разбить на </a:t>
            </a:r>
            <a:r>
              <a:rPr lang="en-US" sz="2400" dirty="0">
                <a:latin typeface="Courier New" panose="02070309020205020404" pitchFamily="49" charset="0"/>
              </a:rPr>
              <a:t>k</a:t>
            </a:r>
            <a:r>
              <a:rPr lang="en-US" sz="2000" b="0" dirty="0"/>
              <a:t> </a:t>
            </a:r>
            <a:r>
              <a:rPr lang="ru-RU" sz="2000" b="0" dirty="0"/>
              <a:t>связных частей. </a:t>
            </a:r>
          </a:p>
          <a:p>
            <a:pPr eaLnBrk="1" hangingPunct="1">
              <a:spcBef>
                <a:spcPct val="25000"/>
              </a:spcBef>
            </a:pPr>
            <a:endParaRPr lang="ru-RU" sz="2000" b="0" dirty="0"/>
          </a:p>
          <a:p>
            <a:pPr eaLnBrk="1" hangingPunct="1">
              <a:spcBef>
                <a:spcPct val="25000"/>
              </a:spcBef>
            </a:pPr>
            <a:endParaRPr lang="ru-RU" sz="2000" b="0" dirty="0"/>
          </a:p>
          <a:p>
            <a:pPr eaLnBrk="1" hangingPunct="1">
              <a:spcBef>
                <a:spcPct val="25000"/>
              </a:spcBef>
            </a:pPr>
            <a:endParaRPr lang="ru-RU" sz="2000" b="0" dirty="0"/>
          </a:p>
          <a:p>
            <a:pPr eaLnBrk="1" hangingPunct="1">
              <a:spcBef>
                <a:spcPct val="50000"/>
              </a:spcBef>
            </a:pPr>
            <a:r>
              <a:rPr lang="ru-RU" sz="2000" dirty="0">
                <a:solidFill>
                  <a:schemeClr val="hlink"/>
                </a:solidFill>
              </a:rPr>
              <a:t>Полный граф</a:t>
            </a:r>
            <a:r>
              <a:rPr lang="ru-RU" sz="2000" b="0" dirty="0"/>
              <a:t> – это граф, в котором проведены все возможные ребра (</a:t>
            </a:r>
            <a:r>
              <a:rPr lang="en-US" sz="2400" dirty="0">
                <a:latin typeface="Courier New" panose="02070309020205020404" pitchFamily="49" charset="0"/>
              </a:rPr>
              <a:t>n</a:t>
            </a:r>
            <a:r>
              <a:rPr lang="en-US" sz="2000" b="0" dirty="0"/>
              <a:t> </a:t>
            </a:r>
            <a:r>
              <a:rPr lang="ru-RU" sz="2000" b="0" dirty="0"/>
              <a:t>вершин </a:t>
            </a:r>
            <a:r>
              <a:rPr lang="ru-RU" sz="2000" b="0" dirty="0">
                <a:cs typeface="Arial" panose="020B0604020202020204" pitchFamily="34" charset="0"/>
              </a:rPr>
              <a:t>→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n(n-1)/2</a:t>
            </a:r>
            <a:r>
              <a:rPr lang="en-US" sz="2000" b="0" dirty="0">
                <a:cs typeface="Arial" panose="020B0604020202020204" pitchFamily="34" charset="0"/>
              </a:rPr>
              <a:t> </a:t>
            </a:r>
            <a:r>
              <a:rPr lang="ru-RU" sz="2000" b="0" dirty="0">
                <a:cs typeface="Arial" panose="020B0604020202020204" pitchFamily="34" charset="0"/>
              </a:rPr>
              <a:t>ребер</a:t>
            </a:r>
            <a:r>
              <a:rPr lang="ru-RU" sz="2000" b="0" dirty="0"/>
              <a:t>).</a:t>
            </a:r>
          </a:p>
          <a:p>
            <a:pPr eaLnBrk="1" hangingPunct="1">
              <a:spcBef>
                <a:spcPct val="25000"/>
              </a:spcBef>
            </a:pPr>
            <a:endParaRPr lang="ru-RU" sz="2000" b="0" dirty="0"/>
          </a:p>
          <a:p>
            <a:pPr eaLnBrk="1" hangingPunct="1">
              <a:spcBef>
                <a:spcPct val="25000"/>
              </a:spcBef>
            </a:pPr>
            <a:endParaRPr lang="ru-RU" sz="2000" b="0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13894" y="2144959"/>
            <a:ext cx="4560888" cy="1236662"/>
            <a:chOff x="1296" y="1361"/>
            <a:chExt cx="2873" cy="779"/>
          </a:xfrm>
        </p:grpSpPr>
        <p:grpSp>
          <p:nvGrpSpPr>
            <p:cNvPr id="101401" name="Group 5"/>
            <p:cNvGrpSpPr>
              <a:grpSpLocks/>
            </p:cNvGrpSpPr>
            <p:nvPr/>
          </p:nvGrpSpPr>
          <p:grpSpPr bwMode="auto">
            <a:xfrm>
              <a:off x="1296" y="1372"/>
              <a:ext cx="1643" cy="768"/>
              <a:chOff x="401" y="1188"/>
              <a:chExt cx="1643" cy="768"/>
            </a:xfrm>
          </p:grpSpPr>
          <p:sp>
            <p:nvSpPr>
              <p:cNvPr id="1076230" name="Oval 6"/>
              <p:cNvSpPr>
                <a:spLocks noChangeAspect="1" noChangeArrowheads="1"/>
              </p:cNvSpPr>
              <p:nvPr/>
            </p:nvSpPr>
            <p:spPr bwMode="auto">
              <a:xfrm>
                <a:off x="1772" y="167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5</a:t>
                </a:r>
              </a:p>
            </p:txBody>
          </p:sp>
          <p:sp>
            <p:nvSpPr>
              <p:cNvPr id="1076231" name="Oval 7"/>
              <p:cNvSpPr>
                <a:spLocks noChangeAspect="1" noChangeArrowheads="1"/>
              </p:cNvSpPr>
              <p:nvPr/>
            </p:nvSpPr>
            <p:spPr bwMode="auto">
              <a:xfrm>
                <a:off x="401" y="1681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</a:t>
                </a:r>
              </a:p>
            </p:txBody>
          </p:sp>
          <p:sp>
            <p:nvSpPr>
              <p:cNvPr id="1076232" name="Oval 8"/>
              <p:cNvSpPr>
                <a:spLocks noChangeAspect="1" noChangeArrowheads="1"/>
              </p:cNvSpPr>
              <p:nvPr/>
            </p:nvSpPr>
            <p:spPr bwMode="auto">
              <a:xfrm>
                <a:off x="1410" y="1188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2</a:t>
                </a:r>
              </a:p>
            </p:txBody>
          </p:sp>
          <p:sp>
            <p:nvSpPr>
              <p:cNvPr id="1076233" name="Oval 9"/>
              <p:cNvSpPr>
                <a:spLocks noChangeAspect="1" noChangeArrowheads="1"/>
              </p:cNvSpPr>
              <p:nvPr/>
            </p:nvSpPr>
            <p:spPr bwMode="auto">
              <a:xfrm>
                <a:off x="1089" y="1684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 dirty="0">
                    <a:latin typeface="Arial" charset="0"/>
                  </a:rPr>
                  <a:t>4</a:t>
                </a:r>
              </a:p>
            </p:txBody>
          </p:sp>
          <p:sp>
            <p:nvSpPr>
              <p:cNvPr id="1076234" name="Oval 10"/>
              <p:cNvSpPr>
                <a:spLocks noChangeAspect="1" noChangeArrowheads="1"/>
              </p:cNvSpPr>
              <p:nvPr/>
            </p:nvSpPr>
            <p:spPr bwMode="auto">
              <a:xfrm>
                <a:off x="800" y="1188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</a:t>
                </a:r>
              </a:p>
            </p:txBody>
          </p:sp>
          <p:sp>
            <p:nvSpPr>
              <p:cNvPr id="101413" name="Line 11"/>
              <p:cNvSpPr>
                <a:spLocks noChangeShapeType="1"/>
              </p:cNvSpPr>
              <p:nvPr/>
            </p:nvSpPr>
            <p:spPr bwMode="auto">
              <a:xfrm flipH="1">
                <a:off x="624" y="1431"/>
                <a:ext cx="219" cy="27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1414" name="Line 12"/>
              <p:cNvSpPr>
                <a:spLocks noChangeShapeType="1"/>
              </p:cNvSpPr>
              <p:nvPr/>
            </p:nvSpPr>
            <p:spPr bwMode="auto">
              <a:xfrm>
                <a:off x="1009" y="1449"/>
                <a:ext cx="143" cy="24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1415" name="Line 13"/>
              <p:cNvSpPr>
                <a:spLocks noChangeShapeType="1"/>
              </p:cNvSpPr>
              <p:nvPr/>
            </p:nvSpPr>
            <p:spPr bwMode="auto">
              <a:xfrm>
                <a:off x="1087" y="1324"/>
                <a:ext cx="320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1416" name="Line 14"/>
              <p:cNvSpPr>
                <a:spLocks noChangeShapeType="1"/>
              </p:cNvSpPr>
              <p:nvPr/>
            </p:nvSpPr>
            <p:spPr bwMode="auto">
              <a:xfrm flipH="1">
                <a:off x="1312" y="1467"/>
                <a:ext cx="214" cy="2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1417" name="Line 15"/>
              <p:cNvSpPr>
                <a:spLocks noChangeShapeType="1"/>
              </p:cNvSpPr>
              <p:nvPr/>
            </p:nvSpPr>
            <p:spPr bwMode="auto">
              <a:xfrm>
                <a:off x="1621" y="1449"/>
                <a:ext cx="220" cy="24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01418" name="Line 16"/>
              <p:cNvSpPr>
                <a:spLocks noChangeShapeType="1"/>
              </p:cNvSpPr>
              <p:nvPr/>
            </p:nvSpPr>
            <p:spPr bwMode="auto">
              <a:xfrm flipV="1">
                <a:off x="1378" y="1841"/>
                <a:ext cx="398" cy="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</p:grpSp>
        <p:sp>
          <p:nvSpPr>
            <p:cNvPr id="1076242" name="Oval 18"/>
            <p:cNvSpPr>
              <a:spLocks noChangeAspect="1" noChangeArrowheads="1"/>
            </p:cNvSpPr>
            <p:nvPr/>
          </p:nvSpPr>
          <p:spPr bwMode="auto">
            <a:xfrm>
              <a:off x="3897" y="184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8</a:t>
              </a:r>
            </a:p>
          </p:txBody>
        </p:sp>
        <p:sp>
          <p:nvSpPr>
            <p:cNvPr id="1076244" name="Oval 20"/>
            <p:cNvSpPr>
              <a:spLocks noChangeAspect="1" noChangeArrowheads="1"/>
            </p:cNvSpPr>
            <p:nvPr/>
          </p:nvSpPr>
          <p:spPr bwMode="auto">
            <a:xfrm>
              <a:off x="3535" y="136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6</a:t>
              </a:r>
            </a:p>
          </p:txBody>
        </p:sp>
        <p:sp>
          <p:nvSpPr>
            <p:cNvPr id="1076245" name="Oval 21"/>
            <p:cNvSpPr>
              <a:spLocks noChangeAspect="1" noChangeArrowheads="1"/>
            </p:cNvSpPr>
            <p:nvPr/>
          </p:nvSpPr>
          <p:spPr bwMode="auto">
            <a:xfrm>
              <a:off x="3214" y="185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7</a:t>
              </a:r>
            </a:p>
          </p:txBody>
        </p:sp>
        <p:sp>
          <p:nvSpPr>
            <p:cNvPr id="101405" name="Line 26"/>
            <p:cNvSpPr>
              <a:spLocks noChangeShapeType="1"/>
            </p:cNvSpPr>
            <p:nvPr/>
          </p:nvSpPr>
          <p:spPr bwMode="auto">
            <a:xfrm flipH="1">
              <a:off x="3437" y="1640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406" name="Line 27"/>
            <p:cNvSpPr>
              <a:spLocks noChangeShapeType="1"/>
            </p:cNvSpPr>
            <p:nvPr/>
          </p:nvSpPr>
          <p:spPr bwMode="auto">
            <a:xfrm>
              <a:off x="3746" y="1622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407" name="Line 28"/>
            <p:cNvSpPr>
              <a:spLocks noChangeShapeType="1"/>
            </p:cNvSpPr>
            <p:nvPr/>
          </p:nvSpPr>
          <p:spPr bwMode="auto">
            <a:xfrm flipV="1">
              <a:off x="3503" y="2014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643063" y="4600575"/>
            <a:ext cx="1544637" cy="1233488"/>
            <a:chOff x="804" y="2869"/>
            <a:chExt cx="973" cy="777"/>
          </a:xfrm>
        </p:grpSpPr>
        <p:sp>
          <p:nvSpPr>
            <p:cNvPr id="1076243" name="Oval 19"/>
            <p:cNvSpPr>
              <a:spLocks noChangeAspect="1" noChangeArrowheads="1"/>
            </p:cNvSpPr>
            <p:nvPr/>
          </p:nvSpPr>
          <p:spPr bwMode="auto">
            <a:xfrm>
              <a:off x="804" y="336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6246" name="Oval 22"/>
            <p:cNvSpPr>
              <a:spLocks noChangeAspect="1" noChangeArrowheads="1"/>
            </p:cNvSpPr>
            <p:nvPr/>
          </p:nvSpPr>
          <p:spPr bwMode="auto">
            <a:xfrm>
              <a:off x="1203" y="286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1397" name="Line 23"/>
            <p:cNvSpPr>
              <a:spLocks noChangeShapeType="1"/>
            </p:cNvSpPr>
            <p:nvPr/>
          </p:nvSpPr>
          <p:spPr bwMode="auto">
            <a:xfrm flipH="1">
              <a:off x="1027" y="3112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98" name="Line 24"/>
            <p:cNvSpPr>
              <a:spLocks noChangeShapeType="1"/>
            </p:cNvSpPr>
            <p:nvPr/>
          </p:nvSpPr>
          <p:spPr bwMode="auto">
            <a:xfrm>
              <a:off x="1429" y="3106"/>
              <a:ext cx="173" cy="26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99" name="Line 25"/>
            <p:cNvSpPr>
              <a:spLocks noChangeShapeType="1"/>
            </p:cNvSpPr>
            <p:nvPr/>
          </p:nvSpPr>
          <p:spPr bwMode="auto">
            <a:xfrm>
              <a:off x="1081" y="3510"/>
              <a:ext cx="444" cy="1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6254" name="Oval 30"/>
            <p:cNvSpPr>
              <a:spLocks noChangeAspect="1" noChangeArrowheads="1"/>
            </p:cNvSpPr>
            <p:nvPr/>
          </p:nvSpPr>
          <p:spPr bwMode="auto">
            <a:xfrm>
              <a:off x="1505" y="337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105275" y="4349750"/>
            <a:ext cx="2055813" cy="2089150"/>
            <a:chOff x="2491" y="2769"/>
            <a:chExt cx="1295" cy="1316"/>
          </a:xfrm>
        </p:grpSpPr>
        <p:sp>
          <p:nvSpPr>
            <p:cNvPr id="101385" name="Line 33"/>
            <p:cNvSpPr>
              <a:spLocks noChangeShapeType="1"/>
            </p:cNvSpPr>
            <p:nvPr/>
          </p:nvSpPr>
          <p:spPr bwMode="auto">
            <a:xfrm flipH="1">
              <a:off x="2714" y="2928"/>
              <a:ext cx="795" cy="35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86" name="Line 34"/>
            <p:cNvSpPr>
              <a:spLocks noChangeShapeType="1"/>
            </p:cNvSpPr>
            <p:nvPr/>
          </p:nvSpPr>
          <p:spPr bwMode="auto">
            <a:xfrm flipH="1">
              <a:off x="3366" y="3012"/>
              <a:ext cx="219" cy="2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87" name="Line 35"/>
            <p:cNvSpPr>
              <a:spLocks noChangeShapeType="1"/>
            </p:cNvSpPr>
            <p:nvPr/>
          </p:nvSpPr>
          <p:spPr bwMode="auto">
            <a:xfrm>
              <a:off x="2768" y="3398"/>
              <a:ext cx="444" cy="1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88" name="Line 38"/>
            <p:cNvSpPr>
              <a:spLocks noChangeShapeType="1"/>
            </p:cNvSpPr>
            <p:nvPr/>
          </p:nvSpPr>
          <p:spPr bwMode="auto">
            <a:xfrm flipH="1" flipV="1">
              <a:off x="2714" y="3492"/>
              <a:ext cx="605" cy="42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89" name="Line 39"/>
            <p:cNvSpPr>
              <a:spLocks noChangeShapeType="1"/>
            </p:cNvSpPr>
            <p:nvPr/>
          </p:nvSpPr>
          <p:spPr bwMode="auto">
            <a:xfrm flipH="1">
              <a:off x="3498" y="3040"/>
              <a:ext cx="184" cy="79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1390" name="Line 40"/>
            <p:cNvSpPr>
              <a:spLocks noChangeShapeType="1"/>
            </p:cNvSpPr>
            <p:nvPr/>
          </p:nvSpPr>
          <p:spPr bwMode="auto">
            <a:xfrm flipH="1" flipV="1">
              <a:off x="3325" y="3515"/>
              <a:ext cx="89" cy="32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6255" name="Oval 31"/>
            <p:cNvSpPr>
              <a:spLocks noChangeAspect="1" noChangeArrowheads="1"/>
            </p:cNvSpPr>
            <p:nvPr/>
          </p:nvSpPr>
          <p:spPr bwMode="auto">
            <a:xfrm>
              <a:off x="2491" y="325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6256" name="Oval 32"/>
            <p:cNvSpPr>
              <a:spLocks noChangeAspect="1" noChangeArrowheads="1"/>
            </p:cNvSpPr>
            <p:nvPr/>
          </p:nvSpPr>
          <p:spPr bwMode="auto">
            <a:xfrm>
              <a:off x="3514" y="276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76260" name="Oval 36"/>
            <p:cNvSpPr>
              <a:spLocks noChangeAspect="1" noChangeArrowheads="1"/>
            </p:cNvSpPr>
            <p:nvPr/>
          </p:nvSpPr>
          <p:spPr bwMode="auto">
            <a:xfrm>
              <a:off x="3162" y="326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76261" name="Oval 37"/>
            <p:cNvSpPr>
              <a:spLocks noChangeAspect="1" noChangeArrowheads="1"/>
            </p:cNvSpPr>
            <p:nvPr/>
          </p:nvSpPr>
          <p:spPr bwMode="auto">
            <a:xfrm>
              <a:off x="3310" y="381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6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1A4329-870E-40D0-BD24-DCDC738D2E77}" type="slidenum">
              <a:rPr lang="ru-RU" b="0"/>
              <a:pPr eaLnBrk="1" hangingPunct="1"/>
              <a:t>4</a:t>
            </a:fld>
            <a:endParaRPr lang="ru-RU" b="0"/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1130300" y="188913"/>
            <a:ext cx="7405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Описание графа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130300" y="831850"/>
            <a:ext cx="7551738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63525" indent="-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Матрица смежности</a:t>
            </a:r>
            <a:r>
              <a:rPr lang="ru-RU" sz="2000" b="0" dirty="0"/>
              <a:t> – это матрица, элемент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M[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][j]</a:t>
            </a:r>
            <a:r>
              <a:rPr lang="en-US" sz="2000" b="0" dirty="0"/>
              <a:t> </a:t>
            </a:r>
            <a:r>
              <a:rPr lang="ru-RU" sz="2000" b="0" dirty="0"/>
              <a:t>которой равен </a:t>
            </a:r>
            <a:r>
              <a:rPr lang="ru-RU" sz="2400" dirty="0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ru-RU" sz="2000" b="0" dirty="0"/>
              <a:t>, если существует ребро из вершины 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000" b="0" dirty="0"/>
              <a:t> </a:t>
            </a:r>
            <a:r>
              <a:rPr lang="ru-RU" sz="2000" b="0" dirty="0"/>
              <a:t>в вершину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en-US" sz="2000" b="0" dirty="0"/>
              <a:t>, </a:t>
            </a:r>
            <a:r>
              <a:rPr lang="ru-RU" sz="2000" b="0" dirty="0"/>
              <a:t>и равен </a:t>
            </a:r>
            <a:r>
              <a:rPr lang="ru-RU" sz="2400" dirty="0"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ru-RU" sz="2000" b="0" dirty="0"/>
              <a:t>, если такого ребра нет.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8500" y="2111375"/>
            <a:ext cx="2608263" cy="1219200"/>
            <a:chOff x="401" y="1188"/>
            <a:chExt cx="1643" cy="768"/>
          </a:xfrm>
        </p:grpSpPr>
        <p:sp>
          <p:nvSpPr>
            <p:cNvPr id="1078279" name="Oval 7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78280" name="Oval 8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8281" name="Oval 9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78282" name="Oval 10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78283" name="Oval 11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2617" name="Line 12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18" name="Line 13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19" name="Line 14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20" name="Line 15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21" name="Line 16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22" name="Line 17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</p:grpSp>
      <p:graphicFrame>
        <p:nvGraphicFramePr>
          <p:cNvPr id="1078722" name="Group 450"/>
          <p:cNvGraphicFramePr>
            <a:graphicFrameLocks noGrp="1"/>
          </p:cNvGraphicFramePr>
          <p:nvPr/>
        </p:nvGraphicFramePr>
        <p:xfrm>
          <a:off x="3981450" y="225742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595" name="Group 323"/>
          <p:cNvGraphicFramePr>
            <a:graphicFrameLocks noGrp="1"/>
          </p:cNvGraphicFramePr>
          <p:nvPr/>
        </p:nvGraphicFramePr>
        <p:xfrm>
          <a:off x="3983038" y="1901825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628" name="Group 356"/>
          <p:cNvGraphicFramePr>
            <a:graphicFrameLocks noGrp="1"/>
          </p:cNvGraphicFramePr>
          <p:nvPr/>
        </p:nvGraphicFramePr>
        <p:xfrm>
          <a:off x="3582988" y="224790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531"/>
          <p:cNvGrpSpPr>
            <a:grpSpLocks/>
          </p:cNvGrpSpPr>
          <p:nvPr/>
        </p:nvGrpSpPr>
        <p:grpSpPr bwMode="auto">
          <a:xfrm>
            <a:off x="649288" y="4676775"/>
            <a:ext cx="2608262" cy="1219200"/>
            <a:chOff x="225" y="2946"/>
            <a:chExt cx="1643" cy="768"/>
          </a:xfrm>
        </p:grpSpPr>
        <p:sp>
          <p:nvSpPr>
            <p:cNvPr id="1078637" name="Oval 365"/>
            <p:cNvSpPr>
              <a:spLocks noChangeAspect="1" noChangeArrowheads="1"/>
            </p:cNvSpPr>
            <p:nvPr/>
          </p:nvSpPr>
          <p:spPr bwMode="auto">
            <a:xfrm>
              <a:off x="1596" y="343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78638" name="Oval 366"/>
            <p:cNvSpPr>
              <a:spLocks noChangeAspect="1" noChangeArrowheads="1"/>
            </p:cNvSpPr>
            <p:nvPr/>
          </p:nvSpPr>
          <p:spPr bwMode="auto">
            <a:xfrm>
              <a:off x="225" y="343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78639" name="Oval 367"/>
            <p:cNvSpPr>
              <a:spLocks noChangeAspect="1" noChangeArrowheads="1"/>
            </p:cNvSpPr>
            <p:nvPr/>
          </p:nvSpPr>
          <p:spPr bwMode="auto">
            <a:xfrm>
              <a:off x="123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78640" name="Oval 368"/>
            <p:cNvSpPr>
              <a:spLocks noChangeAspect="1" noChangeArrowheads="1"/>
            </p:cNvSpPr>
            <p:nvPr/>
          </p:nvSpPr>
          <p:spPr bwMode="auto">
            <a:xfrm>
              <a:off x="913" y="344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78641" name="Oval 369"/>
            <p:cNvSpPr>
              <a:spLocks noChangeAspect="1" noChangeArrowheads="1"/>
            </p:cNvSpPr>
            <p:nvPr/>
          </p:nvSpPr>
          <p:spPr bwMode="auto">
            <a:xfrm>
              <a:off x="62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2606" name="Line 370"/>
            <p:cNvSpPr>
              <a:spLocks noChangeShapeType="1"/>
            </p:cNvSpPr>
            <p:nvPr/>
          </p:nvSpPr>
          <p:spPr bwMode="auto">
            <a:xfrm flipH="1">
              <a:off x="448" y="3189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07" name="Line 371"/>
            <p:cNvSpPr>
              <a:spLocks noChangeShapeType="1"/>
            </p:cNvSpPr>
            <p:nvPr/>
          </p:nvSpPr>
          <p:spPr bwMode="auto">
            <a:xfrm>
              <a:off x="833" y="3207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08" name="Line 372"/>
            <p:cNvSpPr>
              <a:spLocks noChangeShapeType="1"/>
            </p:cNvSpPr>
            <p:nvPr/>
          </p:nvSpPr>
          <p:spPr bwMode="auto">
            <a:xfrm>
              <a:off x="911" y="3082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09" name="Line 373"/>
            <p:cNvSpPr>
              <a:spLocks noChangeShapeType="1"/>
            </p:cNvSpPr>
            <p:nvPr/>
          </p:nvSpPr>
          <p:spPr bwMode="auto">
            <a:xfrm flipH="1">
              <a:off x="1136" y="3225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10" name="Line 374"/>
            <p:cNvSpPr>
              <a:spLocks noChangeShapeType="1"/>
            </p:cNvSpPr>
            <p:nvPr/>
          </p:nvSpPr>
          <p:spPr bwMode="auto">
            <a:xfrm>
              <a:off x="1445" y="3207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2611" name="Line 375"/>
            <p:cNvSpPr>
              <a:spLocks noChangeShapeType="1"/>
            </p:cNvSpPr>
            <p:nvPr/>
          </p:nvSpPr>
          <p:spPr bwMode="auto">
            <a:xfrm flipV="1">
              <a:off x="1202" y="3599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</p:grpSp>
      <p:sp>
        <p:nvSpPr>
          <p:cNvPr id="1078724" name="Line 452"/>
          <p:cNvSpPr>
            <a:spLocks noChangeShapeType="1"/>
          </p:cNvSpPr>
          <p:nvPr/>
        </p:nvSpPr>
        <p:spPr bwMode="auto">
          <a:xfrm>
            <a:off x="3749675" y="2036763"/>
            <a:ext cx="2309813" cy="21764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uk-UA"/>
          </a:p>
        </p:txBody>
      </p:sp>
      <p:graphicFrame>
        <p:nvGraphicFramePr>
          <p:cNvPr id="1078806" name="Group 534"/>
          <p:cNvGraphicFramePr>
            <a:graphicFrameLocks noGrp="1"/>
          </p:cNvGraphicFramePr>
          <p:nvPr/>
        </p:nvGraphicFramePr>
        <p:xfrm>
          <a:off x="3981450" y="462438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763" name="Group 491"/>
          <p:cNvGraphicFramePr>
            <a:graphicFrameLocks noGrp="1"/>
          </p:cNvGraphicFramePr>
          <p:nvPr/>
        </p:nvGraphicFramePr>
        <p:xfrm>
          <a:off x="3983038" y="42687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781" name="Group 509"/>
          <p:cNvGraphicFramePr>
            <a:graphicFrameLocks noGrp="1"/>
          </p:cNvGraphicFramePr>
          <p:nvPr/>
        </p:nvGraphicFramePr>
        <p:xfrm>
          <a:off x="3582988" y="46148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530"/>
          <p:cNvGrpSpPr>
            <a:grpSpLocks/>
          </p:cNvGrpSpPr>
          <p:nvPr/>
        </p:nvGrpSpPr>
        <p:grpSpPr bwMode="auto">
          <a:xfrm>
            <a:off x="415925" y="3549650"/>
            <a:ext cx="3109913" cy="663575"/>
            <a:chOff x="3676" y="1398"/>
            <a:chExt cx="1959" cy="418"/>
          </a:xfrm>
        </p:grpSpPr>
        <p:sp>
          <p:nvSpPr>
            <p:cNvPr id="1078800" name="Text Box 528"/>
            <p:cNvSpPr txBox="1">
              <a:spLocks noChangeArrowheads="1"/>
            </p:cNvSpPr>
            <p:nvPr/>
          </p:nvSpPr>
          <p:spPr bwMode="auto">
            <a:xfrm>
              <a:off x="3970" y="1465"/>
              <a:ext cx="1665" cy="29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500">
                  <a:latin typeface="Arial" charset="0"/>
                </a:rPr>
                <a:t>    Симметрия!</a:t>
              </a:r>
            </a:p>
          </p:txBody>
        </p:sp>
        <p:sp>
          <p:nvSpPr>
            <p:cNvPr id="1078801" name="Oval 529"/>
            <p:cNvSpPr>
              <a:spLocks noChangeArrowheads="1"/>
            </p:cNvSpPr>
            <p:nvPr/>
          </p:nvSpPr>
          <p:spPr bwMode="auto">
            <a:xfrm>
              <a:off x="3676" y="1398"/>
              <a:ext cx="417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078811" name="Rectangle 539"/>
          <p:cNvSpPr>
            <a:spLocks noChangeArrowheads="1"/>
          </p:cNvSpPr>
          <p:nvPr/>
        </p:nvSpPr>
        <p:spPr bwMode="auto">
          <a:xfrm>
            <a:off x="6283325" y="1837124"/>
            <a:ext cx="2547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Список смежности</a:t>
            </a:r>
          </a:p>
        </p:txBody>
      </p:sp>
      <p:graphicFrame>
        <p:nvGraphicFramePr>
          <p:cNvPr id="1078936" name="Group 664"/>
          <p:cNvGraphicFramePr>
            <a:graphicFrameLocks noGrp="1"/>
          </p:cNvGraphicFramePr>
          <p:nvPr/>
        </p:nvGraphicFramePr>
        <p:xfrm>
          <a:off x="6818313" y="225742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850" name="Group 578"/>
          <p:cNvGraphicFramePr>
            <a:graphicFrameLocks noGrp="1"/>
          </p:cNvGraphicFramePr>
          <p:nvPr/>
        </p:nvGraphicFramePr>
        <p:xfrm>
          <a:off x="6419850" y="224790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939" name="Group 667"/>
          <p:cNvGraphicFramePr>
            <a:graphicFrameLocks noGrp="1"/>
          </p:cNvGraphicFramePr>
          <p:nvPr/>
        </p:nvGraphicFramePr>
        <p:xfrm>
          <a:off x="6818313" y="461327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913" name="Group 641"/>
          <p:cNvGraphicFramePr>
            <a:graphicFrameLocks noGrp="1"/>
          </p:cNvGraphicFramePr>
          <p:nvPr/>
        </p:nvGraphicFramePr>
        <p:xfrm>
          <a:off x="6419850" y="460375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7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7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7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724" grpId="0" animBg="1"/>
      <p:bldP spid="10788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94E775-63BB-462E-A45F-474911EAECE6}" type="slidenum">
              <a:rPr lang="ru-RU" b="0"/>
              <a:pPr eaLnBrk="1" hangingPunct="1"/>
              <a:t>5</a:t>
            </a:fld>
            <a:endParaRPr lang="ru-RU" b="0"/>
          </a:p>
        </p:txBody>
      </p:sp>
      <p:sp>
        <p:nvSpPr>
          <p:cNvPr id="103428" name="Text Box 3"/>
          <p:cNvSpPr txBox="1">
            <a:spLocks noChangeArrowheads="1"/>
          </p:cNvSpPr>
          <p:nvPr/>
        </p:nvSpPr>
        <p:spPr bwMode="auto">
          <a:xfrm>
            <a:off x="1219200" y="188913"/>
            <a:ext cx="7316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Матрица и список смежности</a:t>
            </a:r>
          </a:p>
        </p:txBody>
      </p:sp>
      <p:graphicFrame>
        <p:nvGraphicFramePr>
          <p:cNvPr id="1080467" name="Group 147"/>
          <p:cNvGraphicFramePr>
            <a:graphicFrameLocks noGrp="1"/>
          </p:cNvGraphicFramePr>
          <p:nvPr/>
        </p:nvGraphicFramePr>
        <p:xfrm>
          <a:off x="3941763" y="1268413"/>
          <a:ext cx="1947862" cy="1839910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374" name="Group 54"/>
          <p:cNvGraphicFramePr>
            <a:graphicFrameLocks noGrp="1"/>
          </p:cNvGraphicFramePr>
          <p:nvPr/>
        </p:nvGraphicFramePr>
        <p:xfrm>
          <a:off x="3943350" y="912813"/>
          <a:ext cx="1947863" cy="39687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392" name="Group 72"/>
          <p:cNvGraphicFramePr>
            <a:graphicFrameLocks noGrp="1"/>
          </p:cNvGraphicFramePr>
          <p:nvPr/>
        </p:nvGraphicFramePr>
        <p:xfrm>
          <a:off x="3543300" y="1258888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466" name="Group 146"/>
          <p:cNvGraphicFramePr>
            <a:graphicFrameLocks noGrp="1"/>
          </p:cNvGraphicFramePr>
          <p:nvPr/>
        </p:nvGraphicFramePr>
        <p:xfrm>
          <a:off x="6619875" y="127793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448" name="Group 128"/>
          <p:cNvGraphicFramePr>
            <a:graphicFrameLocks noGrp="1"/>
          </p:cNvGraphicFramePr>
          <p:nvPr/>
        </p:nvGraphicFramePr>
        <p:xfrm>
          <a:off x="6221413" y="126841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92"/>
          <p:cNvGrpSpPr>
            <a:grpSpLocks/>
          </p:cNvGrpSpPr>
          <p:nvPr/>
        </p:nvGrpSpPr>
        <p:grpSpPr bwMode="auto">
          <a:xfrm>
            <a:off x="555625" y="3949700"/>
            <a:ext cx="2608263" cy="1822450"/>
            <a:chOff x="291" y="2488"/>
            <a:chExt cx="1643" cy="1148"/>
          </a:xfrm>
        </p:grpSpPr>
        <p:sp>
          <p:nvSpPr>
            <p:cNvPr id="1080469" name="Oval 149"/>
            <p:cNvSpPr>
              <a:spLocks noChangeAspect="1" noChangeArrowheads="1"/>
            </p:cNvSpPr>
            <p:nvPr/>
          </p:nvSpPr>
          <p:spPr bwMode="auto">
            <a:xfrm>
              <a:off x="1300" y="24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80470" name="Oval 150"/>
            <p:cNvSpPr>
              <a:spLocks noChangeAspect="1" noChangeArrowheads="1"/>
            </p:cNvSpPr>
            <p:nvPr/>
          </p:nvSpPr>
          <p:spPr bwMode="auto">
            <a:xfrm>
              <a:off x="690" y="24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3633" name="Line 151"/>
            <p:cNvSpPr>
              <a:spLocks noChangeShapeType="1"/>
            </p:cNvSpPr>
            <p:nvPr/>
          </p:nvSpPr>
          <p:spPr bwMode="auto">
            <a:xfrm flipH="1">
              <a:off x="514" y="27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4" name="Line 152"/>
            <p:cNvSpPr>
              <a:spLocks noChangeShapeType="1"/>
            </p:cNvSpPr>
            <p:nvPr/>
          </p:nvSpPr>
          <p:spPr bwMode="auto">
            <a:xfrm>
              <a:off x="899" y="2749"/>
              <a:ext cx="161" cy="62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5" name="Line 153"/>
            <p:cNvSpPr>
              <a:spLocks noChangeShapeType="1"/>
            </p:cNvSpPr>
            <p:nvPr/>
          </p:nvSpPr>
          <p:spPr bwMode="auto">
            <a:xfrm>
              <a:off x="977" y="26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6" name="Line 154"/>
            <p:cNvSpPr>
              <a:spLocks noChangeShapeType="1"/>
            </p:cNvSpPr>
            <p:nvPr/>
          </p:nvSpPr>
          <p:spPr bwMode="auto">
            <a:xfrm flipH="1">
              <a:off x="548" y="2732"/>
              <a:ext cx="797" cy="36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7" name="Line 155"/>
            <p:cNvSpPr>
              <a:spLocks noChangeShapeType="1"/>
            </p:cNvSpPr>
            <p:nvPr/>
          </p:nvSpPr>
          <p:spPr bwMode="auto">
            <a:xfrm>
              <a:off x="1511" y="2749"/>
              <a:ext cx="232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8" name="Line 156"/>
            <p:cNvSpPr>
              <a:spLocks noChangeShapeType="1"/>
            </p:cNvSpPr>
            <p:nvPr/>
          </p:nvSpPr>
          <p:spPr bwMode="auto">
            <a:xfrm flipV="1">
              <a:off x="1208" y="3141"/>
              <a:ext cx="458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39" name="Line 157"/>
            <p:cNvSpPr>
              <a:spLocks noChangeShapeType="1"/>
            </p:cNvSpPr>
            <p:nvPr/>
          </p:nvSpPr>
          <p:spPr bwMode="auto">
            <a:xfrm>
              <a:off x="552" y="3188"/>
              <a:ext cx="499" cy="28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80478" name="Oval 158"/>
            <p:cNvSpPr>
              <a:spLocks noChangeAspect="1" noChangeArrowheads="1"/>
            </p:cNvSpPr>
            <p:nvPr/>
          </p:nvSpPr>
          <p:spPr bwMode="auto">
            <a:xfrm>
              <a:off x="1662" y="29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80479" name="Oval 159"/>
            <p:cNvSpPr>
              <a:spLocks noChangeAspect="1" noChangeArrowheads="1"/>
            </p:cNvSpPr>
            <p:nvPr/>
          </p:nvSpPr>
          <p:spPr bwMode="auto">
            <a:xfrm>
              <a:off x="291" y="29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80480" name="Oval 160"/>
            <p:cNvSpPr>
              <a:spLocks noChangeAspect="1" noChangeArrowheads="1"/>
            </p:cNvSpPr>
            <p:nvPr/>
          </p:nvSpPr>
          <p:spPr bwMode="auto">
            <a:xfrm>
              <a:off x="961" y="336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</p:grpSp>
      <p:graphicFrame>
        <p:nvGraphicFramePr>
          <p:cNvPr id="1080481" name="Group 161"/>
          <p:cNvGraphicFramePr>
            <a:graphicFrameLocks noGrp="1"/>
          </p:cNvGraphicFramePr>
          <p:nvPr/>
        </p:nvGraphicFramePr>
        <p:xfrm>
          <a:off x="3941763" y="4133850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519" name="Group 199"/>
          <p:cNvGraphicFramePr>
            <a:graphicFrameLocks noGrp="1"/>
          </p:cNvGraphicFramePr>
          <p:nvPr/>
        </p:nvGraphicFramePr>
        <p:xfrm>
          <a:off x="3943350" y="3778250"/>
          <a:ext cx="1947863" cy="39687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537" name="Group 217"/>
          <p:cNvGraphicFramePr>
            <a:graphicFrameLocks noGrp="1"/>
          </p:cNvGraphicFramePr>
          <p:nvPr/>
        </p:nvGraphicFramePr>
        <p:xfrm>
          <a:off x="3543300" y="4124325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555" name="Group 235"/>
          <p:cNvGraphicFramePr>
            <a:graphicFrameLocks noGrp="1"/>
          </p:cNvGraphicFramePr>
          <p:nvPr/>
        </p:nvGraphicFramePr>
        <p:xfrm>
          <a:off x="6619875" y="414337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0593" name="Group 273"/>
          <p:cNvGraphicFramePr>
            <a:graphicFrameLocks noGrp="1"/>
          </p:cNvGraphicFramePr>
          <p:nvPr/>
        </p:nvGraphicFramePr>
        <p:xfrm>
          <a:off x="6221413" y="413385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3618" name="Group 291"/>
          <p:cNvGrpSpPr>
            <a:grpSpLocks/>
          </p:cNvGrpSpPr>
          <p:nvPr/>
        </p:nvGrpSpPr>
        <p:grpSpPr bwMode="auto">
          <a:xfrm>
            <a:off x="585788" y="1160463"/>
            <a:ext cx="2608262" cy="1822450"/>
            <a:chOff x="291" y="808"/>
            <a:chExt cx="1643" cy="1148"/>
          </a:xfrm>
        </p:grpSpPr>
        <p:sp>
          <p:nvSpPr>
            <p:cNvPr id="1080329" name="Oval 9"/>
            <p:cNvSpPr>
              <a:spLocks noChangeAspect="1" noChangeArrowheads="1"/>
            </p:cNvSpPr>
            <p:nvPr/>
          </p:nvSpPr>
          <p:spPr bwMode="auto">
            <a:xfrm>
              <a:off x="690" y="80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3620" name="Line 10"/>
            <p:cNvSpPr>
              <a:spLocks noChangeShapeType="1"/>
            </p:cNvSpPr>
            <p:nvPr/>
          </p:nvSpPr>
          <p:spPr bwMode="auto">
            <a:xfrm flipH="1">
              <a:off x="514" y="105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1" name="Line 11"/>
            <p:cNvSpPr>
              <a:spLocks noChangeShapeType="1"/>
            </p:cNvSpPr>
            <p:nvPr/>
          </p:nvSpPr>
          <p:spPr bwMode="auto">
            <a:xfrm>
              <a:off x="899" y="1069"/>
              <a:ext cx="161" cy="62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2" name="Line 12"/>
            <p:cNvSpPr>
              <a:spLocks noChangeShapeType="1"/>
            </p:cNvSpPr>
            <p:nvPr/>
          </p:nvSpPr>
          <p:spPr bwMode="auto">
            <a:xfrm>
              <a:off x="977" y="94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3" name="Line 13"/>
            <p:cNvSpPr>
              <a:spLocks noChangeShapeType="1"/>
            </p:cNvSpPr>
            <p:nvPr/>
          </p:nvSpPr>
          <p:spPr bwMode="auto">
            <a:xfrm flipH="1">
              <a:off x="548" y="1015"/>
              <a:ext cx="833" cy="4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4" name="Line 14"/>
            <p:cNvSpPr>
              <a:spLocks noChangeShapeType="1"/>
            </p:cNvSpPr>
            <p:nvPr/>
          </p:nvSpPr>
          <p:spPr bwMode="auto">
            <a:xfrm>
              <a:off x="1511" y="1069"/>
              <a:ext cx="232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5" name="Line 15"/>
            <p:cNvSpPr>
              <a:spLocks noChangeShapeType="1"/>
            </p:cNvSpPr>
            <p:nvPr/>
          </p:nvSpPr>
          <p:spPr bwMode="auto">
            <a:xfrm flipV="1">
              <a:off x="1208" y="1461"/>
              <a:ext cx="458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3626" name="Line 148"/>
            <p:cNvSpPr>
              <a:spLocks noChangeShapeType="1"/>
            </p:cNvSpPr>
            <p:nvPr/>
          </p:nvSpPr>
          <p:spPr bwMode="auto">
            <a:xfrm>
              <a:off x="511" y="1496"/>
              <a:ext cx="540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80325" name="Oval 5"/>
            <p:cNvSpPr>
              <a:spLocks noChangeAspect="1" noChangeArrowheads="1"/>
            </p:cNvSpPr>
            <p:nvPr/>
          </p:nvSpPr>
          <p:spPr bwMode="auto">
            <a:xfrm>
              <a:off x="1662" y="129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4</a:t>
              </a:r>
            </a:p>
          </p:txBody>
        </p:sp>
        <p:sp>
          <p:nvSpPr>
            <p:cNvPr id="1080326" name="Oval 6"/>
            <p:cNvSpPr>
              <a:spLocks noChangeAspect="1" noChangeArrowheads="1"/>
            </p:cNvSpPr>
            <p:nvPr/>
          </p:nvSpPr>
          <p:spPr bwMode="auto">
            <a:xfrm>
              <a:off x="291" y="130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80328" name="Oval 8"/>
            <p:cNvSpPr>
              <a:spLocks noChangeAspect="1" noChangeArrowheads="1"/>
            </p:cNvSpPr>
            <p:nvPr/>
          </p:nvSpPr>
          <p:spPr bwMode="auto">
            <a:xfrm>
              <a:off x="961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080327" name="Oval 7"/>
            <p:cNvSpPr>
              <a:spLocks noChangeAspect="1" noChangeArrowheads="1"/>
            </p:cNvSpPr>
            <p:nvPr/>
          </p:nvSpPr>
          <p:spPr bwMode="auto">
            <a:xfrm>
              <a:off x="1300" y="80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5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C15D2E-9067-4266-BF25-7B6CBCD05A26}" type="slidenum">
              <a:rPr lang="ru-RU" b="0"/>
              <a:pPr eaLnBrk="1" hangingPunct="1"/>
              <a:t>6</a:t>
            </a:fld>
            <a:endParaRPr lang="ru-RU" b="0"/>
          </a:p>
        </p:txBody>
      </p:sp>
      <p:sp>
        <p:nvSpPr>
          <p:cNvPr id="1044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385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/>
              <a:t>Построения графа по матрице смежности</a:t>
            </a:r>
          </a:p>
        </p:txBody>
      </p:sp>
      <p:graphicFrame>
        <p:nvGraphicFramePr>
          <p:cNvPr id="1082639" name="Group 271"/>
          <p:cNvGraphicFramePr>
            <a:graphicFrameLocks noGrp="1"/>
          </p:cNvGraphicFramePr>
          <p:nvPr/>
        </p:nvGraphicFramePr>
        <p:xfrm>
          <a:off x="727075" y="1352550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410" name="Group 42"/>
          <p:cNvGraphicFramePr>
            <a:graphicFrameLocks noGrp="1"/>
          </p:cNvGraphicFramePr>
          <p:nvPr/>
        </p:nvGraphicFramePr>
        <p:xfrm>
          <a:off x="728663" y="996950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428" name="Group 60"/>
          <p:cNvGraphicFramePr>
            <a:graphicFrameLocks noGrp="1"/>
          </p:cNvGraphicFramePr>
          <p:nvPr/>
        </p:nvGraphicFramePr>
        <p:xfrm>
          <a:off x="328613" y="1343025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644" name="Group 276"/>
          <p:cNvGraphicFramePr>
            <a:graphicFrameLocks noGrp="1"/>
          </p:cNvGraphicFramePr>
          <p:nvPr/>
        </p:nvGraphicFramePr>
        <p:xfrm>
          <a:off x="727075" y="4114800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484" name="Group 116"/>
          <p:cNvGraphicFramePr>
            <a:graphicFrameLocks noGrp="1"/>
          </p:cNvGraphicFramePr>
          <p:nvPr/>
        </p:nvGraphicFramePr>
        <p:xfrm>
          <a:off x="728663" y="3759200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  <a:gridCol w="388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502" name="Group 134"/>
          <p:cNvGraphicFramePr>
            <a:graphicFrameLocks noGrp="1"/>
          </p:cNvGraphicFramePr>
          <p:nvPr/>
        </p:nvGraphicFramePr>
        <p:xfrm>
          <a:off x="328613" y="4105275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520" name="Group 152"/>
          <p:cNvGraphicFramePr>
            <a:graphicFrameLocks noGrp="1"/>
          </p:cNvGraphicFramePr>
          <p:nvPr/>
        </p:nvGraphicFramePr>
        <p:xfrm>
          <a:off x="6619875" y="127793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558" name="Group 190"/>
          <p:cNvGraphicFramePr>
            <a:graphicFrameLocks noGrp="1"/>
          </p:cNvGraphicFramePr>
          <p:nvPr/>
        </p:nvGraphicFramePr>
        <p:xfrm>
          <a:off x="6221413" y="126841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576" name="Group 208"/>
          <p:cNvGraphicFramePr>
            <a:graphicFrameLocks noGrp="1"/>
          </p:cNvGraphicFramePr>
          <p:nvPr/>
        </p:nvGraphicFramePr>
        <p:xfrm>
          <a:off x="6619875" y="414337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  <a:gridCol w="388938"/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614" name="Group 246"/>
          <p:cNvGraphicFramePr>
            <a:graphicFrameLocks noGrp="1"/>
          </p:cNvGraphicFramePr>
          <p:nvPr/>
        </p:nvGraphicFramePr>
        <p:xfrm>
          <a:off x="6221413" y="413385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4641" name="Group 290"/>
          <p:cNvGrpSpPr>
            <a:grpSpLocks/>
          </p:cNvGrpSpPr>
          <p:nvPr/>
        </p:nvGrpSpPr>
        <p:grpSpPr bwMode="auto">
          <a:xfrm>
            <a:off x="3224213" y="884238"/>
            <a:ext cx="2439987" cy="2470150"/>
            <a:chOff x="2055" y="551"/>
            <a:chExt cx="1537" cy="1556"/>
          </a:xfrm>
        </p:grpSpPr>
        <p:sp>
          <p:nvSpPr>
            <p:cNvPr id="104649" name="Oval 277"/>
            <p:cNvSpPr>
              <a:spLocks noChangeArrowheads="1"/>
            </p:cNvSpPr>
            <p:nvPr/>
          </p:nvSpPr>
          <p:spPr bwMode="auto">
            <a:xfrm>
              <a:off x="2143" y="688"/>
              <a:ext cx="1419" cy="141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sp>
          <p:nvSpPr>
            <p:cNvPr id="1082648" name="Oval 280"/>
            <p:cNvSpPr>
              <a:spLocks noChangeAspect="1" noChangeArrowheads="1"/>
            </p:cNvSpPr>
            <p:nvPr/>
          </p:nvSpPr>
          <p:spPr bwMode="auto">
            <a:xfrm>
              <a:off x="2693" y="55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82654" name="Oval 286"/>
            <p:cNvSpPr>
              <a:spLocks noChangeAspect="1" noChangeArrowheads="1"/>
            </p:cNvSpPr>
            <p:nvPr/>
          </p:nvSpPr>
          <p:spPr bwMode="auto">
            <a:xfrm>
              <a:off x="3215" y="176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82655" name="Oval 287"/>
            <p:cNvSpPr>
              <a:spLocks noChangeAspect="1" noChangeArrowheads="1"/>
            </p:cNvSpPr>
            <p:nvPr/>
          </p:nvSpPr>
          <p:spPr bwMode="auto">
            <a:xfrm>
              <a:off x="2055" y="100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>
                  <a:latin typeface="Arial" charset="0"/>
                </a:rPr>
                <a:t>4</a:t>
              </a:r>
              <a:endParaRPr lang="ru-RU">
                <a:latin typeface="Arial" charset="0"/>
              </a:endParaRPr>
            </a:p>
          </p:txBody>
        </p:sp>
        <p:sp>
          <p:nvSpPr>
            <p:cNvPr id="1082656" name="Oval 288"/>
            <p:cNvSpPr>
              <a:spLocks noChangeAspect="1" noChangeArrowheads="1"/>
            </p:cNvSpPr>
            <p:nvPr/>
          </p:nvSpPr>
          <p:spPr bwMode="auto">
            <a:xfrm>
              <a:off x="3320" y="93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82657" name="Oval 289"/>
            <p:cNvSpPr>
              <a:spLocks noChangeAspect="1" noChangeArrowheads="1"/>
            </p:cNvSpPr>
            <p:nvPr/>
          </p:nvSpPr>
          <p:spPr bwMode="auto">
            <a:xfrm>
              <a:off x="2186" y="175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</p:grpSp>
      <p:grpSp>
        <p:nvGrpSpPr>
          <p:cNvPr id="3" name="Group 291"/>
          <p:cNvGrpSpPr>
            <a:grpSpLocks/>
          </p:cNvGrpSpPr>
          <p:nvPr/>
        </p:nvGrpSpPr>
        <p:grpSpPr bwMode="auto">
          <a:xfrm>
            <a:off x="3224213" y="3713163"/>
            <a:ext cx="2439987" cy="2470150"/>
            <a:chOff x="2055" y="551"/>
            <a:chExt cx="1537" cy="1556"/>
          </a:xfrm>
        </p:grpSpPr>
        <p:sp>
          <p:nvSpPr>
            <p:cNvPr id="104643" name="Oval 292"/>
            <p:cNvSpPr>
              <a:spLocks noChangeArrowheads="1"/>
            </p:cNvSpPr>
            <p:nvPr/>
          </p:nvSpPr>
          <p:spPr bwMode="auto">
            <a:xfrm>
              <a:off x="2143" y="688"/>
              <a:ext cx="1419" cy="141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sp>
          <p:nvSpPr>
            <p:cNvPr id="1082661" name="Oval 293"/>
            <p:cNvSpPr>
              <a:spLocks noChangeAspect="1" noChangeArrowheads="1"/>
            </p:cNvSpPr>
            <p:nvPr/>
          </p:nvSpPr>
          <p:spPr bwMode="auto">
            <a:xfrm>
              <a:off x="2693" y="55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82662" name="Oval 294"/>
            <p:cNvSpPr>
              <a:spLocks noChangeAspect="1" noChangeArrowheads="1"/>
            </p:cNvSpPr>
            <p:nvPr/>
          </p:nvSpPr>
          <p:spPr bwMode="auto">
            <a:xfrm>
              <a:off x="3215" y="176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082663" name="Oval 295"/>
            <p:cNvSpPr>
              <a:spLocks noChangeAspect="1" noChangeArrowheads="1"/>
            </p:cNvSpPr>
            <p:nvPr/>
          </p:nvSpPr>
          <p:spPr bwMode="auto">
            <a:xfrm>
              <a:off x="2055" y="100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>
                  <a:latin typeface="Arial" charset="0"/>
                </a:rPr>
                <a:t>4</a:t>
              </a:r>
              <a:endParaRPr lang="ru-RU">
                <a:latin typeface="Arial" charset="0"/>
              </a:endParaRPr>
            </a:p>
          </p:txBody>
        </p:sp>
        <p:sp>
          <p:nvSpPr>
            <p:cNvPr id="1082664" name="Oval 296"/>
            <p:cNvSpPr>
              <a:spLocks noChangeAspect="1" noChangeArrowheads="1"/>
            </p:cNvSpPr>
            <p:nvPr/>
          </p:nvSpPr>
          <p:spPr bwMode="auto">
            <a:xfrm>
              <a:off x="3320" y="93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  <p:sp>
          <p:nvSpPr>
            <p:cNvPr id="1082665" name="Oval 297"/>
            <p:cNvSpPr>
              <a:spLocks noChangeAspect="1" noChangeArrowheads="1"/>
            </p:cNvSpPr>
            <p:nvPr/>
          </p:nvSpPr>
          <p:spPr bwMode="auto">
            <a:xfrm>
              <a:off x="2186" y="175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0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04AC8C-5E7E-4A17-B1A0-FC640446F028}" type="slidenum">
              <a:rPr lang="ru-RU" b="0"/>
              <a:pPr eaLnBrk="1" hangingPunct="1"/>
              <a:t>7</a:t>
            </a:fld>
            <a:endParaRPr lang="ru-RU" b="0"/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1094400" y="188913"/>
            <a:ext cx="7441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Как обнаружить цепи и циклы?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094400" y="831850"/>
            <a:ext cx="7587638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68288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solidFill>
                  <a:schemeClr val="hlink"/>
                </a:solidFill>
              </a:rPr>
              <a:t>Задача: </a:t>
            </a:r>
            <a:r>
              <a:rPr lang="ru-RU" sz="2000" b="0" dirty="0"/>
              <a:t>определить, существует ли цепь длины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sz="2000" b="0" dirty="0"/>
              <a:t> </a:t>
            </a:r>
            <a:r>
              <a:rPr lang="ru-RU" sz="2000" b="0" dirty="0"/>
              <a:t>из вершины 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000" b="0" dirty="0"/>
              <a:t> </a:t>
            </a:r>
            <a:r>
              <a:rPr lang="ru-RU" sz="2000" b="0" dirty="0"/>
              <a:t>в вершину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b="0" dirty="0"/>
              <a:t>(или цикл длиной </a:t>
            </a:r>
            <a:r>
              <a:rPr 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sz="2000" b="0" dirty="0"/>
              <a:t> </a:t>
            </a:r>
            <a:r>
              <a:rPr lang="ru-RU" sz="2000" b="0" dirty="0"/>
              <a:t>из вершины </a:t>
            </a:r>
            <a:r>
              <a:rPr 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000" b="0" dirty="0"/>
              <a:t> </a:t>
            </a:r>
            <a:r>
              <a:rPr lang="ru-RU" sz="2000" b="0" dirty="0"/>
              <a:t>в нее саму</a:t>
            </a:r>
            <a:r>
              <a:rPr lang="ru-RU" b="0" dirty="0"/>
              <a:t>)</a:t>
            </a:r>
            <a:r>
              <a:rPr lang="ru-RU" sz="2000" b="0" dirty="0"/>
              <a:t>.</a:t>
            </a:r>
          </a:p>
        </p:txBody>
      </p:sp>
      <p:sp>
        <p:nvSpPr>
          <p:cNvPr id="1139718" name="Rectangle 6"/>
          <p:cNvSpPr>
            <a:spLocks noChangeArrowheads="1"/>
          </p:cNvSpPr>
          <p:nvPr/>
        </p:nvSpPr>
        <p:spPr bwMode="auto">
          <a:xfrm>
            <a:off x="430213" y="3783013"/>
            <a:ext cx="690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sz="2400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[i][j]</a:t>
            </a:r>
            <a:r>
              <a:rPr lang="ru-RU" sz="2400">
                <a:latin typeface="Courier New" panose="02070309020205020404" pitchFamily="49" charset="0"/>
                <a:cs typeface="Arial" panose="020B0604020202020204" pitchFamily="34" charset="0"/>
              </a:rPr>
              <a:t>=1</a:t>
            </a:r>
            <a:r>
              <a:rPr lang="ru-RU" sz="2400" b="0">
                <a:cs typeface="Arial" panose="020B0604020202020204" pitchFamily="34" charset="0"/>
              </a:rPr>
              <a:t>, если</a:t>
            </a:r>
            <a:r>
              <a:rPr lang="en-US" sz="2400" b="0">
                <a:cs typeface="Arial" panose="020B0604020202020204" pitchFamily="34" charset="0"/>
              </a:rPr>
              <a:t> </a:t>
            </a:r>
            <a:r>
              <a:rPr lang="ru-RU" sz="2400" b="0">
                <a:cs typeface="Arial" panose="020B0604020202020204" pitchFamily="34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M[i][0]=1</a:t>
            </a:r>
            <a:r>
              <a:rPr lang="en-US" sz="2400" b="0">
                <a:cs typeface="Arial" panose="020B0604020202020204" pitchFamily="34" charset="0"/>
              </a:rPr>
              <a:t> </a:t>
            </a:r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sz="2400" b="0">
                <a:cs typeface="Arial" panose="020B0604020202020204" pitchFamily="34" charset="0"/>
              </a:rPr>
              <a:t> 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M[0][j]=1</a:t>
            </a:r>
            <a:r>
              <a:rPr lang="ru-RU" sz="2400" b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auto">
          <a:xfrm>
            <a:off x="6961188" y="3751263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1139722" name="Rectangle 10"/>
          <p:cNvSpPr>
            <a:spLocks noChangeArrowheads="1"/>
          </p:cNvSpPr>
          <p:nvPr/>
        </p:nvSpPr>
        <p:spPr bwMode="auto">
          <a:xfrm>
            <a:off x="3198813" y="412908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M[i][</a:t>
            </a:r>
            <a:r>
              <a:rPr lang="ru-RU" sz="2400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]=1</a:t>
            </a:r>
            <a:r>
              <a:rPr lang="en-US" sz="2400" b="0">
                <a:cs typeface="Arial" panose="020B0604020202020204" pitchFamily="34" charset="0"/>
              </a:rPr>
              <a:t> </a:t>
            </a:r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sz="2400" b="0">
                <a:cs typeface="Arial" panose="020B0604020202020204" pitchFamily="34" charset="0"/>
              </a:rPr>
              <a:t> 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</a:t>
            </a:r>
            <a:r>
              <a:rPr lang="ru-RU" sz="2400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][j]=1</a:t>
            </a:r>
            <a:endParaRPr lang="ru-RU" sz="24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39723" name="Rectangle 11"/>
          <p:cNvSpPr>
            <a:spLocks noChangeArrowheads="1"/>
          </p:cNvSpPr>
          <p:nvPr/>
        </p:nvSpPr>
        <p:spPr bwMode="auto">
          <a:xfrm>
            <a:off x="6961188" y="4100513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1139724" name="Rectangle 12"/>
          <p:cNvSpPr>
            <a:spLocks noChangeArrowheads="1"/>
          </p:cNvSpPr>
          <p:nvPr/>
        </p:nvSpPr>
        <p:spPr bwMode="auto">
          <a:xfrm>
            <a:off x="3198813" y="448468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M[i][2]=1</a:t>
            </a:r>
            <a:r>
              <a:rPr lang="en-US" sz="2400" b="0">
                <a:cs typeface="Arial" panose="020B0604020202020204" pitchFamily="34" charset="0"/>
              </a:rPr>
              <a:t> </a:t>
            </a:r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sz="2400" b="0">
                <a:cs typeface="Arial" panose="020B0604020202020204" pitchFamily="34" charset="0"/>
              </a:rPr>
              <a:t> 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M[2][j]=1</a:t>
            </a:r>
            <a:endParaRPr lang="ru-RU" sz="24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39725" name="Rectangle 13"/>
          <p:cNvSpPr>
            <a:spLocks noChangeArrowheads="1"/>
          </p:cNvSpPr>
          <p:nvPr/>
        </p:nvSpPr>
        <p:spPr bwMode="auto">
          <a:xfrm>
            <a:off x="3205163" y="3794125"/>
            <a:ext cx="1347787" cy="1479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/>
          </a:p>
        </p:txBody>
      </p:sp>
      <p:sp>
        <p:nvSpPr>
          <p:cNvPr id="1139726" name="Rectangle 14"/>
          <p:cNvSpPr>
            <a:spLocks noChangeArrowheads="1"/>
          </p:cNvSpPr>
          <p:nvPr/>
        </p:nvSpPr>
        <p:spPr bwMode="auto">
          <a:xfrm>
            <a:off x="5268913" y="3794125"/>
            <a:ext cx="1347787" cy="149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/>
          </a:p>
        </p:txBody>
      </p:sp>
      <p:sp>
        <p:nvSpPr>
          <p:cNvPr id="1139727" name="AutoShape 15"/>
          <p:cNvSpPr>
            <a:spLocks noChangeArrowheads="1"/>
          </p:cNvSpPr>
          <p:nvPr/>
        </p:nvSpPr>
        <p:spPr bwMode="auto">
          <a:xfrm>
            <a:off x="1566863" y="4981575"/>
            <a:ext cx="1204912" cy="471488"/>
          </a:xfrm>
          <a:prstGeom prst="wedgeRoundRectCallout">
            <a:avLst>
              <a:gd name="adj1" fmla="val 82940"/>
              <a:gd name="adj2" fmla="val -6650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строка </a:t>
            </a:r>
            <a:r>
              <a:rPr lang="en-US" sz="2000">
                <a:latin typeface="Courier New" pitchFamily="49" charset="0"/>
              </a:rPr>
              <a:t>i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39728" name="AutoShape 16"/>
          <p:cNvSpPr>
            <a:spLocks noChangeArrowheads="1"/>
          </p:cNvSpPr>
          <p:nvPr/>
        </p:nvSpPr>
        <p:spPr bwMode="auto">
          <a:xfrm>
            <a:off x="3227388" y="5630863"/>
            <a:ext cx="1724025" cy="717550"/>
          </a:xfrm>
          <a:prstGeom prst="wedgeRoundRectCallout">
            <a:avLst>
              <a:gd name="adj1" fmla="val 57644"/>
              <a:gd name="adj2" fmla="val -10685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логическое умножение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39729" name="AutoShape 17"/>
          <p:cNvSpPr>
            <a:spLocks noChangeArrowheads="1"/>
          </p:cNvSpPr>
          <p:nvPr/>
        </p:nvSpPr>
        <p:spPr bwMode="auto">
          <a:xfrm>
            <a:off x="5499100" y="5753100"/>
            <a:ext cx="1458913" cy="471488"/>
          </a:xfrm>
          <a:prstGeom prst="wedgeRoundRectCallout">
            <a:avLst>
              <a:gd name="adj1" fmla="val -24319"/>
              <a:gd name="adj2" fmla="val -13417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столбец </a:t>
            </a:r>
            <a:r>
              <a:rPr lang="en-US" sz="2000">
                <a:latin typeface="Courier New" pitchFamily="49" charset="0"/>
              </a:rPr>
              <a:t>j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39730" name="AutoShape 18"/>
          <p:cNvSpPr>
            <a:spLocks noChangeArrowheads="1"/>
          </p:cNvSpPr>
          <p:nvPr/>
        </p:nvSpPr>
        <p:spPr bwMode="auto">
          <a:xfrm>
            <a:off x="7223125" y="5365750"/>
            <a:ext cx="1724025" cy="717550"/>
          </a:xfrm>
          <a:prstGeom prst="wedgeRoundRectCallout">
            <a:avLst>
              <a:gd name="adj1" fmla="val -39134"/>
              <a:gd name="adj2" fmla="val -12522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логическое сложение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193800" y="1916113"/>
            <a:ext cx="2033588" cy="1822450"/>
            <a:chOff x="364" y="1134"/>
            <a:chExt cx="1281" cy="1148"/>
          </a:xfrm>
        </p:grpSpPr>
        <p:sp>
          <p:nvSpPr>
            <p:cNvPr id="1139732" name="Oval 20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5531" name="Line 21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5532" name="Line 22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5533" name="Line 23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5534" name="Line 24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5535" name="Line 2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39741" name="Oval 2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139742" name="Oval 3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139743" name="Oval 3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</p:grpSp>
      <p:graphicFrame>
        <p:nvGraphicFramePr>
          <p:cNvPr id="1139828" name="Group 116"/>
          <p:cNvGraphicFramePr>
            <a:graphicFrameLocks noGrp="1"/>
          </p:cNvGraphicFramePr>
          <p:nvPr/>
        </p:nvGraphicFramePr>
        <p:xfrm>
          <a:off x="5006975" y="19637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9822" name="Group 110"/>
          <p:cNvGraphicFramePr>
            <a:graphicFrameLocks noGrp="1"/>
          </p:cNvGraphicFramePr>
          <p:nvPr/>
        </p:nvGraphicFramePr>
        <p:xfrm>
          <a:off x="5008563" y="1608138"/>
          <a:ext cx="1558925" cy="396875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9819" name="Group 107"/>
          <p:cNvGraphicFramePr>
            <a:graphicFrameLocks noGrp="1"/>
          </p:cNvGraphicFramePr>
          <p:nvPr/>
        </p:nvGraphicFramePr>
        <p:xfrm>
          <a:off x="4608513" y="1954213"/>
          <a:ext cx="388937" cy="1474788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9830" name="Rectangle 118"/>
          <p:cNvSpPr>
            <a:spLocks noChangeArrowheads="1"/>
          </p:cNvSpPr>
          <p:nvPr/>
        </p:nvSpPr>
        <p:spPr bwMode="auto">
          <a:xfrm>
            <a:off x="3852863" y="2398713"/>
            <a:ext cx="72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sz="2400">
                <a:latin typeface="Courier New" panose="02070309020205020404" pitchFamily="49" charset="0"/>
                <a:cs typeface="Arial" panose="020B0604020202020204" pitchFamily="34" charset="0"/>
              </a:rPr>
              <a:t> =</a:t>
            </a:r>
          </a:p>
        </p:txBody>
      </p:sp>
      <p:sp>
        <p:nvSpPr>
          <p:cNvPr id="1139831" name="Rectangle 119"/>
          <p:cNvSpPr>
            <a:spLocks noChangeArrowheads="1"/>
          </p:cNvSpPr>
          <p:nvPr/>
        </p:nvSpPr>
        <p:spPr bwMode="auto">
          <a:xfrm>
            <a:off x="6980238" y="4440238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1139832" name="Rectangle 120"/>
          <p:cNvSpPr>
            <a:spLocks noChangeArrowheads="1"/>
          </p:cNvSpPr>
          <p:nvPr/>
        </p:nvSpPr>
        <p:spPr bwMode="auto">
          <a:xfrm>
            <a:off x="3198813" y="4860925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M[i][3]=1</a:t>
            </a:r>
            <a:r>
              <a:rPr lang="en-US" sz="2400" b="0">
                <a:cs typeface="Arial" panose="020B0604020202020204" pitchFamily="34" charset="0"/>
              </a:rPr>
              <a:t> </a:t>
            </a:r>
            <a:r>
              <a:rPr lang="ru-RU" sz="2400" b="0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sz="2400" b="0">
                <a:cs typeface="Arial" panose="020B0604020202020204" pitchFamily="34" charset="0"/>
              </a:rPr>
              <a:t> 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M[3][j]=1</a:t>
            </a:r>
            <a:endParaRPr lang="ru-RU" sz="24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3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3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3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3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3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3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3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8" grpId="0"/>
      <p:bldP spid="1139720" grpId="0"/>
      <p:bldP spid="1139722" grpId="0"/>
      <p:bldP spid="1139723" grpId="0"/>
      <p:bldP spid="1139724" grpId="0"/>
      <p:bldP spid="1139725" grpId="0" animBg="1"/>
      <p:bldP spid="1139726" grpId="0" animBg="1"/>
      <p:bldP spid="1139727" grpId="0" animBg="1"/>
      <p:bldP spid="1139728" grpId="0" animBg="1"/>
      <p:bldP spid="1139729" grpId="0" animBg="1"/>
      <p:bldP spid="1139730" grpId="0" animBg="1"/>
      <p:bldP spid="1139830" grpId="0"/>
      <p:bldP spid="1139831" grpId="0"/>
      <p:bldP spid="11398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C40728-ED4C-405B-BD1B-7A804EB52670}" type="slidenum">
              <a:rPr lang="ru-RU" b="0"/>
              <a:pPr eaLnBrk="1" hangingPunct="1"/>
              <a:t>8</a:t>
            </a:fld>
            <a:endParaRPr lang="ru-RU" b="0"/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1330324" y="188913"/>
            <a:ext cx="72056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Как обнаружить цепи и циклы?</a:t>
            </a: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auto">
          <a:xfrm>
            <a:off x="3775868" y="1609726"/>
            <a:ext cx="2522538" cy="519112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 dirty="0">
                <a:latin typeface="Courier New" pitchFamily="49" charset="0"/>
                <a:cs typeface="Arial" charset="0"/>
              </a:rPr>
              <a:t>M</a:t>
            </a:r>
            <a:r>
              <a:rPr lang="ru-RU" sz="2800" baseline="30000" dirty="0">
                <a:latin typeface="Courier New" pitchFamily="49" charset="0"/>
                <a:cs typeface="Arial" charset="0"/>
              </a:rPr>
              <a:t>2</a:t>
            </a:r>
            <a:r>
              <a:rPr lang="en-US" sz="2800" dirty="0">
                <a:latin typeface="Courier New" pitchFamily="49" charset="0"/>
                <a:cs typeface="Arial" charset="0"/>
              </a:rPr>
              <a:t> = M </a:t>
            </a:r>
            <a:r>
              <a:rPr lang="en-US" sz="2800" dirty="0">
                <a:latin typeface="Courier New" pitchFamily="49" charset="0"/>
                <a:cs typeface="Arial" charset="0"/>
                <a:sym typeface="Symbol" pitchFamily="18" charset="2"/>
              </a:rPr>
              <a:t> M</a:t>
            </a:r>
            <a:endParaRPr lang="en-US" sz="2800" b="0" dirty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301749" y="831850"/>
            <a:ext cx="56181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</a:rPr>
              <a:t>Логическое умножение матрицы на себя:</a:t>
            </a:r>
            <a:endParaRPr lang="ru-RU" sz="2400" b="0" dirty="0"/>
          </a:p>
        </p:txBody>
      </p:sp>
      <p:sp>
        <p:nvSpPr>
          <p:cNvPr id="1141767" name="AutoShape 7"/>
          <p:cNvSpPr>
            <a:spLocks noChangeArrowheads="1"/>
          </p:cNvSpPr>
          <p:nvPr/>
        </p:nvSpPr>
        <p:spPr bwMode="auto">
          <a:xfrm>
            <a:off x="1054099" y="1610519"/>
            <a:ext cx="1970088" cy="717550"/>
          </a:xfrm>
          <a:prstGeom prst="wedgeRoundRectCallout">
            <a:avLst>
              <a:gd name="adj1" fmla="val 86824"/>
              <a:gd name="adj2" fmla="val -1106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 dirty="0">
                <a:latin typeface="Arial" charset="0"/>
              </a:rPr>
              <a:t>матрица путей длины 2</a:t>
            </a:r>
            <a:endParaRPr lang="ru-RU" sz="2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1141798" name="Group 38"/>
          <p:cNvGraphicFramePr>
            <a:graphicFrameLocks noGrp="1"/>
          </p:cNvGraphicFramePr>
          <p:nvPr/>
        </p:nvGraphicFramePr>
        <p:xfrm>
          <a:off x="1377950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1797" name="Rectangle 37"/>
          <p:cNvSpPr>
            <a:spLocks noChangeArrowheads="1"/>
          </p:cNvSpPr>
          <p:nvPr/>
        </p:nvSpPr>
        <p:spPr bwMode="auto">
          <a:xfrm>
            <a:off x="452438" y="3060700"/>
            <a:ext cx="849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sz="2800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41800" name="Rectangle 40"/>
          <p:cNvSpPr>
            <a:spLocks noChangeArrowheads="1"/>
          </p:cNvSpPr>
          <p:nvPr/>
        </p:nvSpPr>
        <p:spPr bwMode="auto">
          <a:xfrm>
            <a:off x="2979738" y="3067050"/>
            <a:ext cx="45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141801" name="Group 41"/>
          <p:cNvGraphicFramePr>
            <a:graphicFrameLocks noGrp="1"/>
          </p:cNvGraphicFramePr>
          <p:nvPr/>
        </p:nvGraphicFramePr>
        <p:xfrm>
          <a:off x="3563938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1829" name="Rectangle 69"/>
          <p:cNvSpPr>
            <a:spLocks noChangeArrowheads="1"/>
          </p:cNvSpPr>
          <p:nvPr/>
        </p:nvSpPr>
        <p:spPr bwMode="auto">
          <a:xfrm>
            <a:off x="5165725" y="3067050"/>
            <a:ext cx="39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141909" name="Group 149"/>
          <p:cNvGraphicFramePr>
            <a:graphicFrameLocks noGrp="1"/>
          </p:cNvGraphicFramePr>
          <p:nvPr/>
        </p:nvGraphicFramePr>
        <p:xfrm>
          <a:off x="5826125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6588" name="Group 102"/>
          <p:cNvGrpSpPr>
            <a:grpSpLocks/>
          </p:cNvGrpSpPr>
          <p:nvPr/>
        </p:nvGrpSpPr>
        <p:grpSpPr bwMode="auto">
          <a:xfrm>
            <a:off x="6705600" y="950913"/>
            <a:ext cx="2033588" cy="1822450"/>
            <a:chOff x="364" y="1134"/>
            <a:chExt cx="1281" cy="1148"/>
          </a:xfrm>
        </p:grpSpPr>
        <p:sp>
          <p:nvSpPr>
            <p:cNvPr id="1141863" name="Oval 103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6605" name="Line 104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6606" name="Line 105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6607" name="Line 106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6608" name="Line 107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6609" name="Line 108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41869" name="Oval 10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141870" name="Oval 11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141871" name="Oval 11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</p:grpSp>
      <p:graphicFrame>
        <p:nvGraphicFramePr>
          <p:cNvPr id="1141872" name="Group 112"/>
          <p:cNvGraphicFramePr>
            <a:graphicFrameLocks noGrp="1"/>
          </p:cNvGraphicFramePr>
          <p:nvPr/>
        </p:nvGraphicFramePr>
        <p:xfrm>
          <a:off x="5819775" y="231457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1887" name="Group 127"/>
          <p:cNvGraphicFramePr>
            <a:graphicFrameLocks noGrp="1"/>
          </p:cNvGraphicFramePr>
          <p:nvPr/>
        </p:nvGraphicFramePr>
        <p:xfrm>
          <a:off x="5419725" y="2660650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1902" name="Rectangle 142"/>
          <p:cNvSpPr>
            <a:spLocks noChangeArrowheads="1"/>
          </p:cNvSpPr>
          <p:nvPr/>
        </p:nvSpPr>
        <p:spPr bwMode="auto">
          <a:xfrm>
            <a:off x="452438" y="4333875"/>
            <a:ext cx="7656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sz="2800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[2][0]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 0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1 + 0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1 = 1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41903" name="Rectangle 143"/>
          <p:cNvSpPr>
            <a:spLocks noChangeArrowheads="1"/>
          </p:cNvSpPr>
          <p:nvPr/>
        </p:nvSpPr>
        <p:spPr bwMode="auto">
          <a:xfrm>
            <a:off x="1330325" y="3355975"/>
            <a:ext cx="1647825" cy="444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/>
          </a:p>
        </p:txBody>
      </p:sp>
      <p:sp>
        <p:nvSpPr>
          <p:cNvPr id="1141904" name="Rectangle 144"/>
          <p:cNvSpPr>
            <a:spLocks noChangeArrowheads="1"/>
          </p:cNvSpPr>
          <p:nvPr/>
        </p:nvSpPr>
        <p:spPr bwMode="auto">
          <a:xfrm>
            <a:off x="3517900" y="2620963"/>
            <a:ext cx="479425" cy="1547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/>
          </a:p>
        </p:txBody>
      </p:sp>
      <p:sp>
        <p:nvSpPr>
          <p:cNvPr id="1141905" name="AutoShape 145"/>
          <p:cNvSpPr>
            <a:spLocks noChangeArrowheads="1"/>
          </p:cNvSpPr>
          <p:nvPr/>
        </p:nvSpPr>
        <p:spPr bwMode="auto">
          <a:xfrm>
            <a:off x="2125663" y="5168900"/>
            <a:ext cx="1931987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маршрут 2-1-0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41906" name="AutoShape 146"/>
          <p:cNvSpPr>
            <a:spLocks noChangeArrowheads="1"/>
          </p:cNvSpPr>
          <p:nvPr/>
        </p:nvSpPr>
        <p:spPr bwMode="auto">
          <a:xfrm>
            <a:off x="4708525" y="5187950"/>
            <a:ext cx="1931988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маршрут 2-3-0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4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4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4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4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4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4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4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4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97" grpId="0"/>
      <p:bldP spid="1141800" grpId="0"/>
      <p:bldP spid="1141829" grpId="0"/>
      <p:bldP spid="1141902" grpId="0"/>
      <p:bldP spid="1141903" grpId="0" animBg="1"/>
      <p:bldP spid="1141904" grpId="0" animBg="1"/>
      <p:bldP spid="1141905" grpId="0" animBg="1"/>
      <p:bldP spid="11419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F36205-5902-414B-8EAE-B36AF42817B8}" type="slidenum">
              <a:rPr lang="ru-RU" b="0"/>
              <a:pPr eaLnBrk="1" hangingPunct="1"/>
              <a:t>9</a:t>
            </a:fld>
            <a:endParaRPr lang="ru-RU" b="0"/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152000" y="188913"/>
            <a:ext cx="7383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/>
              <a:t>Как обнаружить цепи и циклы?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2962275" y="1530350"/>
            <a:ext cx="2522538" cy="519113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>
                <a:latin typeface="Courier New" pitchFamily="49" charset="0"/>
                <a:cs typeface="Arial" charset="0"/>
              </a:rPr>
              <a:t>M</a:t>
            </a:r>
            <a:r>
              <a:rPr lang="ru-RU" sz="2800" baseline="30000">
                <a:latin typeface="Courier New" pitchFamily="49" charset="0"/>
                <a:cs typeface="Arial" charset="0"/>
              </a:rPr>
              <a:t>3</a:t>
            </a:r>
            <a:r>
              <a:rPr lang="en-US" sz="2800">
                <a:latin typeface="Courier New" pitchFamily="49" charset="0"/>
                <a:cs typeface="Arial" charset="0"/>
              </a:rPr>
              <a:t> = M</a:t>
            </a:r>
            <a:r>
              <a:rPr lang="ru-RU" sz="2800" baseline="30000">
                <a:latin typeface="Courier New" pitchFamily="49" charset="0"/>
                <a:cs typeface="Arial" charset="0"/>
              </a:rPr>
              <a:t>2</a:t>
            </a:r>
            <a:r>
              <a:rPr lang="en-US" sz="2800">
                <a:latin typeface="Courier New" pitchFamily="49" charset="0"/>
                <a:cs typeface="Arial" charset="0"/>
              </a:rPr>
              <a:t> </a:t>
            </a:r>
            <a:r>
              <a:rPr lang="en-US" sz="2800">
                <a:latin typeface="Courier New" pitchFamily="49" charset="0"/>
                <a:cs typeface="Arial" charset="0"/>
                <a:sym typeface="Symbol" pitchFamily="18" charset="2"/>
              </a:rPr>
              <a:t> M</a:t>
            </a:r>
            <a:endParaRPr lang="en-US" sz="2800" b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1152000" y="831850"/>
            <a:ext cx="75300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</a:rPr>
              <a:t>Матрица путей длины 3:</a:t>
            </a:r>
            <a:endParaRPr lang="ru-RU" sz="2400" b="0" dirty="0"/>
          </a:p>
        </p:txBody>
      </p:sp>
      <p:graphicFrame>
        <p:nvGraphicFramePr>
          <p:cNvPr id="1162247" name="Group 7"/>
          <p:cNvGraphicFramePr>
            <a:graphicFrameLocks noGrp="1"/>
          </p:cNvGraphicFramePr>
          <p:nvPr/>
        </p:nvGraphicFramePr>
        <p:xfrm>
          <a:off x="3232150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2274" name="Rectangle 34"/>
          <p:cNvSpPr>
            <a:spLocks noChangeArrowheads="1"/>
          </p:cNvSpPr>
          <p:nvPr/>
        </p:nvSpPr>
        <p:spPr bwMode="auto">
          <a:xfrm>
            <a:off x="195263" y="3060700"/>
            <a:ext cx="849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sz="2800" baseline="30000" dirty="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62275" name="Rectangle 35"/>
          <p:cNvSpPr>
            <a:spLocks noChangeArrowheads="1"/>
          </p:cNvSpPr>
          <p:nvPr/>
        </p:nvSpPr>
        <p:spPr bwMode="auto">
          <a:xfrm>
            <a:off x="2722563" y="3067050"/>
            <a:ext cx="45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62303" name="Rectangle 63"/>
          <p:cNvSpPr>
            <a:spLocks noChangeArrowheads="1"/>
          </p:cNvSpPr>
          <p:nvPr/>
        </p:nvSpPr>
        <p:spPr bwMode="auto">
          <a:xfrm>
            <a:off x="4879975" y="3067050"/>
            <a:ext cx="39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162412" name="Group 172"/>
          <p:cNvGraphicFramePr>
            <a:graphicFrameLocks noGrp="1"/>
          </p:cNvGraphicFramePr>
          <p:nvPr/>
        </p:nvGraphicFramePr>
        <p:xfrm>
          <a:off x="5568950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107584" name="Group 91"/>
          <p:cNvGrpSpPr>
            <a:grpSpLocks/>
          </p:cNvGrpSpPr>
          <p:nvPr/>
        </p:nvGrpSpPr>
        <p:grpSpPr bwMode="auto">
          <a:xfrm>
            <a:off x="6705600" y="950913"/>
            <a:ext cx="2033588" cy="1822450"/>
            <a:chOff x="364" y="1134"/>
            <a:chExt cx="1281" cy="1148"/>
          </a:xfrm>
        </p:grpSpPr>
        <p:sp>
          <p:nvSpPr>
            <p:cNvPr id="1162332" name="Oval 92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0</a:t>
              </a:r>
            </a:p>
          </p:txBody>
        </p:sp>
        <p:sp>
          <p:nvSpPr>
            <p:cNvPr id="107718" name="Line 93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719" name="Line 94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720" name="Line 95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721" name="Line 96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07722" name="Line 9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62338" name="Oval 98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2</a:t>
              </a:r>
            </a:p>
          </p:txBody>
        </p:sp>
        <p:sp>
          <p:nvSpPr>
            <p:cNvPr id="1162339" name="Oval 99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</a:t>
              </a:r>
            </a:p>
          </p:txBody>
        </p:sp>
        <p:sp>
          <p:nvSpPr>
            <p:cNvPr id="1162340" name="Oval 100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</a:t>
              </a:r>
            </a:p>
          </p:txBody>
        </p:sp>
      </p:grpSp>
      <p:graphicFrame>
        <p:nvGraphicFramePr>
          <p:cNvPr id="1162341" name="Group 101"/>
          <p:cNvGraphicFramePr>
            <a:graphicFrameLocks noGrp="1"/>
          </p:cNvGraphicFramePr>
          <p:nvPr/>
        </p:nvGraphicFramePr>
        <p:xfrm>
          <a:off x="5562600" y="231457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2356" name="Group 116"/>
          <p:cNvGraphicFramePr>
            <a:graphicFrameLocks noGrp="1"/>
          </p:cNvGraphicFramePr>
          <p:nvPr/>
        </p:nvGraphicFramePr>
        <p:xfrm>
          <a:off x="5162550" y="2660650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2406" name="Group 166"/>
          <p:cNvGraphicFramePr>
            <a:graphicFrameLocks noGrp="1"/>
          </p:cNvGraphicFramePr>
          <p:nvPr/>
        </p:nvGraphicFramePr>
        <p:xfrm>
          <a:off x="1109663" y="2662238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2413" name="AutoShape 173"/>
          <p:cNvSpPr>
            <a:spLocks noChangeArrowheads="1"/>
          </p:cNvSpPr>
          <p:nvPr/>
        </p:nvSpPr>
        <p:spPr bwMode="auto">
          <a:xfrm>
            <a:off x="7354888" y="3159125"/>
            <a:ext cx="1639887" cy="962025"/>
          </a:xfrm>
          <a:prstGeom prst="wedgeRoundRectCallout">
            <a:avLst>
              <a:gd name="adj1" fmla="val -68972"/>
              <a:gd name="adj2" fmla="val 3498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b="0">
                <a:latin typeface="Arial" charset="0"/>
              </a:rPr>
              <a:t>на главной диагонали – циклы!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1162414" name="Group 174"/>
          <p:cNvGraphicFramePr>
            <a:graphicFrameLocks noGrp="1"/>
          </p:cNvGraphicFramePr>
          <p:nvPr/>
        </p:nvGraphicFramePr>
        <p:xfrm>
          <a:off x="3232150" y="4641850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2441" name="Rectangle 201"/>
          <p:cNvSpPr>
            <a:spLocks noChangeArrowheads="1"/>
          </p:cNvSpPr>
          <p:nvPr/>
        </p:nvSpPr>
        <p:spPr bwMode="auto">
          <a:xfrm>
            <a:off x="195263" y="5040313"/>
            <a:ext cx="849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sz="2800" baseline="30000"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62442" name="Rectangle 202"/>
          <p:cNvSpPr>
            <a:spLocks noChangeArrowheads="1"/>
          </p:cNvSpPr>
          <p:nvPr/>
        </p:nvSpPr>
        <p:spPr bwMode="auto">
          <a:xfrm>
            <a:off x="2722563" y="5046663"/>
            <a:ext cx="45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62443" name="Rectangle 203"/>
          <p:cNvSpPr>
            <a:spLocks noChangeArrowheads="1"/>
          </p:cNvSpPr>
          <p:nvPr/>
        </p:nvSpPr>
        <p:spPr bwMode="auto">
          <a:xfrm>
            <a:off x="4879975" y="5046663"/>
            <a:ext cx="39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sz="2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162541" name="Group 301"/>
          <p:cNvGraphicFramePr>
            <a:graphicFrameLocks noGrp="1"/>
          </p:cNvGraphicFramePr>
          <p:nvPr/>
        </p:nvGraphicFramePr>
        <p:xfrm>
          <a:off x="5568950" y="4641850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2471" name="Group 231"/>
          <p:cNvGraphicFramePr>
            <a:graphicFrameLocks noGrp="1"/>
          </p:cNvGraphicFramePr>
          <p:nvPr/>
        </p:nvGraphicFramePr>
        <p:xfrm>
          <a:off x="5562600" y="4294188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8937"/>
                <a:gridCol w="39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2486" name="Group 246"/>
          <p:cNvGraphicFramePr>
            <a:graphicFrameLocks noGrp="1"/>
          </p:cNvGraphicFramePr>
          <p:nvPr/>
        </p:nvGraphicFramePr>
        <p:xfrm>
          <a:off x="5162550" y="4640263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2536" name="Group 296"/>
          <p:cNvGraphicFramePr>
            <a:graphicFrameLocks noGrp="1"/>
          </p:cNvGraphicFramePr>
          <p:nvPr/>
        </p:nvGraphicFramePr>
        <p:xfrm>
          <a:off x="1109663" y="4641850"/>
          <a:ext cx="1558925" cy="1471664"/>
        </p:xfrm>
        <a:graphic>
          <a:graphicData uri="http://schemas.openxmlformats.org/drawingml/2006/table">
            <a:tbl>
              <a:tblPr/>
              <a:tblGrid>
                <a:gridCol w="388937"/>
                <a:gridCol w="390525"/>
                <a:gridCol w="388938"/>
                <a:gridCol w="390525"/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8" marB="4679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6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6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6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6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6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74" grpId="0"/>
      <p:bldP spid="1162275" grpId="0"/>
      <p:bldP spid="1162303" grpId="0"/>
      <p:bldP spid="1162413" grpId="0" animBg="1"/>
      <p:bldP spid="1162441" grpId="0"/>
      <p:bldP spid="1162442" grpId="0"/>
      <p:bldP spid="11624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2016</TotalTime>
  <Words>993</Words>
  <Application>Microsoft Office PowerPoint</Application>
  <PresentationFormat>Экран (4:3)</PresentationFormat>
  <Paragraphs>642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Corbel</vt:lpstr>
      <vt:lpstr>Courier New</vt:lpstr>
      <vt:lpstr>Symbol</vt:lpstr>
      <vt:lpstr>Параллакс</vt:lpstr>
      <vt:lpstr>Лекция №3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107</cp:revision>
  <dcterms:created xsi:type="dcterms:W3CDTF">2013-09-03T20:28:14Z</dcterms:created>
  <dcterms:modified xsi:type="dcterms:W3CDTF">2013-09-25T20:48:08Z</dcterms:modified>
</cp:coreProperties>
</file>