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54"/>
  </p:notesMasterIdLst>
  <p:sldIdLst>
    <p:sldId id="283" r:id="rId2"/>
    <p:sldId id="299" r:id="rId3"/>
    <p:sldId id="284" r:id="rId4"/>
    <p:sldId id="300" r:id="rId5"/>
    <p:sldId id="301" r:id="rId6"/>
    <p:sldId id="345" r:id="rId7"/>
    <p:sldId id="302" r:id="rId8"/>
    <p:sldId id="303" r:id="rId9"/>
    <p:sldId id="306" r:id="rId10"/>
    <p:sldId id="307" r:id="rId11"/>
    <p:sldId id="308" r:id="rId12"/>
    <p:sldId id="309" r:id="rId13"/>
    <p:sldId id="310" r:id="rId14"/>
    <p:sldId id="311" r:id="rId15"/>
    <p:sldId id="344" r:id="rId16"/>
    <p:sldId id="343"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6" r:id="rId49"/>
    <p:sldId id="286" r:id="rId50"/>
    <p:sldId id="287" r:id="rId51"/>
    <p:sldId id="289"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4" d="100"/>
          <a:sy n="104" d="100"/>
        </p:scale>
        <p:origin x="27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F58C8-60DC-47B4-912A-EF7D70B9EC06}" type="datetimeFigureOut">
              <a:rPr lang="uk-UA" smtClean="0"/>
              <a:t>10.11.2015</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EDBD-E20A-4CDE-B9F2-9BFB28E7FF9F}" type="slidenum">
              <a:rPr lang="uk-UA" smtClean="0"/>
              <a:t>‹#›</a:t>
            </a:fld>
            <a:endParaRPr lang="uk-UA"/>
          </a:p>
        </p:txBody>
      </p:sp>
    </p:spTree>
    <p:extLst>
      <p:ext uri="{BB962C8B-B14F-4D97-AF65-F5344CB8AC3E}">
        <p14:creationId xmlns:p14="http://schemas.microsoft.com/office/powerpoint/2010/main" val="322671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5C5CF56-AECB-49DB-94F7-ED9BA5F40F86}" type="slidenum">
              <a:rPr lang="be-BY" altLang="ru-RU">
                <a:latin typeface="Arial" charset="0"/>
              </a:rPr>
              <a:pPr>
                <a:spcBef>
                  <a:spcPct val="0"/>
                </a:spcBef>
              </a:pPr>
              <a:t>9</a:t>
            </a:fld>
            <a:endParaRPr lang="be-BY" altLang="ru-RU">
              <a:latin typeface="Arial" charset="0"/>
            </a:endParaRPr>
          </a:p>
        </p:txBody>
      </p:sp>
      <p:sp>
        <p:nvSpPr>
          <p:cNvPr id="21507"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p:spPr>
      </p:sp>
      <p:sp>
        <p:nvSpPr>
          <p:cNvPr id="2150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ru-RU" altLang="ru-RU" smtClean="0"/>
          </a:p>
        </p:txBody>
      </p:sp>
    </p:spTree>
    <p:extLst>
      <p:ext uri="{BB962C8B-B14F-4D97-AF65-F5344CB8AC3E}">
        <p14:creationId xmlns:p14="http://schemas.microsoft.com/office/powerpoint/2010/main" val="17266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688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67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48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00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5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44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27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094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609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6481" y="273629"/>
            <a:ext cx="8226720" cy="1143480"/>
          </a:xfrm>
        </p:spPr>
        <p:txBody>
          <a:bodyPr lIns="82945" tIns="41473" rIns="82945" bIns="41473"/>
          <a:lstStyle/>
          <a:p>
            <a:r>
              <a:rPr lang="ru-RU" smtClean="0"/>
              <a:t>Образец заголовка</a:t>
            </a:r>
            <a:endParaRPr lang="ru-RU"/>
          </a:p>
        </p:txBody>
      </p:sp>
      <p:sp>
        <p:nvSpPr>
          <p:cNvPr id="3" name="Дата 2"/>
          <p:cNvSpPr>
            <a:spLocks noGrp="1"/>
          </p:cNvSpPr>
          <p:nvPr>
            <p:ph type="dt" idx="10"/>
          </p:nvPr>
        </p:nvSpPr>
        <p:spPr>
          <a:xfrm>
            <a:off x="457200" y="6246813"/>
            <a:ext cx="2127250" cy="471487"/>
          </a:xfrm>
        </p:spPr>
        <p:txBody>
          <a:bodyPr lIns="82945" tIns="41473" rIns="82945" bIns="41473"/>
          <a:lstStyle>
            <a:lvl1pPr>
              <a:defRPr/>
            </a:lvl1pPr>
          </a:lstStyle>
          <a:p>
            <a:pPr>
              <a:defRPr/>
            </a:pPr>
            <a:endParaRPr lang="be-BY"/>
          </a:p>
        </p:txBody>
      </p:sp>
      <p:sp>
        <p:nvSpPr>
          <p:cNvPr id="4" name="Нижний колонтитул 3"/>
          <p:cNvSpPr>
            <a:spLocks noGrp="1"/>
          </p:cNvSpPr>
          <p:nvPr>
            <p:ph type="ftr" idx="11"/>
          </p:nvPr>
        </p:nvSpPr>
        <p:spPr>
          <a:xfrm>
            <a:off x="3127375" y="6246813"/>
            <a:ext cx="2897188" cy="471487"/>
          </a:xfrm>
        </p:spPr>
        <p:txBody>
          <a:bodyPr lIns="82945" tIns="41473" rIns="82945" bIns="41473"/>
          <a:lstStyle>
            <a:lvl1pPr>
              <a:defRPr/>
            </a:lvl1pPr>
          </a:lstStyle>
          <a:p>
            <a:pPr>
              <a:defRPr/>
            </a:pPr>
            <a:endParaRPr lang="be-BY"/>
          </a:p>
        </p:txBody>
      </p:sp>
      <p:sp>
        <p:nvSpPr>
          <p:cNvPr id="5" name="Номер слайда 4"/>
          <p:cNvSpPr>
            <a:spLocks noGrp="1"/>
          </p:cNvSpPr>
          <p:nvPr>
            <p:ph type="sldNum" idx="12"/>
          </p:nvPr>
        </p:nvSpPr>
        <p:spPr>
          <a:xfrm>
            <a:off x="6554788" y="6246813"/>
            <a:ext cx="2128837" cy="471487"/>
          </a:xfrm>
        </p:spPr>
        <p:txBody>
          <a:bodyPr lIns="82945" tIns="41473" rIns="82945" bIns="41473"/>
          <a:lstStyle>
            <a:lvl1pPr>
              <a:defRPr/>
            </a:lvl1pPr>
          </a:lstStyle>
          <a:p>
            <a:fld id="{B42DDC58-D4B9-4808-AA0C-9BE9E0F062A3}" type="slidenum">
              <a:rPr lang="be-BY" altLang="ru-RU"/>
              <a:pPr/>
              <a:t>‹#›</a:t>
            </a:fld>
            <a:endParaRPr lang="be-BY" altLang="ru-RU"/>
          </a:p>
        </p:txBody>
      </p:sp>
    </p:spTree>
    <p:extLst>
      <p:ext uri="{BB962C8B-B14F-4D97-AF65-F5344CB8AC3E}">
        <p14:creationId xmlns:p14="http://schemas.microsoft.com/office/powerpoint/2010/main" val="16130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48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21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33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3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17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18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2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11/10/2015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4250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6600" dirty="0" smtClean="0"/>
              <a:t>Лекция №</a:t>
            </a:r>
            <a:r>
              <a:rPr lang="en-US" sz="6600" dirty="0" smtClean="0"/>
              <a:t>5</a:t>
            </a:r>
            <a:endParaRPr lang="uk-UA" dirty="0"/>
          </a:p>
        </p:txBody>
      </p:sp>
      <p:sp>
        <p:nvSpPr>
          <p:cNvPr id="3" name="Подзаголовок 2"/>
          <p:cNvSpPr>
            <a:spLocks noGrp="1"/>
          </p:cNvSpPr>
          <p:nvPr>
            <p:ph type="subTitle" idx="1"/>
          </p:nvPr>
        </p:nvSpPr>
        <p:spPr/>
        <p:txBody>
          <a:bodyPr/>
          <a:lstStyle/>
          <a:p>
            <a:r>
              <a:rPr lang="ru-RU" dirty="0" smtClean="0"/>
              <a:t>Кросс-платформенное программирование</a:t>
            </a:r>
            <a:endParaRPr lang="uk-UA" dirty="0"/>
          </a:p>
        </p:txBody>
      </p:sp>
    </p:spTree>
    <p:extLst>
      <p:ext uri="{BB962C8B-B14F-4D97-AF65-F5344CB8AC3E}">
        <p14:creationId xmlns:p14="http://schemas.microsoft.com/office/powerpoint/2010/main" val="1803194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p:cNvSpPr txBox="1">
            <a:spLocks noChangeArrowheads="1"/>
          </p:cNvSpPr>
          <p:nvPr/>
        </p:nvSpPr>
        <p:spPr bwMode="auto">
          <a:xfrm>
            <a:off x="1000125" y="1106488"/>
            <a:ext cx="81438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en-US" altLang="ru-RU" sz="2400" b="1">
                <a:latin typeface="Arial" charset="0"/>
              </a:rPr>
              <a:t>vector</a:t>
            </a:r>
            <a:r>
              <a:rPr lang="ru-RU" altLang="ru-RU" sz="2400" b="1">
                <a:latin typeface="Arial" charset="0"/>
              </a:rPr>
              <a:t> - </a:t>
            </a:r>
            <a:r>
              <a:rPr lang="ru-RU" altLang="ru-RU" sz="2400">
                <a:latin typeface="Arial" charset="0"/>
              </a:rPr>
              <a:t>динамический массив произвольного доступа с автоматическим изменением размера при добавлении/удалении элемента.</a:t>
            </a:r>
          </a:p>
          <a:p>
            <a:pPr>
              <a:spcBef>
                <a:spcPct val="0"/>
              </a:spcBef>
              <a:buClrTx/>
              <a:buSzTx/>
              <a:buFontTx/>
              <a:buNone/>
            </a:pPr>
            <a:endParaRPr lang="en-US" altLang="ru-RU" sz="2400">
              <a:latin typeface="Arial" charset="0"/>
            </a:endParaRPr>
          </a:p>
          <a:p>
            <a:pPr>
              <a:spcBef>
                <a:spcPct val="0"/>
              </a:spcBef>
              <a:buClrTx/>
              <a:buSzTx/>
              <a:buFontTx/>
              <a:buNone/>
            </a:pPr>
            <a:r>
              <a:rPr lang="en-US" altLang="ru-RU" sz="2400">
                <a:latin typeface="Arial" charset="0"/>
              </a:rPr>
              <a:t>#include &lt;vector&gt;</a:t>
            </a:r>
            <a:r>
              <a:rPr lang="ru-RU" altLang="ru-RU" sz="2400">
                <a:latin typeface="Arial" charset="0"/>
              </a:rPr>
              <a:t> </a:t>
            </a:r>
            <a:r>
              <a:rPr lang="en-US" altLang="ru-RU" sz="2400">
                <a:latin typeface="Arial" charset="0"/>
              </a:rPr>
              <a:t>// </a:t>
            </a:r>
            <a:r>
              <a:rPr lang="ru-RU" altLang="ru-RU" sz="2400">
                <a:latin typeface="Arial" charset="0"/>
              </a:rPr>
              <a:t>подключение библиотеки</a:t>
            </a:r>
          </a:p>
          <a:p>
            <a:pPr>
              <a:spcBef>
                <a:spcPct val="0"/>
              </a:spcBef>
              <a:buClrTx/>
              <a:buSzTx/>
              <a:buFontTx/>
              <a:buNone/>
            </a:pPr>
            <a:r>
              <a:rPr lang="en-US" altLang="ru-RU" sz="2400">
                <a:latin typeface="Arial" charset="0"/>
              </a:rPr>
              <a:t>vector&lt;</a:t>
            </a:r>
            <a:r>
              <a:rPr lang="ru-RU" altLang="ru-RU" sz="2400" i="1">
                <a:latin typeface="Arial" charset="0"/>
              </a:rPr>
              <a:t>тип</a:t>
            </a:r>
            <a:r>
              <a:rPr lang="en-US" altLang="ru-RU" sz="2400">
                <a:latin typeface="Arial" charset="0"/>
              </a:rPr>
              <a:t>&gt; </a:t>
            </a:r>
            <a:r>
              <a:rPr lang="ru-RU" altLang="ru-RU" sz="2400" i="1">
                <a:latin typeface="Arial" charset="0"/>
              </a:rPr>
              <a:t>имя_переменной</a:t>
            </a:r>
            <a:r>
              <a:rPr lang="en-US" altLang="ru-RU" sz="2400">
                <a:latin typeface="Arial" charset="0"/>
              </a:rPr>
              <a:t>;</a:t>
            </a:r>
            <a:r>
              <a:rPr lang="ru-RU" altLang="ru-RU" sz="2400">
                <a:latin typeface="Arial" charset="0"/>
              </a:rPr>
              <a:t> </a:t>
            </a:r>
            <a:r>
              <a:rPr lang="en-US" altLang="ru-RU" sz="2400">
                <a:latin typeface="Arial" charset="0"/>
              </a:rPr>
              <a:t>// </a:t>
            </a:r>
            <a:r>
              <a:rPr lang="ru-RU" altLang="ru-RU" sz="2400">
                <a:latin typeface="Arial" charset="0"/>
              </a:rPr>
              <a:t>объявление</a:t>
            </a:r>
            <a:endParaRPr lang="en-US"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vector</a:t>
            </a:r>
            <a:endParaRPr lang="ru-RU" sz="4400" dirty="0"/>
          </a:p>
        </p:txBody>
      </p:sp>
    </p:spTree>
    <p:extLst>
      <p:ext uri="{BB962C8B-B14F-4D97-AF65-F5344CB8AC3E}">
        <p14:creationId xmlns:p14="http://schemas.microsoft.com/office/powerpoint/2010/main" val="2396611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1000125" y="1106488"/>
            <a:ext cx="8143875" cy="4324350"/>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ru-RU" sz="2400" dirty="0" smtClean="0"/>
              <a:t>Основные функции в классе </a:t>
            </a:r>
            <a:r>
              <a:rPr lang="en-US" sz="2400" dirty="0" smtClean="0"/>
              <a:t>vector:</a:t>
            </a:r>
          </a:p>
          <a:p>
            <a:pPr marL="342900" indent="-342900">
              <a:spcAft>
                <a:spcPts val="600"/>
              </a:spcAft>
              <a:buFont typeface="Arial" pitchFamily="34" charset="0"/>
              <a:buChar char="•"/>
              <a:defRPr/>
            </a:pPr>
            <a:r>
              <a:rPr lang="en-US" sz="2400" dirty="0" smtClean="0"/>
              <a:t>begin()</a:t>
            </a:r>
            <a:r>
              <a:rPr lang="ru-RU" sz="2400" dirty="0" smtClean="0"/>
              <a:t> – итератор начального элемента</a:t>
            </a:r>
            <a:endParaRPr lang="en-US" sz="2400" dirty="0" smtClean="0"/>
          </a:p>
          <a:p>
            <a:pPr marL="342900" indent="-342900">
              <a:spcAft>
                <a:spcPts val="600"/>
              </a:spcAft>
              <a:buFont typeface="Arial" pitchFamily="34" charset="0"/>
              <a:buChar char="•"/>
              <a:defRPr/>
            </a:pPr>
            <a:r>
              <a:rPr lang="en-US" sz="2400" dirty="0" smtClean="0"/>
              <a:t>end()</a:t>
            </a:r>
            <a:r>
              <a:rPr lang="ru-RU" sz="2400" dirty="0" smtClean="0"/>
              <a:t> – итератор последнего элемента</a:t>
            </a:r>
            <a:endParaRPr lang="en-US" sz="2400" dirty="0" smtClean="0"/>
          </a:p>
          <a:p>
            <a:pPr marL="342900" indent="-342900">
              <a:spcAft>
                <a:spcPts val="600"/>
              </a:spcAft>
              <a:buFont typeface="Arial" pitchFamily="34" charset="0"/>
              <a:buChar char="•"/>
              <a:defRPr/>
            </a:pPr>
            <a:r>
              <a:rPr lang="en-US" sz="2400" dirty="0" smtClean="0"/>
              <a:t>clear() </a:t>
            </a:r>
            <a:r>
              <a:rPr lang="ru-RU" sz="2400" dirty="0" smtClean="0"/>
              <a:t>–</a:t>
            </a:r>
            <a:r>
              <a:rPr lang="en-US" sz="2400" dirty="0" smtClean="0"/>
              <a:t> </a:t>
            </a:r>
            <a:r>
              <a:rPr lang="ru-RU" sz="2400" dirty="0" smtClean="0"/>
              <a:t>удаление всех элементов вектора</a:t>
            </a:r>
            <a:endParaRPr lang="en-US" sz="2400" dirty="0" smtClean="0"/>
          </a:p>
          <a:p>
            <a:pPr marL="342900" indent="-342900">
              <a:spcAft>
                <a:spcPts val="600"/>
              </a:spcAft>
              <a:buFont typeface="Arial" pitchFamily="34" charset="0"/>
              <a:buChar char="•"/>
              <a:defRPr/>
            </a:pPr>
            <a:r>
              <a:rPr lang="en-US" sz="2400" dirty="0" smtClean="0"/>
              <a:t>resize(</a:t>
            </a:r>
            <a:r>
              <a:rPr lang="ru-RU" sz="2400" i="1" dirty="0" err="1" smtClean="0"/>
              <a:t>новая_длина</a:t>
            </a:r>
            <a:r>
              <a:rPr lang="en-US" sz="2400" dirty="0" smtClean="0"/>
              <a:t>)</a:t>
            </a:r>
            <a:r>
              <a:rPr lang="ru-RU" sz="2400" dirty="0" smtClean="0"/>
              <a:t> </a:t>
            </a:r>
            <a:r>
              <a:rPr lang="en-US" sz="2400" dirty="0" smtClean="0"/>
              <a:t>// </a:t>
            </a:r>
            <a:r>
              <a:rPr lang="ru-RU" sz="2400" dirty="0" smtClean="0"/>
              <a:t>изменение размера вектора</a:t>
            </a:r>
          </a:p>
          <a:p>
            <a:pPr marL="342900" indent="-342900">
              <a:spcAft>
                <a:spcPts val="600"/>
              </a:spcAft>
              <a:buFont typeface="Arial" pitchFamily="34" charset="0"/>
              <a:buChar char="•"/>
              <a:defRPr/>
            </a:pPr>
            <a:r>
              <a:rPr lang="en-US" sz="2400" dirty="0" smtClean="0"/>
              <a:t>size()</a:t>
            </a:r>
            <a:r>
              <a:rPr lang="ru-RU" sz="2400" dirty="0" smtClean="0"/>
              <a:t> </a:t>
            </a:r>
            <a:r>
              <a:rPr lang="en-US" sz="2400" dirty="0" smtClean="0"/>
              <a:t>//</a:t>
            </a:r>
            <a:r>
              <a:rPr lang="ru-RU" sz="2400" dirty="0" smtClean="0"/>
              <a:t> получение текущего размера вектора</a:t>
            </a:r>
          </a:p>
          <a:p>
            <a:pPr marL="342900" indent="-342900">
              <a:spcAft>
                <a:spcPts val="600"/>
              </a:spcAft>
              <a:buFont typeface="Arial" pitchFamily="34" charset="0"/>
              <a:buChar char="•"/>
              <a:defRPr/>
            </a:pPr>
            <a:r>
              <a:rPr lang="en-US" sz="2400" dirty="0" err="1" smtClean="0"/>
              <a:t>push_back</a:t>
            </a:r>
            <a:r>
              <a:rPr lang="en-US" sz="2400" dirty="0" smtClean="0"/>
              <a:t>(T &amp;</a:t>
            </a:r>
            <a:r>
              <a:rPr lang="en-US" sz="2400" dirty="0" err="1" smtClean="0"/>
              <a:t>val</a:t>
            </a:r>
            <a:r>
              <a:rPr lang="en-US" sz="2400" dirty="0" smtClean="0"/>
              <a:t>) // </a:t>
            </a:r>
            <a:r>
              <a:rPr lang="ru-RU" sz="2400" dirty="0" smtClean="0"/>
              <a:t>добавляет эл-</a:t>
            </a:r>
            <a:r>
              <a:rPr lang="ru-RU" sz="2400" dirty="0" err="1" smtClean="0"/>
              <a:t>нт</a:t>
            </a:r>
            <a:r>
              <a:rPr lang="ru-RU" sz="2400" dirty="0" smtClean="0"/>
              <a:t> в конец вектора</a:t>
            </a:r>
            <a:endParaRPr lang="en-US" sz="2400" dirty="0" smtClean="0"/>
          </a:p>
          <a:p>
            <a:pPr marL="342900" indent="-342900">
              <a:spcAft>
                <a:spcPts val="600"/>
              </a:spcAft>
              <a:buFont typeface="Arial" pitchFamily="34" charset="0"/>
              <a:buChar char="•"/>
              <a:defRPr/>
            </a:pPr>
            <a:r>
              <a:rPr lang="en-US" sz="2400" dirty="0" smtClean="0"/>
              <a:t>insert(iterator </a:t>
            </a:r>
            <a:r>
              <a:rPr lang="en-US" sz="2400" dirty="0" err="1" smtClean="0"/>
              <a:t>i</a:t>
            </a:r>
            <a:r>
              <a:rPr lang="en-US" sz="2400" dirty="0" smtClean="0"/>
              <a:t>, T &amp;</a:t>
            </a:r>
            <a:r>
              <a:rPr lang="en-US" sz="2400" dirty="0" err="1" smtClean="0"/>
              <a:t>val</a:t>
            </a:r>
            <a:r>
              <a:rPr lang="en-US" sz="2400" dirty="0" smtClean="0"/>
              <a:t>) // </a:t>
            </a:r>
            <a:r>
              <a:rPr lang="ru-RU" sz="2400" dirty="0" smtClean="0"/>
              <a:t>добавляет эл-</a:t>
            </a:r>
            <a:r>
              <a:rPr lang="ru-RU" sz="2400" dirty="0" err="1" smtClean="0"/>
              <a:t>нт</a:t>
            </a:r>
            <a:r>
              <a:rPr lang="ru-RU" sz="2400" dirty="0" smtClean="0"/>
              <a:t> внутрь вектора</a:t>
            </a:r>
            <a:endParaRPr lang="en-US" sz="2400" dirty="0" smtClean="0"/>
          </a:p>
          <a:p>
            <a:pPr marL="342900" indent="-342900" algn="just">
              <a:spcAft>
                <a:spcPts val="600"/>
              </a:spcAft>
              <a:buFont typeface="Arial" pitchFamily="34" charset="0"/>
              <a:buChar char="•"/>
              <a:defRPr/>
            </a:pPr>
            <a:r>
              <a:rPr lang="en-US" sz="2400" dirty="0" smtClean="0"/>
              <a:t>[] //</a:t>
            </a:r>
            <a:r>
              <a:rPr lang="ru-RU" sz="2400" dirty="0" smtClean="0"/>
              <a:t> обращение к элементу вектора</a:t>
            </a:r>
            <a:endParaRPr lang="en-US" sz="2400" dirty="0" smtClean="0"/>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vector</a:t>
            </a:r>
            <a:endParaRPr lang="ru-RU" sz="4400" dirty="0"/>
          </a:p>
        </p:txBody>
      </p:sp>
    </p:spTree>
    <p:extLst>
      <p:ext uri="{BB962C8B-B14F-4D97-AF65-F5344CB8AC3E}">
        <p14:creationId xmlns:p14="http://schemas.microsoft.com/office/powerpoint/2010/main" val="3479739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
          <p:cNvSpPr txBox="1">
            <a:spLocks noChangeArrowheads="1"/>
          </p:cNvSpPr>
          <p:nvPr/>
        </p:nvSpPr>
        <p:spPr bwMode="auto">
          <a:xfrm>
            <a:off x="1000125" y="1106488"/>
            <a:ext cx="8035925"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spcAft>
                <a:spcPts val="600"/>
              </a:spcAft>
              <a:buClrTx/>
              <a:buSzTx/>
              <a:buFontTx/>
              <a:buNone/>
            </a:pPr>
            <a:r>
              <a:rPr lang="ru-RU" altLang="ru-RU" sz="2400" u="sng">
                <a:latin typeface="Arial" charset="0"/>
              </a:rPr>
              <a:t>Пример</a:t>
            </a:r>
          </a:p>
          <a:p>
            <a:pPr>
              <a:spcBef>
                <a:spcPct val="0"/>
              </a:spcBef>
              <a:buClrTx/>
              <a:buSzTx/>
              <a:buFontTx/>
              <a:buNone/>
            </a:pPr>
            <a:r>
              <a:rPr lang="en-US" altLang="ru-RU" sz="2400">
                <a:latin typeface="Arial" charset="0"/>
              </a:rPr>
              <a:t>vector&lt;int&gt; vec;</a:t>
            </a:r>
            <a:endParaRPr lang="ru-RU" altLang="ru-RU" sz="2400">
              <a:latin typeface="Arial" charset="0"/>
            </a:endParaRPr>
          </a:p>
          <a:p>
            <a:pPr>
              <a:spcBef>
                <a:spcPct val="0"/>
              </a:spcBef>
              <a:buClrTx/>
              <a:buSzTx/>
              <a:buFontTx/>
              <a:buNone/>
            </a:pPr>
            <a:r>
              <a:rPr lang="en-US" altLang="ru-RU" sz="2400">
                <a:latin typeface="Arial" charset="0"/>
              </a:rPr>
              <a:t>for (unsigned i = 0; i &lt; </a:t>
            </a:r>
            <a:r>
              <a:rPr lang="ru-RU" altLang="ru-RU" sz="2400">
                <a:latin typeface="Arial" charset="0"/>
              </a:rPr>
              <a:t>5</a:t>
            </a:r>
            <a:r>
              <a:rPr lang="en-US" altLang="ru-RU" sz="2400">
                <a:latin typeface="Arial" charset="0"/>
              </a:rPr>
              <a:t>; i++)</a:t>
            </a:r>
          </a:p>
          <a:p>
            <a:pPr>
              <a:spcBef>
                <a:spcPct val="0"/>
              </a:spcBef>
              <a:buClrTx/>
              <a:buSzTx/>
              <a:buFontTx/>
              <a:buNone/>
            </a:pPr>
            <a:r>
              <a:rPr lang="en-US" altLang="ru-RU" sz="2400">
                <a:latin typeface="Arial" charset="0"/>
              </a:rPr>
              <a:t>	vec.push_back(i*i);</a:t>
            </a:r>
          </a:p>
          <a:p>
            <a:pPr>
              <a:spcBef>
                <a:spcPct val="0"/>
              </a:spcBef>
              <a:buClrTx/>
              <a:buSzTx/>
              <a:buFontTx/>
              <a:buNone/>
            </a:pPr>
            <a:endParaRPr lang="ru-RU" altLang="ru-RU" sz="2400">
              <a:latin typeface="Arial" charset="0"/>
            </a:endParaRPr>
          </a:p>
          <a:p>
            <a:pPr>
              <a:spcBef>
                <a:spcPct val="0"/>
              </a:spcBef>
              <a:buClrTx/>
              <a:buSzTx/>
              <a:buFontTx/>
              <a:buNone/>
            </a:pPr>
            <a:r>
              <a:rPr lang="en-US" altLang="ru-RU" sz="2400">
                <a:latin typeface="Arial" charset="0"/>
              </a:rPr>
              <a:t>for (unsigned i = 0; i &lt; vec.size(); i++)</a:t>
            </a:r>
          </a:p>
          <a:p>
            <a:pPr>
              <a:spcBef>
                <a:spcPct val="0"/>
              </a:spcBef>
              <a:buClrTx/>
              <a:buSzTx/>
              <a:buFontTx/>
              <a:buNone/>
            </a:pPr>
            <a:r>
              <a:rPr lang="en-US" altLang="ru-RU" sz="2400">
                <a:latin typeface="Arial" charset="0"/>
              </a:rPr>
              <a:t>	cout &lt;&lt; vec[i]</a:t>
            </a:r>
            <a:r>
              <a:rPr lang="ru-RU" altLang="ru-RU" sz="2400">
                <a:latin typeface="Arial" charset="0"/>
              </a:rPr>
              <a:t> </a:t>
            </a:r>
            <a:r>
              <a:rPr lang="en-US" altLang="ru-RU" sz="2400">
                <a:latin typeface="Arial" charset="0"/>
              </a:rPr>
              <a:t>&lt;&lt; “ ”;</a:t>
            </a:r>
            <a:endParaRPr lang="ru-RU" altLang="ru-RU" sz="2400">
              <a:latin typeface="Arial" charset="0"/>
            </a:endParaRPr>
          </a:p>
          <a:p>
            <a:pPr>
              <a:spcBef>
                <a:spcPct val="0"/>
              </a:spcBef>
              <a:buClrTx/>
              <a:buSzTx/>
              <a:buFontTx/>
              <a:buNone/>
            </a:pPr>
            <a:endParaRPr lang="en-US" altLang="ru-RU" sz="2400">
              <a:latin typeface="Arial" charset="0"/>
            </a:endParaRPr>
          </a:p>
          <a:p>
            <a:pPr>
              <a:spcBef>
                <a:spcPct val="0"/>
              </a:spcBef>
              <a:buClrTx/>
              <a:buSzTx/>
              <a:buFontTx/>
              <a:buNone/>
            </a:pPr>
            <a:r>
              <a:rPr lang="en-US" altLang="ru-RU" sz="2400">
                <a:latin typeface="Arial" charset="0"/>
              </a:rPr>
              <a:t>vec.resize(10);</a:t>
            </a:r>
            <a:r>
              <a:rPr lang="ru-RU" altLang="ru-RU" sz="2400">
                <a:latin typeface="Arial" charset="0"/>
              </a:rPr>
              <a:t> </a:t>
            </a:r>
            <a:r>
              <a:rPr lang="en-US" altLang="ru-RU" sz="2400">
                <a:latin typeface="Arial" charset="0"/>
              </a:rPr>
              <a:t>// </a:t>
            </a:r>
            <a:r>
              <a:rPr lang="ru-RU" altLang="ru-RU" sz="2400">
                <a:latin typeface="Arial" charset="0"/>
              </a:rPr>
              <a:t>теперь размер 10</a:t>
            </a:r>
          </a:p>
          <a:p>
            <a:pPr>
              <a:spcBef>
                <a:spcPct val="0"/>
              </a:spcBef>
              <a:buClrTx/>
              <a:buSzTx/>
              <a:buFontTx/>
              <a:buNone/>
            </a:pPr>
            <a:r>
              <a:rPr lang="ru-RU" altLang="ru-RU" sz="2400">
                <a:latin typeface="Arial" charset="0"/>
              </a:rPr>
              <a:t>…</a:t>
            </a:r>
          </a:p>
          <a:p>
            <a:pPr>
              <a:spcBef>
                <a:spcPct val="0"/>
              </a:spcBef>
              <a:buClrTx/>
              <a:buSzTx/>
              <a:buFontTx/>
              <a:buNone/>
            </a:pPr>
            <a:r>
              <a:rPr lang="en-US" altLang="ru-RU" sz="2400">
                <a:latin typeface="Arial" charset="0"/>
              </a:rPr>
              <a:t>vec.clear();</a:t>
            </a:r>
            <a:endParaRPr lang="ru-RU" altLang="ru-RU" sz="2400">
              <a:latin typeface="Arial" charset="0"/>
            </a:endParaRP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Вывод</a:t>
            </a:r>
            <a:r>
              <a:rPr lang="en-US" altLang="ru-RU" sz="2400">
                <a:latin typeface="Arial" charset="0"/>
              </a:rPr>
              <a:t>:</a:t>
            </a:r>
          </a:p>
          <a:p>
            <a:pPr>
              <a:spcBef>
                <a:spcPct val="0"/>
              </a:spcBef>
              <a:buClrTx/>
              <a:buSzTx/>
              <a:buFontTx/>
              <a:buNone/>
            </a:pPr>
            <a:r>
              <a:rPr lang="ru-RU" altLang="ru-RU" sz="2400">
                <a:latin typeface="Arial" charset="0"/>
              </a:rPr>
              <a:t>0 1 4 9 16</a:t>
            </a:r>
            <a:endParaRPr lang="en-US"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vector</a:t>
            </a:r>
            <a:endParaRPr lang="ru-RU" sz="4400" dirty="0"/>
          </a:p>
        </p:txBody>
      </p:sp>
    </p:spTree>
    <p:extLst>
      <p:ext uri="{BB962C8B-B14F-4D97-AF65-F5344CB8AC3E}">
        <p14:creationId xmlns:p14="http://schemas.microsoft.com/office/powerpoint/2010/main" val="2864238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1000125" y="1106488"/>
            <a:ext cx="8035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Вектор может быть многомерным.</a:t>
            </a:r>
          </a:p>
          <a:p>
            <a:pPr>
              <a:spcBef>
                <a:spcPct val="0"/>
              </a:spcBef>
              <a:buClrTx/>
              <a:buSzTx/>
              <a:buFontTx/>
              <a:buNone/>
            </a:pPr>
            <a:endParaRPr lang="en-US" altLang="ru-RU" sz="2400">
              <a:latin typeface="Arial" charset="0"/>
            </a:endParaRPr>
          </a:p>
          <a:p>
            <a:pPr>
              <a:spcBef>
                <a:spcPct val="0"/>
              </a:spcBef>
              <a:buClrTx/>
              <a:buSzTx/>
              <a:buFontTx/>
              <a:buNone/>
            </a:pPr>
            <a:r>
              <a:rPr lang="ru-RU" altLang="ru-RU" sz="2400">
                <a:latin typeface="Arial" charset="0"/>
              </a:rPr>
              <a:t>Пример</a:t>
            </a:r>
            <a:r>
              <a:rPr lang="en-US" altLang="ru-RU" sz="2400">
                <a:latin typeface="Arial" charset="0"/>
              </a:rPr>
              <a:t>:</a:t>
            </a:r>
            <a:endParaRPr lang="ru-RU" altLang="ru-RU" sz="2400">
              <a:latin typeface="Arial" charset="0"/>
            </a:endParaRPr>
          </a:p>
          <a:p>
            <a:pPr>
              <a:spcBef>
                <a:spcPct val="0"/>
              </a:spcBef>
              <a:buClrTx/>
              <a:buSzTx/>
              <a:buFontTx/>
              <a:buNone/>
            </a:pPr>
            <a:r>
              <a:rPr lang="en-US" altLang="ru-RU" sz="2400">
                <a:latin typeface="Arial" charset="0"/>
              </a:rPr>
              <a:t>vector&lt;</a:t>
            </a:r>
            <a:r>
              <a:rPr lang="ru-RU" altLang="ru-RU" sz="2400">
                <a:latin typeface="Arial" charset="0"/>
              </a:rPr>
              <a:t> </a:t>
            </a:r>
            <a:r>
              <a:rPr lang="en-US" altLang="ru-RU" sz="2400">
                <a:latin typeface="Arial" charset="0"/>
              </a:rPr>
              <a:t>vector&lt;int&gt;</a:t>
            </a:r>
            <a:r>
              <a:rPr lang="ru-RU" altLang="ru-RU" sz="2400">
                <a:latin typeface="Arial" charset="0"/>
              </a:rPr>
              <a:t> </a:t>
            </a:r>
            <a:r>
              <a:rPr lang="en-US" altLang="ru-RU" sz="2400">
                <a:latin typeface="Arial" charset="0"/>
              </a:rPr>
              <a:t>&gt; vec</a:t>
            </a:r>
            <a:r>
              <a:rPr lang="ru-RU" altLang="ru-RU" sz="2400">
                <a:latin typeface="Arial" charset="0"/>
              </a:rPr>
              <a:t>_</a:t>
            </a:r>
            <a:r>
              <a:rPr lang="en-US" altLang="ru-RU" sz="2400">
                <a:latin typeface="Arial" charset="0"/>
              </a:rPr>
              <a:t>matrix;</a:t>
            </a:r>
            <a:endParaRPr lang="ru-RU" altLang="ru-RU" sz="2400">
              <a:latin typeface="Arial" charset="0"/>
            </a:endParaRPr>
          </a:p>
          <a:p>
            <a:pPr>
              <a:spcBef>
                <a:spcPct val="0"/>
              </a:spcBef>
              <a:buClrTx/>
              <a:buSzTx/>
              <a:buFontTx/>
              <a:buNone/>
            </a:pPr>
            <a:r>
              <a:rPr lang="en-US" altLang="ru-RU" sz="2400">
                <a:latin typeface="Arial" charset="0"/>
              </a:rPr>
              <a:t>vec</a:t>
            </a:r>
            <a:r>
              <a:rPr lang="ru-RU" altLang="ru-RU" sz="2400">
                <a:latin typeface="Arial" charset="0"/>
              </a:rPr>
              <a:t>_</a:t>
            </a:r>
            <a:r>
              <a:rPr lang="en-US" altLang="ru-RU" sz="2400">
                <a:latin typeface="Arial" charset="0"/>
              </a:rPr>
              <a:t>matrix.resize(5); //</a:t>
            </a:r>
            <a:r>
              <a:rPr lang="ru-RU" altLang="ru-RU" sz="2400">
                <a:latin typeface="Arial" charset="0"/>
              </a:rPr>
              <a:t> у матрицы</a:t>
            </a:r>
            <a:r>
              <a:rPr lang="en-US" altLang="ru-RU" sz="2400">
                <a:latin typeface="Arial" charset="0"/>
              </a:rPr>
              <a:t> </a:t>
            </a:r>
            <a:r>
              <a:rPr lang="ru-RU" altLang="ru-RU" sz="2400">
                <a:latin typeface="Arial" charset="0"/>
              </a:rPr>
              <a:t>5 строк</a:t>
            </a:r>
            <a:endParaRPr lang="en-US" altLang="ru-RU" sz="2400">
              <a:latin typeface="Arial" charset="0"/>
            </a:endParaRPr>
          </a:p>
          <a:p>
            <a:pPr>
              <a:spcBef>
                <a:spcPct val="0"/>
              </a:spcBef>
              <a:buClrTx/>
              <a:buSzTx/>
              <a:buFontTx/>
              <a:buNone/>
            </a:pPr>
            <a:r>
              <a:rPr lang="en-US" altLang="ru-RU" sz="2400">
                <a:latin typeface="Arial" charset="0"/>
              </a:rPr>
              <a:t>for (unsigned i = 0; i &lt; vec</a:t>
            </a:r>
            <a:r>
              <a:rPr lang="ru-RU" altLang="ru-RU" sz="2400">
                <a:latin typeface="Arial" charset="0"/>
              </a:rPr>
              <a:t>_</a:t>
            </a:r>
            <a:r>
              <a:rPr lang="en-US" altLang="ru-RU" sz="2400">
                <a:latin typeface="Arial" charset="0"/>
              </a:rPr>
              <a:t>matrix.size(); i++)</a:t>
            </a:r>
          </a:p>
          <a:p>
            <a:pPr>
              <a:spcBef>
                <a:spcPct val="0"/>
              </a:spcBef>
              <a:buClrTx/>
              <a:buSzTx/>
              <a:buFontTx/>
              <a:buNone/>
            </a:pPr>
            <a:r>
              <a:rPr lang="en-US" altLang="ru-RU" sz="2400">
                <a:latin typeface="Arial" charset="0"/>
              </a:rPr>
              <a:t>	 vec</a:t>
            </a:r>
            <a:r>
              <a:rPr lang="ru-RU" altLang="ru-RU" sz="2400">
                <a:latin typeface="Arial" charset="0"/>
              </a:rPr>
              <a:t>_</a:t>
            </a:r>
            <a:r>
              <a:rPr lang="en-US" altLang="ru-RU" sz="2400">
                <a:latin typeface="Arial" charset="0"/>
              </a:rPr>
              <a:t>matrix[i].resize(6); // </a:t>
            </a:r>
            <a:r>
              <a:rPr lang="ru-RU" altLang="ru-RU" sz="2400">
                <a:latin typeface="Arial" charset="0"/>
              </a:rPr>
              <a:t>6 столбцов</a:t>
            </a:r>
            <a:endParaRPr lang="en-US" altLang="ru-RU" sz="2400">
              <a:latin typeface="Arial" charset="0"/>
            </a:endParaRP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Вектор может быть не только числовым.</a:t>
            </a:r>
          </a:p>
          <a:p>
            <a:pPr>
              <a:spcBef>
                <a:spcPct val="0"/>
              </a:spcBef>
              <a:buClrTx/>
              <a:buSzTx/>
              <a:buFontTx/>
              <a:buNone/>
            </a:pPr>
            <a:r>
              <a:rPr lang="en-US" altLang="ru-RU" sz="2400">
                <a:latin typeface="Arial" charset="0"/>
              </a:rPr>
              <a:t>vector&lt;string&gt; vec_string;</a:t>
            </a:r>
            <a:r>
              <a:rPr lang="ru-RU" altLang="ru-RU" sz="2400">
                <a:latin typeface="Arial" charset="0"/>
              </a:rPr>
              <a:t> </a:t>
            </a:r>
            <a:r>
              <a:rPr lang="en-US" altLang="ru-RU" sz="2400">
                <a:latin typeface="Arial" charset="0"/>
              </a:rPr>
              <a:t>// </a:t>
            </a:r>
            <a:r>
              <a:rPr lang="ru-RU" altLang="ru-RU" sz="2400">
                <a:latin typeface="Arial" charset="0"/>
              </a:rPr>
              <a:t>вектор строк</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Действуют операторы присваивания и сравнения.</a:t>
            </a:r>
            <a:endParaRPr lang="en-US" altLang="ru-RU" sz="2400">
              <a:latin typeface="Arial" charset="0"/>
            </a:endParaRPr>
          </a:p>
          <a:p>
            <a:pPr>
              <a:spcBef>
                <a:spcPct val="0"/>
              </a:spcBef>
              <a:buClrTx/>
              <a:buSzTx/>
              <a:buFontTx/>
              <a:buNone/>
            </a:pPr>
            <a:r>
              <a:rPr lang="en-US" altLang="ru-RU" sz="2400">
                <a:latin typeface="Arial" charset="0"/>
              </a:rPr>
              <a:t>vec1 = vec2;</a:t>
            </a:r>
          </a:p>
          <a:p>
            <a:pPr>
              <a:spcBef>
                <a:spcPct val="0"/>
              </a:spcBef>
              <a:buClrTx/>
              <a:buSzTx/>
              <a:buFontTx/>
              <a:buNone/>
            </a:pPr>
            <a:r>
              <a:rPr lang="en-US" altLang="ru-RU" sz="2400">
                <a:latin typeface="Arial" charset="0"/>
              </a:rPr>
              <a:t>If ( vec1 &lt; vec2 )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vector</a:t>
            </a:r>
            <a:endParaRPr lang="ru-RU" sz="4400" dirty="0"/>
          </a:p>
        </p:txBody>
      </p:sp>
    </p:spTree>
    <p:extLst>
      <p:ext uri="{BB962C8B-B14F-4D97-AF65-F5344CB8AC3E}">
        <p14:creationId xmlns:p14="http://schemas.microsoft.com/office/powerpoint/2010/main" val="179581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1000125" y="1106488"/>
            <a:ext cx="80359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en-US" altLang="ru-RU" sz="2400" b="1">
                <a:latin typeface="Arial" charset="0"/>
              </a:rPr>
              <a:t>list – </a:t>
            </a:r>
            <a:r>
              <a:rPr lang="ru-RU" altLang="ru-RU" sz="2400">
                <a:latin typeface="Arial" charset="0"/>
              </a:rPr>
              <a:t>двусвязный список Поиск перебором медленнее, чем у вектора из-за большего времени доступа к элементу. Вставка и удаление производятся быстрее.</a:t>
            </a:r>
          </a:p>
          <a:p>
            <a:pPr>
              <a:spcBef>
                <a:spcPct val="0"/>
              </a:spcBef>
              <a:buClrTx/>
              <a:buSzTx/>
              <a:buFontTx/>
              <a:buNone/>
            </a:pPr>
            <a:endParaRPr lang="ru-RU" altLang="ru-RU" sz="2400">
              <a:latin typeface="Arial" charset="0"/>
            </a:endParaRPr>
          </a:p>
          <a:p>
            <a:pPr>
              <a:spcBef>
                <a:spcPct val="0"/>
              </a:spcBef>
              <a:buClrTx/>
              <a:buSzTx/>
              <a:buFontTx/>
              <a:buNone/>
            </a:pPr>
            <a:r>
              <a:rPr lang="en-US" altLang="ru-RU" sz="2400">
                <a:latin typeface="Arial" charset="0"/>
              </a:rPr>
              <a:t>#include &lt;list&gt;</a:t>
            </a:r>
            <a:r>
              <a:rPr lang="ru-RU" altLang="ru-RU" sz="2400">
                <a:latin typeface="Arial" charset="0"/>
              </a:rPr>
              <a:t> </a:t>
            </a:r>
            <a:r>
              <a:rPr lang="en-US" altLang="ru-RU" sz="2400">
                <a:latin typeface="Arial" charset="0"/>
              </a:rPr>
              <a:t>// </a:t>
            </a:r>
            <a:r>
              <a:rPr lang="ru-RU" altLang="ru-RU" sz="2400">
                <a:latin typeface="Arial" charset="0"/>
              </a:rPr>
              <a:t>подключение библиотеки</a:t>
            </a:r>
            <a:endParaRPr lang="en-US" altLang="ru-RU" sz="2400">
              <a:latin typeface="Arial" charset="0"/>
            </a:endParaRPr>
          </a:p>
          <a:p>
            <a:pPr>
              <a:spcBef>
                <a:spcPct val="0"/>
              </a:spcBef>
              <a:buClrTx/>
              <a:buSzTx/>
              <a:buFontTx/>
              <a:buNone/>
            </a:pPr>
            <a:r>
              <a:rPr lang="ru-RU" altLang="ru-RU" sz="2400">
                <a:latin typeface="Arial" charset="0"/>
              </a:rPr>
              <a:t>Некоторые функции как у </a:t>
            </a:r>
            <a:r>
              <a:rPr lang="en-US" altLang="ru-RU" sz="2400">
                <a:latin typeface="Arial" charset="0"/>
              </a:rPr>
              <a:t>vector</a:t>
            </a:r>
            <a:r>
              <a:rPr lang="ru-RU" altLang="ru-RU" sz="2400">
                <a:latin typeface="Arial" charset="0"/>
              </a:rPr>
              <a:t>. Но есть функции объединения</a:t>
            </a:r>
            <a:r>
              <a:rPr lang="en-US" altLang="ru-RU" sz="2400">
                <a:latin typeface="Arial" charset="0"/>
              </a:rPr>
              <a:t> (merge)</a:t>
            </a:r>
            <a:r>
              <a:rPr lang="ru-RU" altLang="ru-RU" sz="2400">
                <a:latin typeface="Arial" charset="0"/>
              </a:rPr>
              <a:t> двух списков и сортировки списка (</a:t>
            </a:r>
            <a:r>
              <a:rPr lang="en-US" altLang="ru-RU" sz="2400">
                <a:latin typeface="Arial" charset="0"/>
              </a:rPr>
              <a:t>sort</a:t>
            </a:r>
            <a:r>
              <a:rPr lang="ru-RU" altLang="ru-RU" sz="2400">
                <a:latin typeface="Arial" charset="0"/>
              </a:rPr>
              <a:t>).</a:t>
            </a:r>
            <a:endParaRPr lang="en-US" altLang="ru-RU" sz="2400">
              <a:latin typeface="Arial" charset="0"/>
            </a:endParaRPr>
          </a:p>
          <a:p>
            <a:pPr>
              <a:spcBef>
                <a:spcPct val="0"/>
              </a:spcBef>
              <a:buClrTx/>
              <a:buSzTx/>
              <a:buFontTx/>
              <a:buNone/>
            </a:pPr>
            <a:endParaRPr lang="en-US" altLang="ru-RU" sz="2400">
              <a:latin typeface="Arial" charset="0"/>
            </a:endParaRPr>
          </a:p>
          <a:p>
            <a:pPr>
              <a:spcBef>
                <a:spcPct val="0"/>
              </a:spcBef>
              <a:buClrTx/>
              <a:buSzTx/>
              <a:buFontTx/>
              <a:buNone/>
            </a:pPr>
            <a:r>
              <a:rPr lang="ru-RU" altLang="ru-RU" sz="2400" u="sng">
                <a:latin typeface="Arial" charset="0"/>
              </a:rPr>
              <a:t>Пример</a:t>
            </a:r>
            <a:r>
              <a:rPr lang="en-US" altLang="ru-RU" sz="2400" u="sng">
                <a:latin typeface="Arial" charset="0"/>
              </a:rPr>
              <a:t>:</a:t>
            </a:r>
          </a:p>
          <a:p>
            <a:pPr>
              <a:spcBef>
                <a:spcPct val="0"/>
              </a:spcBef>
              <a:buClrTx/>
              <a:buSzTx/>
              <a:buFontTx/>
              <a:buNone/>
            </a:pPr>
            <a:r>
              <a:rPr lang="en-US" altLang="ru-RU" sz="2400">
                <a:latin typeface="Arial" charset="0"/>
              </a:rPr>
              <a:t>list&lt;int&gt; lst;</a:t>
            </a:r>
          </a:p>
          <a:p>
            <a:pPr>
              <a:spcBef>
                <a:spcPct val="0"/>
              </a:spcBef>
              <a:buClrTx/>
              <a:buSzTx/>
              <a:buFontTx/>
              <a:buNone/>
            </a:pPr>
            <a:r>
              <a:rPr lang="en-US" altLang="ru-RU" sz="2400">
                <a:latin typeface="Arial" charset="0"/>
              </a:rPr>
              <a:t>lst.resize(5);</a:t>
            </a:r>
          </a:p>
          <a:p>
            <a:pPr>
              <a:spcBef>
                <a:spcPct val="0"/>
              </a:spcBef>
              <a:buClrTx/>
              <a:buSzTx/>
              <a:buFontTx/>
              <a:buNone/>
            </a:pPr>
            <a:r>
              <a:rPr lang="en-US" altLang="ru-RU" sz="2400">
                <a:latin typeface="Arial" charset="0"/>
              </a:rPr>
              <a:t>for (unsigned i = 0; i &lt; </a:t>
            </a:r>
            <a:r>
              <a:rPr lang="ru-RU" altLang="ru-RU" sz="2400">
                <a:latin typeface="Arial" charset="0"/>
              </a:rPr>
              <a:t>5</a:t>
            </a:r>
            <a:r>
              <a:rPr lang="en-US" altLang="ru-RU" sz="2400">
                <a:latin typeface="Arial" charset="0"/>
              </a:rPr>
              <a:t>; i++)</a:t>
            </a:r>
          </a:p>
          <a:p>
            <a:pPr>
              <a:spcBef>
                <a:spcPct val="0"/>
              </a:spcBef>
              <a:buClrTx/>
              <a:buSzTx/>
              <a:buFontTx/>
              <a:buNone/>
            </a:pPr>
            <a:r>
              <a:rPr lang="ru-RU" altLang="ru-RU" sz="2400">
                <a:latin typeface="Arial" charset="0"/>
              </a:rPr>
              <a:t>	</a:t>
            </a:r>
            <a:r>
              <a:rPr lang="en-US" altLang="ru-RU" sz="2400">
                <a:latin typeface="Arial" charset="0"/>
              </a:rPr>
              <a:t>lst.push_back(i*i);</a:t>
            </a:r>
          </a:p>
          <a:p>
            <a:pPr>
              <a:spcBef>
                <a:spcPct val="0"/>
              </a:spcBef>
              <a:buClrTx/>
              <a:buSzTx/>
              <a:buFontTx/>
              <a:buNone/>
            </a:pPr>
            <a:r>
              <a:rPr lang="en-US" altLang="ru-RU" sz="2400">
                <a:latin typeface="Arial" charset="0"/>
              </a:rPr>
              <a:t>lst.sort();</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list</a:t>
            </a:r>
            <a:endParaRPr lang="ru-RU" sz="4400" dirty="0"/>
          </a:p>
        </p:txBody>
      </p:sp>
    </p:spTree>
    <p:extLst>
      <p:ext uri="{BB962C8B-B14F-4D97-AF65-F5344CB8AC3E}">
        <p14:creationId xmlns:p14="http://schemas.microsoft.com/office/powerpoint/2010/main" val="18870154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работы со стеком</a:t>
            </a:r>
            <a:endParaRPr lang="uk-UA" dirty="0"/>
          </a:p>
        </p:txBody>
      </p:sp>
      <p:sp>
        <p:nvSpPr>
          <p:cNvPr id="3" name="Объект 2"/>
          <p:cNvSpPr>
            <a:spLocks noGrp="1"/>
          </p:cNvSpPr>
          <p:nvPr>
            <p:ph idx="1"/>
          </p:nvPr>
        </p:nvSpPr>
        <p:spPr/>
        <p:txBody>
          <a:bodyPr/>
          <a:lstStyle/>
          <a:p>
            <a:pPr marL="0" indent="0">
              <a:buNone/>
            </a:pPr>
            <a:r>
              <a:rPr lang="ru-RU" dirty="0" err="1"/>
              <a:t>void</a:t>
            </a:r>
            <a:r>
              <a:rPr lang="ru-RU" dirty="0"/>
              <a:t> </a:t>
            </a:r>
            <a:r>
              <a:rPr lang="ru-RU" dirty="0" err="1"/>
              <a:t>push</a:t>
            </a:r>
            <a:r>
              <a:rPr lang="ru-RU" dirty="0"/>
              <a:t>(&lt;</a:t>
            </a:r>
            <a:r>
              <a:rPr lang="ru-RU" dirty="0" err="1"/>
              <a:t>type</a:t>
            </a:r>
            <a:r>
              <a:rPr lang="ru-RU" dirty="0"/>
              <a:t>&gt;) </a:t>
            </a:r>
            <a:r>
              <a:rPr lang="en-US" dirty="0" smtClean="0"/>
              <a:t>//</a:t>
            </a:r>
            <a:r>
              <a:rPr lang="ru-RU" dirty="0" smtClean="0"/>
              <a:t> </a:t>
            </a:r>
            <a:r>
              <a:rPr lang="ru-RU" dirty="0"/>
              <a:t>добавление элемента в стек.</a:t>
            </a:r>
          </a:p>
          <a:p>
            <a:pPr marL="0" indent="0">
              <a:buNone/>
            </a:pPr>
            <a:r>
              <a:rPr lang="ru-RU" dirty="0" err="1"/>
              <a:t>void</a:t>
            </a:r>
            <a:r>
              <a:rPr lang="ru-RU" dirty="0"/>
              <a:t> </a:t>
            </a:r>
            <a:r>
              <a:rPr lang="ru-RU" dirty="0" err="1"/>
              <a:t>pop</a:t>
            </a:r>
            <a:r>
              <a:rPr lang="ru-RU" dirty="0"/>
              <a:t>() </a:t>
            </a:r>
            <a:r>
              <a:rPr lang="en-US" dirty="0" smtClean="0"/>
              <a:t>//</a:t>
            </a:r>
            <a:r>
              <a:rPr lang="ru-RU" dirty="0" smtClean="0"/>
              <a:t> </a:t>
            </a:r>
            <a:r>
              <a:rPr lang="ru-RU" dirty="0"/>
              <a:t>удаляет элемент с вершины стека.</a:t>
            </a:r>
          </a:p>
          <a:p>
            <a:pPr marL="0" indent="0">
              <a:buNone/>
            </a:pPr>
            <a:r>
              <a:rPr lang="ru-RU" dirty="0"/>
              <a:t>&lt;</a:t>
            </a:r>
            <a:r>
              <a:rPr lang="ru-RU" dirty="0" err="1"/>
              <a:t>type</a:t>
            </a:r>
            <a:r>
              <a:rPr lang="ru-RU" dirty="0"/>
              <a:t>&gt; </a:t>
            </a:r>
            <a:r>
              <a:rPr lang="ru-RU" dirty="0" err="1"/>
              <a:t>top</a:t>
            </a:r>
            <a:r>
              <a:rPr lang="ru-RU" dirty="0"/>
              <a:t>() </a:t>
            </a:r>
            <a:r>
              <a:rPr lang="en-US" dirty="0" smtClean="0"/>
              <a:t>//</a:t>
            </a:r>
            <a:r>
              <a:rPr lang="ru-RU" dirty="0" smtClean="0"/>
              <a:t> </a:t>
            </a:r>
            <a:r>
              <a:rPr lang="ru-RU" dirty="0"/>
              <a:t>возвращает элемент с вершины стека.</a:t>
            </a:r>
          </a:p>
          <a:p>
            <a:pPr marL="0" indent="0">
              <a:buNone/>
            </a:pPr>
            <a:r>
              <a:rPr lang="ru-RU" dirty="0" err="1"/>
              <a:t>unsigned</a:t>
            </a:r>
            <a:r>
              <a:rPr lang="ru-RU" dirty="0"/>
              <a:t> </a:t>
            </a:r>
            <a:r>
              <a:rPr lang="ru-RU" dirty="0" err="1"/>
              <a:t>int</a:t>
            </a:r>
            <a:r>
              <a:rPr lang="ru-RU" dirty="0"/>
              <a:t> </a:t>
            </a:r>
            <a:r>
              <a:rPr lang="ru-RU" dirty="0" err="1"/>
              <a:t>size</a:t>
            </a:r>
            <a:r>
              <a:rPr lang="ru-RU" dirty="0"/>
              <a:t>() </a:t>
            </a:r>
            <a:r>
              <a:rPr lang="en-US" dirty="0" smtClean="0"/>
              <a:t>//</a:t>
            </a:r>
            <a:r>
              <a:rPr lang="ru-RU" dirty="0" smtClean="0"/>
              <a:t> </a:t>
            </a:r>
            <a:r>
              <a:rPr lang="ru-RU" dirty="0"/>
              <a:t>определяет размер стека </a:t>
            </a:r>
            <a:r>
              <a:rPr lang="ru-RU" dirty="0" smtClean="0"/>
              <a:t>(</a:t>
            </a:r>
            <a:r>
              <a:rPr lang="ru-RU" dirty="0"/>
              <a:t>количество элементов).</a:t>
            </a:r>
          </a:p>
          <a:p>
            <a:pPr marL="0" indent="0">
              <a:buNone/>
            </a:pPr>
            <a:r>
              <a:rPr lang="ru-RU" dirty="0" err="1"/>
              <a:t>bool</a:t>
            </a:r>
            <a:r>
              <a:rPr lang="ru-RU" dirty="0"/>
              <a:t> </a:t>
            </a:r>
            <a:r>
              <a:rPr lang="ru-RU" dirty="0" err="1"/>
              <a:t>empty</a:t>
            </a:r>
            <a:r>
              <a:rPr lang="ru-RU" dirty="0"/>
              <a:t>() </a:t>
            </a:r>
            <a:r>
              <a:rPr lang="en-US" dirty="0" smtClean="0"/>
              <a:t>//</a:t>
            </a:r>
            <a:r>
              <a:rPr lang="ru-RU" dirty="0" smtClean="0"/>
              <a:t> </a:t>
            </a:r>
            <a:r>
              <a:rPr lang="ru-RU" dirty="0"/>
              <a:t>возвращает истину, если стек пуст</a:t>
            </a:r>
            <a:endParaRPr lang="uk-UA" dirty="0"/>
          </a:p>
        </p:txBody>
      </p:sp>
    </p:spTree>
    <p:extLst>
      <p:ext uri="{BB962C8B-B14F-4D97-AF65-F5344CB8AC3E}">
        <p14:creationId xmlns:p14="http://schemas.microsoft.com/office/powerpoint/2010/main" val="3956541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629999"/>
          </a:xfrm>
        </p:spPr>
        <p:txBody>
          <a:bodyPr>
            <a:normAutofit fontScale="90000"/>
          </a:bodyPr>
          <a:lstStyle/>
          <a:p>
            <a:r>
              <a:rPr lang="ru-RU" dirty="0" smtClean="0"/>
              <a:t>Стек (</a:t>
            </a:r>
            <a:r>
              <a:rPr lang="en-US" dirty="0" smtClean="0"/>
              <a:t>Stack</a:t>
            </a:r>
            <a:r>
              <a:rPr lang="ru-RU" dirty="0" smtClean="0"/>
              <a:t>)</a:t>
            </a:r>
            <a:endParaRPr lang="uk-UA" dirty="0"/>
          </a:p>
        </p:txBody>
      </p:sp>
      <p:sp>
        <p:nvSpPr>
          <p:cNvPr id="3" name="Объект 2"/>
          <p:cNvSpPr>
            <a:spLocks noGrp="1"/>
          </p:cNvSpPr>
          <p:nvPr>
            <p:ph idx="1"/>
          </p:nvPr>
        </p:nvSpPr>
        <p:spPr>
          <a:xfrm>
            <a:off x="982133" y="1015200"/>
            <a:ext cx="7704667" cy="5842800"/>
          </a:xfrm>
        </p:spPr>
        <p:txBody>
          <a:bodyPr>
            <a:normAutofit fontScale="70000" lnSpcReduction="20000"/>
          </a:bodyPr>
          <a:lstStyle/>
          <a:p>
            <a:pPr marL="0" indent="0">
              <a:buNone/>
            </a:pPr>
            <a:r>
              <a:rPr lang="uk-UA" dirty="0" err="1"/>
              <a:t>Чтобы</a:t>
            </a:r>
            <a:r>
              <a:rPr lang="uk-UA" dirty="0"/>
              <a:t> </a:t>
            </a:r>
            <a:r>
              <a:rPr lang="uk-UA" dirty="0" err="1"/>
              <a:t>использовать</a:t>
            </a:r>
            <a:r>
              <a:rPr lang="uk-UA" dirty="0"/>
              <a:t> стек, </a:t>
            </a:r>
            <a:r>
              <a:rPr lang="uk-UA" dirty="0" err="1"/>
              <a:t>необходимо</a:t>
            </a:r>
            <a:r>
              <a:rPr lang="uk-UA" dirty="0"/>
              <a:t> </a:t>
            </a:r>
            <a:r>
              <a:rPr lang="uk-UA" dirty="0" err="1"/>
              <a:t>подключить</a:t>
            </a:r>
            <a:r>
              <a:rPr lang="uk-UA" dirty="0"/>
              <a:t> </a:t>
            </a:r>
            <a:r>
              <a:rPr lang="uk-UA" dirty="0" err="1"/>
              <a:t>библиотеку</a:t>
            </a:r>
            <a:r>
              <a:rPr lang="uk-UA" dirty="0"/>
              <a:t> &lt;</a:t>
            </a:r>
            <a:r>
              <a:rPr lang="en-US" dirty="0"/>
              <a:t>stack&gt;. </a:t>
            </a:r>
            <a:r>
              <a:rPr lang="uk-UA" dirty="0" smtClean="0"/>
              <a:t>Приведем</a:t>
            </a:r>
            <a:r>
              <a:rPr lang="en-US" dirty="0" smtClean="0"/>
              <a:t> </a:t>
            </a:r>
            <a:r>
              <a:rPr lang="uk-UA" dirty="0" smtClean="0"/>
              <a:t>пример </a:t>
            </a:r>
            <a:r>
              <a:rPr lang="uk-UA" dirty="0" err="1" smtClean="0"/>
              <a:t>программы</a:t>
            </a:r>
            <a:endParaRPr lang="en-US" dirty="0" smtClean="0"/>
          </a:p>
          <a:p>
            <a:pPr marL="0" indent="0">
              <a:buNone/>
            </a:pPr>
            <a:r>
              <a:rPr lang="uk-UA"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include &lt;stack&gt;</a:t>
            </a:r>
          </a:p>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b="1" dirty="0">
                <a:latin typeface="Courier New" panose="02070309020205020404" pitchFamily="49" charset="0"/>
                <a:cs typeface="Courier New" panose="02070309020205020404" pitchFamily="49" charset="0"/>
              </a:rPr>
              <a:t>using</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namespace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stack </a:t>
            </a:r>
            <a:r>
              <a:rPr lang="en-US"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S;</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S.push</a:t>
            </a:r>
            <a:r>
              <a:rPr lang="en-US" dirty="0" smtClean="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S.push</a:t>
            </a:r>
            <a:r>
              <a:rPr lang="en-US" dirty="0" smtClean="0">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S.size</a:t>
            </a:r>
            <a:r>
              <a:rPr lang="en-US" dirty="0">
                <a:latin typeface="Courier New" panose="02070309020205020404" pitchFamily="49" charset="0"/>
                <a:cs typeface="Courier New" panose="02070309020205020404" pitchFamily="49" charset="0"/>
              </a:rPr>
              <a:t>(); //x==2</a:t>
            </a:r>
          </a:p>
          <a:p>
            <a:pPr marL="0" indent="0">
              <a:buNone/>
            </a:pP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while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S.empty</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("%d ", </a:t>
            </a:r>
            <a:r>
              <a:rPr lang="en-US" dirty="0" err="1" smtClean="0">
                <a:latin typeface="Courier New" panose="02070309020205020404" pitchFamily="49" charset="0"/>
                <a:cs typeface="Courier New" panose="02070309020205020404" pitchFamily="49" charset="0"/>
              </a:rPr>
              <a:t>S.top</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S.pop</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9447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1000125" y="1106488"/>
            <a:ext cx="8035925" cy="3786187"/>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ru-RU" sz="2400" dirty="0" smtClean="0"/>
              <a:t>Позволяет хранить пары вида «(ключ, значение)».  </a:t>
            </a:r>
            <a:endParaRPr lang="en-US" sz="2400" dirty="0" smtClean="0"/>
          </a:p>
          <a:p>
            <a:pPr>
              <a:defRPr/>
            </a:pPr>
            <a:endParaRPr lang="ru-RU" sz="2400" dirty="0" smtClean="0"/>
          </a:p>
          <a:p>
            <a:pPr>
              <a:defRPr/>
            </a:pPr>
            <a:r>
              <a:rPr lang="ru-RU" sz="2400" dirty="0" smtClean="0"/>
              <a:t>Поддерживает операции добавления пары, а также поиска и удаления пары по ключу:</a:t>
            </a:r>
          </a:p>
          <a:p>
            <a:pPr marL="342900" indent="-342900">
              <a:buFont typeface="Arial" pitchFamily="34" charset="0"/>
              <a:buChar char="•"/>
              <a:defRPr/>
            </a:pPr>
            <a:r>
              <a:rPr lang="ru-RU" sz="2400" dirty="0" smtClean="0"/>
              <a:t>INSERT(ключ, значение)</a:t>
            </a:r>
          </a:p>
          <a:p>
            <a:pPr marL="342900" indent="-342900">
              <a:buFont typeface="Arial" pitchFamily="34" charset="0"/>
              <a:buChar char="•"/>
              <a:defRPr/>
            </a:pPr>
            <a:r>
              <a:rPr lang="ru-RU" sz="2400" dirty="0" smtClean="0"/>
              <a:t>FIND(ключ)</a:t>
            </a:r>
          </a:p>
          <a:p>
            <a:pPr marL="342900" indent="-342900">
              <a:buFont typeface="Arial" pitchFamily="34" charset="0"/>
              <a:buChar char="•"/>
              <a:defRPr/>
            </a:pPr>
            <a:r>
              <a:rPr lang="ru-RU" sz="2400" dirty="0" smtClean="0"/>
              <a:t>REMOVE(ключ)</a:t>
            </a:r>
          </a:p>
          <a:p>
            <a:pPr marL="342900" indent="-342900">
              <a:buFont typeface="Arial" pitchFamily="34" charset="0"/>
              <a:buChar char="•"/>
              <a:defRPr/>
            </a:pPr>
            <a:endParaRPr lang="en-US" sz="2400" dirty="0" smtClean="0"/>
          </a:p>
          <a:p>
            <a:pPr>
              <a:defRPr/>
            </a:pPr>
            <a:r>
              <a:rPr lang="ru-RU" sz="2400" dirty="0" smtClean="0"/>
              <a:t>Ключи должны быть уникальны. Порядок следования элементов определяется ключами.</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map</a:t>
            </a:r>
            <a:endParaRPr lang="ru-RU" sz="4400" dirty="0"/>
          </a:p>
        </p:txBody>
      </p:sp>
    </p:spTree>
    <p:extLst>
      <p:ext uri="{BB962C8B-B14F-4D97-AF65-F5344CB8AC3E}">
        <p14:creationId xmlns:p14="http://schemas.microsoft.com/office/powerpoint/2010/main" val="1992209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000125" y="1106488"/>
            <a:ext cx="80359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en-US" altLang="ru-RU" sz="2400">
                <a:latin typeface="Arial" charset="0"/>
              </a:rPr>
              <a:t>#include &lt;map&gt;</a:t>
            </a:r>
            <a:r>
              <a:rPr lang="ru-RU" altLang="ru-RU" sz="2400">
                <a:latin typeface="Arial" charset="0"/>
              </a:rPr>
              <a:t> </a:t>
            </a:r>
            <a:r>
              <a:rPr lang="en-US" altLang="ru-RU" sz="2400">
                <a:latin typeface="Arial" charset="0"/>
              </a:rPr>
              <a:t>// </a:t>
            </a:r>
            <a:r>
              <a:rPr lang="ru-RU" altLang="ru-RU" sz="2400">
                <a:latin typeface="Arial" charset="0"/>
              </a:rPr>
              <a:t>подключение библиотеки</a:t>
            </a:r>
            <a:endParaRPr lang="en-US" altLang="ru-RU" sz="2400">
              <a:latin typeface="Arial" charset="0"/>
            </a:endParaRPr>
          </a:p>
          <a:p>
            <a:pPr>
              <a:spcBef>
                <a:spcPct val="0"/>
              </a:spcBef>
              <a:buClrTx/>
              <a:buSzTx/>
              <a:buFontTx/>
              <a:buNone/>
            </a:pPr>
            <a:endParaRPr lang="en-US" altLang="ru-RU" sz="2400">
              <a:latin typeface="Arial" charset="0"/>
            </a:endParaRPr>
          </a:p>
          <a:p>
            <a:pPr>
              <a:spcBef>
                <a:spcPct val="0"/>
              </a:spcBef>
              <a:buClrTx/>
              <a:buSzTx/>
              <a:buFontTx/>
              <a:buNone/>
            </a:pPr>
            <a:r>
              <a:rPr lang="ru-RU" altLang="ru-RU" sz="2400" u="sng">
                <a:latin typeface="Arial" charset="0"/>
              </a:rPr>
              <a:t>Пример.</a:t>
            </a:r>
            <a:endParaRPr lang="en-US" altLang="ru-RU" sz="2400" u="sng">
              <a:latin typeface="Arial" charset="0"/>
            </a:endParaRPr>
          </a:p>
          <a:p>
            <a:pPr>
              <a:spcBef>
                <a:spcPct val="0"/>
              </a:spcBef>
              <a:buClrTx/>
              <a:buSzTx/>
              <a:buFontTx/>
              <a:buNone/>
            </a:pPr>
            <a:r>
              <a:rPr lang="en-US" altLang="ru-RU" sz="2400">
                <a:latin typeface="Arial" charset="0"/>
              </a:rPr>
              <a:t>map&lt;char, int&gt; m;</a:t>
            </a:r>
          </a:p>
          <a:p>
            <a:pPr>
              <a:spcBef>
                <a:spcPct val="0"/>
              </a:spcBef>
              <a:buClrTx/>
              <a:buSzTx/>
              <a:buFontTx/>
              <a:buNone/>
            </a:pPr>
            <a:r>
              <a:rPr lang="en-US" altLang="ru-RU" sz="2400">
                <a:latin typeface="Arial" charset="0"/>
              </a:rPr>
              <a:t>char ch;</a:t>
            </a:r>
          </a:p>
          <a:p>
            <a:pPr>
              <a:spcBef>
                <a:spcPct val="0"/>
              </a:spcBef>
              <a:buClrTx/>
              <a:buSzTx/>
              <a:buFontTx/>
              <a:buNone/>
            </a:pPr>
            <a:r>
              <a:rPr lang="en-US" altLang="ru-RU" sz="2400">
                <a:latin typeface="Arial" charset="0"/>
              </a:rPr>
              <a:t>for (int i = 0; i &lt; 10; i++)</a:t>
            </a:r>
          </a:p>
          <a:p>
            <a:pPr>
              <a:spcBef>
                <a:spcPct val="0"/>
              </a:spcBef>
              <a:buClrTx/>
              <a:buSzTx/>
              <a:buFontTx/>
              <a:buNone/>
            </a:pPr>
            <a:r>
              <a:rPr lang="en-US" altLang="ru-RU" sz="2400">
                <a:latin typeface="Arial" charset="0"/>
              </a:rPr>
              <a:t>	m.insert(pair&lt;char, int&gt;(‘A’ + i, i ) );</a:t>
            </a:r>
          </a:p>
          <a:p>
            <a:pPr>
              <a:spcBef>
                <a:spcPct val="0"/>
              </a:spcBef>
              <a:buClrTx/>
              <a:buSzTx/>
              <a:buFontTx/>
              <a:buNone/>
            </a:pPr>
            <a:r>
              <a:rPr lang="en-US" altLang="ru-RU" sz="2400">
                <a:latin typeface="Arial" charset="0"/>
              </a:rPr>
              <a:t>cout &lt;&lt; “Enter ch”;</a:t>
            </a:r>
          </a:p>
          <a:p>
            <a:pPr>
              <a:spcBef>
                <a:spcPct val="0"/>
              </a:spcBef>
              <a:buClrTx/>
              <a:buSzTx/>
              <a:buFontTx/>
              <a:buNone/>
            </a:pPr>
            <a:r>
              <a:rPr lang="en-US" altLang="ru-RU" sz="2400">
                <a:latin typeface="Arial" charset="0"/>
              </a:rPr>
              <a:t>cin &gt;&gt; ch;</a:t>
            </a:r>
          </a:p>
          <a:p>
            <a:pPr>
              <a:spcBef>
                <a:spcPct val="0"/>
              </a:spcBef>
              <a:buClrTx/>
              <a:buSzTx/>
              <a:buFontTx/>
              <a:buNone/>
            </a:pPr>
            <a:r>
              <a:rPr lang="en-US" altLang="ru-RU" sz="2400">
                <a:latin typeface="Arial" charset="0"/>
              </a:rPr>
              <a:t>map&lt;char,int&gt; :: Iterator p;</a:t>
            </a:r>
          </a:p>
          <a:p>
            <a:pPr>
              <a:spcBef>
                <a:spcPct val="0"/>
              </a:spcBef>
              <a:buClrTx/>
              <a:buSzTx/>
              <a:buFontTx/>
              <a:buNone/>
            </a:pPr>
            <a:r>
              <a:rPr lang="en-US" altLang="ru-RU" sz="2400">
                <a:latin typeface="Arial" charset="0"/>
              </a:rPr>
              <a:t>p = m.find(ch);</a:t>
            </a:r>
          </a:p>
          <a:p>
            <a:pPr>
              <a:spcBef>
                <a:spcPct val="0"/>
              </a:spcBef>
              <a:buClrTx/>
              <a:buSzTx/>
              <a:buFontTx/>
              <a:buNone/>
            </a:pPr>
            <a:r>
              <a:rPr lang="en-US" altLang="ru-RU" sz="2400">
                <a:latin typeface="Arial" charset="0"/>
              </a:rPr>
              <a:t>if ( p != m.end() )</a:t>
            </a:r>
          </a:p>
          <a:p>
            <a:pPr>
              <a:spcBef>
                <a:spcPct val="0"/>
              </a:spcBef>
              <a:buClrTx/>
              <a:buSzTx/>
              <a:buFontTx/>
              <a:buNone/>
            </a:pPr>
            <a:r>
              <a:rPr lang="en-US" altLang="ru-RU" sz="2400">
                <a:latin typeface="Arial" charset="0"/>
              </a:rPr>
              <a:t>	cout &lt;&lt; p.second();</a:t>
            </a:r>
          </a:p>
          <a:p>
            <a:pPr>
              <a:spcBef>
                <a:spcPct val="0"/>
              </a:spcBef>
              <a:buClrTx/>
              <a:buSzTx/>
              <a:buFontTx/>
              <a:buNone/>
            </a:pPr>
            <a:r>
              <a:rPr lang="en-US" altLang="ru-RU" sz="2400">
                <a:latin typeface="Arial" charset="0"/>
              </a:rPr>
              <a:t>else</a:t>
            </a:r>
          </a:p>
          <a:p>
            <a:pPr>
              <a:spcBef>
                <a:spcPct val="0"/>
              </a:spcBef>
              <a:buClrTx/>
              <a:buSzTx/>
              <a:buFontTx/>
              <a:buNone/>
            </a:pPr>
            <a:r>
              <a:rPr lang="en-US" altLang="ru-RU" sz="2400">
                <a:latin typeface="Arial" charset="0"/>
              </a:rPr>
              <a:t>	cout &lt;&lt; “</a:t>
            </a:r>
            <a:r>
              <a:rPr lang="ru-RU" altLang="ru-RU" sz="2400">
                <a:latin typeface="Arial" charset="0"/>
              </a:rPr>
              <a:t>Ключа нет</a:t>
            </a:r>
            <a:r>
              <a:rPr lang="en-US" altLang="ru-RU" sz="2400">
                <a:latin typeface="Arial" charset="0"/>
              </a:rPr>
              <a:t>”;</a:t>
            </a:r>
            <a:endParaRPr lang="ru-RU"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 </a:t>
            </a:r>
            <a:r>
              <a:rPr lang="en-US" sz="4400" dirty="0" smtClean="0"/>
              <a:t>map</a:t>
            </a:r>
            <a:endParaRPr lang="ru-RU" sz="4400" dirty="0"/>
          </a:p>
        </p:txBody>
      </p:sp>
    </p:spTree>
    <p:extLst>
      <p:ext uri="{BB962C8B-B14F-4D97-AF65-F5344CB8AC3E}">
        <p14:creationId xmlns:p14="http://schemas.microsoft.com/office/powerpoint/2010/main" val="4209549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p:cNvSpPr txBox="1">
            <a:spLocks noChangeArrowheads="1"/>
          </p:cNvSpPr>
          <p:nvPr/>
        </p:nvSpPr>
        <p:spPr bwMode="auto">
          <a:xfrm>
            <a:off x="1000125" y="1106488"/>
            <a:ext cx="8035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Итераторы - это обобщение указателей, которые позволяют программисту работать с различными структурами данных (контейнерами) единообразным способом.</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Итераторы - это объекты, которые имеют оператор </a:t>
            </a:r>
            <a:r>
              <a:rPr lang="ru-RU" altLang="ru-RU" sz="2400" i="1">
                <a:latin typeface="Arial" charset="0"/>
              </a:rPr>
              <a:t>*</a:t>
            </a:r>
            <a:r>
              <a:rPr lang="ru-RU" altLang="ru-RU" sz="2400">
                <a:latin typeface="Arial" charset="0"/>
              </a:rPr>
              <a:t>, возвращающий значение некоторого класса или встроенного типа </a:t>
            </a:r>
            <a:r>
              <a:rPr lang="ru-RU" altLang="ru-RU" sz="2400" i="1">
                <a:latin typeface="Arial" charset="0"/>
              </a:rPr>
              <a:t>T</a:t>
            </a:r>
            <a:r>
              <a:rPr lang="ru-RU" altLang="ru-RU" sz="2400">
                <a:latin typeface="Arial" charset="0"/>
              </a:rPr>
              <a:t>, называемого </a:t>
            </a:r>
            <a:r>
              <a:rPr lang="ru-RU" altLang="ru-RU" sz="2400" i="1">
                <a:latin typeface="Arial" charset="0"/>
              </a:rPr>
              <a:t>значимым типом</a:t>
            </a:r>
            <a:r>
              <a:rPr lang="ru-RU" altLang="ru-RU" sz="2400">
                <a:latin typeface="Arial" charset="0"/>
              </a:rPr>
              <a:t> (</a:t>
            </a:r>
            <a:r>
              <a:rPr lang="ru-RU" altLang="ru-RU" sz="2400" i="1">
                <a:latin typeface="Arial" charset="0"/>
              </a:rPr>
              <a:t>value type</a:t>
            </a:r>
            <a:r>
              <a:rPr lang="ru-RU" altLang="ru-RU" sz="2400">
                <a:latin typeface="Arial" charset="0"/>
              </a:rPr>
              <a:t>) итератора.</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Итератор</a:t>
            </a:r>
            <a:r>
              <a:rPr lang="ru-RU" sz="4400" dirty="0"/>
              <a:t>ы</a:t>
            </a:r>
          </a:p>
        </p:txBody>
      </p:sp>
    </p:spTree>
    <p:extLst>
      <p:ext uri="{BB962C8B-B14F-4D97-AF65-F5344CB8AC3E}">
        <p14:creationId xmlns:p14="http://schemas.microsoft.com/office/powerpoint/2010/main" val="703586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4699" y="0"/>
            <a:ext cx="7704667" cy="576145"/>
          </a:xfrm>
        </p:spPr>
        <p:txBody>
          <a:bodyPr>
            <a:normAutofit fontScale="90000"/>
          </a:bodyPr>
          <a:lstStyle/>
          <a:p>
            <a:r>
              <a:rPr lang="en-US" dirty="0" smtClean="0"/>
              <a:t>STL</a:t>
            </a:r>
            <a:r>
              <a:rPr lang="uk-UA" dirty="0" smtClean="0"/>
              <a:t> – </a:t>
            </a:r>
            <a:r>
              <a:rPr lang="ru-RU" dirty="0" smtClean="0"/>
              <a:t>это просто =), наверное</a:t>
            </a:r>
            <a:r>
              <a:rPr lang="en-US" dirty="0" smtClean="0"/>
              <a:t> </a:t>
            </a:r>
            <a:endParaRPr lang="ru-RU" dirty="0"/>
          </a:p>
        </p:txBody>
      </p:sp>
      <p:pic>
        <p:nvPicPr>
          <p:cNvPr id="1026" name="Picture 2" descr="https://upload.wikimedia.org/wikipedia/commons/c/c0/Diagramme_UML_de_ST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 y="653686"/>
            <a:ext cx="8985740" cy="59216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5962" y="6488668"/>
            <a:ext cx="4194674" cy="369332"/>
          </a:xfrm>
          <a:prstGeom prst="rect">
            <a:avLst/>
          </a:prstGeom>
          <a:noFill/>
        </p:spPr>
        <p:txBody>
          <a:bodyPr wrap="none" rtlCol="0">
            <a:spAutoFit/>
          </a:bodyPr>
          <a:lstStyle/>
          <a:p>
            <a:r>
              <a:rPr lang="ru-RU" dirty="0" smtClean="0"/>
              <a:t>Сокращенное строение библиотеки </a:t>
            </a:r>
            <a:r>
              <a:rPr lang="en-US" dirty="0" smtClean="0"/>
              <a:t>STL</a:t>
            </a:r>
            <a:endParaRPr lang="ru-RU" dirty="0"/>
          </a:p>
        </p:txBody>
      </p:sp>
    </p:spTree>
    <p:extLst>
      <p:ext uri="{BB962C8B-B14F-4D97-AF65-F5344CB8AC3E}">
        <p14:creationId xmlns:p14="http://schemas.microsoft.com/office/powerpoint/2010/main" val="274303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p:cNvSpPr txBox="1">
            <a:spLocks noChangeArrowheads="1"/>
          </p:cNvSpPr>
          <p:nvPr/>
        </p:nvSpPr>
        <p:spPr bwMode="auto">
          <a:xfrm>
            <a:off x="1000125" y="1106488"/>
            <a:ext cx="8035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Точно также, как обычный указатель на массив гарантирует, что имеется значение указателя, указывающего за последний элемент массива, так и для любого типа итератора имеется значение итератора, который указывает за последний элемент соответствующего контейнера.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Эти значения называются </a:t>
            </a:r>
            <a:r>
              <a:rPr lang="ru-RU" altLang="ru-RU" sz="2400" i="1">
                <a:latin typeface="Arial" charset="0"/>
              </a:rPr>
              <a:t>законечными</a:t>
            </a:r>
            <a:r>
              <a:rPr lang="ru-RU" altLang="ru-RU" sz="2400">
                <a:latin typeface="Arial" charset="0"/>
              </a:rPr>
              <a:t> (</a:t>
            </a:r>
            <a:r>
              <a:rPr lang="ru-RU" altLang="ru-RU" sz="2400" i="1">
                <a:latin typeface="Arial" charset="0"/>
              </a:rPr>
              <a:t>past-the-end</a:t>
            </a:r>
            <a:r>
              <a:rPr lang="ru-RU" altLang="ru-RU" sz="2400">
                <a:latin typeface="Arial" charset="0"/>
              </a:rPr>
              <a:t>) значениями.</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Итератор</a:t>
            </a:r>
            <a:r>
              <a:rPr lang="ru-RU" sz="4400" dirty="0"/>
              <a:t>ы</a:t>
            </a:r>
          </a:p>
        </p:txBody>
      </p:sp>
    </p:spTree>
    <p:extLst>
      <p:ext uri="{BB962C8B-B14F-4D97-AF65-F5344CB8AC3E}">
        <p14:creationId xmlns:p14="http://schemas.microsoft.com/office/powerpoint/2010/main" val="1177580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
          <p:cNvSpPr txBox="1">
            <a:spLocks noChangeArrowheads="1"/>
          </p:cNvSpPr>
          <p:nvPr/>
        </p:nvSpPr>
        <p:spPr bwMode="auto">
          <a:xfrm>
            <a:off x="1000125" y="1106488"/>
            <a:ext cx="8035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Объявление итератора</a:t>
            </a:r>
          </a:p>
          <a:p>
            <a:pPr>
              <a:spcBef>
                <a:spcPct val="0"/>
              </a:spcBef>
              <a:buClrTx/>
              <a:buSzTx/>
              <a:buFontTx/>
              <a:buNone/>
            </a:pPr>
            <a:r>
              <a:rPr lang="ru-RU" altLang="ru-RU" sz="2400" i="1">
                <a:latin typeface="Arial" charset="0"/>
              </a:rPr>
              <a:t>тип_контейнера </a:t>
            </a:r>
            <a:r>
              <a:rPr lang="en-US" altLang="ru-RU" sz="2400" i="1">
                <a:latin typeface="Arial" charset="0"/>
              </a:rPr>
              <a:t>:: iterator </a:t>
            </a:r>
            <a:r>
              <a:rPr lang="ru-RU" altLang="ru-RU" sz="2400" i="1">
                <a:latin typeface="Arial" charset="0"/>
              </a:rPr>
              <a:t>имя_переменной</a:t>
            </a:r>
            <a:r>
              <a:rPr lang="en-US" altLang="ru-RU" sz="2400" i="1">
                <a:latin typeface="Arial" charset="0"/>
              </a:rPr>
              <a:t>;</a:t>
            </a:r>
            <a:endParaRPr lang="ru-RU" altLang="ru-RU" sz="2400" i="1">
              <a:latin typeface="Arial" charset="0"/>
            </a:endParaRPr>
          </a:p>
          <a:p>
            <a:pPr>
              <a:spcBef>
                <a:spcPct val="0"/>
              </a:spcBef>
              <a:buClrTx/>
              <a:buSzTx/>
              <a:buFontTx/>
              <a:buNone/>
            </a:pPr>
            <a:endParaRPr lang="ru-RU" altLang="ru-RU" sz="2400" i="1">
              <a:latin typeface="Arial" charset="0"/>
            </a:endParaRPr>
          </a:p>
          <a:p>
            <a:pPr>
              <a:spcBef>
                <a:spcPct val="0"/>
              </a:spcBef>
              <a:buClrTx/>
              <a:buSzTx/>
              <a:buFontTx/>
              <a:buNone/>
            </a:pPr>
            <a:r>
              <a:rPr lang="ru-RU" altLang="ru-RU" sz="2400">
                <a:latin typeface="Arial" charset="0"/>
              </a:rPr>
              <a:t>Пример</a:t>
            </a:r>
            <a:endParaRPr lang="en-US" altLang="ru-RU" sz="2400">
              <a:latin typeface="Arial" charset="0"/>
            </a:endParaRPr>
          </a:p>
          <a:p>
            <a:pPr>
              <a:spcBef>
                <a:spcPct val="0"/>
              </a:spcBef>
              <a:buClrTx/>
              <a:buSzTx/>
              <a:buFontTx/>
              <a:buNone/>
            </a:pPr>
            <a:r>
              <a:rPr lang="en-US" altLang="ru-RU" sz="2400">
                <a:latin typeface="Arial" charset="0"/>
              </a:rPr>
              <a:t>list&lt;int&gt; :: iterator lst_it;</a:t>
            </a:r>
            <a:r>
              <a:rPr lang="ru-RU" altLang="ru-RU" sz="2400">
                <a:latin typeface="Arial" charset="0"/>
              </a:rPr>
              <a:t> </a:t>
            </a:r>
            <a:r>
              <a:rPr lang="en-US" altLang="ru-RU" sz="2400">
                <a:latin typeface="Arial" charset="0"/>
              </a:rPr>
              <a:t>// </a:t>
            </a:r>
            <a:r>
              <a:rPr lang="ru-RU" altLang="ru-RU" sz="2400">
                <a:latin typeface="Arial" charset="0"/>
              </a:rPr>
              <a:t>итератор</a:t>
            </a:r>
            <a:endParaRPr lang="en-US" altLang="ru-RU" sz="2400">
              <a:latin typeface="Arial" charset="0"/>
            </a:endParaRPr>
          </a:p>
          <a:p>
            <a:pPr>
              <a:spcBef>
                <a:spcPct val="0"/>
              </a:spcBef>
              <a:buClrTx/>
              <a:buSzTx/>
              <a:buFontTx/>
              <a:buNone/>
            </a:pPr>
            <a:r>
              <a:rPr lang="en-US" altLang="ru-RU" sz="2400">
                <a:latin typeface="Arial" charset="0"/>
              </a:rPr>
              <a:t>list&lt;int&gt; lst;</a:t>
            </a:r>
          </a:p>
          <a:p>
            <a:pPr>
              <a:spcBef>
                <a:spcPct val="0"/>
              </a:spcBef>
              <a:buClrTx/>
              <a:buSzTx/>
              <a:buFontTx/>
              <a:buNone/>
            </a:pPr>
            <a:endParaRPr lang="en-US" altLang="ru-RU" sz="2400">
              <a:latin typeface="Arial" charset="0"/>
            </a:endParaRPr>
          </a:p>
          <a:p>
            <a:pPr>
              <a:spcBef>
                <a:spcPct val="0"/>
              </a:spcBef>
              <a:buClrTx/>
              <a:buSzTx/>
              <a:buFontTx/>
              <a:buNone/>
            </a:pPr>
            <a:r>
              <a:rPr lang="en-US" altLang="ru-RU" sz="2400">
                <a:latin typeface="Arial" charset="0"/>
              </a:rPr>
              <a:t>for (lst_it = lst.begin(); lst_it </a:t>
            </a:r>
            <a:r>
              <a:rPr lang="ru-RU" altLang="ru-RU" sz="2400">
                <a:latin typeface="Arial" charset="0"/>
              </a:rPr>
              <a:t>!=</a:t>
            </a:r>
            <a:r>
              <a:rPr lang="en-US" altLang="ru-RU" sz="2400">
                <a:latin typeface="Arial" charset="0"/>
              </a:rPr>
              <a:t> lst.end(); lst_it++ )</a:t>
            </a:r>
          </a:p>
          <a:p>
            <a:pPr>
              <a:spcBef>
                <a:spcPct val="0"/>
              </a:spcBef>
              <a:buClrTx/>
              <a:buSzTx/>
              <a:buFontTx/>
              <a:buNone/>
            </a:pPr>
            <a:r>
              <a:rPr lang="en-US" altLang="ru-RU" sz="2400">
                <a:latin typeface="Arial" charset="0"/>
              </a:rPr>
              <a:t>	cout &lt;&lt; *lst_it &lt;&lt; “ ”; // </a:t>
            </a:r>
            <a:r>
              <a:rPr lang="ru-RU" altLang="ru-RU" sz="2400">
                <a:latin typeface="Arial" charset="0"/>
              </a:rPr>
              <a:t>выводим эл</a:t>
            </a:r>
            <a:r>
              <a:rPr lang="en-US" altLang="ru-RU" sz="2400">
                <a:latin typeface="Arial" charset="0"/>
              </a:rPr>
              <a:t>-</a:t>
            </a:r>
            <a:r>
              <a:rPr lang="ru-RU" altLang="ru-RU" sz="2400">
                <a:latin typeface="Arial" charset="0"/>
              </a:rPr>
              <a:t>т списка</a:t>
            </a:r>
            <a:endParaRPr lang="en-US" altLang="ru-RU" sz="2400">
              <a:latin typeface="Arial" charset="0"/>
            </a:endParaRPr>
          </a:p>
          <a:p>
            <a:pPr>
              <a:spcBef>
                <a:spcPct val="0"/>
              </a:spcBef>
              <a:buClrTx/>
              <a:buSzTx/>
              <a:buFontTx/>
              <a:buNone/>
            </a:pPr>
            <a:endParaRPr lang="en-US" altLang="ru-RU" sz="2400">
              <a:latin typeface="Arial" charset="0"/>
            </a:endParaRPr>
          </a:p>
          <a:p>
            <a:pPr>
              <a:spcBef>
                <a:spcPct val="0"/>
              </a:spcBef>
              <a:buClrTx/>
              <a:buSzTx/>
              <a:buFontTx/>
              <a:buNone/>
            </a:pPr>
            <a:r>
              <a:rPr lang="en-US" altLang="ru-RU" sz="2400">
                <a:latin typeface="Arial" charset="0"/>
              </a:rPr>
              <a:t>list&lt; list&lt;int&gt; &gt; lst;</a:t>
            </a:r>
          </a:p>
          <a:p>
            <a:pPr>
              <a:spcBef>
                <a:spcPct val="0"/>
              </a:spcBef>
              <a:buClrTx/>
              <a:buSzTx/>
              <a:buFontTx/>
              <a:buNone/>
            </a:pPr>
            <a:r>
              <a:rPr lang="en-US" altLang="ru-RU" sz="2400">
                <a:latin typeface="Arial" charset="0"/>
              </a:rPr>
              <a:t>list&lt; list&lt;int&gt; &gt; :: iterator lst_it;</a:t>
            </a:r>
            <a:r>
              <a:rPr lang="ru-RU" altLang="ru-RU" sz="2400">
                <a:latin typeface="Arial" charset="0"/>
              </a:rPr>
              <a:t> </a:t>
            </a:r>
            <a:r>
              <a:rPr lang="en-US" altLang="ru-RU" sz="2400">
                <a:latin typeface="Arial" charset="0"/>
              </a:rPr>
              <a:t>// </a:t>
            </a:r>
            <a:r>
              <a:rPr lang="ru-RU" altLang="ru-RU" sz="2400">
                <a:latin typeface="Arial" charset="0"/>
              </a:rPr>
              <a:t>итератор</a:t>
            </a:r>
            <a:endParaRPr lang="en-US" altLang="ru-RU" sz="2400">
              <a:latin typeface="Arial" charset="0"/>
            </a:endParaRPr>
          </a:p>
          <a:p>
            <a:pPr>
              <a:spcBef>
                <a:spcPct val="0"/>
              </a:spcBef>
              <a:buClrTx/>
              <a:buSzTx/>
              <a:buFontTx/>
              <a:buNone/>
            </a:pPr>
            <a:r>
              <a:rPr lang="en-US" altLang="ru-RU" sz="2400">
                <a:latin typeface="Arial" charset="0"/>
              </a:rPr>
              <a:t>for (lst_it = lst.begin(); lst_it </a:t>
            </a:r>
            <a:r>
              <a:rPr lang="ru-RU" altLang="ru-RU" sz="2400">
                <a:latin typeface="Arial" charset="0"/>
              </a:rPr>
              <a:t>!=</a:t>
            </a:r>
            <a:r>
              <a:rPr lang="en-US" altLang="ru-RU" sz="2400">
                <a:latin typeface="Arial" charset="0"/>
              </a:rPr>
              <a:t> lst.end(); lst_it++ )</a:t>
            </a:r>
          </a:p>
          <a:p>
            <a:pPr>
              <a:spcBef>
                <a:spcPct val="0"/>
              </a:spcBef>
              <a:buClrTx/>
              <a:buSzTx/>
              <a:buFontTx/>
              <a:buNone/>
            </a:pPr>
            <a:r>
              <a:rPr lang="en-US" altLang="ru-RU" sz="2400">
                <a:latin typeface="Arial" charset="0"/>
              </a:rPr>
              <a:t>	cout &lt;&lt; (*lst_it).size &lt;&lt; “ ”; // </a:t>
            </a:r>
            <a:r>
              <a:rPr lang="ru-RU" altLang="ru-RU" sz="2400">
                <a:latin typeface="Arial" charset="0"/>
              </a:rPr>
              <a:t>эл</a:t>
            </a:r>
            <a:r>
              <a:rPr lang="en-US" altLang="ru-RU" sz="2400">
                <a:latin typeface="Arial" charset="0"/>
              </a:rPr>
              <a:t>-</a:t>
            </a:r>
            <a:r>
              <a:rPr lang="ru-RU" altLang="ru-RU" sz="2400">
                <a:latin typeface="Arial" charset="0"/>
              </a:rPr>
              <a:t>т списка</a:t>
            </a:r>
            <a:r>
              <a:rPr lang="en-US" altLang="ru-RU" sz="2400">
                <a:latin typeface="Arial" charset="0"/>
              </a:rPr>
              <a:t> = </a:t>
            </a:r>
            <a:r>
              <a:rPr lang="ru-RU" altLang="ru-RU" sz="2400">
                <a:latin typeface="Arial" charset="0"/>
              </a:rPr>
              <a:t>список</a:t>
            </a:r>
            <a:endParaRPr lang="en-US"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Итератор</a:t>
            </a:r>
            <a:r>
              <a:rPr lang="ru-RU" sz="4400" dirty="0"/>
              <a:t>ы</a:t>
            </a:r>
          </a:p>
        </p:txBody>
      </p:sp>
    </p:spTree>
    <p:extLst>
      <p:ext uri="{BB962C8B-B14F-4D97-AF65-F5344CB8AC3E}">
        <p14:creationId xmlns:p14="http://schemas.microsoft.com/office/powerpoint/2010/main" val="428947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p:cNvSpPr txBox="1">
            <a:spLocks noChangeArrowheads="1"/>
          </p:cNvSpPr>
          <p:nvPr/>
        </p:nvSpPr>
        <p:spPr bwMode="auto">
          <a:xfrm>
            <a:off x="1000125" y="1106488"/>
            <a:ext cx="8035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Когда пользователь хочет объединить вектор и список (оба - шаблонные классы в библиотеке) и поместить результат в заново распределённую неинициализированную память, то это может быть выполнено так:</a:t>
            </a:r>
          </a:p>
          <a:p>
            <a:pPr>
              <a:spcBef>
                <a:spcPct val="0"/>
              </a:spcBef>
              <a:buClrTx/>
              <a:buSzTx/>
              <a:buFontTx/>
              <a:buNone/>
            </a:pPr>
            <a:endParaRPr lang="ru-RU" altLang="ru-RU" sz="2400">
              <a:latin typeface="Arial" charset="0"/>
            </a:endParaRPr>
          </a:p>
          <a:p>
            <a:pPr>
              <a:spcBef>
                <a:spcPct val="0"/>
              </a:spcBef>
              <a:buClrTx/>
              <a:buSzTx/>
              <a:buFontTx/>
              <a:buNone/>
            </a:pPr>
            <a:r>
              <a:rPr lang="en-US" altLang="ru-RU" sz="2400">
                <a:latin typeface="Arial" charset="0"/>
              </a:rPr>
              <a:t>vector&lt;Employee&gt; a; </a:t>
            </a:r>
            <a:endParaRPr lang="ru-RU" altLang="ru-RU" sz="2400">
              <a:latin typeface="Arial" charset="0"/>
            </a:endParaRPr>
          </a:p>
          <a:p>
            <a:pPr>
              <a:spcBef>
                <a:spcPct val="0"/>
              </a:spcBef>
              <a:buClrTx/>
              <a:buSzTx/>
              <a:buFontTx/>
              <a:buNone/>
            </a:pPr>
            <a:r>
              <a:rPr lang="en-US" altLang="ru-RU" sz="2400">
                <a:latin typeface="Arial" charset="0"/>
              </a:rPr>
              <a:t>list&lt;Employee&gt; b; ... </a:t>
            </a:r>
            <a:endParaRPr lang="ru-RU" altLang="ru-RU" sz="2400">
              <a:latin typeface="Arial" charset="0"/>
            </a:endParaRPr>
          </a:p>
          <a:p>
            <a:pPr>
              <a:spcBef>
                <a:spcPct val="0"/>
              </a:spcBef>
              <a:buClrTx/>
              <a:buSzTx/>
              <a:buFontTx/>
              <a:buNone/>
            </a:pPr>
            <a:r>
              <a:rPr lang="en-US" altLang="ru-RU" sz="2400">
                <a:latin typeface="Arial" charset="0"/>
              </a:rPr>
              <a:t>Employee* </a:t>
            </a:r>
            <a:r>
              <a:rPr lang="ru-RU" altLang="ru-RU" sz="2400">
                <a:latin typeface="Arial" charset="0"/>
              </a:rPr>
              <a:t>с = </a:t>
            </a:r>
            <a:r>
              <a:rPr lang="en-US" altLang="ru-RU" sz="2400">
                <a:latin typeface="Arial" charset="0"/>
              </a:rPr>
              <a:t>allocate(a.size() + b.size(), (Employee*) 0); </a:t>
            </a:r>
            <a:r>
              <a:rPr lang="ru-RU" altLang="ru-RU" sz="2400">
                <a:latin typeface="Arial" charset="0"/>
              </a:rPr>
              <a:t> </a:t>
            </a:r>
          </a:p>
          <a:p>
            <a:pPr>
              <a:spcBef>
                <a:spcPct val="0"/>
              </a:spcBef>
              <a:buClrTx/>
              <a:buSzTx/>
              <a:buFontTx/>
              <a:buNone/>
            </a:pPr>
            <a:r>
              <a:rPr lang="en-US" altLang="ru-RU" sz="2400">
                <a:latin typeface="Arial" charset="0"/>
              </a:rPr>
              <a:t>merge(a.begin(), a.end(), b.begin(), b.end(), </a:t>
            </a:r>
            <a:r>
              <a:rPr lang="ru-RU" altLang="ru-RU" sz="2400">
                <a:latin typeface="Arial" charset="0"/>
              </a:rPr>
              <a:t>  </a:t>
            </a:r>
          </a:p>
          <a:p>
            <a:pPr>
              <a:spcBef>
                <a:spcPct val="0"/>
              </a:spcBef>
              <a:buClrTx/>
              <a:buSzTx/>
              <a:buFontTx/>
              <a:buNone/>
            </a:pPr>
            <a:r>
              <a:rPr lang="ru-RU" altLang="ru-RU" sz="2400">
                <a:latin typeface="Arial" charset="0"/>
              </a:rPr>
              <a:t> с</a:t>
            </a:r>
            <a:r>
              <a:rPr lang="en-US" altLang="ru-RU" sz="2400">
                <a:latin typeface="Arial" charset="0"/>
              </a:rPr>
              <a:t>.begin() );</a:t>
            </a:r>
          </a:p>
          <a:p>
            <a:pPr>
              <a:spcBef>
                <a:spcPct val="0"/>
              </a:spcBef>
              <a:buClrTx/>
              <a:buSzTx/>
              <a:buFontTx/>
              <a:buNone/>
            </a:pPr>
            <a:endParaRPr lang="en-US" altLang="ru-RU" sz="2400">
              <a:latin typeface="Arial" charset="0"/>
            </a:endParaRPr>
          </a:p>
          <a:p>
            <a:pPr>
              <a:spcBef>
                <a:spcPct val="0"/>
              </a:spcBef>
              <a:buClrTx/>
              <a:buSzTx/>
              <a:buFontTx/>
              <a:buNone/>
            </a:pPr>
            <a:r>
              <a:rPr lang="ru-RU" altLang="ru-RU" sz="2400">
                <a:latin typeface="Arial" charset="0"/>
              </a:rPr>
              <a:t>где </a:t>
            </a:r>
            <a:r>
              <a:rPr lang="ru-RU" altLang="ru-RU" sz="2400" i="1">
                <a:latin typeface="Arial" charset="0"/>
              </a:rPr>
              <a:t>begin()</a:t>
            </a:r>
            <a:r>
              <a:rPr lang="ru-RU" altLang="ru-RU" sz="2400">
                <a:latin typeface="Arial" charset="0"/>
              </a:rPr>
              <a:t> и </a:t>
            </a:r>
            <a:r>
              <a:rPr lang="ru-RU" altLang="ru-RU" sz="2400" i="1">
                <a:latin typeface="Arial" charset="0"/>
              </a:rPr>
              <a:t>end()</a:t>
            </a:r>
            <a:r>
              <a:rPr lang="ru-RU" altLang="ru-RU" sz="2400">
                <a:latin typeface="Arial" charset="0"/>
              </a:rPr>
              <a:t> - функции-члены контейнеров, которые возвращают правильные типы итераторов</a:t>
            </a:r>
            <a:r>
              <a:rPr lang="en-US" altLang="ru-RU" sz="2400">
                <a:latin typeface="Arial" charset="0"/>
              </a:rPr>
              <a:t>.</a:t>
            </a:r>
            <a:endParaRPr lang="ru-RU"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Итераторы</a:t>
            </a:r>
            <a:endParaRPr lang="ru-RU" sz="4400" dirty="0"/>
          </a:p>
        </p:txBody>
      </p:sp>
    </p:spTree>
    <p:extLst>
      <p:ext uri="{BB962C8B-B14F-4D97-AF65-F5344CB8AC3E}">
        <p14:creationId xmlns:p14="http://schemas.microsoft.com/office/powerpoint/2010/main" val="4247366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p:cNvSpPr txBox="1">
            <a:spLocks noChangeArrowheads="1"/>
          </p:cNvSpPr>
          <p:nvPr/>
        </p:nvSpPr>
        <p:spPr bwMode="auto">
          <a:xfrm>
            <a:off x="1000125" y="1106488"/>
            <a:ext cx="80359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Библиотека расширяет основные средства C++ последовательным способом, так что программисту на легко начать пользоваться библиотекой.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Все алгоритмы отделены от деталей реализации структур данных и используют в качестве параметров типы итераторов.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Алгоритмы могут работать с определяемыми пользователем структурами данных, если эти структуры данных имеют типы итераторов, удовлетворяющие предположениям в алгоритмах. </a:t>
            </a:r>
          </a:p>
          <a:p>
            <a:pPr>
              <a:spcBef>
                <a:spcPct val="0"/>
              </a:spcBef>
              <a:buClrTx/>
              <a:buSzTx/>
              <a:buFontTx/>
              <a:buNone/>
            </a:pPr>
            <a:endParaRPr lang="ru-RU"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724380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1000125" y="1106488"/>
            <a:ext cx="8035925" cy="4324350"/>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ru-RU" sz="2400" b="1" dirty="0" smtClean="0"/>
              <a:t>Не меняющие последовательность операции</a:t>
            </a:r>
          </a:p>
          <a:p>
            <a:pPr marL="342900" indent="-342900">
              <a:spcAft>
                <a:spcPts val="600"/>
              </a:spcAft>
              <a:buFont typeface="Arial" pitchFamily="34" charset="0"/>
              <a:buChar char="•"/>
              <a:defRPr/>
            </a:pPr>
            <a:r>
              <a:rPr lang="ru-RU" sz="2400" dirty="0" smtClean="0"/>
              <a:t>	Операции с каждым элементом (</a:t>
            </a:r>
            <a:r>
              <a:rPr lang="ru-RU" sz="2400" dirty="0" err="1" smtClean="0"/>
              <a:t>For</a:t>
            </a:r>
            <a:r>
              <a:rPr lang="ru-RU" sz="2400" dirty="0" smtClean="0"/>
              <a:t> </a:t>
            </a:r>
            <a:r>
              <a:rPr lang="ru-RU" sz="2400" dirty="0" err="1" smtClean="0"/>
              <a:t>each</a:t>
            </a:r>
            <a:r>
              <a:rPr lang="ru-RU" sz="2400" dirty="0" smtClean="0"/>
              <a:t>)</a:t>
            </a:r>
          </a:p>
          <a:p>
            <a:pPr marL="342900" indent="-342900">
              <a:spcAft>
                <a:spcPts val="600"/>
              </a:spcAft>
              <a:buFont typeface="Arial" pitchFamily="34" charset="0"/>
              <a:buChar char="•"/>
              <a:defRPr/>
            </a:pPr>
            <a:r>
              <a:rPr lang="ru-RU" sz="2400" dirty="0" smtClean="0"/>
              <a:t>	Найти (</a:t>
            </a:r>
            <a:r>
              <a:rPr lang="en-US" sz="2400" dirty="0" smtClean="0"/>
              <a:t>Find)</a:t>
            </a:r>
          </a:p>
          <a:p>
            <a:pPr marL="342900" indent="-342900">
              <a:spcAft>
                <a:spcPts val="600"/>
              </a:spcAft>
              <a:buFont typeface="Arial" pitchFamily="34" charset="0"/>
              <a:buChar char="•"/>
              <a:defRPr/>
            </a:pPr>
            <a:r>
              <a:rPr lang="ru-RU" sz="2400" dirty="0" smtClean="0"/>
              <a:t>	Найти рядом (А</a:t>
            </a:r>
            <a:r>
              <a:rPr lang="en-US" sz="2400" dirty="0" err="1" smtClean="0"/>
              <a:t>djacent</a:t>
            </a:r>
            <a:r>
              <a:rPr lang="en-US" sz="2400" dirty="0" smtClean="0"/>
              <a:t> find)</a:t>
            </a:r>
          </a:p>
          <a:p>
            <a:pPr marL="342900" indent="-342900">
              <a:spcAft>
                <a:spcPts val="600"/>
              </a:spcAft>
              <a:buFont typeface="Arial" pitchFamily="34" charset="0"/>
              <a:buChar char="•"/>
              <a:defRPr/>
            </a:pPr>
            <a:r>
              <a:rPr lang="ru-RU" sz="2400" dirty="0" smtClean="0"/>
              <a:t>	Подсчет (</a:t>
            </a:r>
            <a:r>
              <a:rPr lang="en-US" sz="2400" dirty="0" smtClean="0"/>
              <a:t>Count)</a:t>
            </a:r>
          </a:p>
          <a:p>
            <a:pPr marL="342900" indent="-342900">
              <a:spcAft>
                <a:spcPts val="600"/>
              </a:spcAft>
              <a:buFont typeface="Arial" pitchFamily="34" charset="0"/>
              <a:buChar char="•"/>
              <a:defRPr/>
            </a:pPr>
            <a:r>
              <a:rPr lang="ru-RU" sz="2400" dirty="0" smtClean="0"/>
              <a:t>	Отличие (</a:t>
            </a:r>
            <a:r>
              <a:rPr lang="en-US" sz="2400" dirty="0" smtClean="0"/>
              <a:t>Mismatch)</a:t>
            </a:r>
          </a:p>
          <a:p>
            <a:pPr marL="342900" indent="-342900">
              <a:spcAft>
                <a:spcPts val="600"/>
              </a:spcAft>
              <a:buFont typeface="Arial" pitchFamily="34" charset="0"/>
              <a:buChar char="•"/>
              <a:defRPr/>
            </a:pPr>
            <a:r>
              <a:rPr lang="ru-RU" sz="2400" dirty="0" smtClean="0"/>
              <a:t>	Сравнение на равенство (</a:t>
            </a:r>
            <a:r>
              <a:rPr lang="en-US" sz="2400" dirty="0" smtClean="0"/>
              <a:t>Equal)</a:t>
            </a:r>
          </a:p>
          <a:p>
            <a:pPr marL="342900" indent="-342900">
              <a:spcAft>
                <a:spcPts val="600"/>
              </a:spcAft>
              <a:buFont typeface="Arial" pitchFamily="34" charset="0"/>
              <a:buChar char="•"/>
              <a:defRPr/>
            </a:pPr>
            <a:r>
              <a:rPr lang="ru-RU" sz="2400" dirty="0" smtClean="0"/>
              <a:t>	Поиск </a:t>
            </a:r>
            <a:r>
              <a:rPr lang="ru-RU" sz="2400" dirty="0" err="1" smtClean="0"/>
              <a:t>подпоследовательности</a:t>
            </a:r>
            <a:r>
              <a:rPr lang="ru-RU" sz="2400" dirty="0" smtClean="0"/>
              <a:t> (</a:t>
            </a:r>
            <a:r>
              <a:rPr lang="en-US" sz="2400" dirty="0" smtClean="0"/>
              <a:t>Search)</a:t>
            </a:r>
            <a:endParaRPr lang="ru-RU" sz="2400" dirty="0" smtClean="0"/>
          </a:p>
          <a:p>
            <a:pPr>
              <a:defRPr/>
            </a:pPr>
            <a:endParaRPr lang="en-US" sz="2400" b="1" dirty="0" smtClean="0"/>
          </a:p>
          <a:p>
            <a:pPr>
              <a:defRPr/>
            </a:pPr>
            <a:endParaRPr lang="ru-RU" sz="2400" b="1" dirty="0" smtClean="0"/>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4186119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1000125" y="1106488"/>
            <a:ext cx="8035925" cy="65563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ru-RU" sz="2400" b="1" dirty="0" smtClean="0"/>
              <a:t>Меняющие последовательность операции </a:t>
            </a:r>
          </a:p>
          <a:p>
            <a:pPr marL="342900" indent="-342900">
              <a:spcAft>
                <a:spcPts val="600"/>
              </a:spcAft>
              <a:buFont typeface="Arial" pitchFamily="34" charset="0"/>
              <a:buChar char="•"/>
              <a:defRPr/>
            </a:pPr>
            <a:r>
              <a:rPr lang="ru-RU" sz="2400" b="1" dirty="0" smtClean="0"/>
              <a:t>	</a:t>
            </a:r>
            <a:r>
              <a:rPr lang="ru-RU" sz="2400" dirty="0" smtClean="0"/>
              <a:t>Копировать (</a:t>
            </a:r>
            <a:r>
              <a:rPr lang="en-US" sz="2400" dirty="0" smtClean="0"/>
              <a:t>Copy)</a:t>
            </a:r>
          </a:p>
          <a:p>
            <a:pPr marL="342900" indent="-342900">
              <a:spcAft>
                <a:spcPts val="600"/>
              </a:spcAft>
              <a:buFont typeface="Arial" pitchFamily="34" charset="0"/>
              <a:buChar char="•"/>
              <a:defRPr/>
            </a:pPr>
            <a:r>
              <a:rPr lang="ru-RU" sz="2400" dirty="0" smtClean="0"/>
              <a:t>	Обменять (</a:t>
            </a:r>
            <a:r>
              <a:rPr lang="en-US" sz="2400" dirty="0" smtClean="0"/>
              <a:t>Swap)</a:t>
            </a:r>
          </a:p>
          <a:p>
            <a:pPr marL="342900" indent="-342900">
              <a:spcAft>
                <a:spcPts val="600"/>
              </a:spcAft>
              <a:buFont typeface="Arial" pitchFamily="34" charset="0"/>
              <a:buChar char="•"/>
              <a:defRPr/>
            </a:pPr>
            <a:r>
              <a:rPr lang="ru-RU" sz="2400" dirty="0" smtClean="0"/>
              <a:t>	Преобразовать (</a:t>
            </a:r>
            <a:r>
              <a:rPr lang="en-US" sz="2400" dirty="0" smtClean="0"/>
              <a:t>Transform)</a:t>
            </a:r>
          </a:p>
          <a:p>
            <a:pPr marL="342900" indent="-342900">
              <a:spcAft>
                <a:spcPts val="600"/>
              </a:spcAft>
              <a:buFont typeface="Arial" pitchFamily="34" charset="0"/>
              <a:buChar char="•"/>
              <a:defRPr/>
            </a:pPr>
            <a:r>
              <a:rPr lang="ru-RU" sz="2400" dirty="0" smtClean="0"/>
              <a:t>	Заменить (</a:t>
            </a:r>
            <a:r>
              <a:rPr lang="en-US" sz="2400" dirty="0" smtClean="0"/>
              <a:t>Replace)</a:t>
            </a:r>
          </a:p>
          <a:p>
            <a:pPr marL="342900" indent="-342900">
              <a:spcAft>
                <a:spcPts val="600"/>
              </a:spcAft>
              <a:buFont typeface="Arial" pitchFamily="34" charset="0"/>
              <a:buChar char="•"/>
              <a:defRPr/>
            </a:pPr>
            <a:r>
              <a:rPr lang="ru-RU" sz="2400" b="1" dirty="0" smtClean="0"/>
              <a:t>	</a:t>
            </a:r>
            <a:r>
              <a:rPr lang="ru-RU" sz="2400" dirty="0" smtClean="0"/>
              <a:t>Заполнить (</a:t>
            </a:r>
            <a:r>
              <a:rPr lang="en-US" sz="2400" dirty="0" smtClean="0"/>
              <a:t>Fill)</a:t>
            </a:r>
          </a:p>
          <a:p>
            <a:pPr marL="342900" indent="-342900">
              <a:spcAft>
                <a:spcPts val="600"/>
              </a:spcAft>
              <a:buFont typeface="Arial" pitchFamily="34" charset="0"/>
              <a:buChar char="•"/>
              <a:defRPr/>
            </a:pPr>
            <a:r>
              <a:rPr lang="ru-RU" sz="2400" dirty="0" smtClean="0"/>
              <a:t>	Породить (</a:t>
            </a:r>
            <a:r>
              <a:rPr lang="en-US" sz="2400" dirty="0" smtClean="0"/>
              <a:t>Generate)</a:t>
            </a:r>
          </a:p>
          <a:p>
            <a:pPr marL="342900" indent="-342900">
              <a:spcAft>
                <a:spcPts val="600"/>
              </a:spcAft>
              <a:buFont typeface="Arial" pitchFamily="34" charset="0"/>
              <a:buChar char="•"/>
              <a:defRPr/>
            </a:pPr>
            <a:r>
              <a:rPr lang="ru-RU" sz="2400" dirty="0" smtClean="0"/>
              <a:t>	Удалить (</a:t>
            </a:r>
            <a:r>
              <a:rPr lang="en-US" sz="2400" dirty="0" smtClean="0"/>
              <a:t>Remove)</a:t>
            </a:r>
          </a:p>
          <a:p>
            <a:pPr marL="342900" indent="-342900">
              <a:spcAft>
                <a:spcPts val="600"/>
              </a:spcAft>
              <a:buFont typeface="Arial" pitchFamily="34" charset="0"/>
              <a:buChar char="•"/>
              <a:defRPr/>
            </a:pPr>
            <a:r>
              <a:rPr lang="ru-RU" sz="2400" dirty="0" smtClean="0"/>
              <a:t>	Убрать повторы (</a:t>
            </a:r>
            <a:r>
              <a:rPr lang="en-US" sz="2400" dirty="0" smtClean="0"/>
              <a:t>Unique)</a:t>
            </a:r>
          </a:p>
          <a:p>
            <a:pPr marL="342900" indent="-342900">
              <a:spcAft>
                <a:spcPts val="600"/>
              </a:spcAft>
              <a:buFont typeface="Arial" pitchFamily="34" charset="0"/>
              <a:buChar char="•"/>
              <a:defRPr/>
            </a:pPr>
            <a:r>
              <a:rPr lang="ru-RU" sz="2400" dirty="0" smtClean="0"/>
              <a:t>	Расположить в обратном порядке (</a:t>
            </a:r>
            <a:r>
              <a:rPr lang="ru-RU" sz="2400" dirty="0" err="1" smtClean="0"/>
              <a:t>Reverse</a:t>
            </a:r>
            <a:r>
              <a:rPr lang="ru-RU" sz="2400" dirty="0" smtClean="0"/>
              <a:t>)</a:t>
            </a:r>
          </a:p>
          <a:p>
            <a:pPr marL="342900" indent="-342900">
              <a:spcAft>
                <a:spcPts val="600"/>
              </a:spcAft>
              <a:buFont typeface="Arial" pitchFamily="34" charset="0"/>
              <a:buChar char="•"/>
              <a:defRPr/>
            </a:pPr>
            <a:r>
              <a:rPr lang="ru-RU" sz="2400" dirty="0" smtClean="0"/>
              <a:t>	Переместить по кругу (</a:t>
            </a:r>
            <a:r>
              <a:rPr lang="en-US" sz="2400" dirty="0" smtClean="0"/>
              <a:t>Rotate)</a:t>
            </a:r>
          </a:p>
          <a:p>
            <a:pPr marL="342900" indent="-342900">
              <a:spcAft>
                <a:spcPts val="600"/>
              </a:spcAft>
              <a:buFont typeface="Arial" pitchFamily="34" charset="0"/>
              <a:buChar char="•"/>
              <a:defRPr/>
            </a:pPr>
            <a:r>
              <a:rPr lang="ru-RU" sz="2400" dirty="0" smtClean="0"/>
              <a:t>	Перетасовать (</a:t>
            </a:r>
            <a:r>
              <a:rPr lang="en-US" sz="2400" dirty="0" smtClean="0"/>
              <a:t>Random shuffle)</a:t>
            </a:r>
          </a:p>
          <a:p>
            <a:pPr marL="342900" indent="-342900">
              <a:spcAft>
                <a:spcPts val="600"/>
              </a:spcAft>
              <a:buFont typeface="Arial" pitchFamily="34" charset="0"/>
              <a:buChar char="•"/>
              <a:defRPr/>
            </a:pPr>
            <a:r>
              <a:rPr lang="ru-RU" sz="2400" dirty="0" smtClean="0"/>
              <a:t>	Разделить (</a:t>
            </a:r>
            <a:r>
              <a:rPr lang="en-US" sz="2400" dirty="0" smtClean="0"/>
              <a:t>Partitions)</a:t>
            </a:r>
          </a:p>
          <a:p>
            <a:pPr>
              <a:defRPr/>
            </a:pPr>
            <a:endParaRPr lang="en-US" sz="2400" b="1" dirty="0" smtClean="0"/>
          </a:p>
          <a:p>
            <a:pPr>
              <a:defRPr/>
            </a:pPr>
            <a:endParaRPr lang="ru-RU" sz="2400" b="1" dirty="0" smtClean="0"/>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69988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p:cNvSpPr txBox="1">
            <a:spLocks noChangeArrowheads="1"/>
          </p:cNvSpPr>
          <p:nvPr/>
        </p:nvSpPr>
        <p:spPr bwMode="auto">
          <a:xfrm>
            <a:off x="1000125" y="1106488"/>
            <a:ext cx="8035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Операции сортировки и отношения</a:t>
            </a:r>
          </a:p>
          <a:p>
            <a:pPr>
              <a:spcBef>
                <a:spcPct val="0"/>
              </a:spcBef>
              <a:buClrTx/>
              <a:buSzTx/>
              <a:buFontTx/>
              <a:buNone/>
            </a:pPr>
            <a:endParaRPr lang="ru-RU" altLang="ru-RU" sz="2400" b="1">
              <a:latin typeface="Arial" charset="0"/>
            </a:endParaRPr>
          </a:p>
          <a:p>
            <a:pPr>
              <a:spcBef>
                <a:spcPct val="0"/>
              </a:spcBef>
              <a:buClrTx/>
              <a:buSzTx/>
              <a:buFontTx/>
              <a:buNone/>
            </a:pPr>
            <a:r>
              <a:rPr lang="ru-RU" altLang="ru-RU" sz="2400" b="1">
                <a:latin typeface="Arial" charset="0"/>
              </a:rPr>
              <a:t>Операции над множеством для сортированных структур</a:t>
            </a:r>
          </a:p>
          <a:p>
            <a:pPr>
              <a:spcBef>
                <a:spcPct val="0"/>
              </a:spcBef>
              <a:buClrTx/>
              <a:buSzTx/>
              <a:buFontTx/>
              <a:buNone/>
            </a:pPr>
            <a:endParaRPr lang="ru-RU" altLang="ru-RU" sz="2400" b="1">
              <a:latin typeface="Arial" charset="0"/>
            </a:endParaRPr>
          </a:p>
          <a:p>
            <a:pPr>
              <a:spcBef>
                <a:spcPct val="0"/>
              </a:spcBef>
              <a:buClrTx/>
              <a:buSzTx/>
              <a:buFontTx/>
              <a:buNone/>
            </a:pPr>
            <a:r>
              <a:rPr lang="ru-RU" altLang="ru-RU" sz="2400" b="1">
                <a:latin typeface="Arial" charset="0"/>
              </a:rPr>
              <a:t>…</a:t>
            </a:r>
          </a:p>
          <a:p>
            <a:pPr>
              <a:spcBef>
                <a:spcPct val="0"/>
              </a:spcBef>
              <a:buClrTx/>
              <a:buSzTx/>
              <a:buFontTx/>
              <a:buNone/>
            </a:pPr>
            <a:endParaRPr lang="ru-RU" altLang="ru-RU" sz="2400" b="1">
              <a:latin typeface="Arial" charset="0"/>
            </a:endParaRPr>
          </a:p>
          <a:p>
            <a:pPr>
              <a:spcBef>
                <a:spcPct val="0"/>
              </a:spcBef>
              <a:buClrTx/>
              <a:buSzTx/>
              <a:buFontTx/>
              <a:buNone/>
            </a:pPr>
            <a:endParaRPr lang="en-US" altLang="ru-RU" sz="2400" b="1">
              <a:latin typeface="Arial" charset="0"/>
            </a:endParaRPr>
          </a:p>
          <a:p>
            <a:pPr>
              <a:spcBef>
                <a:spcPct val="0"/>
              </a:spcBef>
              <a:buClrTx/>
              <a:buSzTx/>
              <a:buFontTx/>
              <a:buNone/>
            </a:pPr>
            <a:endParaRPr lang="ru-RU" altLang="ru-RU" sz="2400" b="1">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2152039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p:cNvSpPr txBox="1">
            <a:spLocks noChangeArrowheads="1"/>
          </p:cNvSpPr>
          <p:nvPr/>
        </p:nvSpPr>
        <p:spPr bwMode="auto">
          <a:xfrm>
            <a:off x="1000125" y="1106488"/>
            <a:ext cx="8035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Микро-алгоритмы</a:t>
            </a:r>
            <a:r>
              <a:rPr lang="ru-RU" altLang="ru-RU" sz="2400">
                <a:latin typeface="Arial" charset="0"/>
              </a:rPr>
              <a:t/>
            </a:r>
            <a:br>
              <a:rPr lang="ru-RU" altLang="ru-RU" sz="2400">
                <a:latin typeface="Arial" charset="0"/>
              </a:rPr>
            </a:br>
            <a:r>
              <a:rPr lang="ru-RU" altLang="ru-RU" sz="2400">
                <a:latin typeface="Arial" charset="0"/>
              </a:rPr>
              <a:t>swap(T &amp;a, T &amp;b)</a:t>
            </a:r>
            <a:br>
              <a:rPr lang="ru-RU" altLang="ru-RU" sz="2400">
                <a:latin typeface="Arial" charset="0"/>
              </a:rPr>
            </a:br>
            <a:r>
              <a:rPr lang="ru-RU" altLang="ru-RU" sz="2400">
                <a:latin typeface="Arial" charset="0"/>
              </a:rPr>
              <a:t>Меняет местами значения двух элементов. </a:t>
            </a:r>
          </a:p>
          <a:p>
            <a:pPr>
              <a:spcBef>
                <a:spcPct val="0"/>
              </a:spcBef>
              <a:buClrTx/>
              <a:buSzTx/>
              <a:buFontTx/>
              <a:buNone/>
            </a:pPr>
            <a:r>
              <a:rPr lang="ru-RU" altLang="ru-RU" sz="2400">
                <a:latin typeface="Arial" charset="0"/>
              </a:rPr>
              <a:t>iter_swap(It p, It q)</a:t>
            </a:r>
            <a:br>
              <a:rPr lang="ru-RU" altLang="ru-RU" sz="2400">
                <a:latin typeface="Arial" charset="0"/>
              </a:rPr>
            </a:br>
            <a:r>
              <a:rPr lang="ru-RU" altLang="ru-RU" sz="2400">
                <a:latin typeface="Arial" charset="0"/>
              </a:rPr>
              <a:t>Меняет местами значения элементов, на которые указывают итераторы. </a:t>
            </a:r>
          </a:p>
          <a:p>
            <a:pPr>
              <a:spcBef>
                <a:spcPct val="0"/>
              </a:spcBef>
              <a:buClrTx/>
              <a:buSzTx/>
              <a:buFontTx/>
              <a:buNone/>
            </a:pPr>
            <a:r>
              <a:rPr lang="ru-RU" altLang="ru-RU" sz="2400">
                <a:latin typeface="Arial" charset="0"/>
              </a:rPr>
              <a:t>max(const T &amp;a,const T &amp;b )</a:t>
            </a:r>
            <a:br>
              <a:rPr lang="ru-RU" altLang="ru-RU" sz="2400">
                <a:latin typeface="Arial" charset="0"/>
              </a:rPr>
            </a:br>
            <a:r>
              <a:rPr lang="ru-RU" altLang="ru-RU" sz="2400">
                <a:latin typeface="Arial" charset="0"/>
              </a:rPr>
              <a:t>Возвращает максимальный элемент. </a:t>
            </a:r>
          </a:p>
          <a:p>
            <a:pPr>
              <a:spcBef>
                <a:spcPct val="0"/>
              </a:spcBef>
              <a:buClrTx/>
              <a:buSzTx/>
              <a:buFontTx/>
              <a:buNone/>
            </a:pPr>
            <a:r>
              <a:rPr lang="ru-RU" altLang="ru-RU" sz="2400">
                <a:latin typeface="Arial" charset="0"/>
              </a:rPr>
              <a:t>min(const T &amp;a,const T &amp;b )</a:t>
            </a:r>
            <a:br>
              <a:rPr lang="ru-RU" altLang="ru-RU" sz="2400">
                <a:latin typeface="Arial" charset="0"/>
              </a:rPr>
            </a:br>
            <a:r>
              <a:rPr lang="ru-RU" altLang="ru-RU" sz="2400">
                <a:latin typeface="Arial" charset="0"/>
              </a:rPr>
              <a:t>Возвращает минимальный элемент.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У этих алгоритмов есть версии с тремя параметрами. Третий параметр принимает бинарный предикат, задающий упорядоченность объектов.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2654675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2"/>
          <p:cNvSpPr txBox="1">
            <a:spLocks noChangeArrowheads="1"/>
          </p:cNvSpPr>
          <p:nvPr/>
        </p:nvSpPr>
        <p:spPr bwMode="auto">
          <a:xfrm>
            <a:off x="1000125" y="1106488"/>
            <a:ext cx="80359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Алгоритмы, не модифицирующие последовательности</a:t>
            </a:r>
            <a:r>
              <a:rPr lang="ru-RU" altLang="ru-RU" sz="2400">
                <a:latin typeface="Arial" charset="0"/>
              </a:rPr>
              <a:t/>
            </a:r>
            <a:br>
              <a:rPr lang="ru-RU" altLang="ru-RU" sz="2400">
                <a:latin typeface="Arial" charset="0"/>
              </a:rPr>
            </a:br>
            <a:r>
              <a:rPr lang="ru-RU" altLang="ru-RU" sz="2400">
                <a:latin typeface="Arial" charset="0"/>
              </a:rPr>
              <a:t>size_t count(It p, It q, const T &amp;x)</a:t>
            </a:r>
            <a:br>
              <a:rPr lang="ru-RU" altLang="ru-RU" sz="2400">
                <a:latin typeface="Arial" charset="0"/>
              </a:rPr>
            </a:br>
            <a:r>
              <a:rPr lang="ru-RU" altLang="ru-RU" sz="2400">
                <a:latin typeface="Arial" charset="0"/>
              </a:rPr>
              <a:t>Возвращает, сколько раз элемент со значением x входит в последовательность, заданную итераторами p и q.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size_t count_if(It p, It q, Pr pred)</a:t>
            </a:r>
            <a:br>
              <a:rPr lang="ru-RU" altLang="ru-RU" sz="2400">
                <a:latin typeface="Arial" charset="0"/>
              </a:rPr>
            </a:br>
            <a:r>
              <a:rPr lang="ru-RU" altLang="ru-RU" sz="2400">
                <a:latin typeface="Arial" charset="0"/>
              </a:rPr>
              <a:t>Возвращает, сколько раз предикат pred возвращает значение true.</a:t>
            </a:r>
            <a:br>
              <a:rPr lang="ru-RU" altLang="ru-RU" sz="2400">
                <a:latin typeface="Arial" charset="0"/>
              </a:rPr>
            </a:br>
            <a:r>
              <a:rPr lang="ru-RU" altLang="ru-RU" sz="2400">
                <a:latin typeface="Arial" charset="0"/>
              </a:rPr>
              <a:t>Например, count_if(p, q, divides_by(8)) вернет, сколько элементов кратно 8;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4130440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2"/>
          <p:cNvSpPr txBox="1">
            <a:spLocks noChangeArrowheads="1"/>
          </p:cNvSpPr>
          <p:nvPr/>
        </p:nvSpPr>
        <p:spPr bwMode="auto">
          <a:xfrm>
            <a:off x="1000125" y="1106488"/>
            <a:ext cx="80359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Алгоритмы типа find</a:t>
            </a:r>
            <a:r>
              <a:rPr lang="ru-RU" altLang="ru-RU" sz="2400">
                <a:latin typeface="Arial" charset="0"/>
              </a:rPr>
              <a:t/>
            </a:r>
            <a:br>
              <a:rPr lang="ru-RU" altLang="ru-RU" sz="2400">
                <a:latin typeface="Arial" charset="0"/>
              </a:rPr>
            </a:br>
            <a:r>
              <a:rPr lang="ru-RU" altLang="ru-RU" sz="2400">
                <a:latin typeface="Arial" charset="0"/>
              </a:rPr>
              <a:t>find(It p, It q, const T &amp;x)</a:t>
            </a:r>
            <a:br>
              <a:rPr lang="ru-RU" altLang="ru-RU" sz="2400">
                <a:latin typeface="Arial" charset="0"/>
              </a:rPr>
            </a:br>
            <a:r>
              <a:rPr lang="ru-RU" altLang="ru-RU" sz="2400">
                <a:latin typeface="Arial" charset="0"/>
              </a:rPr>
              <a:t>Возвращает итератор на первое вхождение элемента x в последовательность, заданную итераторами p и q.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find_if(It p, It q, Pr pred)</a:t>
            </a:r>
            <a:br>
              <a:rPr lang="ru-RU" altLang="ru-RU" sz="2400">
                <a:latin typeface="Arial" charset="0"/>
              </a:rPr>
            </a:br>
            <a:r>
              <a:rPr lang="ru-RU" altLang="ru-RU" sz="2400">
                <a:latin typeface="Arial" charset="0"/>
              </a:rPr>
              <a:t>Возвращает итератор на первый элемент, для которого предикат pred вернул значение true.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find_first_of(It p, It q, Itr i, Itr j)</a:t>
            </a:r>
            <a:br>
              <a:rPr lang="ru-RU" altLang="ru-RU" sz="2400">
                <a:latin typeface="Arial" charset="0"/>
              </a:rPr>
            </a:br>
            <a:r>
              <a:rPr lang="ru-RU" altLang="ru-RU" sz="2400">
                <a:latin typeface="Arial" charset="0"/>
              </a:rPr>
              <a:t>Возвращает итератор на первое вхождение любого элемента из последовательности, заданной итераторами i и j, в последовательность, заданную итераторами p и q. Последовательности могут быть разных типов (например std::vector и std::list).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650805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274638"/>
            <a:ext cx="8229600" cy="777875"/>
          </a:xfrm>
        </p:spPr>
        <p:txBody>
          <a:bodyPr/>
          <a:lstStyle/>
          <a:p>
            <a:r>
              <a:rPr lang="ru-RU" sz="3200" b="1"/>
              <a:t>Библиотека STL</a:t>
            </a:r>
          </a:p>
        </p:txBody>
      </p:sp>
      <p:sp>
        <p:nvSpPr>
          <p:cNvPr id="256003" name="Rectangle 3"/>
          <p:cNvSpPr>
            <a:spLocks noGrp="1" noChangeArrowheads="1"/>
          </p:cNvSpPr>
          <p:nvPr>
            <p:ph type="body" idx="1"/>
          </p:nvPr>
        </p:nvSpPr>
        <p:spPr>
          <a:xfrm>
            <a:off x="928800" y="981074"/>
            <a:ext cx="7758000" cy="5876926"/>
          </a:xfrm>
        </p:spPr>
        <p:txBody>
          <a:bodyPr>
            <a:normAutofit/>
          </a:bodyPr>
          <a:lstStyle/>
          <a:p>
            <a:pPr>
              <a:lnSpc>
                <a:spcPct val="80000"/>
              </a:lnSpc>
              <a:buFontTx/>
              <a:buNone/>
            </a:pPr>
            <a:r>
              <a:rPr lang="ru-RU" dirty="0" err="1"/>
              <a:t>Standard</a:t>
            </a:r>
            <a:r>
              <a:rPr lang="ru-RU" dirty="0"/>
              <a:t> </a:t>
            </a:r>
            <a:r>
              <a:rPr lang="ru-RU" dirty="0" err="1"/>
              <a:t>Template</a:t>
            </a:r>
            <a:r>
              <a:rPr lang="ru-RU" dirty="0"/>
              <a:t> </a:t>
            </a:r>
            <a:r>
              <a:rPr lang="ru-RU" dirty="0" err="1"/>
              <a:t>Library</a:t>
            </a:r>
            <a:r>
              <a:rPr lang="ru-RU" dirty="0"/>
              <a:t> (STL, Александр Степанов и </a:t>
            </a:r>
            <a:r>
              <a:rPr lang="ru-RU" dirty="0" err="1"/>
              <a:t>Менг</a:t>
            </a:r>
            <a:r>
              <a:rPr lang="ru-RU" dirty="0"/>
              <a:t> Ли, </a:t>
            </a:r>
            <a:r>
              <a:rPr lang="ru-RU" dirty="0" err="1"/>
              <a:t>Hewlett-Packard</a:t>
            </a:r>
            <a:r>
              <a:rPr lang="ru-RU" dirty="0"/>
              <a:t> </a:t>
            </a:r>
            <a:r>
              <a:rPr lang="ru-RU" dirty="0" err="1"/>
              <a:t>Lab</a:t>
            </a:r>
            <a:r>
              <a:rPr lang="ru-RU" dirty="0"/>
              <a:t>) - надстройка над C++. </a:t>
            </a:r>
          </a:p>
          <a:p>
            <a:pPr>
              <a:lnSpc>
                <a:spcPct val="80000"/>
              </a:lnSpc>
              <a:buFontTx/>
              <a:buNone/>
            </a:pPr>
            <a:r>
              <a:rPr lang="ru-RU" dirty="0"/>
              <a:t>Задачи: </a:t>
            </a:r>
          </a:p>
          <a:p>
            <a:pPr>
              <a:lnSpc>
                <a:spcPct val="80000"/>
              </a:lnSpc>
            </a:pPr>
            <a:r>
              <a:rPr lang="ru-RU" dirty="0"/>
              <a:t>Упростить работу с C++ </a:t>
            </a:r>
          </a:p>
          <a:p>
            <a:pPr>
              <a:lnSpc>
                <a:spcPct val="80000"/>
              </a:lnSpc>
            </a:pPr>
            <a:r>
              <a:rPr lang="ru-RU" dirty="0"/>
              <a:t>Сделать ее «комфортной».</a:t>
            </a:r>
          </a:p>
          <a:p>
            <a:pPr>
              <a:lnSpc>
                <a:spcPct val="80000"/>
              </a:lnSpc>
              <a:buFontTx/>
              <a:buNone/>
            </a:pPr>
            <a:r>
              <a:rPr lang="ru-RU" dirty="0" smtClean="0"/>
              <a:t>Главная </a:t>
            </a:r>
            <a:r>
              <a:rPr lang="ru-RU" dirty="0"/>
              <a:t>идея </a:t>
            </a:r>
            <a:r>
              <a:rPr lang="ru-RU" b="1" dirty="0"/>
              <a:t>STL</a:t>
            </a:r>
            <a:r>
              <a:rPr lang="ru-RU" dirty="0"/>
              <a:t> - уменьшение зависимости от стандартных библиотек </a:t>
            </a:r>
            <a:r>
              <a:rPr lang="ru-RU" b="1" dirty="0"/>
              <a:t>С++</a:t>
            </a:r>
            <a:r>
              <a:rPr lang="ru-RU" dirty="0"/>
              <a:t>. Основная проблема стандартных библиотек - их тесная связь с данными, что делает эти библиотеки неудобными для работы с типами данных пользователя. </a:t>
            </a:r>
            <a:r>
              <a:rPr lang="ru-RU" b="1" dirty="0"/>
              <a:t>STL</a:t>
            </a:r>
            <a:r>
              <a:rPr lang="ru-RU" dirty="0"/>
              <a:t> позволяет работать с любыми типами данных и производить над ними операции.</a:t>
            </a:r>
          </a:p>
          <a:p>
            <a:pPr>
              <a:lnSpc>
                <a:spcPct val="80000"/>
              </a:lnSpc>
            </a:pPr>
            <a:r>
              <a:rPr lang="ru-RU" b="1" dirty="0"/>
              <a:t>STL</a:t>
            </a:r>
            <a:r>
              <a:rPr lang="ru-RU" dirty="0"/>
              <a:t> отделяет структуры данных от алгоритмов, которые с ними работают.</a:t>
            </a:r>
          </a:p>
          <a:p>
            <a:pPr>
              <a:lnSpc>
                <a:spcPct val="80000"/>
              </a:lnSpc>
              <a:buFontTx/>
              <a:buNone/>
            </a:pPr>
            <a:r>
              <a:rPr lang="ru-RU" dirty="0" smtClean="0"/>
              <a:t>С </a:t>
            </a:r>
            <a:r>
              <a:rPr lang="ru-RU" dirty="0"/>
              <a:t>1994 года STL стала частью официального стандарта языка C</a:t>
            </a:r>
            <a:r>
              <a:rPr lang="ru-RU" dirty="0" smtClean="0"/>
              <a:t>++.</a:t>
            </a:r>
            <a:endParaRPr lang="ru-RU" dirty="0"/>
          </a:p>
        </p:txBody>
      </p:sp>
    </p:spTree>
    <p:extLst>
      <p:ext uri="{BB962C8B-B14F-4D97-AF65-F5344CB8AC3E}">
        <p14:creationId xmlns:p14="http://schemas.microsoft.com/office/powerpoint/2010/main" val="2752068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2"/>
          <p:cNvSpPr txBox="1">
            <a:spLocks noChangeArrowheads="1"/>
          </p:cNvSpPr>
          <p:nvPr/>
        </p:nvSpPr>
        <p:spPr bwMode="auto">
          <a:xfrm>
            <a:off x="1000125" y="1106488"/>
            <a:ext cx="80359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Алгоритмы типа find</a:t>
            </a:r>
            <a:r>
              <a:rPr lang="ru-RU" altLang="ru-RU" sz="2400">
                <a:latin typeface="Arial" charset="0"/>
              </a:rPr>
              <a:t/>
            </a:r>
            <a:br>
              <a:rPr lang="ru-RU" altLang="ru-RU" sz="2400">
                <a:latin typeface="Arial" charset="0"/>
              </a:rPr>
            </a:br>
            <a:r>
              <a:rPr lang="ru-RU" altLang="ru-RU" sz="2400">
                <a:latin typeface="Arial" charset="0"/>
              </a:rPr>
              <a:t>min_element(It p, It q)</a:t>
            </a:r>
            <a:br>
              <a:rPr lang="ru-RU" altLang="ru-RU" sz="2400">
                <a:latin typeface="Arial" charset="0"/>
              </a:rPr>
            </a:br>
            <a:r>
              <a:rPr lang="ru-RU" altLang="ru-RU" sz="2400">
                <a:latin typeface="Arial" charset="0"/>
              </a:rPr>
              <a:t>Возвращает итератор на минимальный элемент последовательности.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max_element(It p, It q)</a:t>
            </a:r>
            <a:br>
              <a:rPr lang="ru-RU" altLang="ru-RU" sz="2400">
                <a:latin typeface="Arial" charset="0"/>
              </a:rPr>
            </a:br>
            <a:r>
              <a:rPr lang="ru-RU" altLang="ru-RU" sz="2400">
                <a:latin typeface="Arial" charset="0"/>
              </a:rPr>
              <a:t>Возвращает итератор на максимальный элемент последовательности.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equal(It p, It q, Itr i)</a:t>
            </a:r>
            <a:br>
              <a:rPr lang="ru-RU" altLang="ru-RU" sz="2400">
                <a:latin typeface="Arial" charset="0"/>
              </a:rPr>
            </a:br>
            <a:r>
              <a:rPr lang="ru-RU" altLang="ru-RU" sz="2400">
                <a:latin typeface="Arial" charset="0"/>
              </a:rPr>
              <a:t>Сравнивает две последовательности на эквивалентность. Вторая последовательность задается одним итератором, так как последовательности должны быть одинаковой длины. Если вторая короче, то undefined behaviour.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4232571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a:spLocks noChangeArrowheads="1"/>
          </p:cNvSpPr>
          <p:nvPr/>
        </p:nvSpPr>
        <p:spPr bwMode="auto">
          <a:xfrm>
            <a:off x="1000125" y="1106488"/>
            <a:ext cx="80359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Алгоритмы типа find</a:t>
            </a:r>
            <a:r>
              <a:rPr lang="ru-RU" altLang="ru-RU" sz="2400">
                <a:latin typeface="Arial" charset="0"/>
              </a:rPr>
              <a:t/>
            </a:r>
            <a:br>
              <a:rPr lang="ru-RU" altLang="ru-RU" sz="2400">
                <a:latin typeface="Arial" charset="0"/>
              </a:rPr>
            </a:br>
            <a:r>
              <a:rPr lang="ru-RU" altLang="ru-RU" sz="2400">
                <a:latin typeface="Arial" charset="0"/>
              </a:rPr>
              <a:t>pair &lt;It, Itr&gt; mismach(It p, It q, Itr i)</a:t>
            </a:r>
            <a:br>
              <a:rPr lang="ru-RU" altLang="ru-RU" sz="2400">
                <a:latin typeface="Arial" charset="0"/>
              </a:rPr>
            </a:br>
            <a:r>
              <a:rPr lang="ru-RU" altLang="ru-RU" sz="2400">
                <a:latin typeface="Arial" charset="0"/>
              </a:rPr>
              <a:t>Возвращает пару итераторов, указывающую на первое несовпадение последовательностей. F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for_each(It p, It q, F func)</a:t>
            </a:r>
            <a:br>
              <a:rPr lang="ru-RU" altLang="ru-RU" sz="2400">
                <a:latin typeface="Arial" charset="0"/>
              </a:rPr>
            </a:br>
            <a:r>
              <a:rPr lang="ru-RU" altLang="ru-RU" sz="2400">
                <a:latin typeface="Arial" charset="0"/>
              </a:rPr>
              <a:t>Для каждого элемента последовательности применяет функтор func. Возвращаемое значение функтора после каждого применения игнорируется. Возвращает функтор func после его применения ко всем элементам.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36077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2"/>
          <p:cNvSpPr txBox="1">
            <a:spLocks noChangeArrowheads="1"/>
          </p:cNvSpPr>
          <p:nvPr/>
        </p:nvSpPr>
        <p:spPr bwMode="auto">
          <a:xfrm>
            <a:off x="1000125" y="1106488"/>
            <a:ext cx="80359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Алгоритмы типа find</a:t>
            </a:r>
            <a:r>
              <a:rPr lang="ru-RU" altLang="ru-RU" sz="2400">
                <a:latin typeface="Arial" charset="0"/>
              </a:rPr>
              <a:t/>
            </a:r>
            <a:br>
              <a:rPr lang="ru-RU" altLang="ru-RU" sz="2400">
                <a:latin typeface="Arial" charset="0"/>
              </a:rPr>
            </a:br>
            <a:r>
              <a:rPr lang="ru-RU" altLang="ru-RU" sz="2400">
                <a:latin typeface="Arial" charset="0"/>
              </a:rPr>
              <a:t>bool binary_search(It p, It q, const T &amp;x)</a:t>
            </a:r>
            <a:br>
              <a:rPr lang="ru-RU" altLang="ru-RU" sz="2400">
                <a:latin typeface="Arial" charset="0"/>
              </a:rPr>
            </a:br>
            <a:r>
              <a:rPr lang="ru-RU" altLang="ru-RU" sz="2400">
                <a:latin typeface="Arial" charset="0"/>
              </a:rPr>
              <a:t>Возвращает true, если в упорядоченной последовательности есть элемент, значение которого равно x, false в противном случае.</a:t>
            </a:r>
            <a:br>
              <a:rPr lang="ru-RU" altLang="ru-RU" sz="2400">
                <a:latin typeface="Arial" charset="0"/>
              </a:rPr>
            </a:br>
            <a:r>
              <a:rPr lang="ru-RU" altLang="ru-RU" sz="2400">
                <a:latin typeface="Arial" charset="0"/>
              </a:rPr>
              <a:t>Если хотим получить итератор на элемент со значением x, то нужно использовать алгоритмы </a:t>
            </a:r>
          </a:p>
          <a:p>
            <a:pPr>
              <a:spcBef>
                <a:spcPct val="0"/>
              </a:spcBef>
              <a:buClrTx/>
              <a:buSzTx/>
              <a:buFontTx/>
              <a:buNone/>
            </a:pPr>
            <a:r>
              <a:rPr lang="ru-RU" altLang="ru-RU" sz="2400">
                <a:latin typeface="Arial" charset="0"/>
              </a:rPr>
              <a:t>lower_bound(It p, It q, const T &amp;x), upper_bound(It p, It q, const T &amp;x), equal_range(It p, It q, const T &amp;x), которые выполняют то же, что и одноименные методы для контейнера std::set. Эти алгоритмы работают за линейное время на BiDi итераторах и за логарифмическое время на RA итераторах.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066698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1000125" y="1106488"/>
            <a:ext cx="8035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fill(It p, It q, const T &amp;x), fill_n(It p, Size n, const T &amp;x)</a:t>
            </a:r>
            <a:br>
              <a:rPr lang="ru-RU" altLang="ru-RU" sz="2400">
                <a:latin typeface="Arial" charset="0"/>
              </a:rPr>
            </a:br>
            <a:r>
              <a:rPr lang="ru-RU" altLang="ru-RU" sz="2400">
                <a:latin typeface="Arial" charset="0"/>
              </a:rPr>
              <a:t>Заполняют последовательность значениями, равными значению x.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generate(It p, It q, F gen), generate_n(It p, Size n, F gen)</a:t>
            </a:r>
            <a:br>
              <a:rPr lang="ru-RU" altLang="ru-RU" sz="2400">
                <a:latin typeface="Arial" charset="0"/>
              </a:rPr>
            </a:br>
            <a:r>
              <a:rPr lang="ru-RU" altLang="ru-RU" sz="2400">
                <a:latin typeface="Arial" charset="0"/>
              </a:rPr>
              <a:t>Заполняют последовательность значениями, сгенерированными функтором gen (например, генератором случайных чисел).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827774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2"/>
          <p:cNvSpPr txBox="1">
            <a:spLocks noChangeArrowheads="1"/>
          </p:cNvSpPr>
          <p:nvPr/>
        </p:nvSpPr>
        <p:spPr bwMode="auto">
          <a:xfrm>
            <a:off x="1000125" y="1106488"/>
            <a:ext cx="80359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en-US" altLang="ru-RU" sz="2400">
                <a:latin typeface="Arial" charset="0"/>
              </a:rPr>
              <a:t>r</a:t>
            </a:r>
            <a:r>
              <a:rPr lang="ru-RU" altLang="ru-RU" sz="2400">
                <a:latin typeface="Arial" charset="0"/>
              </a:rPr>
              <a:t>andom_shuffle(It p, It q), random_shuffle(It p, It q, F &amp;rand)</a:t>
            </a:r>
            <a:br>
              <a:rPr lang="ru-RU" altLang="ru-RU" sz="2400">
                <a:latin typeface="Arial" charset="0"/>
              </a:rPr>
            </a:br>
            <a:r>
              <a:rPr lang="ru-RU" altLang="ru-RU" sz="2400">
                <a:latin typeface="Arial" charset="0"/>
              </a:rPr>
              <a:t>Перемешивает элементы в случайном порядке: меняет местами каждый элемент с элементом, номер которого выбирается случайно. Третьим параметром можно задать функтор, который будет выбирать этот случайный номер. Можно передавать генератор случайных чисел, но распределение должно быть равномерным (каждая перестановка должна генерироваться с вероятностью 1/n!, а это совсем не то же самое, что каждый элемент окажется на i-м месте с вероятностью 1/n). Требует RA итераторов.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2366075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2"/>
          <p:cNvSpPr txBox="1">
            <a:spLocks noChangeArrowheads="1"/>
          </p:cNvSpPr>
          <p:nvPr/>
        </p:nvSpPr>
        <p:spPr bwMode="auto">
          <a:xfrm>
            <a:off x="1000125" y="1106488"/>
            <a:ext cx="80359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copy(It p, It q, Itr out)</a:t>
            </a:r>
            <a:br>
              <a:rPr lang="ru-RU" altLang="ru-RU" sz="2400">
                <a:latin typeface="Arial" charset="0"/>
              </a:rPr>
            </a:br>
            <a:r>
              <a:rPr lang="ru-RU" altLang="ru-RU" sz="2400">
                <a:latin typeface="Arial" charset="0"/>
              </a:rPr>
              <a:t>Копирует значения элементов последовательности, заданной итераторами p и q, в последовательность, начинающуюся с итератора out.</a:t>
            </a:r>
          </a:p>
          <a:p>
            <a:pPr>
              <a:spcBef>
                <a:spcPct val="0"/>
              </a:spcBef>
              <a:buClrTx/>
              <a:buSzTx/>
              <a:buFontTx/>
              <a:buNone/>
            </a:pPr>
            <a:r>
              <a:rPr lang="ru-RU" altLang="ru-RU" sz="2400">
                <a:latin typeface="Arial" charset="0"/>
              </a:rPr>
              <a:t/>
            </a:r>
            <a:br>
              <a:rPr lang="ru-RU" altLang="ru-RU" sz="2400">
                <a:latin typeface="Arial" charset="0"/>
              </a:rPr>
            </a:br>
            <a:r>
              <a:rPr lang="ru-RU" altLang="ru-RU" sz="2400">
                <a:latin typeface="Arial" charset="0"/>
              </a:rPr>
              <a:t>copy_backward(It p, It q, Itr out) Копирует элементы последовательности, заданной итераторами p и q, в последовательность, заканчивающуюся итератором out. Итераторы должны быть BiDi.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916288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2"/>
          <p:cNvSpPr txBox="1">
            <a:spLocks noChangeArrowheads="1"/>
          </p:cNvSpPr>
          <p:nvPr/>
        </p:nvSpPr>
        <p:spPr bwMode="auto">
          <a:xfrm>
            <a:off x="1000125" y="1106488"/>
            <a:ext cx="80359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remove_copy(It p, It q, Itr out, const T &amp;x)</a:t>
            </a:r>
            <a:br>
              <a:rPr lang="ru-RU" altLang="ru-RU" sz="2400">
                <a:latin typeface="Arial" charset="0"/>
              </a:rPr>
            </a:br>
            <a:r>
              <a:rPr lang="ru-RU" altLang="ru-RU" sz="2400">
                <a:latin typeface="Arial" charset="0"/>
              </a:rPr>
              <a:t>Копирует значения элементов из последовательности, заданной итераторами p и q, в последовательность, начинающуюся с итератора out, за исключением элементов, значения которых равны значению x.</a:t>
            </a:r>
            <a:br>
              <a:rPr lang="ru-RU" altLang="ru-RU" sz="2400">
                <a:latin typeface="Arial" charset="0"/>
              </a:rPr>
            </a:br>
            <a:endParaRPr lang="ru-RU" altLang="ru-RU" sz="2400">
              <a:latin typeface="Arial" charset="0"/>
            </a:endParaRPr>
          </a:p>
          <a:p>
            <a:pPr>
              <a:spcBef>
                <a:spcPct val="0"/>
              </a:spcBef>
              <a:buClrTx/>
              <a:buSzTx/>
              <a:buFontTx/>
              <a:buNone/>
            </a:pPr>
            <a:r>
              <a:rPr lang="ru-RU" altLang="ru-RU" sz="2400">
                <a:latin typeface="Arial" charset="0"/>
              </a:rPr>
              <a:t>remove_copy_if(It p, It q, Itr out, Pr pred)</a:t>
            </a:r>
            <a:br>
              <a:rPr lang="ru-RU" altLang="ru-RU" sz="2400">
                <a:latin typeface="Arial" charset="0"/>
              </a:rPr>
            </a:br>
            <a:r>
              <a:rPr lang="ru-RU" altLang="ru-RU" sz="2400">
                <a:latin typeface="Arial" charset="0"/>
              </a:rPr>
              <a:t>Копирует значения элементов из последовательности, заданной итераторами p и q, в последовательность, начинающуюся с итератора out, за исключением элементов, для которых предикат pred возвращает значение true.</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96236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2"/>
          <p:cNvSpPr txBox="1">
            <a:spLocks noChangeArrowheads="1"/>
          </p:cNvSpPr>
          <p:nvPr/>
        </p:nvSpPr>
        <p:spPr bwMode="auto">
          <a:xfrm>
            <a:off x="1000125" y="1106488"/>
            <a:ext cx="80359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reverse(It p, It q)</a:t>
            </a:r>
            <a:br>
              <a:rPr lang="ru-RU" altLang="ru-RU" sz="2400">
                <a:latin typeface="Arial" charset="0"/>
              </a:rPr>
            </a:br>
            <a:r>
              <a:rPr lang="ru-RU" altLang="ru-RU" sz="2400">
                <a:latin typeface="Arial" charset="0"/>
              </a:rPr>
              <a:t>Переставляет элементы в обратном порядке.</a:t>
            </a:r>
            <a:br>
              <a:rPr lang="ru-RU" altLang="ru-RU" sz="2400">
                <a:latin typeface="Arial" charset="0"/>
              </a:rPr>
            </a:br>
            <a:endParaRPr lang="ru-RU" altLang="ru-RU" sz="2400">
              <a:latin typeface="Arial" charset="0"/>
            </a:endParaRPr>
          </a:p>
          <a:p>
            <a:pPr>
              <a:spcBef>
                <a:spcPct val="0"/>
              </a:spcBef>
              <a:buClrTx/>
              <a:buSzTx/>
              <a:buFontTx/>
              <a:buNone/>
            </a:pPr>
            <a:r>
              <a:rPr lang="ru-RU" altLang="ru-RU" sz="2400">
                <a:latin typeface="Arial" charset="0"/>
              </a:rPr>
              <a:t>reverse_copy(It p, It q, Itr out)</a:t>
            </a:r>
            <a:br>
              <a:rPr lang="ru-RU" altLang="ru-RU" sz="2400">
                <a:latin typeface="Arial" charset="0"/>
              </a:rPr>
            </a:br>
            <a:r>
              <a:rPr lang="ru-RU" altLang="ru-RU" sz="2400">
                <a:latin typeface="Arial" charset="0"/>
              </a:rPr>
              <a:t>Копирует значения элементов в обратном порядке.</a:t>
            </a:r>
            <a:br>
              <a:rPr lang="ru-RU" altLang="ru-RU" sz="2400">
                <a:latin typeface="Arial" charset="0"/>
              </a:rPr>
            </a:br>
            <a:endParaRPr lang="ru-RU" altLang="ru-RU" sz="2400">
              <a:latin typeface="Arial" charset="0"/>
            </a:endParaRPr>
          </a:p>
          <a:p>
            <a:pPr>
              <a:spcBef>
                <a:spcPct val="0"/>
              </a:spcBef>
              <a:buClrTx/>
              <a:buSzTx/>
              <a:buFontTx/>
              <a:buNone/>
            </a:pPr>
            <a:r>
              <a:rPr lang="ru-RU" altLang="ru-RU" sz="2400">
                <a:latin typeface="Arial" charset="0"/>
              </a:rPr>
              <a:t>rotate(It p, It middle, It q)</a:t>
            </a:r>
            <a:br>
              <a:rPr lang="ru-RU" altLang="ru-RU" sz="2400">
                <a:latin typeface="Arial" charset="0"/>
              </a:rPr>
            </a:br>
            <a:r>
              <a:rPr lang="ru-RU" altLang="ru-RU" sz="2400">
                <a:latin typeface="Arial" charset="0"/>
              </a:rPr>
              <a:t>Сдвигает элементы последовательности так, что элемент, на который указывает итератор middle становится первым.</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784525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2"/>
          <p:cNvSpPr txBox="1">
            <a:spLocks noChangeArrowheads="1"/>
          </p:cNvSpPr>
          <p:nvPr/>
        </p:nvSpPr>
        <p:spPr bwMode="auto">
          <a:xfrm>
            <a:off x="1000125" y="1106488"/>
            <a:ext cx="80359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swap_ranges(It p, It q, Itr i)</a:t>
            </a:r>
            <a:br>
              <a:rPr lang="ru-RU" altLang="ru-RU" sz="2400">
                <a:latin typeface="Arial" charset="0"/>
              </a:rPr>
            </a:br>
            <a:r>
              <a:rPr lang="ru-RU" altLang="ru-RU" sz="2400">
                <a:latin typeface="Arial" charset="0"/>
              </a:rPr>
              <a:t>Меняет местами элементы последовательности, заданной итераторами p и q, с соответствующими элементами последовательности, начинающейся с и итератора out.</a:t>
            </a:r>
            <a:br>
              <a:rPr lang="ru-RU" altLang="ru-RU" sz="2400">
                <a:latin typeface="Arial" charset="0"/>
              </a:rPr>
            </a:br>
            <a:r>
              <a:rPr lang="ru-RU" altLang="ru-RU" sz="2400">
                <a:latin typeface="Arial" charset="0"/>
              </a:rPr>
              <a:t/>
            </a:r>
            <a:br>
              <a:rPr lang="ru-RU" altLang="ru-RU" sz="2400">
                <a:latin typeface="Arial" charset="0"/>
              </a:rPr>
            </a:br>
            <a:r>
              <a:rPr lang="ru-RU" altLang="ru-RU" sz="2400">
                <a:latin typeface="Arial" charset="0"/>
              </a:rPr>
              <a:t>remove(It p, It q, const T &amp;x)</a:t>
            </a:r>
            <a:br>
              <a:rPr lang="ru-RU" altLang="ru-RU" sz="2400">
                <a:latin typeface="Arial" charset="0"/>
              </a:rPr>
            </a:br>
            <a:r>
              <a:rPr lang="ru-RU" altLang="ru-RU" sz="2400">
                <a:latin typeface="Arial" charset="0"/>
              </a:rPr>
              <a:t>Удаляет из последовательности элементы, значения которых совпадают по значению с x. Возвращает итератор на новый конец последовательности.</a:t>
            </a:r>
            <a:br>
              <a:rPr lang="ru-RU" altLang="ru-RU" sz="2400">
                <a:latin typeface="Arial" charset="0"/>
              </a:rPr>
            </a:br>
            <a:r>
              <a:rPr lang="ru-RU" altLang="ru-RU" sz="2400">
                <a:latin typeface="Arial" charset="0"/>
              </a:rPr>
              <a:t>Например: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584504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1000125" y="1106488"/>
            <a:ext cx="80359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unique(It p, It q), unique(It p, It q, Pr pred)</a:t>
            </a:r>
            <a:br>
              <a:rPr lang="ru-RU" altLang="ru-RU" sz="2400">
                <a:latin typeface="Arial" charset="0"/>
              </a:rPr>
            </a:br>
            <a:r>
              <a:rPr lang="ru-RU" altLang="ru-RU" sz="2400">
                <a:latin typeface="Arial" charset="0"/>
              </a:rPr>
              <a:t>Удаляет одинаковые подряд идущие элементы, оставляя только по одному элементу для каждого значения. Элементы последовательности должны быть отсортированы. Работает аналогично алгоритмам remove и remove_if, оставляя в начале только уникальные элементы, а в конце - то, что осталось. В качестве третьего параметра можно передавать предикат, сравнивающий два элемента и возвращающий true, если элементы равны, и false в противном случае.</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289996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1000125" y="1106488"/>
            <a:ext cx="8035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Контейнер</a:t>
            </a:r>
            <a:r>
              <a:rPr lang="ru-RU" altLang="ru-RU" sz="2400">
                <a:latin typeface="Arial" charset="0"/>
              </a:rPr>
              <a:t> (англ. </a:t>
            </a:r>
            <a:r>
              <a:rPr lang="ru-RU" altLang="ru-RU" sz="2400" i="1">
                <a:latin typeface="Arial" charset="0"/>
              </a:rPr>
              <a:t>container</a:t>
            </a:r>
            <a:r>
              <a:rPr lang="ru-RU" altLang="ru-RU" sz="2400">
                <a:latin typeface="Arial" charset="0"/>
              </a:rPr>
              <a:t>) — объект, который содержит другие объекты.</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b="1">
                <a:latin typeface="Arial" charset="0"/>
              </a:rPr>
              <a:t>Итератор</a:t>
            </a:r>
            <a:r>
              <a:rPr lang="ru-RU" altLang="ru-RU" sz="2400">
                <a:latin typeface="Arial" charset="0"/>
              </a:rPr>
              <a:t> (англ. </a:t>
            </a:r>
            <a:r>
              <a:rPr lang="ru-RU" altLang="ru-RU" sz="2400" i="1">
                <a:latin typeface="Arial" charset="0"/>
              </a:rPr>
              <a:t>iterator</a:t>
            </a:r>
            <a:r>
              <a:rPr lang="ru-RU" altLang="ru-RU" sz="2400">
                <a:latin typeface="Arial" charset="0"/>
              </a:rPr>
              <a:t>) — объект-указатель на контейнер.</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Итератор циклически опрашивает содержимое контейнера.</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b="1">
                <a:latin typeface="Arial" charset="0"/>
              </a:rPr>
              <a:t>Алгоритм</a:t>
            </a:r>
            <a:r>
              <a:rPr lang="ru-RU" altLang="ru-RU" sz="2400">
                <a:latin typeface="Arial" charset="0"/>
              </a:rPr>
              <a:t> (англ. </a:t>
            </a:r>
            <a:r>
              <a:rPr lang="ru-RU" altLang="ru-RU" sz="2400" i="1">
                <a:latin typeface="Arial" charset="0"/>
              </a:rPr>
              <a:t>algorithm</a:t>
            </a:r>
            <a:r>
              <a:rPr lang="ru-RU" altLang="ru-RU" sz="2400">
                <a:latin typeface="Arial" charset="0"/>
              </a:rPr>
              <a:t>) — вычислительная процедура для обработки контейнеров. </a:t>
            </a:r>
          </a:p>
          <a:p>
            <a:pPr>
              <a:spcBef>
                <a:spcPct val="0"/>
              </a:spcBef>
              <a:buClrTx/>
              <a:buSzTx/>
              <a:buFontTx/>
              <a:buNone/>
            </a:pPr>
            <a:endParaRPr lang="ru-RU" altLang="ru-RU" sz="2400">
              <a:latin typeface="Arial" charset="0"/>
            </a:endParaRPr>
          </a:p>
          <a:p>
            <a:pPr>
              <a:spcBef>
                <a:spcPct val="0"/>
              </a:spcBef>
              <a:buClrTx/>
              <a:buSzTx/>
              <a:buFontTx/>
              <a:buNone/>
            </a:pPr>
            <a:r>
              <a:rPr lang="ru-RU" altLang="ru-RU" sz="2400">
                <a:latin typeface="Arial" charset="0"/>
              </a:rPr>
              <a:t>Виды алгоритмов</a:t>
            </a:r>
            <a:r>
              <a:rPr lang="en-US" altLang="ru-RU" sz="2400">
                <a:latin typeface="Arial" charset="0"/>
              </a:rPr>
              <a:t>: </a:t>
            </a:r>
            <a:r>
              <a:rPr lang="ru-RU" altLang="ru-RU" sz="2400">
                <a:latin typeface="Arial" charset="0"/>
              </a:rPr>
              <a:t>инициализация, сортировка, поиск, преобразование содержимого контейнера.</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Основные компоненты </a:t>
            </a:r>
            <a:r>
              <a:rPr lang="en-US" sz="4400" dirty="0" smtClean="0"/>
              <a:t>STL</a:t>
            </a:r>
            <a:endParaRPr lang="ru-RU" sz="4400" dirty="0"/>
          </a:p>
        </p:txBody>
      </p:sp>
    </p:spTree>
    <p:extLst>
      <p:ext uri="{BB962C8B-B14F-4D97-AF65-F5344CB8AC3E}">
        <p14:creationId xmlns:p14="http://schemas.microsoft.com/office/powerpoint/2010/main" val="20640915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2"/>
          <p:cNvSpPr txBox="1">
            <a:spLocks noChangeArrowheads="1"/>
          </p:cNvSpPr>
          <p:nvPr/>
        </p:nvSpPr>
        <p:spPr bwMode="auto">
          <a:xfrm>
            <a:off x="1000125" y="1106488"/>
            <a:ext cx="80359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transform(It p, It q, Itr out, F func)</a:t>
            </a:r>
            <a:br>
              <a:rPr lang="ru-RU" altLang="ru-RU" sz="2400">
                <a:latin typeface="Arial" charset="0"/>
              </a:rPr>
            </a:br>
            <a:r>
              <a:rPr lang="ru-RU" altLang="ru-RU" sz="2400">
                <a:latin typeface="Arial" charset="0"/>
              </a:rPr>
              <a:t>К каждому элементу входящей последовательности применяет функтор func и записывает результат в последовательность, начинающуюся с итератора out.</a:t>
            </a:r>
            <a:br>
              <a:rPr lang="ru-RU" altLang="ru-RU" sz="2400">
                <a:latin typeface="Arial" charset="0"/>
              </a:rPr>
            </a:br>
            <a:endParaRPr lang="ru-RU" altLang="ru-RU" sz="2400">
              <a:latin typeface="Arial" charset="0"/>
            </a:endParaRPr>
          </a:p>
          <a:p>
            <a:pPr>
              <a:spcBef>
                <a:spcPct val="0"/>
              </a:spcBef>
              <a:buClrTx/>
              <a:buSzTx/>
              <a:buFontTx/>
              <a:buNone/>
            </a:pPr>
            <a:r>
              <a:rPr lang="ru-RU" altLang="ru-RU" sz="2400">
                <a:latin typeface="Arial" charset="0"/>
              </a:rPr>
              <a:t>transform(It p, It q, Itr i, Iter out, F func)</a:t>
            </a:r>
            <a:br>
              <a:rPr lang="ru-RU" altLang="ru-RU" sz="2400">
                <a:latin typeface="Arial" charset="0"/>
              </a:rPr>
            </a:br>
            <a:r>
              <a:rPr lang="ru-RU" altLang="ru-RU" sz="2400">
                <a:latin typeface="Arial" charset="0"/>
              </a:rPr>
              <a:t>Применяет бинарный функтор func к каждой паре элементов из двух входящих последовательностей и записывает результат в результирующую последовательность.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169004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2"/>
          <p:cNvSpPr txBox="1">
            <a:spLocks noChangeArrowheads="1"/>
          </p:cNvSpPr>
          <p:nvPr/>
        </p:nvSpPr>
        <p:spPr bwMode="auto">
          <a:xfrm>
            <a:off x="1000125" y="1106488"/>
            <a:ext cx="80359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dirty="0">
                <a:latin typeface="Arial" charset="0"/>
              </a:rPr>
              <a:t>Модифицирующие алгоритмы</a:t>
            </a:r>
            <a:r>
              <a:rPr lang="ru-RU" altLang="ru-RU" sz="2400" dirty="0">
                <a:latin typeface="Arial" charset="0"/>
              </a:rPr>
              <a:t/>
            </a:r>
            <a:br>
              <a:rPr lang="ru-RU" altLang="ru-RU" sz="2400" dirty="0">
                <a:latin typeface="Arial" charset="0"/>
              </a:rPr>
            </a:br>
            <a:r>
              <a:rPr lang="ru-RU" altLang="ru-RU" sz="2400" dirty="0" err="1" smtClean="0">
                <a:latin typeface="Arial" charset="0"/>
              </a:rPr>
              <a:t>acc</a:t>
            </a:r>
            <a:r>
              <a:rPr lang="en-US" altLang="ru-RU" sz="2400" dirty="0" smtClean="0">
                <a:latin typeface="Arial" charset="0"/>
              </a:rPr>
              <a:t>u</a:t>
            </a:r>
            <a:r>
              <a:rPr lang="ru-RU" altLang="ru-RU" sz="2400" dirty="0" err="1" smtClean="0">
                <a:latin typeface="Arial" charset="0"/>
              </a:rPr>
              <a:t>mulate</a:t>
            </a:r>
            <a:r>
              <a:rPr lang="ru-RU" altLang="ru-RU" sz="2400" dirty="0" smtClean="0">
                <a:latin typeface="Arial" charset="0"/>
              </a:rPr>
              <a:t>(</a:t>
            </a:r>
            <a:r>
              <a:rPr lang="ru-RU" altLang="ru-RU" sz="2400" dirty="0" err="1" smtClean="0">
                <a:latin typeface="Arial" charset="0"/>
              </a:rPr>
              <a:t>It</a:t>
            </a:r>
            <a:r>
              <a:rPr lang="ru-RU" altLang="ru-RU" sz="2400" dirty="0" smtClean="0">
                <a:latin typeface="Arial" charset="0"/>
              </a:rPr>
              <a:t> </a:t>
            </a:r>
            <a:r>
              <a:rPr lang="ru-RU" altLang="ru-RU" sz="2400" dirty="0">
                <a:latin typeface="Arial" charset="0"/>
              </a:rPr>
              <a:t>p, </a:t>
            </a:r>
            <a:r>
              <a:rPr lang="ru-RU" altLang="ru-RU" sz="2400" dirty="0" err="1">
                <a:latin typeface="Arial" charset="0"/>
              </a:rPr>
              <a:t>It</a:t>
            </a:r>
            <a:r>
              <a:rPr lang="ru-RU" altLang="ru-RU" sz="2400" dirty="0">
                <a:latin typeface="Arial" charset="0"/>
              </a:rPr>
              <a:t> q, T i, F </a:t>
            </a:r>
            <a:r>
              <a:rPr lang="ru-RU" altLang="ru-RU" sz="2400" dirty="0" err="1">
                <a:latin typeface="Arial" charset="0"/>
              </a:rPr>
              <a:t>func</a:t>
            </a:r>
            <a:r>
              <a:rPr lang="ru-RU" altLang="ru-RU" sz="2400" dirty="0">
                <a:latin typeface="Arial" charset="0"/>
              </a:rPr>
              <a:t>)</a:t>
            </a:r>
            <a:br>
              <a:rPr lang="ru-RU" altLang="ru-RU" sz="2400" dirty="0">
                <a:latin typeface="Arial" charset="0"/>
              </a:rPr>
            </a:br>
            <a:r>
              <a:rPr lang="ru-RU" altLang="ru-RU" sz="2400" dirty="0">
                <a:latin typeface="Arial" charset="0"/>
              </a:rPr>
              <a:t>Последовательно применяет бинарный функтор </a:t>
            </a:r>
            <a:r>
              <a:rPr lang="ru-RU" altLang="ru-RU" sz="2400" dirty="0" err="1">
                <a:latin typeface="Arial" charset="0"/>
              </a:rPr>
              <a:t>func</a:t>
            </a:r>
            <a:r>
              <a:rPr lang="ru-RU" altLang="ru-RU" sz="2400" dirty="0">
                <a:latin typeface="Arial" charset="0"/>
              </a:rPr>
              <a:t> к парам (i, *p++), где i - некоторое начальное значение, которое затем каждый раз заменяется значением, которое возвращает функтор. Функтор должен возвращать значение типа T.</a:t>
            </a:r>
            <a:br>
              <a:rPr lang="ru-RU" altLang="ru-RU" sz="2400" dirty="0">
                <a:latin typeface="Arial" charset="0"/>
              </a:rPr>
            </a:br>
            <a:r>
              <a:rPr lang="ru-RU" altLang="ru-RU" sz="2400" dirty="0">
                <a:latin typeface="Arial" charset="0"/>
              </a:rPr>
              <a:t>Реализация этого алгоритма выглядит примерно следующим образом: </a:t>
            </a:r>
            <a:r>
              <a:rPr lang="ru-RU" altLang="ru-RU" sz="2400" dirty="0" err="1">
                <a:latin typeface="Arial" charset="0"/>
              </a:rPr>
              <a:t>while</a:t>
            </a:r>
            <a:r>
              <a:rPr lang="ru-RU" altLang="ru-RU" sz="2400" dirty="0">
                <a:latin typeface="Arial" charset="0"/>
              </a:rPr>
              <a:t> (p != q) { i = </a:t>
            </a:r>
            <a:r>
              <a:rPr lang="ru-RU" altLang="ru-RU" sz="2400" dirty="0" err="1">
                <a:latin typeface="Arial" charset="0"/>
              </a:rPr>
              <a:t>func</a:t>
            </a:r>
            <a:r>
              <a:rPr lang="ru-RU" altLang="ru-RU" sz="2400" dirty="0">
                <a:latin typeface="Arial" charset="0"/>
              </a:rPr>
              <a:t>(i, *(p++)); } </a:t>
            </a:r>
            <a:r>
              <a:rPr lang="ru-RU" altLang="ru-RU" sz="2400" dirty="0" err="1">
                <a:latin typeface="Arial" charset="0"/>
              </a:rPr>
              <a:t>return</a:t>
            </a:r>
            <a:r>
              <a:rPr lang="ru-RU" altLang="ru-RU" sz="2400" dirty="0">
                <a:latin typeface="Arial" charset="0"/>
              </a:rPr>
              <a:t> i; Например, если в качестве i передать 0, а в качестве </a:t>
            </a:r>
            <a:r>
              <a:rPr lang="ru-RU" altLang="ru-RU" sz="2400" dirty="0" err="1">
                <a:latin typeface="Arial" charset="0"/>
              </a:rPr>
              <a:t>func</a:t>
            </a:r>
            <a:r>
              <a:rPr lang="ru-RU" altLang="ru-RU" sz="2400" dirty="0">
                <a:latin typeface="Arial" charset="0"/>
              </a:rPr>
              <a:t> - функтор, вычисляющий сумму, то посчитаем сумму элементов последовательности. Если в качестве i передать 1, а в качестве </a:t>
            </a:r>
            <a:r>
              <a:rPr lang="ru-RU" altLang="ru-RU" sz="2400" dirty="0" err="1">
                <a:latin typeface="Arial" charset="0"/>
              </a:rPr>
              <a:t>func</a:t>
            </a:r>
            <a:r>
              <a:rPr lang="ru-RU" altLang="ru-RU" sz="2400" dirty="0">
                <a:latin typeface="Arial" charset="0"/>
              </a:rPr>
              <a:t> - функтор, вычисляющий произведение, то получим произведение элементов и т.д.</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41273269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2"/>
          <p:cNvSpPr txBox="1">
            <a:spLocks noChangeArrowheads="1"/>
          </p:cNvSpPr>
          <p:nvPr/>
        </p:nvSpPr>
        <p:spPr bwMode="auto">
          <a:xfrm>
            <a:off x="1000125" y="1106488"/>
            <a:ext cx="80359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sort(It p, It q), sort(It p, It q, Pr pred)</a:t>
            </a:r>
            <a:br>
              <a:rPr lang="ru-RU" altLang="ru-RU" sz="2400">
                <a:latin typeface="Arial" charset="0"/>
              </a:rPr>
            </a:br>
            <a:r>
              <a:rPr lang="ru-RU" altLang="ru-RU" sz="2400">
                <a:latin typeface="Arial" charset="0"/>
              </a:rPr>
              <a:t>Сортирует элементы последовательности в порядке возрастания. stable_sort(It p, It q), stable_sort(It p, It q, Pr pred)</a:t>
            </a:r>
            <a:br>
              <a:rPr lang="ru-RU" altLang="ru-RU" sz="2400">
                <a:latin typeface="Arial" charset="0"/>
              </a:rPr>
            </a:br>
            <a:r>
              <a:rPr lang="ru-RU" altLang="ru-RU" sz="2400">
                <a:latin typeface="Arial" charset="0"/>
              </a:rPr>
              <a:t>Сортирует элементы, сохраняя порядок элементов с одинаковыми значениями относительно друг друга. Эти алгоритмы требуют RA итераторов, поэтому на списке работать не будут. Но у списка есть собственные функции члены sort, stable_sort.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2737357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2"/>
          <p:cNvSpPr txBox="1">
            <a:spLocks noChangeArrowheads="1"/>
          </p:cNvSpPr>
          <p:nvPr/>
        </p:nvSpPr>
        <p:spPr bwMode="auto">
          <a:xfrm>
            <a:off x="1000125" y="1106488"/>
            <a:ext cx="80359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void nth_element(It p, It nth, It q), void nth_element(It p, It q, It nth, Pr pred)</a:t>
            </a:r>
            <a:br>
              <a:rPr lang="ru-RU" altLang="ru-RU" sz="2400">
                <a:latin typeface="Arial" charset="0"/>
              </a:rPr>
            </a:br>
            <a:r>
              <a:rPr lang="ru-RU" altLang="ru-RU" sz="2400">
                <a:latin typeface="Arial" charset="0"/>
              </a:rPr>
              <a:t>Позволяет получить n-й по порядку элемент (n-й по счету, как если бы массив был отсортирован), переставляя элементы таким образом, что все элементы до него меньше, либо равны ему, а элементы после - больше, либо равны ему. partition(It p, It q, Pr pred)</a:t>
            </a:r>
            <a:br>
              <a:rPr lang="ru-RU" altLang="ru-RU" sz="2400">
                <a:latin typeface="Arial" charset="0"/>
              </a:rPr>
            </a:br>
            <a:r>
              <a:rPr lang="ru-RU" altLang="ru-RU" sz="2400">
                <a:latin typeface="Arial" charset="0"/>
              </a:rPr>
              <a:t>Переставляет элементы последовательности таким образом, что все элементы, для которых предикат вернул true, предшествуют тем, для которых он вернул false. Возвращает итератор на первый элемент из второй группы.</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455855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2"/>
          <p:cNvSpPr txBox="1">
            <a:spLocks noChangeArrowheads="1"/>
          </p:cNvSpPr>
          <p:nvPr/>
        </p:nvSpPr>
        <p:spPr bwMode="auto">
          <a:xfrm>
            <a:off x="1000125" y="1106488"/>
            <a:ext cx="80359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a:latin typeface="Arial" charset="0"/>
              </a:rPr>
              <a:t>Модифицирующие алгоритмы</a:t>
            </a:r>
            <a:r>
              <a:rPr lang="ru-RU" altLang="ru-RU" sz="2400">
                <a:latin typeface="Arial" charset="0"/>
              </a:rPr>
              <a:t/>
            </a:r>
            <a:br>
              <a:rPr lang="ru-RU" altLang="ru-RU" sz="2400">
                <a:latin typeface="Arial" charset="0"/>
              </a:rPr>
            </a:br>
            <a:r>
              <a:rPr lang="ru-RU" altLang="ru-RU" sz="2400">
                <a:latin typeface="Arial" charset="0"/>
              </a:rPr>
              <a:t>void partial_sort(It p, It middle, It q), void partial_sort(It p, It middle, It q, Pr pred)</a:t>
            </a:r>
            <a:br>
              <a:rPr lang="ru-RU" altLang="ru-RU" sz="2400">
                <a:latin typeface="Arial" charset="0"/>
              </a:rPr>
            </a:br>
            <a:r>
              <a:rPr lang="ru-RU" altLang="ru-RU" sz="2400">
                <a:latin typeface="Arial" charset="0"/>
              </a:rPr>
              <a:t>Переставляет элементы последовательности так, что элементы межу итераторами p и q располагаются в том порядке, как если бы последовательность была отсортирована, а элементы в оставшейся части - в произвольном порядке. То есть получаем часть отсортированной последовательности (не то же самое, что отсортированную часть). merge(It p, It q, Itr i, Itr j, Iter out), merge(It p, It q, Itr i, Itr j, Iter out, Pr pred)</a:t>
            </a:r>
            <a:br>
              <a:rPr lang="ru-RU" altLang="ru-RU" sz="2400">
                <a:latin typeface="Arial" charset="0"/>
              </a:rPr>
            </a:br>
            <a:r>
              <a:rPr lang="ru-RU" altLang="ru-RU" sz="2400">
                <a:latin typeface="Arial" charset="0"/>
              </a:rPr>
              <a:t>Сортирует две последовательности слиянием. </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988915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2"/>
          <p:cNvSpPr txBox="1">
            <a:spLocks noChangeArrowheads="1"/>
          </p:cNvSpPr>
          <p:nvPr/>
        </p:nvSpPr>
        <p:spPr bwMode="auto">
          <a:xfrm>
            <a:off x="1000125" y="1106488"/>
            <a:ext cx="80359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a:latin typeface="Arial" charset="0"/>
              </a:rPr>
              <a:t>Библиотека содержит шаблонную функцию </a:t>
            </a:r>
            <a:r>
              <a:rPr lang="ru-RU" altLang="ru-RU" sz="2400" i="1">
                <a:latin typeface="Arial" charset="0"/>
              </a:rPr>
              <a:t>merge</a:t>
            </a:r>
            <a:r>
              <a:rPr lang="ru-RU" altLang="ru-RU" sz="2400">
                <a:latin typeface="Arial" charset="0"/>
              </a:rPr>
              <a:t> (слияние). Когда пользователю нужно два массива </a:t>
            </a:r>
            <a:r>
              <a:rPr lang="ru-RU" altLang="ru-RU" sz="2400" i="1">
                <a:latin typeface="Arial" charset="0"/>
              </a:rPr>
              <a:t>a</a:t>
            </a:r>
            <a:r>
              <a:rPr lang="ru-RU" altLang="ru-RU" sz="2400">
                <a:latin typeface="Arial" charset="0"/>
              </a:rPr>
              <a:t> и </a:t>
            </a:r>
            <a:r>
              <a:rPr lang="ru-RU" altLang="ru-RU" sz="2400" i="1">
                <a:latin typeface="Arial" charset="0"/>
              </a:rPr>
              <a:t>b</a:t>
            </a:r>
            <a:r>
              <a:rPr lang="ru-RU" altLang="ru-RU" sz="2400">
                <a:latin typeface="Arial" charset="0"/>
              </a:rPr>
              <a:t> объединить в </a:t>
            </a:r>
            <a:r>
              <a:rPr lang="ru-RU" altLang="ru-RU" sz="2400" i="1">
                <a:latin typeface="Arial" charset="0"/>
              </a:rPr>
              <a:t>с</a:t>
            </a:r>
            <a:r>
              <a:rPr lang="ru-RU" altLang="ru-RU" sz="2400">
                <a:latin typeface="Arial" charset="0"/>
              </a:rPr>
              <a:t>, то это может быть выполнено так:</a:t>
            </a:r>
          </a:p>
          <a:p>
            <a:pPr>
              <a:spcBef>
                <a:spcPct val="0"/>
              </a:spcBef>
              <a:buClrTx/>
              <a:buSzTx/>
              <a:buFontTx/>
              <a:buNone/>
            </a:pPr>
            <a:endParaRPr lang="ru-RU" altLang="ru-RU" sz="2400">
              <a:latin typeface="Arial" charset="0"/>
            </a:endParaRPr>
          </a:p>
          <a:p>
            <a:pPr>
              <a:spcBef>
                <a:spcPct val="0"/>
              </a:spcBef>
              <a:buClrTx/>
              <a:buSzTx/>
              <a:buFontTx/>
              <a:buNone/>
            </a:pPr>
            <a:r>
              <a:rPr lang="en-US" altLang="ru-RU" sz="2400">
                <a:latin typeface="Arial" charset="0"/>
              </a:rPr>
              <a:t>int a[1000];</a:t>
            </a:r>
            <a:br>
              <a:rPr lang="en-US" altLang="ru-RU" sz="2400">
                <a:latin typeface="Arial" charset="0"/>
              </a:rPr>
            </a:br>
            <a:r>
              <a:rPr lang="en-US" altLang="ru-RU" sz="2400">
                <a:latin typeface="Arial" charset="0"/>
              </a:rPr>
              <a:t>int b[2000];</a:t>
            </a:r>
            <a:br>
              <a:rPr lang="en-US" altLang="ru-RU" sz="2400">
                <a:latin typeface="Arial" charset="0"/>
              </a:rPr>
            </a:br>
            <a:r>
              <a:rPr lang="en-US" altLang="ru-RU" sz="2400">
                <a:latin typeface="Arial" charset="0"/>
              </a:rPr>
              <a:t>int c[3000];</a:t>
            </a:r>
            <a:br>
              <a:rPr lang="en-US" altLang="ru-RU" sz="2400">
                <a:latin typeface="Arial" charset="0"/>
              </a:rPr>
            </a:br>
            <a:r>
              <a:rPr lang="en-US" altLang="ru-RU" sz="2400">
                <a:latin typeface="Arial" charset="0"/>
              </a:rPr>
              <a:t> ... </a:t>
            </a:r>
            <a:br>
              <a:rPr lang="en-US" altLang="ru-RU" sz="2400">
                <a:latin typeface="Arial" charset="0"/>
              </a:rPr>
            </a:br>
            <a:r>
              <a:rPr lang="en-US" altLang="ru-RU" sz="2400">
                <a:latin typeface="Arial" charset="0"/>
              </a:rPr>
              <a:t>merge(a, a+1000, b, b+2000, c); </a:t>
            </a:r>
            <a:endParaRPr lang="ru-RU" altLang="ru-RU" sz="2400">
              <a:latin typeface="Arial" charset="0"/>
            </a:endParaRPr>
          </a:p>
          <a:p>
            <a:pPr>
              <a:spcBef>
                <a:spcPct val="0"/>
              </a:spcBef>
              <a:buClrTx/>
              <a:buSzTx/>
              <a:buFontTx/>
              <a:buNone/>
            </a:pPr>
            <a:endParaRPr lang="ru-RU"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3342863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2"/>
          <p:cNvSpPr txBox="1">
            <a:spLocks noChangeArrowheads="1"/>
          </p:cNvSpPr>
          <p:nvPr/>
        </p:nvSpPr>
        <p:spPr bwMode="auto">
          <a:xfrm>
            <a:off x="1000125" y="1106488"/>
            <a:ext cx="80359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en-US" altLang="ru-RU" sz="2400" i="1">
                <a:latin typeface="Arial" charset="0"/>
              </a:rPr>
              <a:t>s</a:t>
            </a:r>
            <a:r>
              <a:rPr lang="ru-RU" altLang="ru-RU" sz="2400" i="1">
                <a:latin typeface="Arial" charset="0"/>
              </a:rPr>
              <a:t>ort</a:t>
            </a:r>
            <a:r>
              <a:rPr lang="en-US" altLang="ru-RU" sz="2400" i="1">
                <a:latin typeface="Arial" charset="0"/>
              </a:rPr>
              <a:t>()</a:t>
            </a:r>
            <a:r>
              <a:rPr lang="ru-RU" altLang="ru-RU" sz="2400">
                <a:latin typeface="Arial" charset="0"/>
              </a:rPr>
              <a:t> сортирует элементы в диапазоне </a:t>
            </a:r>
            <a:r>
              <a:rPr lang="ru-RU" altLang="ru-RU" sz="2400" i="1">
                <a:latin typeface="Arial" charset="0"/>
              </a:rPr>
              <a:t>[first, last)</a:t>
            </a:r>
            <a:r>
              <a:rPr lang="ru-RU" altLang="ru-RU" sz="2400">
                <a:latin typeface="Arial" charset="0"/>
              </a:rPr>
              <a:t>.</a:t>
            </a:r>
            <a:endParaRPr lang="en-US" altLang="ru-RU" sz="2400">
              <a:latin typeface="Arial" charset="0"/>
            </a:endParaRPr>
          </a:p>
          <a:p>
            <a:pPr>
              <a:spcBef>
                <a:spcPct val="0"/>
              </a:spcBef>
              <a:buClrTx/>
              <a:buSzTx/>
              <a:buFontTx/>
              <a:buNone/>
            </a:pPr>
            <a:endParaRPr lang="en-US" altLang="ru-RU" sz="2400">
              <a:latin typeface="Arial" charset="0"/>
            </a:endParaRPr>
          </a:p>
          <a:p>
            <a:pPr>
              <a:spcBef>
                <a:spcPct val="0"/>
              </a:spcBef>
              <a:buClrTx/>
              <a:buSzTx/>
              <a:buFontTx/>
              <a:buNone/>
            </a:pPr>
            <a:r>
              <a:rPr lang="en-US" altLang="ru-RU" sz="2400">
                <a:latin typeface="Arial" charset="0"/>
              </a:rPr>
              <a:t>void sort(RandomAccessIterator first, RandomAccessIterator last);</a:t>
            </a:r>
          </a:p>
          <a:p>
            <a:pPr>
              <a:spcBef>
                <a:spcPct val="0"/>
              </a:spcBef>
              <a:buClrTx/>
              <a:buSzTx/>
              <a:buFontTx/>
              <a:buNone/>
            </a:pPr>
            <a:endParaRPr lang="en-US" altLang="ru-RU" sz="2400">
              <a:latin typeface="Arial" charset="0"/>
            </a:endParaRPr>
          </a:p>
          <a:p>
            <a:pPr>
              <a:spcBef>
                <a:spcPct val="0"/>
              </a:spcBef>
              <a:buClrTx/>
              <a:buSzTx/>
              <a:buFontTx/>
              <a:buNone/>
            </a:pPr>
            <a:endParaRPr lang="en-US" altLang="ru-RU" sz="2400">
              <a:latin typeface="Arial" charset="0"/>
            </a:endParaRPr>
          </a:p>
          <a:p>
            <a:pPr>
              <a:spcBef>
                <a:spcPct val="0"/>
              </a:spcBef>
              <a:buClrTx/>
              <a:buSzTx/>
              <a:buFontTx/>
              <a:buNone/>
            </a:pPr>
            <a:r>
              <a:rPr lang="ru-RU" altLang="ru-RU" sz="2400" i="1">
                <a:latin typeface="Arial" charset="0"/>
              </a:rPr>
              <a:t>random_shuffle</a:t>
            </a:r>
            <a:r>
              <a:rPr lang="ru-RU" altLang="ru-RU" sz="2400">
                <a:latin typeface="Arial" charset="0"/>
              </a:rPr>
              <a:t> переставляет элементы в диапазоне </a:t>
            </a:r>
            <a:r>
              <a:rPr lang="ru-RU" altLang="ru-RU" sz="2400" i="1">
                <a:latin typeface="Arial" charset="0"/>
              </a:rPr>
              <a:t>[first, last)</a:t>
            </a:r>
            <a:r>
              <a:rPr lang="ru-RU" altLang="ru-RU" sz="2400">
                <a:latin typeface="Arial" charset="0"/>
              </a:rPr>
              <a:t> с равномерным распределением.</a:t>
            </a:r>
          </a:p>
          <a:p>
            <a:pPr>
              <a:spcBef>
                <a:spcPct val="0"/>
              </a:spcBef>
              <a:buClrTx/>
              <a:buSzTx/>
              <a:buFontTx/>
              <a:buNone/>
            </a:pPr>
            <a:endParaRPr lang="ru-RU" altLang="ru-RU" sz="2400">
              <a:latin typeface="Arial" charset="0"/>
            </a:endParaRPr>
          </a:p>
          <a:p>
            <a:pPr>
              <a:spcBef>
                <a:spcPct val="0"/>
              </a:spcBef>
              <a:buClrTx/>
              <a:buSzTx/>
              <a:buFontTx/>
              <a:buNone/>
            </a:pPr>
            <a:r>
              <a:rPr lang="en-US" altLang="ru-RU" sz="2400">
                <a:latin typeface="Arial" charset="0"/>
              </a:rPr>
              <a:t>void random_shuffle(RandomAccessIterator first, RandomAccessIterator last);</a:t>
            </a:r>
            <a:endParaRPr lang="ru-RU" altLang="ru-RU" sz="2400">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21102405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2"/>
          <p:cNvSpPr txBox="1">
            <a:spLocks noChangeArrowheads="1"/>
          </p:cNvSpPr>
          <p:nvPr/>
        </p:nvSpPr>
        <p:spPr bwMode="auto">
          <a:xfrm>
            <a:off x="1000125" y="1106488"/>
            <a:ext cx="8035925"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b="1" u="sng">
                <a:latin typeface="Arial" charset="0"/>
              </a:rPr>
              <a:t>Пример</a:t>
            </a:r>
          </a:p>
          <a:p>
            <a:pPr>
              <a:spcBef>
                <a:spcPct val="0"/>
              </a:spcBef>
              <a:buClrTx/>
              <a:buSzTx/>
              <a:buFontTx/>
              <a:buNone/>
            </a:pPr>
            <a:r>
              <a:rPr lang="en-US" altLang="ru-RU" sz="2400">
                <a:latin typeface="Arial" charset="0"/>
              </a:rPr>
              <a:t>#include &lt;vector&gt;</a:t>
            </a:r>
          </a:p>
          <a:p>
            <a:pPr>
              <a:spcBef>
                <a:spcPct val="0"/>
              </a:spcBef>
              <a:buClrTx/>
              <a:buSzTx/>
              <a:buFontTx/>
              <a:buNone/>
            </a:pPr>
            <a:r>
              <a:rPr lang="en-US" altLang="ru-RU" sz="2400">
                <a:latin typeface="Arial" charset="0"/>
              </a:rPr>
              <a:t>#include &lt;algorithm&gt;</a:t>
            </a:r>
            <a:endParaRPr lang="en-US" altLang="ru-RU" sz="2400" b="1" u="sng">
              <a:latin typeface="Arial" charset="0"/>
            </a:endParaRPr>
          </a:p>
          <a:p>
            <a:pPr>
              <a:spcBef>
                <a:spcPct val="0"/>
              </a:spcBef>
              <a:buClrTx/>
              <a:buSzTx/>
              <a:buFontTx/>
              <a:buNone/>
            </a:pPr>
            <a:r>
              <a:rPr lang="ru-RU" altLang="ru-RU" sz="2400">
                <a:latin typeface="Arial" charset="0"/>
              </a:rPr>
              <a:t>…</a:t>
            </a:r>
          </a:p>
          <a:p>
            <a:pPr>
              <a:spcBef>
                <a:spcPct val="0"/>
              </a:spcBef>
              <a:buClrTx/>
              <a:buSzTx/>
              <a:buFontTx/>
              <a:buNone/>
            </a:pPr>
            <a:r>
              <a:rPr lang="en-US" altLang="ru-RU" sz="2400">
                <a:latin typeface="Arial" charset="0"/>
              </a:rPr>
              <a:t>list&lt;int&gt; lst;</a:t>
            </a:r>
          </a:p>
          <a:p>
            <a:pPr>
              <a:spcBef>
                <a:spcPct val="0"/>
              </a:spcBef>
              <a:buClrTx/>
              <a:buSzTx/>
              <a:buFontTx/>
              <a:buNone/>
            </a:pPr>
            <a:r>
              <a:rPr lang="en-US" altLang="ru-RU" sz="2400">
                <a:latin typeface="Arial" charset="0"/>
              </a:rPr>
              <a:t>list&lt;int&gt; :: iterator lst_it;</a:t>
            </a:r>
            <a:endParaRPr lang="ru-RU" altLang="ru-RU" sz="2400">
              <a:latin typeface="Arial" charset="0"/>
            </a:endParaRPr>
          </a:p>
          <a:p>
            <a:pPr>
              <a:spcBef>
                <a:spcPct val="0"/>
              </a:spcBef>
              <a:buClrTx/>
              <a:buSzTx/>
              <a:buFontTx/>
              <a:buNone/>
            </a:pPr>
            <a:r>
              <a:rPr lang="en-US" altLang="ru-RU" sz="2400">
                <a:latin typeface="Arial" charset="0"/>
              </a:rPr>
              <a:t>for ( unsigned i=0; i &lt; 10; i++ )</a:t>
            </a:r>
          </a:p>
          <a:p>
            <a:pPr>
              <a:spcBef>
                <a:spcPct val="0"/>
              </a:spcBef>
              <a:buClrTx/>
              <a:buSzTx/>
              <a:buFontTx/>
              <a:buNone/>
            </a:pPr>
            <a:r>
              <a:rPr lang="en-US" altLang="ru-RU" sz="2400">
                <a:latin typeface="Arial" charset="0"/>
              </a:rPr>
              <a:t>	 lst.push_back(i);</a:t>
            </a:r>
          </a:p>
          <a:p>
            <a:pPr>
              <a:spcBef>
                <a:spcPct val="0"/>
              </a:spcBef>
              <a:buClrTx/>
              <a:buSzTx/>
              <a:buFontTx/>
              <a:buNone/>
            </a:pPr>
            <a:endParaRPr lang="en-US" altLang="ru-RU" sz="2400">
              <a:latin typeface="Arial" charset="0"/>
            </a:endParaRPr>
          </a:p>
          <a:p>
            <a:pPr>
              <a:spcBef>
                <a:spcPct val="0"/>
              </a:spcBef>
              <a:buClrTx/>
              <a:buSzTx/>
              <a:buFontTx/>
              <a:buNone/>
            </a:pPr>
            <a:r>
              <a:rPr lang="en-US" altLang="ru-RU" sz="2400">
                <a:latin typeface="Arial" charset="0"/>
              </a:rPr>
              <a:t>random_shuffle(lst.begin(), lst.end());</a:t>
            </a:r>
          </a:p>
          <a:p>
            <a:pPr>
              <a:spcBef>
                <a:spcPct val="0"/>
              </a:spcBef>
              <a:buClrTx/>
              <a:buSzTx/>
              <a:buFontTx/>
              <a:buNone/>
            </a:pPr>
            <a:r>
              <a:rPr lang="en-US" altLang="ru-RU" sz="2400">
                <a:latin typeface="Arial" charset="0"/>
              </a:rPr>
              <a:t>for ( lst_it = lst.begin(); lst_it != lst.end(); lst_it++ )</a:t>
            </a:r>
          </a:p>
          <a:p>
            <a:pPr>
              <a:spcBef>
                <a:spcPct val="0"/>
              </a:spcBef>
              <a:buClrTx/>
              <a:buSzTx/>
              <a:buFontTx/>
              <a:buNone/>
            </a:pPr>
            <a:r>
              <a:rPr lang="en-US" altLang="ru-RU" sz="2400">
                <a:latin typeface="Arial" charset="0"/>
              </a:rPr>
              <a:t>	cout &lt;&lt; *lst_it;</a:t>
            </a:r>
          </a:p>
          <a:p>
            <a:pPr>
              <a:spcBef>
                <a:spcPct val="0"/>
              </a:spcBef>
              <a:buClrTx/>
              <a:buSzTx/>
              <a:buFontTx/>
              <a:buNone/>
            </a:pPr>
            <a:r>
              <a:rPr lang="en-US" altLang="ru-RU" sz="2400">
                <a:latin typeface="Arial" charset="0"/>
              </a:rPr>
              <a:t>sort(lst.begin(); lst.end()); </a:t>
            </a:r>
          </a:p>
          <a:p>
            <a:pPr>
              <a:spcBef>
                <a:spcPct val="0"/>
              </a:spcBef>
              <a:buClrTx/>
              <a:buSzTx/>
              <a:buFontTx/>
              <a:buNone/>
            </a:pPr>
            <a:r>
              <a:rPr lang="en-US" altLang="ru-RU" sz="2400">
                <a:latin typeface="Arial" charset="0"/>
              </a:rPr>
              <a:t>for ( lst_it = lst.begin(), lst_it != vec.end(); lst_it++ )</a:t>
            </a:r>
          </a:p>
          <a:p>
            <a:pPr>
              <a:spcBef>
                <a:spcPct val="0"/>
              </a:spcBef>
              <a:buClrTx/>
              <a:buSzTx/>
              <a:buFontTx/>
              <a:buNone/>
            </a:pPr>
            <a:r>
              <a:rPr lang="en-US" altLang="ru-RU" sz="2400">
                <a:latin typeface="Arial" charset="0"/>
              </a:rPr>
              <a:t>	cout &lt;&lt; *lst_it;</a:t>
            </a:r>
          </a:p>
          <a:p>
            <a:pPr>
              <a:spcBef>
                <a:spcPct val="0"/>
              </a:spcBef>
              <a:buClrTx/>
              <a:buSzTx/>
              <a:buFontTx/>
              <a:buNone/>
            </a:pPr>
            <a:endParaRPr lang="ru-RU" altLang="ru-RU" sz="2400" b="1">
              <a:latin typeface="Arial" charset="0"/>
            </a:endParaRP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Алгоритмы в </a:t>
            </a:r>
            <a:r>
              <a:rPr lang="en-US" sz="4400" dirty="0" smtClean="0"/>
              <a:t>STL</a:t>
            </a:r>
            <a:endParaRPr lang="ru-RU" sz="4400" dirty="0"/>
          </a:p>
        </p:txBody>
      </p:sp>
    </p:spTree>
    <p:extLst>
      <p:ext uri="{BB962C8B-B14F-4D97-AF65-F5344CB8AC3E}">
        <p14:creationId xmlns:p14="http://schemas.microsoft.com/office/powerpoint/2010/main" val="15561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91277" y="82297"/>
            <a:ext cx="7704667" cy="484631"/>
          </a:xfrm>
        </p:spPr>
        <p:txBody>
          <a:bodyPr>
            <a:normAutofit fontScale="90000"/>
          </a:bodyPr>
          <a:lstStyle/>
          <a:p>
            <a:r>
              <a:rPr lang="ru-RU" dirty="0" smtClean="0"/>
              <a:t>Пример </a:t>
            </a:r>
            <a:r>
              <a:rPr lang="en-US" dirty="0" smtClean="0"/>
              <a:t>accumulate</a:t>
            </a:r>
            <a:endParaRPr lang="ru-RU" dirty="0"/>
          </a:p>
        </p:txBody>
      </p:sp>
      <p:sp>
        <p:nvSpPr>
          <p:cNvPr id="4" name="Объект 3"/>
          <p:cNvSpPr>
            <a:spLocks noGrp="1"/>
          </p:cNvSpPr>
          <p:nvPr>
            <p:ph idx="1"/>
          </p:nvPr>
        </p:nvSpPr>
        <p:spPr>
          <a:xfrm>
            <a:off x="1014984" y="521208"/>
            <a:ext cx="7726680" cy="5404104"/>
          </a:xfrm>
        </p:spPr>
        <p:txBody>
          <a:bodyPr>
            <a:normAutofit fontScale="70000" lnSpcReduction="20000"/>
          </a:bodyPr>
          <a:lstStyle/>
          <a:p>
            <a:pPr marL="0" indent="0">
              <a:spcBef>
                <a:spcPts val="0"/>
              </a:spcBef>
              <a:spcAft>
                <a:spcPts val="0"/>
              </a:spcAft>
              <a:buNone/>
            </a:pPr>
            <a:r>
              <a:rPr lang="en-US" dirty="0">
                <a:solidFill>
                  <a:schemeClr val="accent2">
                    <a:lumMod val="75000"/>
                  </a:schemeClr>
                </a:solidFill>
                <a:latin typeface="Courier New" panose="02070309020205020404" pitchFamily="49" charset="0"/>
                <a:cs typeface="Courier New" panose="02070309020205020404" pitchFamily="49" charset="0"/>
              </a:rPr>
              <a:t>#include &lt;</a:t>
            </a:r>
            <a:r>
              <a:rPr lang="en-US" dirty="0" err="1">
                <a:solidFill>
                  <a:schemeClr val="accent2">
                    <a:lumMod val="75000"/>
                  </a:schemeClr>
                </a:solidFill>
                <a:latin typeface="Courier New" panose="02070309020205020404" pitchFamily="49" charset="0"/>
                <a:cs typeface="Courier New" panose="02070309020205020404" pitchFamily="49" charset="0"/>
              </a:rPr>
              <a:t>iostream</a:t>
            </a:r>
            <a:r>
              <a:rPr lang="en-US" dirty="0">
                <a:solidFill>
                  <a:schemeClr val="accent2">
                    <a:lumMod val="75000"/>
                  </a:schemeClr>
                </a:solidFill>
                <a:latin typeface="Courier New" panose="02070309020205020404" pitchFamily="49" charset="0"/>
                <a:cs typeface="Courier New" panose="02070309020205020404" pitchFamily="49" charset="0"/>
              </a:rPr>
              <a:t>&gt;</a:t>
            </a:r>
          </a:p>
          <a:p>
            <a:pPr marL="0" indent="0">
              <a:spcBef>
                <a:spcPts val="0"/>
              </a:spcBef>
              <a:spcAft>
                <a:spcPts val="0"/>
              </a:spcAft>
              <a:buNone/>
            </a:pPr>
            <a:r>
              <a:rPr lang="en-US" dirty="0">
                <a:solidFill>
                  <a:schemeClr val="accent2">
                    <a:lumMod val="75000"/>
                  </a:schemeClr>
                </a:solidFill>
                <a:latin typeface="Courier New" panose="02070309020205020404" pitchFamily="49" charset="0"/>
                <a:cs typeface="Courier New" panose="02070309020205020404" pitchFamily="49" charset="0"/>
              </a:rPr>
              <a:t>#include &lt;vector&gt;</a:t>
            </a:r>
          </a:p>
          <a:p>
            <a:pPr marL="0" indent="0">
              <a:spcBef>
                <a:spcPts val="0"/>
              </a:spcBef>
              <a:spcAft>
                <a:spcPts val="0"/>
              </a:spcAft>
              <a:buNone/>
            </a:pPr>
            <a:r>
              <a:rPr lang="en-US" dirty="0">
                <a:solidFill>
                  <a:schemeClr val="accent2">
                    <a:lumMod val="75000"/>
                  </a:schemeClr>
                </a:solidFill>
                <a:latin typeface="Courier New" panose="02070309020205020404" pitchFamily="49" charset="0"/>
                <a:cs typeface="Courier New" panose="02070309020205020404" pitchFamily="49" charset="0"/>
              </a:rPr>
              <a:t>#include &lt;numeric&gt;</a:t>
            </a:r>
          </a:p>
          <a:p>
            <a:pPr marL="0" indent="0">
              <a:spcBef>
                <a:spcPts val="0"/>
              </a:spcBef>
              <a:spcAft>
                <a:spcPts val="0"/>
              </a:spcAft>
              <a:buNone/>
            </a:pPr>
            <a:r>
              <a:rPr lang="en-US" dirty="0">
                <a:solidFill>
                  <a:schemeClr val="accent2">
                    <a:lumMod val="75000"/>
                  </a:schemeClr>
                </a:solidFill>
                <a:latin typeface="Courier New" panose="02070309020205020404" pitchFamily="49" charset="0"/>
                <a:cs typeface="Courier New" panose="02070309020205020404" pitchFamily="49" charset="0"/>
              </a:rPr>
              <a:t>#include &lt;string&gt;</a:t>
            </a:r>
          </a:p>
          <a:p>
            <a:pPr marL="0" indent="0">
              <a:spcBef>
                <a:spcPts val="0"/>
              </a:spcBef>
              <a:spcAft>
                <a:spcPts val="0"/>
              </a:spcAft>
              <a:buNone/>
            </a:pPr>
            <a:r>
              <a:rPr lang="en-US" dirty="0">
                <a:solidFill>
                  <a:schemeClr val="accent2">
                    <a:lumMod val="75000"/>
                  </a:schemeClr>
                </a:solidFill>
                <a:latin typeface="Courier New" panose="02070309020205020404" pitchFamily="49" charset="0"/>
                <a:cs typeface="Courier New" panose="02070309020205020404" pitchFamily="49" charset="0"/>
              </a:rPr>
              <a:t>#include &lt;functional&gt;</a:t>
            </a:r>
          </a:p>
          <a:p>
            <a:pPr marL="0" indent="0">
              <a:spcBef>
                <a:spcPts val="0"/>
              </a:spcBef>
              <a:spcAft>
                <a:spcPts val="0"/>
              </a:spcAft>
              <a:buNone/>
            </a:pPr>
            <a:r>
              <a:rPr lang="en-US" b="1"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main()</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::vector&lt;</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v{1, 2, 3, 4, 5, 6, 7, 8, 9, 10};</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sum = </a:t>
            </a:r>
            <a:r>
              <a:rPr lang="en-US" b="1"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::accumulate(</a:t>
            </a:r>
            <a:r>
              <a:rPr lang="en-US" dirty="0" err="1">
                <a:latin typeface="Courier New" panose="02070309020205020404" pitchFamily="49" charset="0"/>
                <a:cs typeface="Courier New" panose="02070309020205020404" pitchFamily="49" charset="0"/>
              </a:rPr>
              <a:t>v.begin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v.end</a:t>
            </a:r>
            <a:r>
              <a:rPr lang="en-US" dirty="0">
                <a:latin typeface="Courier New" panose="02070309020205020404" pitchFamily="49" charset="0"/>
                <a:cs typeface="Courier New" panose="02070309020205020404" pitchFamily="49" charset="0"/>
              </a:rPr>
              <a:t>(), 0);</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product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::accumulate(</a:t>
            </a:r>
            <a:r>
              <a:rPr lang="en-US" dirty="0" err="1">
                <a:latin typeface="Courier New" panose="02070309020205020404" pitchFamily="49" charset="0"/>
                <a:cs typeface="Courier New" panose="02070309020205020404" pitchFamily="49" charset="0"/>
              </a:rPr>
              <a:t>v.begin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v.end</a:t>
            </a:r>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::multiplies&lt;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 s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::accumulate(</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::begin(v),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::end(v), </a:t>
            </a:r>
            <a:r>
              <a:rPr lang="en-US" b="1" dirty="0" err="1" smtClean="0">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::string&amp;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return</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a.empty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to_string</a:t>
            </a:r>
            <a:r>
              <a:rPr lang="en-US" dirty="0">
                <a:latin typeface="Courier New" panose="02070309020205020404" pitchFamily="49" charset="0"/>
                <a:cs typeface="Courier New" panose="02070309020205020404" pitchFamily="49" charset="0"/>
              </a:rPr>
              <a:t>(b</a:t>
            </a:r>
            <a:r>
              <a:rPr lang="en-US"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 </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to_string</a:t>
            </a:r>
            <a:r>
              <a:rPr lang="en-US" dirty="0">
                <a:latin typeface="Courier New" panose="02070309020205020404" pitchFamily="49" charset="0"/>
                <a:cs typeface="Courier New" panose="02070309020205020404" pitchFamily="49" charset="0"/>
              </a:rPr>
              <a:t>(b</a:t>
            </a:r>
            <a:r>
              <a:rPr lang="en-US"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"sum: " &lt;&lt; sum &lt;&lt; '\n'</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&lt;&lt; "product: " &lt;&lt; product &lt;&lt; '\n'</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              &lt;&lt; "dash-separated string: " &lt;&lt; s &lt;&lt; '\n';</a:t>
            </a:r>
          </a:p>
          <a:p>
            <a:pPr marL="0" indent="0">
              <a:spcBef>
                <a:spcPts val="0"/>
              </a:spcBef>
              <a:spcAft>
                <a:spcPts val="0"/>
              </a:spcAft>
              <a:buNone/>
            </a:pP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5" name="TextBox 4"/>
          <p:cNvSpPr txBox="1"/>
          <p:nvPr/>
        </p:nvSpPr>
        <p:spPr>
          <a:xfrm>
            <a:off x="2029968" y="5657669"/>
            <a:ext cx="6112571" cy="1200329"/>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Output</a:t>
            </a:r>
          </a:p>
          <a:p>
            <a:r>
              <a:rPr lang="en-US" dirty="0" smtClean="0">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55</a:t>
            </a:r>
          </a:p>
          <a:p>
            <a:r>
              <a:rPr lang="en-US" dirty="0" smtClean="0">
                <a:latin typeface="Courier New" panose="02070309020205020404" pitchFamily="49" charset="0"/>
                <a:cs typeface="Courier New" panose="02070309020205020404" pitchFamily="49" charset="0"/>
              </a:rPr>
              <a:t>product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3628800</a:t>
            </a:r>
          </a:p>
          <a:p>
            <a:r>
              <a:rPr lang="en-US" dirty="0" smtClean="0">
                <a:latin typeface="Courier New" panose="02070309020205020404" pitchFamily="49" charset="0"/>
                <a:cs typeface="Courier New" panose="02070309020205020404" pitchFamily="49" charset="0"/>
              </a:rPr>
              <a:t>dash-separated </a:t>
            </a:r>
            <a:r>
              <a:rPr lang="en-US" dirty="0">
                <a:latin typeface="Courier New" panose="02070309020205020404" pitchFamily="49" charset="0"/>
                <a:cs typeface="Courier New" panose="02070309020205020404" pitchFamily="49" charset="0"/>
              </a:rPr>
              <a:t>string: 1-2-3-4-5-6-7-8-9-10</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5988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274638"/>
            <a:ext cx="8229600" cy="561975"/>
          </a:xfrm>
        </p:spPr>
        <p:txBody>
          <a:bodyPr/>
          <a:lstStyle/>
          <a:p>
            <a:r>
              <a:rPr lang="ru-RU" sz="2800" b="1"/>
              <a:t>Класс </a:t>
            </a:r>
            <a:r>
              <a:rPr lang="en-US" sz="2800" b="1"/>
              <a:t>auto</a:t>
            </a:r>
            <a:r>
              <a:rPr lang="ru-RU" sz="2800" b="1"/>
              <a:t>_</a:t>
            </a:r>
            <a:r>
              <a:rPr lang="en-US" sz="2800" b="1"/>
              <a:t>ptr</a:t>
            </a:r>
            <a:endParaRPr lang="ru-RU" sz="2800" b="1"/>
          </a:p>
        </p:txBody>
      </p:sp>
      <p:sp>
        <p:nvSpPr>
          <p:cNvPr id="263171" name="Rectangle 3"/>
          <p:cNvSpPr>
            <a:spLocks noGrp="1" noChangeArrowheads="1"/>
          </p:cNvSpPr>
          <p:nvPr>
            <p:ph type="body" idx="1"/>
          </p:nvPr>
        </p:nvSpPr>
        <p:spPr>
          <a:xfrm>
            <a:off x="921600" y="908050"/>
            <a:ext cx="7765200" cy="5218113"/>
          </a:xfrm>
        </p:spPr>
        <p:txBody>
          <a:bodyPr>
            <a:normAutofit lnSpcReduction="10000"/>
          </a:bodyPr>
          <a:lstStyle/>
          <a:p>
            <a:pPr>
              <a:lnSpc>
                <a:spcPct val="90000"/>
              </a:lnSpc>
              <a:buFontTx/>
              <a:buNone/>
            </a:pPr>
            <a:r>
              <a:rPr lang="ru-RU" sz="2400" dirty="0"/>
              <a:t>Ограничения класса </a:t>
            </a:r>
            <a:r>
              <a:rPr lang="ru-RU" sz="2400" dirty="0" err="1"/>
              <a:t>auto_ptr</a:t>
            </a:r>
            <a:r>
              <a:rPr lang="ru-RU" sz="2400" dirty="0"/>
              <a:t> (простой "умный" указатель) :</a:t>
            </a:r>
          </a:p>
          <a:p>
            <a:pPr>
              <a:lnSpc>
                <a:spcPct val="90000"/>
              </a:lnSpc>
            </a:pPr>
            <a:r>
              <a:rPr lang="ru-RU" sz="2400" dirty="0"/>
              <a:t>объектом может владеть только один указатель,</a:t>
            </a:r>
          </a:p>
          <a:p>
            <a:pPr>
              <a:lnSpc>
                <a:spcPct val="90000"/>
              </a:lnSpc>
            </a:pPr>
            <a:r>
              <a:rPr lang="ru-RU" sz="2400" dirty="0"/>
              <a:t>объектом не может быть массив,</a:t>
            </a:r>
          </a:p>
          <a:p>
            <a:pPr>
              <a:lnSpc>
                <a:spcPct val="90000"/>
              </a:lnSpc>
            </a:pPr>
            <a:r>
              <a:rPr lang="ru-RU" sz="2400" dirty="0"/>
              <a:t>нельзя использовать адресную арифметику.</a:t>
            </a:r>
          </a:p>
          <a:p>
            <a:pPr>
              <a:lnSpc>
                <a:spcPct val="90000"/>
              </a:lnSpc>
              <a:buFontTx/>
              <a:buNone/>
            </a:pPr>
            <a:r>
              <a:rPr lang="ru-RU" sz="2400" dirty="0"/>
              <a:t>Единственное назначение этого класса - </a:t>
            </a:r>
            <a:r>
              <a:rPr lang="ru-RU" sz="2400" i="1" dirty="0"/>
              <a:t>автоматизировать уничтожение</a:t>
            </a:r>
            <a:r>
              <a:rPr lang="ru-RU" sz="2400" dirty="0"/>
              <a:t> выделенной ранее памяти. </a:t>
            </a:r>
          </a:p>
          <a:p>
            <a:pPr>
              <a:lnSpc>
                <a:spcPct val="90000"/>
              </a:lnSpc>
              <a:buFontTx/>
              <a:buNone/>
            </a:pPr>
            <a:r>
              <a:rPr lang="ru-RU" sz="2400" dirty="0"/>
              <a:t>Данный класс используется, когда время существование выделенного объекта можно ограничить определенным блоком.</a:t>
            </a:r>
          </a:p>
          <a:p>
            <a:pPr>
              <a:lnSpc>
                <a:spcPct val="90000"/>
              </a:lnSpc>
              <a:buFontTx/>
              <a:buNone/>
            </a:pPr>
            <a:r>
              <a:rPr lang="ru-RU" sz="2400" dirty="0"/>
              <a:t>Делая код более безопасным, данные классы не наносят ущерб размеру или скорости программы.</a:t>
            </a:r>
          </a:p>
        </p:txBody>
      </p:sp>
    </p:spTree>
    <p:extLst>
      <p:ext uri="{BB962C8B-B14F-4D97-AF65-F5344CB8AC3E}">
        <p14:creationId xmlns:p14="http://schemas.microsoft.com/office/powerpoint/2010/main" val="1102857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p:cNvSpPr txBox="1">
            <a:spLocks noChangeArrowheads="1"/>
          </p:cNvSpPr>
          <p:nvPr/>
        </p:nvSpPr>
        <p:spPr bwMode="auto">
          <a:xfrm>
            <a:off x="1000125" y="1106488"/>
            <a:ext cx="803592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400" dirty="0" smtClean="0">
                <a:latin typeface="Arial" charset="0"/>
              </a:rPr>
              <a:t>Разделение алгоритмов и данных</a:t>
            </a:r>
            <a:r>
              <a:rPr lang="uk-UA" altLang="ru-RU" sz="2400" dirty="0" smtClean="0">
                <a:latin typeface="Arial" charset="0"/>
              </a:rPr>
              <a:t> </a:t>
            </a:r>
            <a:r>
              <a:rPr lang="ru-RU" altLang="ru-RU" sz="2400" dirty="0" smtClean="0">
                <a:latin typeface="Arial" charset="0"/>
              </a:rPr>
              <a:t>позволяет уменьшить </a:t>
            </a:r>
            <a:r>
              <a:rPr lang="ru-RU" altLang="ru-RU" sz="2400" dirty="0">
                <a:latin typeface="Arial" charset="0"/>
              </a:rPr>
              <a:t>количество компонентов. </a:t>
            </a:r>
          </a:p>
          <a:p>
            <a:pPr>
              <a:spcBef>
                <a:spcPct val="0"/>
              </a:spcBef>
              <a:buClrTx/>
              <a:buSzTx/>
              <a:buFontTx/>
              <a:buNone/>
            </a:pPr>
            <a:endParaRPr lang="ru-RU" altLang="ru-RU" sz="2400" dirty="0">
              <a:latin typeface="Arial" charset="0"/>
            </a:endParaRPr>
          </a:p>
          <a:p>
            <a:pPr>
              <a:spcBef>
                <a:spcPct val="0"/>
              </a:spcBef>
              <a:buClrTx/>
              <a:buSzTx/>
              <a:buFontTx/>
              <a:buNone/>
            </a:pPr>
            <a:r>
              <a:rPr lang="ru-RU" altLang="ru-RU" sz="2400" dirty="0">
                <a:latin typeface="Arial" charset="0"/>
              </a:rPr>
              <a:t>Например, вместо написания функции поиска элемента для каждого вида контейнера мы обеспечиваем единственную версию, которая работает с каждым из них, пока удовлетворяется основной набор требований.</a:t>
            </a:r>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Основные компоненты </a:t>
            </a:r>
            <a:r>
              <a:rPr lang="en-US" sz="4400" dirty="0" smtClean="0"/>
              <a:t>STL</a:t>
            </a:r>
            <a:endParaRPr lang="ru-RU" sz="4400" dirty="0"/>
          </a:p>
        </p:txBody>
      </p:sp>
    </p:spTree>
    <p:extLst>
      <p:ext uri="{BB962C8B-B14F-4D97-AF65-F5344CB8AC3E}">
        <p14:creationId xmlns:p14="http://schemas.microsoft.com/office/powerpoint/2010/main" val="2368708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4"/>
          <p:cNvSpPr>
            <a:spLocks noGrp="1"/>
          </p:cNvSpPr>
          <p:nvPr>
            <p:ph type="ftr" sz="quarter" idx="11"/>
          </p:nvPr>
        </p:nvSpPr>
        <p:spPr/>
        <p:txBody>
          <a:bodyPr/>
          <a:lstStyle/>
          <a:p>
            <a:r>
              <a:rPr lang="ru-RU"/>
              <a:t>ООП C++</a:t>
            </a:r>
          </a:p>
        </p:txBody>
      </p:sp>
      <p:sp>
        <p:nvSpPr>
          <p:cNvPr id="5" name="Номер слайда 5"/>
          <p:cNvSpPr>
            <a:spLocks noGrp="1"/>
          </p:cNvSpPr>
          <p:nvPr>
            <p:ph type="sldNum" sz="quarter" idx="12"/>
          </p:nvPr>
        </p:nvSpPr>
        <p:spPr/>
        <p:txBody>
          <a:bodyPr/>
          <a:lstStyle/>
          <a:p>
            <a:fld id="{7583BDA8-5594-46B6-82A6-438EF5A820E6}" type="slidenum">
              <a:rPr lang="ru-RU"/>
              <a:pPr/>
              <a:t>50</a:t>
            </a:fld>
            <a:endParaRPr lang="ru-RU"/>
          </a:p>
        </p:txBody>
      </p:sp>
      <p:sp>
        <p:nvSpPr>
          <p:cNvPr id="264194" name="Rectangle 2"/>
          <p:cNvSpPr>
            <a:spLocks noGrp="1" noChangeArrowheads="1"/>
          </p:cNvSpPr>
          <p:nvPr>
            <p:ph type="title"/>
          </p:nvPr>
        </p:nvSpPr>
        <p:spPr>
          <a:xfrm>
            <a:off x="457200" y="274638"/>
            <a:ext cx="8229600" cy="490537"/>
          </a:xfrm>
        </p:spPr>
        <p:txBody>
          <a:bodyPr>
            <a:normAutofit fontScale="90000"/>
          </a:bodyPr>
          <a:lstStyle/>
          <a:p>
            <a:r>
              <a:rPr lang="ru-RU" sz="2800" b="1"/>
              <a:t>Пример</a:t>
            </a:r>
          </a:p>
        </p:txBody>
      </p:sp>
      <p:sp>
        <p:nvSpPr>
          <p:cNvPr id="264195" name="Rectangle 3"/>
          <p:cNvSpPr>
            <a:spLocks noGrp="1" noChangeArrowheads="1"/>
          </p:cNvSpPr>
          <p:nvPr>
            <p:ph type="body" idx="1"/>
          </p:nvPr>
        </p:nvSpPr>
        <p:spPr>
          <a:xfrm>
            <a:off x="1101600" y="908050"/>
            <a:ext cx="7585200" cy="5218113"/>
          </a:xfrm>
        </p:spPr>
        <p:txBody>
          <a:bodyPr>
            <a:normAutofit lnSpcReduction="10000"/>
          </a:bodyPr>
          <a:lstStyle/>
          <a:p>
            <a:pPr marL="381000" indent="-381000">
              <a:lnSpc>
                <a:spcPct val="80000"/>
              </a:lnSpc>
              <a:buFontTx/>
              <a:buAutoNum type="arabicPeriod"/>
            </a:pPr>
            <a:r>
              <a:rPr lang="ru-RU" sz="2000" dirty="0"/>
              <a:t>#</a:t>
            </a:r>
            <a:r>
              <a:rPr lang="ru-RU" sz="2000" dirty="0" err="1"/>
              <a:t>include</a:t>
            </a:r>
            <a:r>
              <a:rPr lang="ru-RU" sz="2000" dirty="0"/>
              <a:t> &lt;</a:t>
            </a:r>
            <a:r>
              <a:rPr lang="ru-RU" sz="2000" dirty="0" err="1"/>
              <a:t>memory</a:t>
            </a:r>
            <a:r>
              <a:rPr lang="ru-RU" sz="2000" dirty="0"/>
              <a:t>&gt; // объявление шаблона класса </a:t>
            </a:r>
            <a:r>
              <a:rPr lang="ru-RU" sz="2000" dirty="0" err="1"/>
              <a:t>auto_ptr</a:t>
            </a:r>
            <a:endParaRPr lang="en-US" sz="2000" dirty="0"/>
          </a:p>
          <a:p>
            <a:pPr marL="381000" indent="-381000">
              <a:lnSpc>
                <a:spcPct val="80000"/>
              </a:lnSpc>
              <a:buFontTx/>
              <a:buAutoNum type="arabicPeriod"/>
            </a:pPr>
            <a:r>
              <a:rPr lang="en-US" sz="2000" dirty="0"/>
              <a:t>#include &lt;</a:t>
            </a:r>
            <a:r>
              <a:rPr lang="en-US" sz="2000" dirty="0" err="1"/>
              <a:t>iostream</a:t>
            </a:r>
            <a:r>
              <a:rPr lang="en-US" sz="2000" dirty="0"/>
              <a:t>&gt;</a:t>
            </a:r>
          </a:p>
          <a:p>
            <a:pPr marL="381000" indent="-381000">
              <a:lnSpc>
                <a:spcPct val="80000"/>
              </a:lnSpc>
              <a:buFontTx/>
              <a:buAutoNum type="arabicPeriod"/>
            </a:pPr>
            <a:r>
              <a:rPr lang="en-US" sz="2000" dirty="0"/>
              <a:t>using namespace </a:t>
            </a:r>
            <a:r>
              <a:rPr lang="en-US" sz="2000" dirty="0" err="1"/>
              <a:t>std</a:t>
            </a:r>
            <a:r>
              <a:rPr lang="en-US" sz="2000" dirty="0"/>
              <a:t>;</a:t>
            </a:r>
            <a:endParaRPr lang="ru-RU" sz="2000" dirty="0"/>
          </a:p>
          <a:p>
            <a:pPr marL="381000" indent="-381000">
              <a:lnSpc>
                <a:spcPct val="80000"/>
              </a:lnSpc>
              <a:buFontTx/>
              <a:buAutoNum type="arabicPeriod"/>
            </a:pPr>
            <a:endParaRPr lang="ru-RU" sz="2000" dirty="0"/>
          </a:p>
          <a:p>
            <a:pPr marL="381000" indent="-381000">
              <a:lnSpc>
                <a:spcPct val="80000"/>
              </a:lnSpc>
              <a:buFontTx/>
              <a:buAutoNum type="arabicPeriod"/>
            </a:pPr>
            <a:r>
              <a:rPr lang="ru-RU" sz="2000" dirty="0"/>
              <a:t>// Внутри функции мы выделяем память для объекта типа </a:t>
            </a:r>
            <a:r>
              <a:rPr lang="ru-RU" sz="2000" dirty="0" err="1"/>
              <a:t>int</a:t>
            </a:r>
            <a:endParaRPr lang="ru-RU" sz="2000" dirty="0"/>
          </a:p>
          <a:p>
            <a:pPr marL="381000" indent="-381000">
              <a:lnSpc>
                <a:spcPct val="80000"/>
              </a:lnSpc>
              <a:buFontTx/>
              <a:buAutoNum type="arabicPeriod"/>
            </a:pPr>
            <a:r>
              <a:rPr lang="ru-RU" sz="2000" dirty="0"/>
              <a:t>// но не освобождаем ее явно оператором </a:t>
            </a:r>
            <a:r>
              <a:rPr lang="ru-RU" sz="2000" dirty="0" err="1"/>
              <a:t>delete</a:t>
            </a:r>
            <a:r>
              <a:rPr lang="ru-RU" sz="2000" dirty="0"/>
              <a:t>.</a:t>
            </a:r>
          </a:p>
          <a:p>
            <a:pPr marL="381000" indent="-381000">
              <a:lnSpc>
                <a:spcPct val="80000"/>
              </a:lnSpc>
              <a:buFontTx/>
              <a:buAutoNum type="arabicPeriod"/>
            </a:pPr>
            <a:r>
              <a:rPr lang="ru-RU" sz="2000" dirty="0"/>
              <a:t>// Это делается автоматически.</a:t>
            </a:r>
            <a:endParaRPr lang="en-US" sz="2000" dirty="0"/>
          </a:p>
          <a:p>
            <a:pPr marL="381000" indent="-381000">
              <a:lnSpc>
                <a:spcPct val="80000"/>
              </a:lnSpc>
              <a:buFontTx/>
              <a:buAutoNum type="arabicPeriod"/>
            </a:pPr>
            <a:r>
              <a:rPr lang="en-US" sz="2000" dirty="0"/>
              <a:t>void main(void) </a:t>
            </a:r>
          </a:p>
          <a:p>
            <a:pPr marL="381000" indent="-381000">
              <a:lnSpc>
                <a:spcPct val="80000"/>
              </a:lnSpc>
              <a:buFontTx/>
              <a:buAutoNum type="arabicPeriod"/>
            </a:pPr>
            <a:r>
              <a:rPr lang="en-US" sz="2000" dirty="0"/>
              <a:t>{</a:t>
            </a:r>
          </a:p>
          <a:p>
            <a:pPr marL="381000" indent="-381000">
              <a:lnSpc>
                <a:spcPct val="80000"/>
              </a:lnSpc>
              <a:buFontTx/>
              <a:buAutoNum type="arabicPeriod"/>
            </a:pPr>
            <a:r>
              <a:rPr lang="en-US" sz="2000" dirty="0"/>
              <a:t>  </a:t>
            </a:r>
            <a:r>
              <a:rPr lang="en-US" sz="2000" dirty="0" err="1"/>
              <a:t>auto_ptr</a:t>
            </a:r>
            <a:r>
              <a:rPr lang="en-US" sz="2000" dirty="0"/>
              <a:t>&lt;</a:t>
            </a:r>
            <a:r>
              <a:rPr lang="en-US" sz="2000" dirty="0" err="1"/>
              <a:t>int</a:t>
            </a:r>
            <a:r>
              <a:rPr lang="en-US" sz="2000" dirty="0"/>
              <a:t>&gt; </a:t>
            </a:r>
            <a:r>
              <a:rPr lang="en-US" sz="2000" dirty="0" err="1"/>
              <a:t>aptr</a:t>
            </a:r>
            <a:r>
              <a:rPr lang="en-US" sz="2000" dirty="0"/>
              <a:t>(new </a:t>
            </a:r>
            <a:r>
              <a:rPr lang="en-US" sz="2000" dirty="0" err="1"/>
              <a:t>int</a:t>
            </a:r>
            <a:r>
              <a:rPr lang="en-US" sz="2000" dirty="0"/>
              <a:t>(20));</a:t>
            </a:r>
          </a:p>
          <a:p>
            <a:pPr marL="381000" indent="-381000">
              <a:lnSpc>
                <a:spcPct val="80000"/>
              </a:lnSpc>
              <a:buFontTx/>
              <a:buAutoNum type="arabicPeriod"/>
            </a:pPr>
            <a:r>
              <a:rPr lang="en-US" sz="2000" dirty="0"/>
              <a:t>  </a:t>
            </a:r>
            <a:r>
              <a:rPr lang="en-US" sz="2000" dirty="0" err="1"/>
              <a:t>auto_ptr</a:t>
            </a:r>
            <a:r>
              <a:rPr lang="en-US" sz="2000" dirty="0"/>
              <a:t>&lt;</a:t>
            </a:r>
            <a:r>
              <a:rPr lang="en-US" sz="2000" dirty="0" err="1"/>
              <a:t>int</a:t>
            </a:r>
            <a:r>
              <a:rPr lang="en-US" sz="2000" dirty="0"/>
              <a:t>&gt; aptr2;</a:t>
            </a:r>
          </a:p>
          <a:p>
            <a:pPr marL="381000" indent="-381000">
              <a:lnSpc>
                <a:spcPct val="80000"/>
              </a:lnSpc>
              <a:buFontTx/>
              <a:buAutoNum type="arabicPeriod"/>
            </a:pPr>
            <a:r>
              <a:rPr lang="en-US" sz="2000" dirty="0"/>
              <a:t>  </a:t>
            </a:r>
            <a:r>
              <a:rPr lang="en-US" sz="2000" dirty="0" err="1"/>
              <a:t>cout</a:t>
            </a:r>
            <a:r>
              <a:rPr lang="en-US" sz="2000" dirty="0"/>
              <a:t>&lt;&lt;"*</a:t>
            </a:r>
            <a:r>
              <a:rPr lang="en-US" sz="2000" dirty="0" err="1"/>
              <a:t>aptr</a:t>
            </a:r>
            <a:r>
              <a:rPr lang="en-US" sz="2000" dirty="0"/>
              <a:t>="&lt;&lt;*</a:t>
            </a:r>
            <a:r>
              <a:rPr lang="en-US" sz="2000" dirty="0" err="1"/>
              <a:t>aptr</a:t>
            </a:r>
            <a:r>
              <a:rPr lang="en-US" sz="2000" dirty="0"/>
              <a:t>&lt;&lt;</a:t>
            </a:r>
            <a:r>
              <a:rPr lang="en-US" sz="2000" dirty="0" err="1"/>
              <a:t>endl</a:t>
            </a:r>
            <a:r>
              <a:rPr lang="en-US" sz="2000" dirty="0"/>
              <a:t>;</a:t>
            </a:r>
          </a:p>
          <a:p>
            <a:pPr marL="381000" indent="-381000">
              <a:lnSpc>
                <a:spcPct val="80000"/>
              </a:lnSpc>
              <a:buFontTx/>
              <a:buAutoNum type="arabicPeriod"/>
            </a:pPr>
            <a:r>
              <a:rPr lang="ru-RU" sz="2000" dirty="0"/>
              <a:t>  aptr2=</a:t>
            </a:r>
            <a:r>
              <a:rPr lang="ru-RU" sz="2000" dirty="0" err="1"/>
              <a:t>aptr</a:t>
            </a:r>
            <a:r>
              <a:rPr lang="ru-RU" sz="2000" dirty="0"/>
              <a:t>; // теперь </a:t>
            </a:r>
            <a:r>
              <a:rPr lang="ru-RU" sz="2000" dirty="0" err="1"/>
              <a:t>aptr</a:t>
            </a:r>
            <a:r>
              <a:rPr lang="ru-RU" sz="2000" dirty="0"/>
              <a:t> не владеет никаким объектом</a:t>
            </a:r>
          </a:p>
          <a:p>
            <a:pPr marL="381000" indent="-381000">
              <a:lnSpc>
                <a:spcPct val="80000"/>
              </a:lnSpc>
              <a:buFontTx/>
              <a:buAutoNum type="arabicPeriod"/>
            </a:pPr>
            <a:r>
              <a:rPr lang="ru-RU" sz="2000" dirty="0"/>
              <a:t>  </a:t>
            </a:r>
            <a:r>
              <a:rPr lang="ru-RU" sz="2000" dirty="0" err="1"/>
              <a:t>cout</a:t>
            </a:r>
            <a:r>
              <a:rPr lang="ru-RU" sz="2000" dirty="0"/>
              <a:t>&lt;&lt;"*aptr2="&lt;&lt;*aptr2&lt;&lt;</a:t>
            </a:r>
            <a:r>
              <a:rPr lang="ru-RU" sz="2000" dirty="0" err="1"/>
              <a:t>endl</a:t>
            </a:r>
            <a:r>
              <a:rPr lang="ru-RU" sz="2000" dirty="0"/>
              <a:t>;</a:t>
            </a:r>
          </a:p>
          <a:p>
            <a:pPr marL="381000" indent="-381000">
              <a:lnSpc>
                <a:spcPct val="80000"/>
              </a:lnSpc>
              <a:buFontTx/>
              <a:buAutoNum type="arabicPeriod"/>
            </a:pPr>
            <a:r>
              <a:rPr lang="ru-RU" sz="2000" dirty="0"/>
              <a:t>}</a:t>
            </a:r>
          </a:p>
        </p:txBody>
      </p:sp>
    </p:spTree>
    <p:extLst>
      <p:ext uri="{BB962C8B-B14F-4D97-AF65-F5344CB8AC3E}">
        <p14:creationId xmlns:p14="http://schemas.microsoft.com/office/powerpoint/2010/main" val="5033976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536399"/>
          </a:xfrm>
        </p:spPr>
        <p:txBody>
          <a:bodyPr>
            <a:normAutofit fontScale="90000"/>
          </a:bodyPr>
          <a:lstStyle/>
          <a:p>
            <a:r>
              <a:rPr lang="ru-RU" dirty="0" smtClean="0"/>
              <a:t>Пара (</a:t>
            </a:r>
            <a:r>
              <a:rPr lang="en-US" dirty="0" smtClean="0"/>
              <a:t>Pair</a:t>
            </a:r>
            <a:r>
              <a:rPr lang="ru-RU" dirty="0" smtClean="0"/>
              <a:t>)</a:t>
            </a:r>
            <a:endParaRPr lang="uk-UA" dirty="0"/>
          </a:p>
        </p:txBody>
      </p:sp>
      <p:sp>
        <p:nvSpPr>
          <p:cNvPr id="3" name="Объект 2"/>
          <p:cNvSpPr>
            <a:spLocks noGrp="1"/>
          </p:cNvSpPr>
          <p:nvPr>
            <p:ph idx="1"/>
          </p:nvPr>
        </p:nvSpPr>
        <p:spPr>
          <a:xfrm>
            <a:off x="982133" y="993600"/>
            <a:ext cx="7704667" cy="5864400"/>
          </a:xfrm>
        </p:spPr>
        <p:txBody>
          <a:bodyPr>
            <a:normAutofit fontScale="92500" lnSpcReduction="20000"/>
          </a:bodyPr>
          <a:lstStyle/>
          <a:p>
            <a:pPr marL="0" indent="0">
              <a:buNone/>
            </a:pPr>
            <a:r>
              <a:rPr lang="ru-RU" dirty="0"/>
              <a:t>Пара, фактически является шаблонной структурой, которая содержит два поля (</a:t>
            </a:r>
            <a:r>
              <a:rPr lang="ru-RU" dirty="0" smtClean="0"/>
              <a:t>возможно</a:t>
            </a:r>
            <a:r>
              <a:rPr lang="ru-RU" dirty="0"/>
              <a:t>, разных типов), называются они </a:t>
            </a:r>
            <a:r>
              <a:rPr lang="ru-RU" dirty="0" err="1"/>
              <a:t>first</a:t>
            </a:r>
            <a:r>
              <a:rPr lang="ru-RU" dirty="0"/>
              <a:t> и </a:t>
            </a:r>
            <a:r>
              <a:rPr lang="ru-RU" dirty="0" err="1"/>
              <a:t>second</a:t>
            </a:r>
            <a:r>
              <a:rPr lang="ru-RU" dirty="0" smtClean="0"/>
              <a:t>.</a:t>
            </a:r>
            <a:r>
              <a:rPr lang="en-US" dirty="0" smtClean="0"/>
              <a:t>  </a:t>
            </a:r>
            <a:r>
              <a:rPr lang="ru-RU" dirty="0" smtClean="0"/>
              <a:t>Для </a:t>
            </a:r>
            <a:r>
              <a:rPr lang="ru-RU" dirty="0"/>
              <a:t>того чтобы использовать </a:t>
            </a:r>
            <a:r>
              <a:rPr lang="ru-RU" dirty="0" err="1"/>
              <a:t>pair</a:t>
            </a:r>
            <a:r>
              <a:rPr lang="ru-RU" dirty="0"/>
              <a:t>, необходимо подключить библиотеку &lt;</a:t>
            </a:r>
            <a:r>
              <a:rPr lang="ru-RU" dirty="0" err="1"/>
              <a:t>utility</a:t>
            </a:r>
            <a:r>
              <a:rPr lang="ru-RU" dirty="0"/>
              <a:t>&gt;</a:t>
            </a:r>
          </a:p>
          <a:p>
            <a:pPr marL="0" indent="0">
              <a:buNone/>
            </a:pPr>
            <a:r>
              <a:rPr lang="ru-RU" dirty="0" smtClean="0"/>
              <a:t>Пусть</a:t>
            </a:r>
            <a:r>
              <a:rPr lang="ru-RU" dirty="0"/>
              <a:t>, например, мы хотим создать пару из целого и вещественного числа. Тогда </a:t>
            </a:r>
            <a:r>
              <a:rPr lang="ru-RU" dirty="0" smtClean="0"/>
              <a:t>ее</a:t>
            </a:r>
            <a:r>
              <a:rPr lang="en-US" dirty="0" smtClean="0"/>
              <a:t> </a:t>
            </a:r>
            <a:r>
              <a:rPr lang="ru-RU" dirty="0" smtClean="0"/>
              <a:t>создание </a:t>
            </a:r>
            <a:r>
              <a:rPr lang="ru-RU" dirty="0"/>
              <a:t>будет выглядеть следующим образом:</a:t>
            </a:r>
          </a:p>
          <a:p>
            <a:pPr marL="0" indent="0">
              <a:buNone/>
            </a:pPr>
            <a:r>
              <a:rPr lang="ru-RU" dirty="0" err="1"/>
              <a:t>pair</a:t>
            </a:r>
            <a:r>
              <a:rPr lang="ru-RU" dirty="0"/>
              <a:t> &lt;</a:t>
            </a:r>
            <a:r>
              <a:rPr lang="ru-RU" dirty="0" err="1"/>
              <a:t>int</a:t>
            </a:r>
            <a:r>
              <a:rPr lang="ru-RU" dirty="0"/>
              <a:t>, </a:t>
            </a:r>
            <a:r>
              <a:rPr lang="ru-RU" dirty="0" err="1"/>
              <a:t>double</a:t>
            </a:r>
            <a:r>
              <a:rPr lang="ru-RU" dirty="0"/>
              <a:t>&gt; p;</a:t>
            </a:r>
          </a:p>
          <a:p>
            <a:pPr marL="0" indent="0">
              <a:buNone/>
            </a:pPr>
            <a:r>
              <a:rPr lang="ru-RU" dirty="0"/>
              <a:t>Теперь мы можем обращаться к p точно так же, как к обычной структуре, например</a:t>
            </a:r>
            <a:r>
              <a:rPr lang="ru-RU" dirty="0" smtClean="0"/>
              <a:t>,</a:t>
            </a:r>
            <a:r>
              <a:rPr lang="en-US" dirty="0" smtClean="0"/>
              <a:t> </a:t>
            </a:r>
            <a:r>
              <a:rPr lang="ru-RU" dirty="0" smtClean="0"/>
              <a:t>так</a:t>
            </a:r>
            <a:r>
              <a:rPr lang="ru-RU" dirty="0"/>
              <a:t>:</a:t>
            </a:r>
          </a:p>
          <a:p>
            <a:pPr marL="0" indent="0">
              <a:buNone/>
            </a:pPr>
            <a:r>
              <a:rPr lang="ru-RU" dirty="0" err="1"/>
              <a:t>p.first</a:t>
            </a:r>
            <a:r>
              <a:rPr lang="ru-RU" dirty="0"/>
              <a:t> = 5; </a:t>
            </a:r>
            <a:r>
              <a:rPr lang="ru-RU" dirty="0" err="1"/>
              <a:t>p.second</a:t>
            </a:r>
            <a:r>
              <a:rPr lang="ru-RU" dirty="0"/>
              <a:t> = 3.1415;</a:t>
            </a:r>
          </a:p>
          <a:p>
            <a:pPr marL="0" indent="0">
              <a:buNone/>
            </a:pPr>
            <a:r>
              <a:rPr lang="ru-RU" dirty="0"/>
              <a:t>Пары одинакового типа можно присваивать друг другу. Пары используются в </a:t>
            </a:r>
            <a:r>
              <a:rPr lang="ru-RU" dirty="0" smtClean="0"/>
              <a:t>ассоциативных </a:t>
            </a:r>
            <a:r>
              <a:rPr lang="ru-RU" dirty="0"/>
              <a:t>контейнерах (о них будет сказано позже). Поля пары могут быть не </a:t>
            </a:r>
            <a:r>
              <a:rPr lang="ru-RU" dirty="0" smtClean="0"/>
              <a:t>только</a:t>
            </a:r>
            <a:r>
              <a:rPr lang="en-US" dirty="0" smtClean="0"/>
              <a:t> </a:t>
            </a:r>
            <a:r>
              <a:rPr lang="ru-RU" dirty="0" smtClean="0"/>
              <a:t>элементарного</a:t>
            </a:r>
            <a:r>
              <a:rPr lang="ru-RU" dirty="0"/>
              <a:t>, но и составного типа, например, опять же парой. Для примера, </a:t>
            </a:r>
            <a:r>
              <a:rPr lang="ru-RU" dirty="0" smtClean="0"/>
              <a:t>приведем </a:t>
            </a:r>
            <a:r>
              <a:rPr lang="ru-RU" dirty="0"/>
              <a:t>реализацию структуры, хранящей дату с использованием пар (год, месяц, день</a:t>
            </a:r>
            <a:r>
              <a:rPr lang="ru-RU" dirty="0" smtClean="0"/>
              <a:t>):</a:t>
            </a:r>
            <a:endParaRPr lang="ru-RU" dirty="0"/>
          </a:p>
        </p:txBody>
      </p:sp>
    </p:spTree>
    <p:extLst>
      <p:ext uri="{BB962C8B-B14F-4D97-AF65-F5344CB8AC3E}">
        <p14:creationId xmlns:p14="http://schemas.microsoft.com/office/powerpoint/2010/main" val="14595016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694799"/>
          </a:xfrm>
        </p:spPr>
        <p:txBody>
          <a:bodyPr>
            <a:normAutofit fontScale="90000"/>
          </a:bodyPr>
          <a:lstStyle/>
          <a:p>
            <a:r>
              <a:rPr lang="ru-RU" dirty="0"/>
              <a:t>Пара (</a:t>
            </a:r>
            <a:r>
              <a:rPr lang="en-US" dirty="0"/>
              <a:t>Pair</a:t>
            </a:r>
            <a:r>
              <a:rPr lang="ru-RU" dirty="0"/>
              <a:t>)</a:t>
            </a:r>
            <a:endParaRPr lang="uk-UA" dirty="0"/>
          </a:p>
        </p:txBody>
      </p:sp>
      <p:sp>
        <p:nvSpPr>
          <p:cNvPr id="3" name="Объект 2"/>
          <p:cNvSpPr>
            <a:spLocks noGrp="1"/>
          </p:cNvSpPr>
          <p:nvPr>
            <p:ph idx="1"/>
          </p:nvPr>
        </p:nvSpPr>
        <p:spPr>
          <a:xfrm>
            <a:off x="982133" y="1152000"/>
            <a:ext cx="7704667" cy="5608800"/>
          </a:xfrm>
        </p:spPr>
        <p:txBody>
          <a:bodyPr>
            <a:normAutofit fontScale="92500" lnSpcReduction="10000"/>
          </a:bodyPr>
          <a:lstStyle/>
          <a:p>
            <a:pPr marL="0" indent="0">
              <a:buNone/>
            </a:pPr>
            <a:r>
              <a:rPr lang="ru-RU" dirty="0" err="1"/>
              <a:t>pair</a:t>
            </a:r>
            <a:r>
              <a:rPr lang="ru-RU" dirty="0"/>
              <a:t> &lt;</a:t>
            </a:r>
            <a:r>
              <a:rPr lang="ru-RU" dirty="0" err="1"/>
              <a:t>int</a:t>
            </a:r>
            <a:r>
              <a:rPr lang="ru-RU" dirty="0"/>
              <a:t>, </a:t>
            </a:r>
            <a:r>
              <a:rPr lang="ru-RU" dirty="0" err="1"/>
              <a:t>pair</a:t>
            </a:r>
            <a:r>
              <a:rPr lang="ru-RU" dirty="0"/>
              <a:t> &lt;</a:t>
            </a:r>
            <a:r>
              <a:rPr lang="ru-RU" dirty="0" err="1"/>
              <a:t>int</a:t>
            </a:r>
            <a:r>
              <a:rPr lang="ru-RU" dirty="0"/>
              <a:t>, </a:t>
            </a:r>
            <a:r>
              <a:rPr lang="ru-RU" dirty="0" err="1"/>
              <a:t>int</a:t>
            </a:r>
            <a:r>
              <a:rPr lang="ru-RU" dirty="0"/>
              <a:t>&gt; &gt; date1, date2;</a:t>
            </a:r>
          </a:p>
          <a:p>
            <a:pPr marL="0" indent="0">
              <a:buNone/>
            </a:pPr>
            <a:r>
              <a:rPr lang="ru-RU" dirty="0" smtClean="0"/>
              <a:t>Стоит заметить, </a:t>
            </a:r>
            <a:r>
              <a:rPr lang="ru-RU" dirty="0"/>
              <a:t>что &gt; разделены пробелом, если не разделять их, то эта запись</a:t>
            </a:r>
            <a:r>
              <a:rPr lang="en-US" dirty="0"/>
              <a:t> </a:t>
            </a:r>
            <a:r>
              <a:rPr lang="ru-RU" dirty="0"/>
              <a:t>будет интерпретироваться как оператор сдвига вправо &gt;&gt;, что приведет к ошибке при</a:t>
            </a:r>
            <a:r>
              <a:rPr lang="en-US" dirty="0"/>
              <a:t> </a:t>
            </a:r>
            <a:r>
              <a:rPr lang="ru-RU" dirty="0"/>
              <a:t>компиляции.</a:t>
            </a:r>
          </a:p>
          <a:p>
            <a:pPr marL="0" indent="0">
              <a:buNone/>
            </a:pPr>
            <a:r>
              <a:rPr lang="ru-RU" dirty="0"/>
              <a:t>Обращение к полям будет выглядеть так:</a:t>
            </a:r>
          </a:p>
          <a:p>
            <a:pPr marL="0" indent="0">
              <a:buNone/>
            </a:pPr>
            <a:r>
              <a:rPr lang="ru-RU" dirty="0" err="1"/>
              <a:t>int</a:t>
            </a:r>
            <a:r>
              <a:rPr lang="ru-RU" dirty="0"/>
              <a:t> </a:t>
            </a:r>
            <a:r>
              <a:rPr lang="ru-RU" dirty="0" err="1"/>
              <a:t>year</a:t>
            </a:r>
            <a:r>
              <a:rPr lang="ru-RU" dirty="0"/>
              <a:t> = date1.first;</a:t>
            </a:r>
          </a:p>
          <a:p>
            <a:pPr marL="0" indent="0">
              <a:buNone/>
            </a:pPr>
            <a:r>
              <a:rPr lang="ru-RU" dirty="0" err="1"/>
              <a:t>int</a:t>
            </a:r>
            <a:r>
              <a:rPr lang="ru-RU" dirty="0"/>
              <a:t> </a:t>
            </a:r>
            <a:r>
              <a:rPr lang="ru-RU" dirty="0" err="1"/>
              <a:t>month</a:t>
            </a:r>
            <a:r>
              <a:rPr lang="ru-RU" dirty="0"/>
              <a:t> = date1.second.first;</a:t>
            </a:r>
          </a:p>
          <a:p>
            <a:pPr marL="0" indent="0">
              <a:buNone/>
            </a:pPr>
            <a:r>
              <a:rPr lang="ru-RU" dirty="0" err="1"/>
              <a:t>int</a:t>
            </a:r>
            <a:r>
              <a:rPr lang="ru-RU" dirty="0"/>
              <a:t> </a:t>
            </a:r>
            <a:r>
              <a:rPr lang="ru-RU" dirty="0" err="1"/>
              <a:t>day</a:t>
            </a:r>
            <a:r>
              <a:rPr lang="ru-RU" dirty="0"/>
              <a:t> = date1.second.second;</a:t>
            </a:r>
          </a:p>
          <a:p>
            <a:pPr marL="0" indent="0">
              <a:buNone/>
            </a:pPr>
            <a:r>
              <a:rPr lang="ru-RU" dirty="0"/>
              <a:t>Крайне полезное свойство состоит в том, что пары можно сравнивать. При этом</a:t>
            </a:r>
            <a:r>
              <a:rPr lang="en-US" dirty="0"/>
              <a:t> </a:t>
            </a:r>
            <a:r>
              <a:rPr lang="ru-RU" dirty="0"/>
              <a:t>сравнение идет слева направо. </a:t>
            </a:r>
            <a:r>
              <a:rPr lang="ru-RU" dirty="0" smtClean="0"/>
              <a:t>Т.е. </a:t>
            </a:r>
            <a:r>
              <a:rPr lang="ru-RU" dirty="0"/>
              <a:t>для нашей даты сначала сравнятся годы, при равных</a:t>
            </a:r>
            <a:r>
              <a:rPr lang="en-US" dirty="0"/>
              <a:t> </a:t>
            </a:r>
            <a:r>
              <a:rPr lang="ru-RU" dirty="0"/>
              <a:t>годах сравнятся месяцы и т.д. Это очень удобно использовать при сортировке. </a:t>
            </a:r>
            <a:endParaRPr lang="uk-UA" dirty="0"/>
          </a:p>
          <a:p>
            <a:endParaRPr lang="uk-UA" dirty="0"/>
          </a:p>
        </p:txBody>
      </p:sp>
    </p:spTree>
    <p:extLst>
      <p:ext uri="{BB962C8B-B14F-4D97-AF65-F5344CB8AC3E}">
        <p14:creationId xmlns:p14="http://schemas.microsoft.com/office/powerpoint/2010/main" val="3756018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274638"/>
            <a:ext cx="8229600" cy="706437"/>
          </a:xfrm>
        </p:spPr>
        <p:txBody>
          <a:bodyPr/>
          <a:lstStyle/>
          <a:p>
            <a:r>
              <a:rPr lang="ru-RU" sz="3200" b="1"/>
              <a:t>Возможности </a:t>
            </a:r>
            <a:r>
              <a:rPr lang="en-US" sz="3200" b="1"/>
              <a:t>STL</a:t>
            </a:r>
            <a:endParaRPr lang="ru-RU" sz="3200" b="1"/>
          </a:p>
        </p:txBody>
      </p:sp>
      <p:sp>
        <p:nvSpPr>
          <p:cNvPr id="257027" name="Rectangle 3"/>
          <p:cNvSpPr>
            <a:spLocks noGrp="1" noChangeArrowheads="1"/>
          </p:cNvSpPr>
          <p:nvPr>
            <p:ph type="body" idx="1"/>
          </p:nvPr>
        </p:nvSpPr>
        <p:spPr>
          <a:xfrm>
            <a:off x="921600" y="908050"/>
            <a:ext cx="7765200" cy="5949950"/>
          </a:xfrm>
        </p:spPr>
        <p:txBody>
          <a:bodyPr>
            <a:normAutofit lnSpcReduction="10000"/>
          </a:bodyPr>
          <a:lstStyle/>
          <a:p>
            <a:pPr>
              <a:lnSpc>
                <a:spcPct val="80000"/>
              </a:lnSpc>
            </a:pPr>
            <a:r>
              <a:rPr lang="ru-RU" sz="1600" dirty="0"/>
              <a:t>классы </a:t>
            </a:r>
            <a:r>
              <a:rPr lang="ru-RU" sz="1600" i="1" dirty="0" err="1"/>
              <a:t>string</a:t>
            </a:r>
            <a:r>
              <a:rPr lang="ru-RU" sz="1600" i="1" dirty="0"/>
              <a:t> и </a:t>
            </a:r>
            <a:r>
              <a:rPr lang="ru-RU" sz="1600" i="1" dirty="0" err="1"/>
              <a:t>wstring</a:t>
            </a:r>
            <a:r>
              <a:rPr lang="ru-RU" sz="1600" dirty="0"/>
              <a:t> реализующих динамические строки (с однобайтовыми и </a:t>
            </a:r>
            <a:r>
              <a:rPr lang="ru-RU" sz="1600" dirty="0" err="1"/>
              <a:t>двубайтовыми</a:t>
            </a:r>
            <a:r>
              <a:rPr lang="ru-RU" sz="1600" dirty="0"/>
              <a:t> символами); </a:t>
            </a:r>
          </a:p>
          <a:p>
            <a:pPr>
              <a:lnSpc>
                <a:spcPct val="80000"/>
              </a:lnSpc>
            </a:pPr>
            <a:r>
              <a:rPr lang="ru-RU" sz="1600" dirty="0"/>
              <a:t>класс </a:t>
            </a:r>
            <a:r>
              <a:rPr lang="ru-RU" sz="1600" dirty="0" err="1"/>
              <a:t>complex</a:t>
            </a:r>
            <a:r>
              <a:rPr lang="ru-RU" sz="1600" dirty="0"/>
              <a:t> реализующий комплексные числа; </a:t>
            </a:r>
          </a:p>
          <a:p>
            <a:pPr>
              <a:lnSpc>
                <a:spcPct val="80000"/>
              </a:lnSpc>
            </a:pPr>
            <a:r>
              <a:rPr lang="ru-RU" sz="1600" dirty="0"/>
              <a:t>классы по локализации приложений; </a:t>
            </a:r>
          </a:p>
          <a:p>
            <a:pPr>
              <a:lnSpc>
                <a:spcPct val="80000"/>
              </a:lnSpc>
            </a:pPr>
            <a:r>
              <a:rPr lang="ru-RU" sz="1600" dirty="0"/>
              <a:t>потоки ввода/вывода для файлов, консоли и строк; </a:t>
            </a:r>
          </a:p>
          <a:p>
            <a:pPr>
              <a:lnSpc>
                <a:spcPct val="80000"/>
              </a:lnSpc>
            </a:pPr>
            <a:r>
              <a:rPr lang="ru-RU" sz="1600" dirty="0"/>
              <a:t>классы обработки исключений; </a:t>
            </a:r>
          </a:p>
          <a:p>
            <a:pPr>
              <a:lnSpc>
                <a:spcPct val="80000"/>
              </a:lnSpc>
            </a:pPr>
            <a:r>
              <a:rPr lang="ru-RU" sz="1600" i="1" dirty="0"/>
              <a:t>итераторы</a:t>
            </a:r>
            <a:r>
              <a:rPr lang="ru-RU" sz="1600" dirty="0"/>
              <a:t> - сходные по функциональности с указателями объекты, используемые для обработки элементов контейнерных типов; </a:t>
            </a:r>
          </a:p>
          <a:p>
            <a:pPr>
              <a:lnSpc>
                <a:spcPct val="80000"/>
              </a:lnSpc>
            </a:pPr>
            <a:r>
              <a:rPr lang="ru-RU" sz="1600" dirty="0"/>
              <a:t>контейнерные классы - классы по управлению множеством элементов одного типа, как </a:t>
            </a:r>
          </a:p>
          <a:p>
            <a:pPr lvl="1">
              <a:lnSpc>
                <a:spcPct val="80000"/>
              </a:lnSpc>
            </a:pPr>
            <a:r>
              <a:rPr lang="ru-RU" sz="1400" i="1" dirty="0" err="1"/>
              <a:t>vector</a:t>
            </a:r>
            <a:r>
              <a:rPr lang="ru-RU" sz="1400" dirty="0"/>
              <a:t> - динамический массив; </a:t>
            </a:r>
          </a:p>
          <a:p>
            <a:pPr lvl="1">
              <a:lnSpc>
                <a:spcPct val="80000"/>
              </a:lnSpc>
            </a:pPr>
            <a:r>
              <a:rPr lang="ru-RU" sz="1400" i="1" dirty="0" err="1"/>
              <a:t>list</a:t>
            </a:r>
            <a:r>
              <a:rPr lang="ru-RU" sz="1400" dirty="0"/>
              <a:t> - список; </a:t>
            </a:r>
          </a:p>
          <a:p>
            <a:pPr lvl="1">
              <a:lnSpc>
                <a:spcPct val="80000"/>
              </a:lnSpc>
            </a:pPr>
            <a:r>
              <a:rPr lang="ru-RU" sz="1400" i="1" dirty="0" err="1"/>
              <a:t>queue,deque</a:t>
            </a:r>
            <a:r>
              <a:rPr lang="ru-RU" sz="1400" dirty="0"/>
              <a:t> - очередь; </a:t>
            </a:r>
          </a:p>
          <a:p>
            <a:pPr lvl="1">
              <a:lnSpc>
                <a:spcPct val="80000"/>
              </a:lnSpc>
            </a:pPr>
            <a:r>
              <a:rPr lang="ru-RU" sz="1400" i="1" dirty="0" err="1"/>
              <a:t>stack</a:t>
            </a:r>
            <a:r>
              <a:rPr lang="ru-RU" sz="1400" dirty="0"/>
              <a:t> - стек; </a:t>
            </a:r>
          </a:p>
          <a:p>
            <a:pPr lvl="1">
              <a:lnSpc>
                <a:spcPct val="80000"/>
              </a:lnSpc>
            </a:pPr>
            <a:r>
              <a:rPr lang="ru-RU" sz="1400" i="1" dirty="0" err="1"/>
              <a:t>map</a:t>
            </a:r>
            <a:r>
              <a:rPr lang="ru-RU" sz="1400" i="1" dirty="0"/>
              <a:t>, </a:t>
            </a:r>
            <a:r>
              <a:rPr lang="ru-RU" sz="1400" i="1" dirty="0" err="1"/>
              <a:t>multimap</a:t>
            </a:r>
            <a:r>
              <a:rPr lang="ru-RU" sz="1400" dirty="0"/>
              <a:t> - отображения (ассоциативные массивы); </a:t>
            </a:r>
          </a:p>
          <a:p>
            <a:pPr lvl="1">
              <a:lnSpc>
                <a:spcPct val="80000"/>
              </a:lnSpc>
            </a:pPr>
            <a:r>
              <a:rPr lang="ru-RU" sz="1400" i="1" dirty="0" err="1"/>
              <a:t>set</a:t>
            </a:r>
            <a:r>
              <a:rPr lang="ru-RU" sz="1400" dirty="0"/>
              <a:t> - множество;</a:t>
            </a:r>
          </a:p>
          <a:p>
            <a:pPr>
              <a:lnSpc>
                <a:spcPct val="80000"/>
              </a:lnSpc>
            </a:pPr>
            <a:r>
              <a:rPr lang="ru-RU" sz="1600" i="1" dirty="0"/>
              <a:t>алгоритмы</a:t>
            </a:r>
            <a:r>
              <a:rPr lang="ru-RU" sz="1600" dirty="0"/>
              <a:t> - шаблоны функций для обработки элементов массивов и контейнерных классов; </a:t>
            </a:r>
          </a:p>
          <a:p>
            <a:pPr>
              <a:lnSpc>
                <a:spcPct val="80000"/>
              </a:lnSpc>
            </a:pPr>
            <a:r>
              <a:rPr lang="ru-RU" sz="1600" dirty="0"/>
              <a:t>различные вспомогательные классы </a:t>
            </a:r>
          </a:p>
          <a:p>
            <a:pPr lvl="1">
              <a:lnSpc>
                <a:spcPct val="80000"/>
              </a:lnSpc>
            </a:pPr>
            <a:r>
              <a:rPr lang="ru-RU" sz="1400" i="1" dirty="0"/>
              <a:t>функциональные объекты</a:t>
            </a:r>
            <a:r>
              <a:rPr lang="ru-RU" sz="1400" dirty="0"/>
              <a:t> - классы для которых перегружена операция (), используется в алгоритмах; </a:t>
            </a:r>
          </a:p>
          <a:p>
            <a:pPr lvl="1">
              <a:lnSpc>
                <a:spcPct val="80000"/>
              </a:lnSpc>
            </a:pPr>
            <a:r>
              <a:rPr lang="ru-RU" sz="1400" i="1" dirty="0" err="1"/>
              <a:t>pair</a:t>
            </a:r>
            <a:r>
              <a:rPr lang="ru-RU" sz="1400" dirty="0"/>
              <a:t> - класс реализующий пару значений, используемый с отображениями; </a:t>
            </a:r>
          </a:p>
          <a:p>
            <a:pPr lvl="1">
              <a:lnSpc>
                <a:spcPct val="80000"/>
              </a:lnSpc>
            </a:pPr>
            <a:r>
              <a:rPr lang="ru-RU" sz="1400" i="1" dirty="0" err="1"/>
              <a:t>auto_ptr</a:t>
            </a:r>
            <a:r>
              <a:rPr lang="ru-RU" sz="1400" dirty="0"/>
              <a:t> - простой "умный" указатель</a:t>
            </a:r>
            <a:r>
              <a:rPr lang="ru-RU" sz="1400" dirty="0" smtClean="0"/>
              <a:t>.</a:t>
            </a:r>
            <a:endParaRPr lang="ru-RU" sz="1600" dirty="0"/>
          </a:p>
        </p:txBody>
      </p:sp>
    </p:spTree>
    <p:extLst>
      <p:ext uri="{BB962C8B-B14F-4D97-AF65-F5344CB8AC3E}">
        <p14:creationId xmlns:p14="http://schemas.microsoft.com/office/powerpoint/2010/main" val="784877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1000125" y="1106488"/>
            <a:ext cx="8035925" cy="51085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ru-RU" sz="2800" i="1" dirty="0" smtClean="0"/>
              <a:t>Последовательные контейнеры</a:t>
            </a:r>
          </a:p>
          <a:p>
            <a:pPr marL="342900" indent="-342900">
              <a:spcAft>
                <a:spcPts val="600"/>
              </a:spcAft>
              <a:buFont typeface="Arial" pitchFamily="34" charset="0"/>
              <a:buChar char="•"/>
              <a:defRPr/>
            </a:pPr>
            <a:r>
              <a:rPr lang="en-US" sz="2400" b="1" dirty="0" smtClean="0"/>
              <a:t>vector</a:t>
            </a:r>
            <a:r>
              <a:rPr lang="ru-RU" sz="2400" b="1" dirty="0" smtClean="0"/>
              <a:t> </a:t>
            </a:r>
            <a:r>
              <a:rPr lang="en-US" sz="2400" dirty="0" smtClean="0"/>
              <a:t>–</a:t>
            </a:r>
            <a:r>
              <a:rPr lang="ru-RU" sz="2400" b="1" dirty="0" smtClean="0"/>
              <a:t> </a:t>
            </a:r>
            <a:r>
              <a:rPr lang="ru-RU" sz="2400" dirty="0" smtClean="0"/>
              <a:t>динамический массив</a:t>
            </a:r>
            <a:endParaRPr lang="en-US" sz="2400" dirty="0" smtClean="0"/>
          </a:p>
          <a:p>
            <a:pPr marL="342900" indent="-342900">
              <a:spcAft>
                <a:spcPts val="600"/>
              </a:spcAft>
              <a:buFont typeface="Arial" pitchFamily="34" charset="0"/>
              <a:buChar char="•"/>
              <a:defRPr/>
            </a:pPr>
            <a:r>
              <a:rPr lang="en-US" sz="2400" b="1" dirty="0" smtClean="0"/>
              <a:t>list – </a:t>
            </a:r>
            <a:r>
              <a:rPr lang="ru-RU" sz="2400" dirty="0" smtClean="0"/>
              <a:t>двусвязный список</a:t>
            </a:r>
          </a:p>
          <a:p>
            <a:pPr marL="342900" indent="-342900">
              <a:spcAft>
                <a:spcPts val="600"/>
              </a:spcAft>
              <a:buFont typeface="Arial" pitchFamily="34" charset="0"/>
              <a:buChar char="•"/>
              <a:defRPr/>
            </a:pPr>
            <a:r>
              <a:rPr lang="en-US" sz="2400" b="1" dirty="0" err="1" smtClean="0"/>
              <a:t>deque</a:t>
            </a:r>
            <a:r>
              <a:rPr lang="ru-RU" sz="2400" b="1" dirty="0" smtClean="0"/>
              <a:t> </a:t>
            </a:r>
            <a:r>
              <a:rPr lang="en-US" sz="2400" b="1" dirty="0" smtClean="0"/>
              <a:t>–</a:t>
            </a:r>
            <a:r>
              <a:rPr lang="ru-RU" sz="2400" b="1" dirty="0" smtClean="0"/>
              <a:t> </a:t>
            </a:r>
            <a:r>
              <a:rPr lang="ru-RU" sz="2400" dirty="0" err="1" smtClean="0"/>
              <a:t>дэк</a:t>
            </a:r>
            <a:endParaRPr lang="ru-RU" sz="2400" dirty="0" smtClean="0"/>
          </a:p>
          <a:p>
            <a:pPr>
              <a:defRPr/>
            </a:pPr>
            <a:endParaRPr lang="ru-RU" sz="2400" dirty="0" smtClean="0"/>
          </a:p>
          <a:p>
            <a:pPr>
              <a:defRPr/>
            </a:pPr>
            <a:r>
              <a:rPr lang="ru-RU" sz="2800" i="1" dirty="0" smtClean="0"/>
              <a:t>Ассоциативные контейнеры</a:t>
            </a:r>
            <a:endParaRPr lang="ru-RU" sz="2800" dirty="0" smtClean="0"/>
          </a:p>
          <a:p>
            <a:pPr marL="342900" indent="-342900">
              <a:spcAft>
                <a:spcPts val="600"/>
              </a:spcAft>
              <a:buFont typeface="Arial" pitchFamily="34" charset="0"/>
              <a:buChar char="•"/>
              <a:defRPr/>
            </a:pPr>
            <a:r>
              <a:rPr lang="en-US" sz="2400" b="1" dirty="0" smtClean="0"/>
              <a:t>set </a:t>
            </a:r>
            <a:r>
              <a:rPr lang="en-US" sz="2400" dirty="0" smtClean="0"/>
              <a:t>–</a:t>
            </a:r>
            <a:r>
              <a:rPr lang="ru-RU" sz="2400" dirty="0" smtClean="0"/>
              <a:t> множество уникальных элементов</a:t>
            </a:r>
          </a:p>
          <a:p>
            <a:pPr marL="342900" indent="-342900">
              <a:spcAft>
                <a:spcPts val="600"/>
              </a:spcAft>
              <a:buFont typeface="Arial" pitchFamily="34" charset="0"/>
              <a:buChar char="•"/>
              <a:defRPr/>
            </a:pPr>
            <a:r>
              <a:rPr lang="en-US" sz="2400" b="1" dirty="0" err="1" smtClean="0"/>
              <a:t>multiset</a:t>
            </a:r>
            <a:r>
              <a:rPr lang="ru-RU" sz="2400" b="1" dirty="0" smtClean="0"/>
              <a:t> </a:t>
            </a:r>
            <a:r>
              <a:rPr lang="en-US" sz="2400" dirty="0" smtClean="0"/>
              <a:t>– </a:t>
            </a:r>
            <a:r>
              <a:rPr lang="ru-RU" sz="2400" dirty="0" smtClean="0"/>
              <a:t>множество необязательно уникальных элементов</a:t>
            </a:r>
            <a:endParaRPr lang="en-US" sz="2400" b="1" dirty="0" smtClean="0"/>
          </a:p>
          <a:p>
            <a:pPr marL="342900" indent="-342900">
              <a:spcAft>
                <a:spcPts val="600"/>
              </a:spcAft>
              <a:buFont typeface="Arial" pitchFamily="34" charset="0"/>
              <a:buChar char="•"/>
              <a:defRPr/>
            </a:pPr>
            <a:r>
              <a:rPr lang="en-US" sz="2400" b="1" dirty="0" smtClean="0"/>
              <a:t>map</a:t>
            </a:r>
            <a:r>
              <a:rPr lang="ru-RU" sz="2400" b="1" dirty="0" smtClean="0"/>
              <a:t> </a:t>
            </a:r>
            <a:r>
              <a:rPr lang="en-US" sz="2400" dirty="0" smtClean="0"/>
              <a:t>–</a:t>
            </a:r>
            <a:r>
              <a:rPr lang="ru-RU" sz="2400" b="1" dirty="0" smtClean="0"/>
              <a:t> </a:t>
            </a:r>
            <a:r>
              <a:rPr lang="ru-RU" sz="2400" dirty="0" smtClean="0"/>
              <a:t>упорядоченный ассоциативный массив пар элементов</a:t>
            </a:r>
            <a:r>
              <a:rPr lang="en-US" sz="2400" dirty="0" smtClean="0"/>
              <a:t> (</a:t>
            </a:r>
            <a:r>
              <a:rPr lang="ru-RU" sz="2400" dirty="0" smtClean="0"/>
              <a:t>ключ</a:t>
            </a:r>
            <a:r>
              <a:rPr lang="en-US" sz="2400" dirty="0" smtClean="0"/>
              <a:t>/</a:t>
            </a:r>
            <a:r>
              <a:rPr lang="ru-RU" sz="2400" dirty="0" smtClean="0"/>
              <a:t>значение</a:t>
            </a:r>
            <a:r>
              <a:rPr lang="en-US" sz="2400" dirty="0" smtClean="0"/>
              <a:t>)</a:t>
            </a:r>
            <a:endParaRPr lang="en-US" sz="2400" b="1" dirty="0" smtClean="0"/>
          </a:p>
          <a:p>
            <a:pPr marL="342900" indent="-342900">
              <a:spcAft>
                <a:spcPts val="600"/>
              </a:spcAft>
              <a:buFont typeface="Arial" pitchFamily="34" charset="0"/>
              <a:buChar char="•"/>
              <a:defRPr/>
            </a:pPr>
            <a:r>
              <a:rPr lang="en-US" sz="2400" b="1" dirty="0" err="1" smtClean="0"/>
              <a:t>multimap</a:t>
            </a:r>
            <a:r>
              <a:rPr lang="ru-RU" sz="2400" b="1" dirty="0" smtClean="0"/>
              <a:t> – </a:t>
            </a:r>
            <a:r>
              <a:rPr lang="ru-RU" sz="2400" dirty="0" smtClean="0"/>
              <a:t>как </a:t>
            </a:r>
            <a:r>
              <a:rPr lang="en-US" sz="2400" dirty="0" smtClean="0"/>
              <a:t>map</a:t>
            </a:r>
            <a:r>
              <a:rPr lang="ru-RU" sz="2400" dirty="0" smtClean="0"/>
              <a:t>, но можно хранить повторы</a:t>
            </a:r>
            <a:endParaRPr lang="en-US" sz="2400" dirty="0" smtClean="0"/>
          </a:p>
        </p:txBody>
      </p:sp>
      <p:sp>
        <p:nvSpPr>
          <p:cNvPr id="5" name="Заголовок 1"/>
          <p:cNvSpPr>
            <a:spLocks noGrp="1"/>
          </p:cNvSpPr>
          <p:nvPr>
            <p:ph type="title"/>
          </p:nvPr>
        </p:nvSpPr>
        <p:spPr>
          <a:xfrm>
            <a:off x="1000125" y="0"/>
            <a:ext cx="7499350" cy="1143000"/>
          </a:xfrm>
        </p:spPr>
        <p:txBody>
          <a:bodyPr/>
          <a:lstStyle/>
          <a:p>
            <a:pPr eaLnBrk="1" hangingPunct="1">
              <a:spcAft>
                <a:spcPts val="2400"/>
              </a:spcAft>
              <a:defRPr/>
            </a:pPr>
            <a:r>
              <a:rPr lang="ru-RU" sz="4400" dirty="0" smtClean="0"/>
              <a:t>Контейнеры</a:t>
            </a:r>
            <a:endParaRPr lang="ru-RU" sz="4400" dirty="0"/>
          </a:p>
        </p:txBody>
      </p:sp>
    </p:spTree>
    <p:extLst>
      <p:ext uri="{BB962C8B-B14F-4D97-AF65-F5344CB8AC3E}">
        <p14:creationId xmlns:p14="http://schemas.microsoft.com/office/powerpoint/2010/main" val="3822132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1000125" y="1084263"/>
            <a:ext cx="8035925"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ts val="550"/>
              </a:spcBef>
              <a:buClr>
                <a:schemeClr val="accent1"/>
              </a:buClr>
              <a:buFont typeface="Verdana" pitchFamily="34" charset="0"/>
              <a:buChar char="◦"/>
              <a:defRPr sz="2800">
                <a:solidFill>
                  <a:schemeClr val="tx1"/>
                </a:solidFill>
                <a:latin typeface="Corbel" pitchFamily="34" charset="0"/>
              </a:defRPr>
            </a:lvl2pPr>
            <a:lvl3pPr marL="1143000" indent="-228600">
              <a:spcBef>
                <a:spcPct val="20000"/>
              </a:spcBef>
              <a:buClr>
                <a:schemeClr val="accent2"/>
              </a:buClr>
              <a:buFont typeface="Wingdings 2" pitchFamily="18" charset="2"/>
              <a:buChar char=""/>
              <a:defRPr sz="2400">
                <a:solidFill>
                  <a:schemeClr val="tx1"/>
                </a:solidFill>
                <a:latin typeface="Corbel" pitchFamily="34" charset="0"/>
              </a:defRPr>
            </a:lvl3pPr>
            <a:lvl4pPr marL="1600200" indent="-228600">
              <a:spcBef>
                <a:spcPct val="20000"/>
              </a:spcBef>
              <a:buClr>
                <a:srgbClr val="C32D2E"/>
              </a:buClr>
              <a:buFont typeface="Wingdings 2" pitchFamily="18" charset="2"/>
              <a:buChar char=""/>
              <a:defRPr sz="2000">
                <a:solidFill>
                  <a:schemeClr val="tx1"/>
                </a:solidFill>
                <a:latin typeface="Corbel" pitchFamily="34" charset="0"/>
              </a:defRPr>
            </a:lvl4pPr>
            <a:lvl5pPr marL="2057400" indent="-228600">
              <a:spcBef>
                <a:spcPct val="20000"/>
              </a:spcBef>
              <a:buClr>
                <a:srgbClr val="84AA33"/>
              </a:buClr>
              <a:buFont typeface="Wingdings 2"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orbel" pitchFamily="34" charset="0"/>
              </a:defRPr>
            </a:lvl9pPr>
          </a:lstStyle>
          <a:p>
            <a:pPr>
              <a:spcBef>
                <a:spcPct val="0"/>
              </a:spcBef>
              <a:buClrTx/>
              <a:buSzTx/>
              <a:buFontTx/>
              <a:buNone/>
            </a:pPr>
            <a:r>
              <a:rPr lang="ru-RU" altLang="ru-RU" sz="2800" i="1">
                <a:latin typeface="Arial" charset="0"/>
              </a:rPr>
              <a:t>Псевдоконтейнеры</a:t>
            </a:r>
            <a:endParaRPr lang="en-US" altLang="ru-RU" sz="2800" i="1">
              <a:latin typeface="Arial" charset="0"/>
            </a:endParaRPr>
          </a:p>
          <a:p>
            <a:pPr>
              <a:spcBef>
                <a:spcPct val="0"/>
              </a:spcBef>
              <a:buClrTx/>
              <a:buSzTx/>
              <a:buFontTx/>
              <a:buNone/>
            </a:pPr>
            <a:r>
              <a:rPr lang="en-US" altLang="ru-RU" sz="2400" b="1">
                <a:latin typeface="Arial" charset="0"/>
              </a:rPr>
              <a:t>stack</a:t>
            </a:r>
            <a:r>
              <a:rPr lang="ru-RU" altLang="ru-RU" sz="2400" b="1">
                <a:latin typeface="Arial" charset="0"/>
              </a:rPr>
              <a:t> – </a:t>
            </a:r>
            <a:r>
              <a:rPr lang="ru-RU" altLang="ru-RU" sz="2400">
                <a:latin typeface="Arial" charset="0"/>
              </a:rPr>
              <a:t>стек, реализация </a:t>
            </a:r>
            <a:r>
              <a:rPr lang="en-US" altLang="ru-RU" sz="2400">
                <a:latin typeface="Arial" charset="0"/>
              </a:rPr>
              <a:t>LIFO</a:t>
            </a:r>
            <a:r>
              <a:rPr lang="ru-RU" altLang="ru-RU" sz="2400" b="1">
                <a:latin typeface="Arial" charset="0"/>
              </a:rPr>
              <a:t>. </a:t>
            </a:r>
            <a:r>
              <a:rPr lang="ru-RU" altLang="ru-RU" sz="2400">
                <a:latin typeface="Arial" charset="0"/>
              </a:rPr>
              <a:t>Добавление и удаление элементов осуществляется с одного конца.</a:t>
            </a:r>
            <a:endParaRPr lang="en-US" altLang="ru-RU" sz="2400">
              <a:latin typeface="Arial" charset="0"/>
            </a:endParaRPr>
          </a:p>
          <a:p>
            <a:pPr>
              <a:spcBef>
                <a:spcPct val="0"/>
              </a:spcBef>
              <a:buClrTx/>
              <a:buSzTx/>
              <a:buFontTx/>
              <a:buNone/>
            </a:pPr>
            <a:endParaRPr lang="en-US" altLang="ru-RU" sz="2400" b="1">
              <a:latin typeface="Arial" charset="0"/>
            </a:endParaRPr>
          </a:p>
          <a:p>
            <a:pPr>
              <a:spcBef>
                <a:spcPct val="0"/>
              </a:spcBef>
              <a:buClrTx/>
              <a:buSzTx/>
              <a:buFontTx/>
              <a:buNone/>
            </a:pPr>
            <a:r>
              <a:rPr lang="en-US" altLang="ru-RU" sz="2400" b="1">
                <a:latin typeface="Arial" charset="0"/>
              </a:rPr>
              <a:t>queue</a:t>
            </a:r>
            <a:r>
              <a:rPr lang="ru-RU" altLang="ru-RU" sz="2400" b="1">
                <a:latin typeface="Arial" charset="0"/>
              </a:rPr>
              <a:t> </a:t>
            </a:r>
            <a:r>
              <a:rPr lang="ru-RU" altLang="ru-RU" sz="2400">
                <a:latin typeface="Arial" charset="0"/>
              </a:rPr>
              <a:t>– очередь, реализация </a:t>
            </a:r>
            <a:r>
              <a:rPr lang="en-US" altLang="ru-RU" sz="2400">
                <a:latin typeface="Arial" charset="0"/>
              </a:rPr>
              <a:t>FIFO</a:t>
            </a:r>
            <a:r>
              <a:rPr lang="ru-RU" altLang="ru-RU" sz="2400">
                <a:latin typeface="Arial" charset="0"/>
              </a:rPr>
              <a:t>. С одного конца можно добавлять элементы, а с другого — вынимать.</a:t>
            </a:r>
            <a:endParaRPr lang="en-US" altLang="ru-RU" sz="2400">
              <a:latin typeface="Arial" charset="0"/>
            </a:endParaRPr>
          </a:p>
          <a:p>
            <a:pPr>
              <a:spcBef>
                <a:spcPct val="0"/>
              </a:spcBef>
              <a:buClrTx/>
              <a:buSzTx/>
              <a:buFontTx/>
              <a:buNone/>
            </a:pPr>
            <a:endParaRPr lang="en-US" altLang="ru-RU" sz="2400" b="1">
              <a:latin typeface="Arial" charset="0"/>
            </a:endParaRPr>
          </a:p>
          <a:p>
            <a:pPr>
              <a:spcBef>
                <a:spcPct val="0"/>
              </a:spcBef>
              <a:buClrTx/>
              <a:buSzTx/>
              <a:buFontTx/>
              <a:buNone/>
            </a:pPr>
            <a:r>
              <a:rPr lang="en-US" altLang="ru-RU" sz="2400" b="1">
                <a:latin typeface="Arial" charset="0"/>
              </a:rPr>
              <a:t>priority_queue </a:t>
            </a:r>
            <a:r>
              <a:rPr lang="ru-RU" altLang="ru-RU" sz="2400" b="1">
                <a:latin typeface="Arial" charset="0"/>
              </a:rPr>
              <a:t>- </a:t>
            </a:r>
            <a:r>
              <a:rPr lang="ru-RU" altLang="ru-RU" sz="2400">
                <a:latin typeface="Arial" charset="0"/>
              </a:rPr>
              <a:t>очередь с приоритетом.</a:t>
            </a:r>
            <a:r>
              <a:rPr lang="en-US" altLang="ru-RU" sz="2400" b="1">
                <a:latin typeface="Arial" charset="0"/>
              </a:rPr>
              <a:t> </a:t>
            </a:r>
            <a:r>
              <a:rPr lang="ru-RU" altLang="ru-RU" sz="2400">
                <a:latin typeface="Arial" charset="0"/>
              </a:rPr>
              <a:t>Элемент с наивысшим проиоритетом всегда стоит на первом месте.</a:t>
            </a:r>
            <a:endParaRPr lang="en-US" altLang="ru-RU" sz="2400" b="1">
              <a:latin typeface="Arial" charset="0"/>
            </a:endParaRPr>
          </a:p>
        </p:txBody>
      </p:sp>
      <p:sp>
        <p:nvSpPr>
          <p:cNvPr id="5" name="Заголовок 1"/>
          <p:cNvSpPr>
            <a:spLocks noGrp="1"/>
          </p:cNvSpPr>
          <p:nvPr>
            <p:ph type="title"/>
          </p:nvPr>
        </p:nvSpPr>
        <p:spPr>
          <a:xfrm>
            <a:off x="971550" y="0"/>
            <a:ext cx="7499350" cy="1143000"/>
          </a:xfrm>
        </p:spPr>
        <p:txBody>
          <a:bodyPr/>
          <a:lstStyle/>
          <a:p>
            <a:pPr eaLnBrk="1" hangingPunct="1">
              <a:spcAft>
                <a:spcPts val="2400"/>
              </a:spcAft>
              <a:defRPr/>
            </a:pPr>
            <a:r>
              <a:rPr lang="ru-RU" sz="4400" dirty="0" smtClean="0"/>
              <a:t>Контейнеры</a:t>
            </a:r>
            <a:endParaRPr lang="ru-RU" sz="4400" dirty="0"/>
          </a:p>
        </p:txBody>
      </p:sp>
    </p:spTree>
    <p:extLst>
      <p:ext uri="{BB962C8B-B14F-4D97-AF65-F5344CB8AC3E}">
        <p14:creationId xmlns:p14="http://schemas.microsoft.com/office/powerpoint/2010/main" val="202277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87425" y="0"/>
            <a:ext cx="8228013" cy="1146175"/>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ru-RU" sz="4000" dirty="0" smtClean="0"/>
              <a:t>Очередь с приоритетом</a:t>
            </a:r>
            <a:endParaRPr lang="be-BY" sz="4000" dirty="0"/>
          </a:p>
        </p:txBody>
      </p:sp>
      <p:sp>
        <p:nvSpPr>
          <p:cNvPr id="13315" name="TextBox 1"/>
          <p:cNvSpPr txBox="1">
            <a:spLocks noChangeArrowheads="1"/>
          </p:cNvSpPr>
          <p:nvPr/>
        </p:nvSpPr>
        <p:spPr bwMode="auto">
          <a:xfrm>
            <a:off x="1042988" y="1187450"/>
            <a:ext cx="7993062" cy="43084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ru-RU" sz="2400" b="1" dirty="0" smtClean="0"/>
              <a:t>Очередь с приоритетом</a:t>
            </a:r>
            <a:r>
              <a:rPr lang="ru-RU" sz="2400" dirty="0" smtClean="0"/>
              <a:t> (англ. </a:t>
            </a:r>
            <a:r>
              <a:rPr lang="ru-RU" sz="2400" i="1" dirty="0" err="1" smtClean="0"/>
              <a:t>priority</a:t>
            </a:r>
            <a:r>
              <a:rPr lang="ru-RU" sz="2400" i="1" dirty="0" smtClean="0"/>
              <a:t> </a:t>
            </a:r>
            <a:r>
              <a:rPr lang="ru-RU" sz="2400" i="1" dirty="0" err="1" smtClean="0"/>
              <a:t>queue</a:t>
            </a:r>
            <a:r>
              <a:rPr lang="ru-RU" sz="2400" dirty="0" smtClean="0"/>
              <a:t>) — структура данных, поддерживающая три операции:</a:t>
            </a:r>
          </a:p>
          <a:p>
            <a:pPr>
              <a:defRPr/>
            </a:pPr>
            <a:endParaRPr lang="ru-RU" sz="2400" b="1" dirty="0" smtClean="0"/>
          </a:p>
          <a:p>
            <a:pPr marL="342900" indent="-342900">
              <a:spcAft>
                <a:spcPts val="600"/>
              </a:spcAft>
              <a:buFont typeface="Arial" pitchFamily="34" charset="0"/>
              <a:buChar char="•"/>
              <a:defRPr/>
            </a:pPr>
            <a:r>
              <a:rPr lang="ru-RU" sz="2400" b="1" dirty="0" err="1" smtClean="0"/>
              <a:t>InsertWithPriority</a:t>
            </a:r>
            <a:r>
              <a:rPr lang="ru-RU" sz="2400" dirty="0" smtClean="0"/>
              <a:t>: добавить в очередь элемент с </a:t>
            </a:r>
            <a:r>
              <a:rPr lang="ru-RU" sz="2400" dirty="0" err="1" smtClean="0"/>
              <a:t>нaзначенным</a:t>
            </a:r>
            <a:r>
              <a:rPr lang="ru-RU" sz="2400" dirty="0" smtClean="0"/>
              <a:t> приоритетом</a:t>
            </a:r>
          </a:p>
          <a:p>
            <a:pPr marL="342900" indent="-342900">
              <a:spcAft>
                <a:spcPts val="600"/>
              </a:spcAft>
              <a:buFont typeface="Arial" pitchFamily="34" charset="0"/>
              <a:buChar char="•"/>
              <a:defRPr/>
            </a:pPr>
            <a:r>
              <a:rPr lang="ru-RU" sz="2400" b="1" dirty="0" err="1" smtClean="0"/>
              <a:t>GetNext</a:t>
            </a:r>
            <a:r>
              <a:rPr lang="ru-RU" sz="2400" dirty="0" smtClean="0"/>
              <a:t>: извлечь из очереди и вернуть элемент с минимальным приоритетом (другие названия «</a:t>
            </a:r>
            <a:r>
              <a:rPr lang="ru-RU" sz="2400" dirty="0" err="1" smtClean="0"/>
              <a:t>PopElement</a:t>
            </a:r>
            <a:r>
              <a:rPr lang="ru-RU" sz="2400" dirty="0" smtClean="0"/>
              <a:t>(</a:t>
            </a:r>
            <a:r>
              <a:rPr lang="ru-RU" sz="2400" dirty="0" err="1" smtClean="0"/>
              <a:t>Off</a:t>
            </a:r>
            <a:r>
              <a:rPr lang="ru-RU" sz="2400" dirty="0" smtClean="0"/>
              <a:t>)» или «</a:t>
            </a:r>
            <a:r>
              <a:rPr lang="ru-RU" sz="2400" dirty="0" err="1" smtClean="0"/>
              <a:t>GetMinimum</a:t>
            </a:r>
            <a:r>
              <a:rPr lang="ru-RU" sz="2400" dirty="0" smtClean="0"/>
              <a:t>»)</a:t>
            </a:r>
          </a:p>
          <a:p>
            <a:pPr marL="342900" indent="-342900">
              <a:spcAft>
                <a:spcPts val="600"/>
              </a:spcAft>
              <a:buFont typeface="Arial" pitchFamily="34" charset="0"/>
              <a:buChar char="•"/>
              <a:defRPr/>
            </a:pPr>
            <a:r>
              <a:rPr lang="ru-RU" sz="2400" b="1" dirty="0" err="1" smtClean="0"/>
              <a:t>PeekAtNext</a:t>
            </a:r>
            <a:r>
              <a:rPr lang="ru-RU" sz="2400" dirty="0" smtClean="0"/>
              <a:t> (необязательная операция): просмотреть элемент с наивысшим приоритетом без извлечения</a:t>
            </a:r>
          </a:p>
        </p:txBody>
      </p:sp>
    </p:spTree>
    <p:extLst>
      <p:ext uri="{BB962C8B-B14F-4D97-AF65-F5344CB8AC3E}">
        <p14:creationId xmlns:p14="http://schemas.microsoft.com/office/powerpoint/2010/main" val="36129956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TC103457496[[fn=Параллакс]]</Template>
  <TotalTime>2175</TotalTime>
  <Words>1898</Words>
  <Application>Microsoft Office PowerPoint</Application>
  <PresentationFormat>Экран (4:3)</PresentationFormat>
  <Paragraphs>402</Paragraphs>
  <Slides>52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52</vt:i4>
      </vt:variant>
    </vt:vector>
  </HeadingPairs>
  <TitlesOfParts>
    <vt:vector size="53" baseType="lpstr">
      <vt:lpstr>Параллакс</vt:lpstr>
      <vt:lpstr>Лекция №5</vt:lpstr>
      <vt:lpstr>STL – это просто =), наверное </vt:lpstr>
      <vt:lpstr>Библиотека STL</vt:lpstr>
      <vt:lpstr>Основные компоненты STL</vt:lpstr>
      <vt:lpstr>Основные компоненты STL</vt:lpstr>
      <vt:lpstr>Возможности STL</vt:lpstr>
      <vt:lpstr>Контейнеры</vt:lpstr>
      <vt:lpstr>Контейнеры</vt:lpstr>
      <vt:lpstr>Очередь с приоритетом</vt:lpstr>
      <vt:lpstr>Контейнер vector</vt:lpstr>
      <vt:lpstr>Контейнер vector</vt:lpstr>
      <vt:lpstr>Контейнер vector</vt:lpstr>
      <vt:lpstr>Контейнер vector</vt:lpstr>
      <vt:lpstr>Контейнер list</vt:lpstr>
      <vt:lpstr>Методы работы со стеком</vt:lpstr>
      <vt:lpstr>Стек (Stack)</vt:lpstr>
      <vt:lpstr>Контейнер map</vt:lpstr>
      <vt:lpstr>Контейнер map</vt:lpstr>
      <vt:lpstr>Итераторы</vt:lpstr>
      <vt:lpstr>Итераторы</vt:lpstr>
      <vt:lpstr>Итераторы</vt:lpstr>
      <vt:lpstr>Итераторы</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Алгоритмы в STL</vt:lpstr>
      <vt:lpstr>Пример accumulate</vt:lpstr>
      <vt:lpstr>Класс auto_ptr</vt:lpstr>
      <vt:lpstr>Пример</vt:lpstr>
      <vt:lpstr>Пара (Pair)</vt:lpstr>
      <vt:lpstr>Пара (Pair)</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dc:creator>
  <cp:lastModifiedBy>alexv</cp:lastModifiedBy>
  <cp:revision>129</cp:revision>
  <dcterms:created xsi:type="dcterms:W3CDTF">2013-09-03T20:28:14Z</dcterms:created>
  <dcterms:modified xsi:type="dcterms:W3CDTF">2015-11-10T10:21:38Z</dcterms:modified>
</cp:coreProperties>
</file>