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83" r:id="rId2"/>
    <p:sldId id="284" r:id="rId3"/>
    <p:sldId id="286" r:id="rId4"/>
    <p:sldId id="287" r:id="rId5"/>
    <p:sldId id="288" r:id="rId6"/>
    <p:sldId id="285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9" r:id="rId15"/>
    <p:sldId id="300" r:id="rId16"/>
    <p:sldId id="302" r:id="rId17"/>
    <p:sldId id="301" r:id="rId18"/>
    <p:sldId id="296" r:id="rId19"/>
    <p:sldId id="297" r:id="rId20"/>
    <p:sldId id="29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58C8-60DC-47B4-912A-EF7D70B9EC06}" type="datetimeFigureOut">
              <a:rPr lang="uk-UA" smtClean="0"/>
              <a:t>13.11.2013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EDBD-E20A-4CDE-B9F2-9BFB28E7FF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7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9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3850" y="14288"/>
            <a:ext cx="9720263" cy="6778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27088" y="1092200"/>
            <a:ext cx="4081462" cy="576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60950" y="1092200"/>
            <a:ext cx="4083050" cy="576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Лекция </a:t>
            </a:r>
            <a:r>
              <a:rPr lang="ru-RU" sz="6600" dirty="0" smtClean="0"/>
              <a:t>№</a:t>
            </a:r>
            <a:r>
              <a:rPr lang="en-US" sz="6600" dirty="0" smtClean="0"/>
              <a:t>6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Кросс-платформенное программирование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1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37953"/>
            <a:ext cx="7704667" cy="5507666"/>
          </a:xfrm>
        </p:spPr>
        <p:txBody>
          <a:bodyPr>
            <a:normAutofit/>
          </a:bodyPr>
          <a:lstStyle/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DrawText</a:t>
            </a:r>
            <a:r>
              <a:rPr lang="ru-RU" dirty="0"/>
              <a:t>(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wxString</a:t>
            </a:r>
            <a:r>
              <a:rPr lang="ru-RU" dirty="0"/>
              <a:t>&amp; </a:t>
            </a:r>
            <a:r>
              <a:rPr lang="ru-RU" dirty="0" err="1"/>
              <a:t>text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/>
              <a:t>Выводит текст в указанной точке. </a:t>
            </a:r>
            <a:endParaRPr lang="en-US" dirty="0" smtClean="0"/>
          </a:p>
          <a:p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FloodFill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wxColour</a:t>
            </a:r>
            <a:r>
              <a:rPr lang="ru-RU" dirty="0"/>
              <a:t>&amp; </a:t>
            </a:r>
            <a:r>
              <a:rPr lang="ru-RU" dirty="0" err="1"/>
              <a:t>colour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=</a:t>
            </a:r>
            <a:r>
              <a:rPr lang="ru-RU" dirty="0" err="1" smtClean="0"/>
              <a:t>wxFLOOD_SURFACE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Выполняет </a:t>
            </a:r>
            <a:r>
              <a:rPr lang="ru-RU" dirty="0"/>
              <a:t>заливку контекста устройства, начиная с указанной точки, используя текущий цвет кисти, и с помощью стиля: </a:t>
            </a:r>
            <a:r>
              <a:rPr lang="ru-RU" dirty="0" err="1"/>
              <a:t>wxFLOOD_SURFACE</a:t>
            </a:r>
            <a:r>
              <a:rPr lang="ru-RU" dirty="0"/>
              <a:t>: заполнение происходит, </a:t>
            </a:r>
            <a:r>
              <a:rPr lang="ru-RU" dirty="0" smtClean="0"/>
              <a:t>пока </a:t>
            </a:r>
            <a:r>
              <a:rPr lang="ru-RU" dirty="0"/>
              <a:t>не встретится цвета отличный от заданного цвета. </a:t>
            </a:r>
            <a:r>
              <a:rPr lang="ru-RU" dirty="0" err="1"/>
              <a:t>wxFLOOD_BORDER</a:t>
            </a:r>
            <a:r>
              <a:rPr lang="ru-RU" dirty="0"/>
              <a:t>: область, которая будет закрашена ограничена указанным цветом.</a:t>
            </a:r>
          </a:p>
          <a:p>
            <a:r>
              <a:rPr lang="ru-RU" dirty="0" err="1"/>
              <a:t>wxBrush</a:t>
            </a:r>
            <a:r>
              <a:rPr lang="ru-RU" dirty="0"/>
              <a:t>&amp; </a:t>
            </a:r>
            <a:r>
              <a:rPr lang="ru-RU" dirty="0" err="1"/>
              <a:t>GetBrush</a:t>
            </a:r>
            <a:r>
              <a:rPr lang="ru-RU" dirty="0"/>
              <a:t>()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SetBrush</a:t>
            </a:r>
            <a:r>
              <a:rPr lang="ru-RU" dirty="0"/>
              <a:t>(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wxBrush</a:t>
            </a:r>
            <a:r>
              <a:rPr lang="ru-RU" dirty="0"/>
              <a:t>&amp; </a:t>
            </a:r>
            <a:r>
              <a:rPr lang="ru-RU" dirty="0" err="1" smtClean="0"/>
              <a:t>brush</a:t>
            </a:r>
            <a:r>
              <a:rPr lang="ru-RU" dirty="0" smtClean="0"/>
              <a:t>)</a:t>
            </a:r>
            <a:r>
              <a:rPr lang="en-US" dirty="0" smtClean="0"/>
              <a:t>- </a:t>
            </a:r>
            <a:r>
              <a:rPr lang="ru-RU" dirty="0" smtClean="0"/>
              <a:t>Возвращает/устанавливает </a:t>
            </a:r>
            <a:r>
              <a:rPr lang="ru-RU" dirty="0"/>
              <a:t>текущую </a:t>
            </a:r>
            <a:r>
              <a:rPr lang="ru-RU" dirty="0" smtClean="0"/>
              <a:t>кисть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787463" y="25469"/>
            <a:ext cx="40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Некоторые методы </a:t>
            </a:r>
            <a:r>
              <a:rPr lang="en-US" sz="2800" dirty="0" err="1" smtClean="0"/>
              <a:t>wxDC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363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wxPaintDC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dc(this);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lines[] 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 260),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(100, 260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 210),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(100, 210)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[]={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140),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(180, 170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(180, 140),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110),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(140, 100) };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splines[] 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(240, 170),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(280, 170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(285, 110),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(325, 110) };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dc.DrawEllipse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20, 90, 60);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dc.DrawRoundedRectangle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20, 90, 60, 10);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dc.DrawArc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(240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40, 340, 40, 290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dc.DrawPolygon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polygon);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120, 80, 50);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dc.DrawSpline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splines);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dc.DrawLines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dc.DrawCircle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230, 35);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200, 60, 60);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39" y="3902149"/>
            <a:ext cx="2964061" cy="29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1" y="523220"/>
            <a:ext cx="7704667" cy="6249720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wxDC</a:t>
            </a:r>
            <a:r>
              <a:rPr lang="en-US" dirty="0"/>
              <a:t>::</a:t>
            </a:r>
            <a:r>
              <a:rPr lang="en-US" dirty="0" err="1"/>
              <a:t>GradientFillConcentric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wxRect</a:t>
            </a:r>
            <a:r>
              <a:rPr lang="en-US" dirty="0"/>
              <a:t> &amp; 	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wxColour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initialColour</a:t>
            </a:r>
            <a:r>
              <a:rPr lang="en-US" dirty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wxColour</a:t>
            </a:r>
            <a:r>
              <a:rPr lang="en-US" dirty="0"/>
              <a:t> &amp; </a:t>
            </a:r>
            <a:r>
              <a:rPr lang="en-US" dirty="0" err="1" smtClean="0"/>
              <a:t>destColour</a:t>
            </a:r>
            <a:r>
              <a:rPr lang="en-US" dirty="0" smtClean="0"/>
              <a:t> ) - </a:t>
            </a:r>
            <a:r>
              <a:rPr lang="ru-RU" dirty="0"/>
              <a:t>Заполните области, заданной </a:t>
            </a:r>
            <a:r>
              <a:rPr lang="ru-RU" dirty="0" smtClean="0"/>
              <a:t>прямоугольником радиальным </a:t>
            </a:r>
            <a:r>
              <a:rPr lang="ru-RU" dirty="0"/>
              <a:t>градиентом, начиная с </a:t>
            </a:r>
            <a:r>
              <a:rPr lang="ru-RU" dirty="0" err="1"/>
              <a:t>initialColour</a:t>
            </a:r>
            <a:r>
              <a:rPr lang="ru-RU" dirty="0"/>
              <a:t> в центре круга и </a:t>
            </a:r>
            <a:r>
              <a:rPr lang="ru-RU" dirty="0" smtClean="0"/>
              <a:t>переходящих </a:t>
            </a:r>
            <a:r>
              <a:rPr lang="ru-RU" dirty="0"/>
              <a:t>в </a:t>
            </a:r>
            <a:r>
              <a:rPr lang="ru-RU" dirty="0" err="1"/>
              <a:t>destColour</a:t>
            </a:r>
            <a:r>
              <a:rPr lang="ru-RU" dirty="0"/>
              <a:t> </a:t>
            </a:r>
            <a:r>
              <a:rPr lang="ru-RU" dirty="0" smtClean="0"/>
              <a:t>на краях окружности.</a:t>
            </a:r>
          </a:p>
          <a:p>
            <a:r>
              <a:rPr lang="en-US" dirty="0"/>
              <a:t>void </a:t>
            </a:r>
            <a:r>
              <a:rPr lang="en-US" dirty="0" err="1"/>
              <a:t>wxDC</a:t>
            </a:r>
            <a:r>
              <a:rPr lang="en-US" dirty="0"/>
              <a:t>::</a:t>
            </a:r>
            <a:r>
              <a:rPr lang="en-US" dirty="0" err="1"/>
              <a:t>GradientFillLinear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wxRect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ru-RU" dirty="0" smtClean="0"/>
              <a:t> </a:t>
            </a:r>
            <a:r>
              <a:rPr lang="en-US" dirty="0" err="1" smtClean="0"/>
              <a:t>rect</a:t>
            </a:r>
            <a:r>
              <a:rPr lang="en-US" dirty="0"/>
              <a:t>, </a:t>
            </a:r>
            <a:r>
              <a:rPr lang="ru-RU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wxColour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/>
              <a:t>	</a:t>
            </a:r>
            <a:r>
              <a:rPr lang="en-US" dirty="0" err="1"/>
              <a:t>initialColour</a:t>
            </a:r>
            <a:r>
              <a:rPr lang="en-US" dirty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wxColour</a:t>
            </a:r>
            <a:r>
              <a:rPr lang="en-US" dirty="0"/>
              <a:t> &amp; 	</a:t>
            </a:r>
            <a:r>
              <a:rPr lang="en-US" dirty="0" err="1"/>
              <a:t>destColour</a:t>
            </a:r>
            <a:r>
              <a:rPr lang="en-US" dirty="0"/>
              <a:t>, </a:t>
            </a:r>
            <a:r>
              <a:rPr lang="en-US" dirty="0" err="1" smtClean="0"/>
              <a:t>wxDirection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/>
              <a:t>nDirection</a:t>
            </a:r>
            <a:r>
              <a:rPr lang="en-US" dirty="0"/>
              <a:t> = </a:t>
            </a:r>
            <a:r>
              <a:rPr lang="en-US" dirty="0" err="1" smtClean="0"/>
              <a:t>wxRIGHT</a:t>
            </a:r>
            <a:r>
              <a:rPr lang="en-US" dirty="0" smtClean="0"/>
              <a:t>)</a:t>
            </a:r>
            <a:r>
              <a:rPr lang="ru-RU" dirty="0" smtClean="0"/>
              <a:t> - </a:t>
            </a:r>
            <a:r>
              <a:rPr lang="ru-RU" dirty="0"/>
              <a:t>Заполните области, заданной прямоугольником </a:t>
            </a:r>
            <a:r>
              <a:rPr lang="ru-RU" dirty="0" smtClean="0"/>
              <a:t>линейным градиентом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869295" y="0"/>
            <a:ext cx="5930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Некоторые методы </a:t>
            </a:r>
            <a:r>
              <a:rPr lang="en-US" sz="2800" dirty="0" err="1" smtClean="0"/>
              <a:t>wxDC</a:t>
            </a:r>
            <a:r>
              <a:rPr lang="ru-RU" sz="2800" dirty="0" smtClean="0"/>
              <a:t>: Градиенты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70683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wxPaintDC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dc(this);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col1.Set(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("#2222FE"));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col2.Set(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("#ebde4f"));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dc.GradientFillLinear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20, 180, 40), col1, col2,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wxNORTH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dc.GradientFillLinear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80, 180, 40), col1, col2,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wxSOUTH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dc.GradientFillLinear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140, 180, 40), col1, col2,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wxEAST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dc.GradientFillLinear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200, 180, 40), col1, col2,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wxWEST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74" y="0"/>
            <a:ext cx="1935126" cy="27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59998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Перо является </a:t>
            </a:r>
            <a:r>
              <a:rPr lang="ru-RU" dirty="0"/>
              <a:t>элементарным графическим объектом. </a:t>
            </a:r>
            <a:r>
              <a:rPr lang="ru-RU" dirty="0" smtClean="0"/>
              <a:t>Оно </a:t>
            </a:r>
            <a:r>
              <a:rPr lang="ru-RU" dirty="0"/>
              <a:t>используется для рисования линий, кривых и контуров </a:t>
            </a:r>
            <a:r>
              <a:rPr lang="ru-RU" dirty="0" smtClean="0"/>
              <a:t>прямоугольников, эллипсов, многоугольников и других объектов.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width =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wxSOLID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Конструктор </a:t>
            </a:r>
            <a:r>
              <a:rPr lang="ru-RU" dirty="0" err="1">
                <a:cs typeface="Courier New" panose="02070309020205020404" pitchFamily="49" charset="0"/>
              </a:rPr>
              <a:t>wxPen</a:t>
            </a:r>
            <a:r>
              <a:rPr lang="ru-RU" dirty="0">
                <a:cs typeface="Courier New" panose="02070309020205020404" pitchFamily="49" charset="0"/>
              </a:rPr>
              <a:t> имеет три параметра. Цвет, </a:t>
            </a:r>
            <a:r>
              <a:rPr lang="ru-RU" dirty="0" smtClean="0">
                <a:cs typeface="Courier New" panose="02070309020205020404" pitchFamily="49" charset="0"/>
              </a:rPr>
              <a:t>толщину пера </a:t>
            </a:r>
            <a:r>
              <a:rPr lang="ru-RU" dirty="0">
                <a:cs typeface="Courier New" panose="02070309020205020404" pitchFamily="49" charset="0"/>
              </a:rPr>
              <a:t>и </a:t>
            </a:r>
            <a:r>
              <a:rPr lang="ru-RU" dirty="0" smtClean="0">
                <a:cs typeface="Courier New" panose="02070309020205020404" pitchFamily="49" charset="0"/>
              </a:rPr>
              <a:t>стиль. </a:t>
            </a:r>
            <a:r>
              <a:rPr lang="ru-RU" dirty="0">
                <a:cs typeface="Courier New" panose="02070309020205020404" pitchFamily="49" charset="0"/>
              </a:rPr>
              <a:t>Ниже приведен перечень возможных стилей пера.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	</a:t>
            </a:r>
            <a:r>
              <a:rPr lang="en-US" dirty="0" err="1" smtClean="0">
                <a:cs typeface="Courier New" panose="02070309020205020404" pitchFamily="49" charset="0"/>
              </a:rPr>
              <a:t>wxDOT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пунктир</a:t>
            </a:r>
            <a:r>
              <a:rPr lang="ru-RU" dirty="0" smtClean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cs typeface="Courier New" panose="02070309020205020404" pitchFamily="49" charset="0"/>
              </a:rPr>
              <a:t>wxSOLID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сплошной)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	</a:t>
            </a:r>
            <a:r>
              <a:rPr lang="en-US" dirty="0" err="1" smtClean="0">
                <a:cs typeface="Courier New" panose="02070309020205020404" pitchFamily="49" charset="0"/>
              </a:rPr>
              <a:t>wxLONG_DASH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длинное тире)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	</a:t>
            </a:r>
            <a:r>
              <a:rPr lang="en-US" dirty="0" err="1" smtClean="0">
                <a:cs typeface="Courier New" panose="02070309020205020404" pitchFamily="49" charset="0"/>
              </a:rPr>
              <a:t>wxSHORT_DASH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короткое тире)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	</a:t>
            </a:r>
            <a:r>
              <a:rPr lang="en-US" dirty="0" err="1" smtClean="0">
                <a:cs typeface="Courier New" panose="02070309020205020404" pitchFamily="49" charset="0"/>
              </a:rPr>
              <a:t>wxDOT_DASH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точка тире)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cs typeface="Courier New" panose="02070309020205020404" pitchFamily="49" charset="0"/>
              </a:rPr>
              <a:t> 	</a:t>
            </a:r>
            <a:r>
              <a:rPr lang="en-US" dirty="0" err="1" smtClean="0">
                <a:cs typeface="Courier New" panose="02070309020205020404" pitchFamily="49" charset="0"/>
              </a:rPr>
              <a:t>wxTRANSPARENT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ru-RU" dirty="0">
                <a:cs typeface="Courier New" panose="02070309020205020404" pitchFamily="49" charset="0"/>
              </a:rPr>
              <a:t>прозрачный)</a:t>
            </a:r>
            <a:endParaRPr lang="uk-UA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-1"/>
            <a:ext cx="7704667" cy="68580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wxPaintDC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dc(this);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col1.Set(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("#0c0c0c"));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col2.Set(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("#000000"));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wxBrush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255, 255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wxTRANSPARENT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dc.SetBrush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(brush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dc.SetPen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wxSOLID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15, 90, 60);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wxSOLID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10+25,15+30);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dc.SetPen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wxDOT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15, 90, 60);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wxDOT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130+25,15+30);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dc.SetPen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wxLONG_DASH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15, 90, 60);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wxLONG_DASH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250,15+30);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12" y="-1"/>
            <a:ext cx="4274288" cy="2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8580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Перо является также элементарным графическим объектом, отвечающим за закраску фигур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wxBRUSHSTYLE_SOLID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Конструктор имеет два параметра: цвет и стиль. Основные стили: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wxBDIAGONAL_HATCH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 Диагональная штриховка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wxCROSSDIAG_HATCH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 Диагональная крест-накрест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wxFDIAGONAL_HATCH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 Обратная диагональная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wxCROSS_HATCH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 Крест-накрест прямая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wxHORIZONTAL_HATCH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 Горизонтальными линиями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wxVERTICAL_HATCH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-- Вертикальными линиями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0"/>
            <a:ext cx="7704667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wxPaintDC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dc(this);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col1.Set(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("#0c0c0c"));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dc.SetBrush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(col1,wxBDIAGONAL_HATCH));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 15, 90, 60);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wxBDIAGONAL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10,0);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dc.SetBrush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(col1,wxFDIAGONAL_HATCH));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(130, 15, 90, 60);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wxFDIAGONAL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130,0);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dc.SetBrush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wxBrush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(col1,wxCROSSDIAG_HATCH));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dc.DrawRectangle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(250, 15, 90, 60);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dc.DrawText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wxCROSSDIAG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250,0);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35" y="0"/>
            <a:ext cx="3221664" cy="20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Масштабирование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133" y="1850699"/>
            <a:ext cx="7704667" cy="3332816"/>
          </a:xfrm>
        </p:spPr>
        <p:txBody>
          <a:bodyPr/>
          <a:lstStyle/>
          <a:p>
            <a:pPr>
              <a:buFontTx/>
              <a:buNone/>
            </a:pPr>
            <a:r>
              <a:rPr lang="ru-RU" dirty="0"/>
              <a:t>	При выводе изображений довольно часто возникает проблема их корректного масштабирования, т.е. перевода из системы координат модели в систему координат «холста». Поскольку прямые линии при масштабировании должны оставаться прямыми, то оно осуществляется путем линейного преобразования координат:</a:t>
            </a:r>
          </a:p>
          <a:p>
            <a:pPr>
              <a:buFontTx/>
              <a:buNone/>
            </a:pPr>
            <a:r>
              <a:rPr lang="ru-RU" dirty="0"/>
              <a:t>	</a:t>
            </a:r>
            <a:endParaRPr lang="en-US" dirty="0"/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75488"/>
              </p:ext>
            </p:extLst>
          </p:nvPr>
        </p:nvGraphicFramePr>
        <p:xfrm>
          <a:off x="2488141" y="4762500"/>
          <a:ext cx="4692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Формула" r:id="rId3" imgW="1155600" imgH="520560" progId="Equation.3">
                  <p:embed/>
                </p:oleObj>
              </mc:Choice>
              <mc:Fallback>
                <p:oleObj name="Формула" r:id="rId3" imgW="1155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141" y="4762500"/>
                        <a:ext cx="4692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Text Box 9"/>
          <p:cNvSpPr txBox="1">
            <a:spLocks noChangeArrowheads="1"/>
          </p:cNvSpPr>
          <p:nvPr/>
        </p:nvSpPr>
        <p:spPr bwMode="auto">
          <a:xfrm rot="16200000">
            <a:off x="-1368425" y="3576638"/>
            <a:ext cx="3527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100" b="1">
                <a:solidFill>
                  <a:schemeClr val="bg1"/>
                </a:solidFill>
              </a:rPr>
              <a:t>Лекция №2. Страница </a:t>
            </a:r>
            <a:fld id="{EF6737F9-E897-4FBE-8806-F3432869A1AB}" type="slidenum">
              <a:rPr lang="ru-RU" sz="1100" b="1">
                <a:solidFill>
                  <a:schemeClr val="bg1"/>
                </a:solidFill>
              </a:rPr>
              <a:pPr algn="ctr"/>
              <a:t>18</a:t>
            </a:fld>
            <a:endParaRPr lang="ru-RU" sz="1100" b="1">
              <a:solidFill>
                <a:schemeClr val="bg1"/>
              </a:solidFill>
            </a:endParaRPr>
          </a:p>
          <a:p>
            <a:pPr algn="ctr"/>
            <a:endParaRPr lang="ru-RU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818706"/>
          </a:xfrm>
        </p:spPr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723" y="721241"/>
            <a:ext cx="7704667" cy="1771134"/>
          </a:xfrm>
        </p:spPr>
        <p:txBody>
          <a:bodyPr/>
          <a:lstStyle/>
          <a:p>
            <a:pPr>
              <a:buFontTx/>
              <a:buNone/>
            </a:pPr>
            <a:r>
              <a:rPr lang="ru-RU" dirty="0"/>
              <a:t>	Коэффициенты масштабирования находятся исходя из известных преобразований для граничных точек.</a:t>
            </a:r>
          </a:p>
          <a:p>
            <a:pPr>
              <a:buFontTx/>
              <a:buNone/>
            </a:pPr>
            <a:r>
              <a:rPr lang="ru-RU" dirty="0"/>
              <a:t>	</a:t>
            </a:r>
            <a:endParaRPr lang="en-US" dirty="0"/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66960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 Box 6"/>
          <p:cNvSpPr txBox="1">
            <a:spLocks noChangeArrowheads="1"/>
          </p:cNvSpPr>
          <p:nvPr/>
        </p:nvSpPr>
        <p:spPr bwMode="auto">
          <a:xfrm rot="16200000">
            <a:off x="-1368425" y="3576638"/>
            <a:ext cx="3527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100" b="1">
                <a:solidFill>
                  <a:schemeClr val="bg1"/>
                </a:solidFill>
              </a:rPr>
              <a:t>Лекция №2. Страница </a:t>
            </a:r>
            <a:fld id="{5E5BB0CD-1834-475D-A5D7-7C40FB8BCEF9}" type="slidenum">
              <a:rPr lang="ru-RU" sz="1100" b="1">
                <a:solidFill>
                  <a:schemeClr val="bg1"/>
                </a:solidFill>
              </a:rPr>
              <a:pPr algn="ctr"/>
              <a:t>19</a:t>
            </a:fld>
            <a:endParaRPr lang="ru-RU" sz="1100" b="1">
              <a:solidFill>
                <a:schemeClr val="bg1"/>
              </a:solidFill>
            </a:endParaRPr>
          </a:p>
          <a:p>
            <a:pPr algn="ctr"/>
            <a:endParaRPr lang="ru-RU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Рисование на холсте, класс </a:t>
            </a:r>
            <a:r>
              <a:rPr lang="en-US" sz="3200" dirty="0" err="1" smtClean="0"/>
              <a:t>wxDC</a:t>
            </a:r>
            <a:endParaRPr lang="en-US" sz="3200" dirty="0"/>
          </a:p>
          <a:p>
            <a:r>
              <a:rPr lang="ru-RU" sz="3200" dirty="0" smtClean="0"/>
              <a:t>Масштабирование изображения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4446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Масштабирование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sz="2400"/>
              <a:t>	</a:t>
            </a:r>
          </a:p>
          <a:p>
            <a:pPr>
              <a:buFontTx/>
              <a:buNone/>
            </a:pPr>
            <a:r>
              <a:rPr lang="ru-RU" sz="2400"/>
              <a:t>	</a:t>
            </a:r>
            <a:endParaRPr lang="en-US" sz="2400"/>
          </a:p>
        </p:txBody>
      </p:sp>
      <p:graphicFrame>
        <p:nvGraphicFramePr>
          <p:cNvPr id="128005" name="Object 5"/>
          <p:cNvGraphicFramePr>
            <a:graphicFrameLocks/>
          </p:cNvGraphicFramePr>
          <p:nvPr>
            <p:ph sz="half" idx="2"/>
          </p:nvPr>
        </p:nvGraphicFramePr>
        <p:xfrm>
          <a:off x="2465388" y="823913"/>
          <a:ext cx="4837112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Формула" r:id="rId3" imgW="1587240" imgH="2666880" progId="Equation.3">
                  <p:embed/>
                </p:oleObj>
              </mc:Choice>
              <mc:Fallback>
                <p:oleObj name="Формула" r:id="rId3" imgW="1587240" imgH="2666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823913"/>
                        <a:ext cx="4837112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Text Box 9"/>
          <p:cNvSpPr txBox="1">
            <a:spLocks noChangeArrowheads="1"/>
          </p:cNvSpPr>
          <p:nvPr/>
        </p:nvSpPr>
        <p:spPr bwMode="auto">
          <a:xfrm rot="16200000">
            <a:off x="-1368425" y="3576638"/>
            <a:ext cx="3527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1100" b="1">
                <a:solidFill>
                  <a:schemeClr val="bg1"/>
                </a:solidFill>
              </a:rPr>
              <a:t>Лекция №2. Страница </a:t>
            </a:r>
            <a:fld id="{71CDFEAC-86D7-4866-8978-428D5CF91A90}" type="slidenum">
              <a:rPr lang="ru-RU" sz="1100" b="1">
                <a:solidFill>
                  <a:schemeClr val="bg1"/>
                </a:solidFill>
              </a:rPr>
              <a:pPr algn="ctr"/>
              <a:t>20</a:t>
            </a:fld>
            <a:endParaRPr lang="ru-RU" sz="1100" b="1">
              <a:solidFill>
                <a:schemeClr val="bg1"/>
              </a:solidFill>
            </a:endParaRPr>
          </a:p>
          <a:p>
            <a:pPr algn="ctr"/>
            <a:endParaRPr lang="ru-RU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wxDC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/>
              <a:t>w</a:t>
            </a:r>
            <a:r>
              <a:rPr lang="ru-RU" sz="2800" dirty="0" err="1" smtClean="0"/>
              <a:t>xDC</a:t>
            </a:r>
            <a:r>
              <a:rPr lang="ru-RU" sz="2800" dirty="0" smtClean="0"/>
              <a:t> представляет собой  «Контекст устройства» </a:t>
            </a:r>
            <a:r>
              <a:rPr lang="ru-RU" sz="2800" dirty="0"/>
              <a:t>, на </a:t>
            </a:r>
            <a:r>
              <a:rPr lang="ru-RU" sz="2800" dirty="0" smtClean="0"/>
              <a:t>которое выводится графика </a:t>
            </a:r>
            <a:r>
              <a:rPr lang="ru-RU" sz="2800" dirty="0"/>
              <a:t>и </a:t>
            </a:r>
            <a:r>
              <a:rPr lang="ru-RU" sz="2800" dirty="0" smtClean="0"/>
              <a:t>текст. 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ласс </a:t>
            </a:r>
            <a:r>
              <a:rPr lang="en-US" sz="2800" dirty="0"/>
              <a:t>w</a:t>
            </a:r>
            <a:r>
              <a:rPr lang="ru-RU" sz="2800" dirty="0" err="1"/>
              <a:t>xDC</a:t>
            </a:r>
            <a:r>
              <a:rPr lang="ru-RU" sz="2800" dirty="0" smtClean="0"/>
              <a:t> </a:t>
            </a:r>
            <a:r>
              <a:rPr lang="ru-RU" sz="2800" dirty="0"/>
              <a:t>предназначен для </a:t>
            </a:r>
            <a:r>
              <a:rPr lang="ru-RU" sz="2800" dirty="0" smtClean="0"/>
              <a:t>работы с различными устройствами </a:t>
            </a:r>
            <a:r>
              <a:rPr lang="ru-RU" sz="2800" dirty="0"/>
              <a:t>вывода и предлагает общие абстрактные API для </a:t>
            </a:r>
            <a:r>
              <a:rPr lang="ru-RU" sz="2800" dirty="0" smtClean="0"/>
              <a:t>рисования и вывода текста.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27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166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wxDC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893135"/>
            <a:ext cx="7704667" cy="5106681"/>
          </a:xfrm>
        </p:spPr>
        <p:txBody>
          <a:bodyPr>
            <a:normAutofit/>
          </a:bodyPr>
          <a:lstStyle/>
          <a:p>
            <a:r>
              <a:rPr lang="ru-RU" dirty="0" err="1"/>
              <a:t>wxDC</a:t>
            </a:r>
            <a:r>
              <a:rPr lang="ru-RU" dirty="0"/>
              <a:t> является абстрактным базовым классом и не </a:t>
            </a:r>
            <a:r>
              <a:rPr lang="ru-RU" dirty="0" smtClean="0"/>
              <a:t>может </a:t>
            </a:r>
            <a:r>
              <a:rPr lang="ru-RU" dirty="0"/>
              <a:t>быть </a:t>
            </a:r>
            <a:r>
              <a:rPr lang="ru-RU" dirty="0" smtClean="0"/>
              <a:t>создан непосредственно. </a:t>
            </a:r>
            <a:r>
              <a:rPr lang="uk-UA" dirty="0" err="1" smtClean="0"/>
              <a:t>Поєтому</a:t>
            </a:r>
            <a:r>
              <a:rPr lang="uk-UA" dirty="0" smtClean="0"/>
              <a:t> для </a:t>
            </a:r>
            <a:r>
              <a:rPr lang="uk-UA" dirty="0" err="1" smtClean="0"/>
              <a:t>работ</a:t>
            </a:r>
            <a:r>
              <a:rPr lang="ru-RU" dirty="0" smtClean="0"/>
              <a:t>ы с </a:t>
            </a:r>
            <a:r>
              <a:rPr lang="ru-RU" dirty="0" err="1" smtClean="0"/>
              <a:t>грфикой</a:t>
            </a:r>
            <a:r>
              <a:rPr lang="ru-RU" dirty="0" smtClean="0"/>
              <a:t> </a:t>
            </a:r>
            <a:r>
              <a:rPr lang="ru-RU" dirty="0" err="1" smtClean="0"/>
              <a:t>исполльзуються</a:t>
            </a:r>
            <a:r>
              <a:rPr lang="ru-RU" dirty="0" smtClean="0"/>
              <a:t> следующие классы: </a:t>
            </a:r>
            <a:r>
              <a:rPr lang="ru-RU" dirty="0" err="1"/>
              <a:t>wxPaintDC</a:t>
            </a:r>
            <a:r>
              <a:rPr lang="ru-RU" dirty="0"/>
              <a:t> , </a:t>
            </a:r>
            <a:r>
              <a:rPr lang="ru-RU" dirty="0" err="1"/>
              <a:t>wxClientDC</a:t>
            </a:r>
            <a:r>
              <a:rPr lang="ru-RU" dirty="0"/>
              <a:t> , </a:t>
            </a:r>
            <a:r>
              <a:rPr lang="ru-RU" dirty="0" err="1"/>
              <a:t>wxWindowDC</a:t>
            </a:r>
            <a:r>
              <a:rPr lang="ru-RU" dirty="0"/>
              <a:t> , </a:t>
            </a:r>
            <a:r>
              <a:rPr lang="ru-RU" dirty="0" err="1"/>
              <a:t>wxScreenDC</a:t>
            </a:r>
            <a:r>
              <a:rPr lang="ru-RU" dirty="0"/>
              <a:t> , </a:t>
            </a:r>
            <a:r>
              <a:rPr lang="ru-RU" dirty="0" err="1"/>
              <a:t>wxMemoryDC</a:t>
            </a:r>
            <a:r>
              <a:rPr lang="ru-RU" dirty="0"/>
              <a:t> или </a:t>
            </a:r>
            <a:r>
              <a:rPr lang="ru-RU" dirty="0" err="1"/>
              <a:t>wxPrinterDC</a:t>
            </a:r>
            <a:r>
              <a:rPr lang="ru-RU" dirty="0"/>
              <a:t> 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Класс </a:t>
            </a:r>
            <a:r>
              <a:rPr lang="en-US" dirty="0"/>
              <a:t>w</a:t>
            </a:r>
            <a:r>
              <a:rPr lang="ru-RU" dirty="0" err="1" smtClean="0"/>
              <a:t>xPaintDC</a:t>
            </a:r>
            <a:r>
              <a:rPr lang="ru-RU" dirty="0" smtClean="0"/>
              <a:t> (библиотека </a:t>
            </a:r>
            <a:r>
              <a:rPr lang="en-US" dirty="0" err="1"/>
              <a:t>wx</a:t>
            </a:r>
            <a:r>
              <a:rPr lang="en-US" dirty="0"/>
              <a:t>/</a:t>
            </a:r>
            <a:r>
              <a:rPr lang="en-US" dirty="0" err="1"/>
              <a:t>dcclient.h</a:t>
            </a:r>
            <a:r>
              <a:rPr lang="ru-RU" dirty="0" smtClean="0"/>
              <a:t>) используется, </a:t>
            </a:r>
            <a:r>
              <a:rPr lang="ru-RU" dirty="0"/>
              <a:t>если </a:t>
            </a:r>
            <a:r>
              <a:rPr lang="ru-RU" dirty="0" smtClean="0"/>
              <a:t>необходим вывод на экран в обработчике события EVT_PAINT() (</a:t>
            </a:r>
            <a:r>
              <a:rPr lang="en-US" dirty="0" err="1" smtClean="0"/>
              <a:t>OnPaint</a:t>
            </a:r>
            <a:r>
              <a:rPr lang="ru-RU" dirty="0" smtClean="0"/>
              <a:t>), для рисования вне этого события используется класс </a:t>
            </a:r>
            <a:r>
              <a:rPr lang="en-US" dirty="0" err="1"/>
              <a:t>wxClientDC</a:t>
            </a:r>
            <a:r>
              <a:rPr lang="en-US" dirty="0"/>
              <a:t> 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069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78194"/>
          </a:xfrm>
        </p:spPr>
        <p:txBody>
          <a:bodyPr/>
          <a:lstStyle/>
          <a:p>
            <a:r>
              <a:rPr lang="en-US" dirty="0" err="1" smtClean="0"/>
              <a:t>wxDC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50335"/>
            <a:ext cx="7704667" cy="4649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wxWindowDC</a:t>
            </a:r>
            <a:r>
              <a:rPr lang="en-US" dirty="0" smtClean="0"/>
              <a:t> </a:t>
            </a:r>
            <a:r>
              <a:rPr lang="ru-RU" dirty="0" smtClean="0"/>
              <a:t>(библиотека </a:t>
            </a:r>
            <a:r>
              <a:rPr lang="en-US" dirty="0" err="1" smtClean="0"/>
              <a:t>wx</a:t>
            </a:r>
            <a:r>
              <a:rPr lang="en-US" dirty="0" smtClean="0"/>
              <a:t>/</a:t>
            </a:r>
            <a:r>
              <a:rPr lang="en-US" dirty="0" err="1" smtClean="0"/>
              <a:t>dcclient.h</a:t>
            </a:r>
            <a:r>
              <a:rPr lang="ru-RU" dirty="0" smtClean="0"/>
              <a:t>) используется для рисования на всей области окна, как на клиентской области, так и на заголовке окна.</a:t>
            </a:r>
          </a:p>
          <a:p>
            <a:r>
              <a:rPr lang="en-US" dirty="0" err="1" smtClean="0"/>
              <a:t>wxScreenDC</a:t>
            </a:r>
            <a:r>
              <a:rPr lang="ru-RU" dirty="0" smtClean="0"/>
              <a:t> (библиотека </a:t>
            </a:r>
            <a:r>
              <a:rPr lang="en-US" dirty="0" err="1" smtClean="0"/>
              <a:t>wx</a:t>
            </a:r>
            <a:r>
              <a:rPr lang="en-US" dirty="0" smtClean="0"/>
              <a:t>/</a:t>
            </a:r>
            <a:r>
              <a:rPr lang="en-US" dirty="0" err="1" smtClean="0"/>
              <a:t>dcclient.h</a:t>
            </a:r>
            <a:r>
              <a:rPr lang="ru-RU" dirty="0" smtClean="0"/>
              <a:t>) используется для рисования на всем экране как таковом.</a:t>
            </a:r>
          </a:p>
          <a:p>
            <a:r>
              <a:rPr lang="en-US" dirty="0" err="1" smtClean="0"/>
              <a:t>wxMemoryDC</a:t>
            </a:r>
            <a:r>
              <a:rPr lang="ru-RU" dirty="0" smtClean="0"/>
              <a:t> (библиотека </a:t>
            </a:r>
            <a:r>
              <a:rPr lang="en-US" dirty="0" err="1"/>
              <a:t>wx</a:t>
            </a:r>
            <a:r>
              <a:rPr lang="en-US" dirty="0"/>
              <a:t>/</a:t>
            </a:r>
            <a:r>
              <a:rPr lang="en-US" dirty="0" err="1"/>
              <a:t>dcmemory.h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 предназначен для вывода графики на растровое изображение в памяти.</a:t>
            </a:r>
            <a:endParaRPr lang="en-US" dirty="0" smtClean="0"/>
          </a:p>
          <a:p>
            <a:r>
              <a:rPr lang="en-US" dirty="0" err="1" smtClean="0"/>
              <a:t>wxPrinterDC</a:t>
            </a:r>
            <a:r>
              <a:rPr lang="en-US" dirty="0" smtClean="0"/>
              <a:t> </a:t>
            </a:r>
            <a:r>
              <a:rPr lang="ru-RU" dirty="0" smtClean="0"/>
              <a:t>(библиотека </a:t>
            </a:r>
            <a:r>
              <a:rPr lang="en-US" dirty="0" err="1"/>
              <a:t>wx</a:t>
            </a:r>
            <a:r>
              <a:rPr lang="en-US" dirty="0"/>
              <a:t>/</a:t>
            </a:r>
            <a:r>
              <a:rPr lang="en-US" dirty="0" err="1"/>
              <a:t>dcprint.h</a:t>
            </a:r>
            <a:r>
              <a:rPr lang="ru-RU" dirty="0" smtClean="0"/>
              <a:t>) предназначен для вывода графики и текста на принтер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68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наследования </a:t>
            </a:r>
            <a:r>
              <a:rPr lang="en-US" dirty="0" err="1" smtClean="0"/>
              <a:t>wxDC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429131"/>
            <a:ext cx="8750595" cy="43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87079"/>
            <a:ext cx="7704667" cy="6570921"/>
          </a:xfrm>
        </p:spPr>
        <p:txBody>
          <a:bodyPr>
            <a:normAutofit/>
          </a:bodyPr>
          <a:lstStyle/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Clear</a:t>
            </a:r>
            <a:r>
              <a:rPr lang="ru-RU" dirty="0" smtClean="0"/>
              <a:t>() -- Очищает </a:t>
            </a:r>
            <a:r>
              <a:rPr lang="ru-RU" dirty="0"/>
              <a:t>холст заливая его текущей </a:t>
            </a:r>
            <a:r>
              <a:rPr lang="ru-RU" dirty="0" smtClean="0"/>
              <a:t>кистью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DrawArc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x1, </a:t>
            </a:r>
            <a:r>
              <a:rPr lang="ru-RU" dirty="0" err="1"/>
              <a:t>wxCoord</a:t>
            </a:r>
            <a:r>
              <a:rPr lang="ru-RU" dirty="0"/>
              <a:t> y1, </a:t>
            </a:r>
            <a:r>
              <a:rPr lang="ru-RU" dirty="0" err="1"/>
              <a:t>wxCoord</a:t>
            </a:r>
            <a:r>
              <a:rPr lang="ru-RU" dirty="0"/>
              <a:t> x2, </a:t>
            </a:r>
            <a:r>
              <a:rPr lang="ru-RU" dirty="0" err="1"/>
              <a:t>wxCoord</a:t>
            </a:r>
            <a:r>
              <a:rPr lang="ru-RU" dirty="0"/>
              <a:t> y2,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xc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yc</a:t>
            </a:r>
            <a:r>
              <a:rPr lang="ru-RU" dirty="0" smtClean="0"/>
              <a:t>)  -- Рисует </a:t>
            </a:r>
            <a:r>
              <a:rPr lang="ru-RU" dirty="0"/>
              <a:t>дугу окружности, с центром (</a:t>
            </a:r>
            <a:r>
              <a:rPr lang="en-US" i="1" dirty="0"/>
              <a:t>xc</a:t>
            </a:r>
            <a:r>
              <a:rPr lang="ru-RU" dirty="0"/>
              <a:t>, </a:t>
            </a:r>
            <a:r>
              <a:rPr lang="en-US" i="1" dirty="0" err="1"/>
              <a:t>yc</a:t>
            </a:r>
            <a:r>
              <a:rPr lang="ru-RU" dirty="0"/>
              <a:t>), с началом в точке (</a:t>
            </a:r>
            <a:r>
              <a:rPr lang="ru-RU" i="1" dirty="0"/>
              <a:t>x1</a:t>
            </a:r>
            <a:r>
              <a:rPr lang="ru-RU" dirty="0"/>
              <a:t>, </a:t>
            </a:r>
            <a:r>
              <a:rPr lang="ru-RU" i="1" dirty="0"/>
              <a:t>y1</a:t>
            </a:r>
            <a:r>
              <a:rPr lang="ru-RU" dirty="0"/>
              <a:t>) и окончанием (</a:t>
            </a:r>
            <a:r>
              <a:rPr lang="ru-RU" i="1" dirty="0"/>
              <a:t>x2</a:t>
            </a:r>
            <a:r>
              <a:rPr lang="ru-RU" dirty="0"/>
              <a:t>, </a:t>
            </a:r>
            <a:r>
              <a:rPr lang="ru-RU" i="1" dirty="0"/>
              <a:t>y2</a:t>
            </a:r>
            <a:r>
              <a:rPr lang="ru-RU" dirty="0"/>
              <a:t>). Дуга рисуется против часовой стрелки от начальной до конечной точки</a:t>
            </a:r>
            <a:r>
              <a:rPr lang="ru-RU" dirty="0" smtClean="0"/>
              <a:t>.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DrawCircle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radius</a:t>
            </a:r>
            <a:r>
              <a:rPr lang="ru-RU" dirty="0" smtClean="0"/>
              <a:t>) -- </a:t>
            </a:r>
            <a:r>
              <a:rPr lang="ru-RU" dirty="0"/>
              <a:t>Рисует окружность с центром (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 y</a:t>
            </a:r>
            <a:r>
              <a:rPr lang="en-US" dirty="0"/>
              <a:t>) </a:t>
            </a:r>
            <a:r>
              <a:rPr lang="ru-RU" dirty="0"/>
              <a:t>и заданным радиусом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DrawEllipse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width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height</a:t>
            </a:r>
            <a:r>
              <a:rPr lang="ru-RU" dirty="0" smtClean="0"/>
              <a:t>) -- Рисует  </a:t>
            </a:r>
            <a:r>
              <a:rPr lang="ru-RU" dirty="0"/>
              <a:t>эллипс, содержащиеся в прямоугольник, заданный координатами верхнего левого угла и его шириной и высотой</a:t>
            </a:r>
            <a:r>
              <a:rPr lang="ru-RU" dirty="0" smtClean="0"/>
              <a:t>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787463" y="25469"/>
            <a:ext cx="40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Некоторые методы </a:t>
            </a:r>
            <a:r>
              <a:rPr lang="en-US" sz="2800" dirty="0" err="1" smtClean="0"/>
              <a:t>wxDC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46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87079"/>
            <a:ext cx="7704667" cy="6570921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ru-RU" dirty="0" err="1"/>
              <a:t>DrawEllipticArc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width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height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err="1" smtClean="0"/>
              <a:t>end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Рисует </a:t>
            </a:r>
            <a:r>
              <a:rPr lang="ru-RU" dirty="0"/>
              <a:t>дугу эллипса. </a:t>
            </a:r>
            <a:r>
              <a:rPr lang="ru-RU" i="1" dirty="0"/>
              <a:t>х</a:t>
            </a:r>
            <a:r>
              <a:rPr lang="ru-RU" dirty="0"/>
              <a:t> и </a:t>
            </a:r>
            <a:r>
              <a:rPr lang="ru-RU" i="1" dirty="0"/>
              <a:t>у</a:t>
            </a:r>
            <a:r>
              <a:rPr lang="ru-RU" dirty="0"/>
              <a:t> координаты левого верхнего угла прямоугольника, содержащего эллипс. </a:t>
            </a:r>
            <a:r>
              <a:rPr lang="en-US" i="1" dirty="0"/>
              <a:t>width</a:t>
            </a:r>
            <a:r>
              <a:rPr lang="ru-RU" dirty="0"/>
              <a:t> и </a:t>
            </a:r>
            <a:r>
              <a:rPr lang="en-US" i="1" dirty="0"/>
              <a:t>height</a:t>
            </a:r>
            <a:r>
              <a:rPr lang="ru-RU" dirty="0"/>
              <a:t> задают ширину и высоту прямоугольника, содержащего эллипс.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end</a:t>
            </a:r>
            <a:r>
              <a:rPr lang="ru-RU" dirty="0"/>
              <a:t> начало и конец дуги относительно трех-часовой позиции от центра прямоугольника. Углы задаются в </a:t>
            </a:r>
            <a:r>
              <a:rPr lang="ru-RU" dirty="0" smtClean="0"/>
              <a:t>градусах</a:t>
            </a:r>
            <a:endParaRPr lang="en-US" dirty="0" smtClean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DrawLine</a:t>
            </a:r>
            <a:r>
              <a:rPr lang="ru-RU" dirty="0" smtClean="0"/>
              <a:t>(</a:t>
            </a:r>
            <a:r>
              <a:rPr lang="ru-RU" dirty="0" err="1" smtClean="0"/>
              <a:t>wxCoord</a:t>
            </a:r>
            <a:r>
              <a:rPr lang="ru-RU" dirty="0" smtClean="0"/>
              <a:t> x1, </a:t>
            </a:r>
            <a:r>
              <a:rPr lang="ru-RU" dirty="0" err="1" smtClean="0"/>
              <a:t>wxCoord</a:t>
            </a:r>
            <a:r>
              <a:rPr lang="ru-RU" dirty="0" smtClean="0"/>
              <a:t> y1, </a:t>
            </a:r>
            <a:r>
              <a:rPr lang="ru-RU" dirty="0" err="1" smtClean="0"/>
              <a:t>wxCoord</a:t>
            </a:r>
            <a:r>
              <a:rPr lang="ru-RU" dirty="0" smtClean="0"/>
              <a:t> x2, </a:t>
            </a:r>
            <a:r>
              <a:rPr lang="ru-RU" dirty="0" err="1" smtClean="0"/>
              <a:t>wxCoord</a:t>
            </a:r>
            <a:r>
              <a:rPr lang="ru-RU" dirty="0" smtClean="0"/>
              <a:t> y2)</a:t>
            </a:r>
            <a:r>
              <a:rPr lang="en-US" dirty="0" smtClean="0"/>
              <a:t> – </a:t>
            </a:r>
            <a:r>
              <a:rPr lang="ru-RU" dirty="0" smtClean="0"/>
              <a:t>Рисует линию из т. (</a:t>
            </a:r>
            <a:r>
              <a:rPr lang="en-US" i="1" dirty="0" smtClean="0"/>
              <a:t>x1,y1</a:t>
            </a:r>
            <a:r>
              <a:rPr lang="ru-RU" dirty="0" smtClean="0"/>
              <a:t>) в т.</a:t>
            </a:r>
            <a:r>
              <a:rPr lang="en-US" dirty="0" smtClean="0"/>
              <a:t>(</a:t>
            </a:r>
            <a:r>
              <a:rPr lang="en-US" i="1" dirty="0" smtClean="0"/>
              <a:t>x2,y2</a:t>
            </a:r>
            <a:r>
              <a:rPr lang="en-US" dirty="0" smtClean="0"/>
              <a:t>) 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DrawPolygon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n, </a:t>
            </a:r>
            <a:r>
              <a:rPr lang="ru-RU" dirty="0" err="1"/>
              <a:t>wxPoint</a:t>
            </a:r>
            <a:r>
              <a:rPr lang="ru-RU" dirty="0"/>
              <a:t> </a:t>
            </a:r>
            <a:r>
              <a:rPr lang="ru-RU" dirty="0" err="1"/>
              <a:t>points</a:t>
            </a:r>
            <a:r>
              <a:rPr lang="ru-RU" dirty="0"/>
              <a:t>[],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xoffset</a:t>
            </a:r>
            <a:r>
              <a:rPr lang="ru-RU" dirty="0"/>
              <a:t> = 0,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yoffset</a:t>
            </a:r>
            <a:r>
              <a:rPr lang="ru-RU" dirty="0"/>
              <a:t> = 0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/>
              <a:t>fill_style</a:t>
            </a:r>
            <a:r>
              <a:rPr lang="ru-RU" dirty="0"/>
              <a:t> = </a:t>
            </a:r>
            <a:r>
              <a:rPr lang="ru-RU" dirty="0" err="1"/>
              <a:t>wxODDEVEN_RULE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Рисует</a:t>
            </a:r>
            <a:r>
              <a:rPr lang="en-US" dirty="0" smtClean="0"/>
              <a:t>  </a:t>
            </a:r>
            <a:r>
              <a:rPr lang="ru-RU" dirty="0" smtClean="0"/>
              <a:t>закрашенный </a:t>
            </a:r>
            <a:r>
              <a:rPr lang="ru-RU" dirty="0"/>
              <a:t>многоугольник с помощью массива точек размером </a:t>
            </a:r>
            <a:r>
              <a:rPr lang="en-US" i="1" dirty="0" smtClean="0"/>
              <a:t>n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787463" y="25469"/>
            <a:ext cx="40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Некоторые методы </a:t>
            </a:r>
            <a:r>
              <a:rPr lang="en-US" sz="2800" dirty="0" err="1" smtClean="0"/>
              <a:t>wxDC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805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87079"/>
            <a:ext cx="7704667" cy="6570921"/>
          </a:xfrm>
        </p:spPr>
        <p:txBody>
          <a:bodyPr>
            <a:normAutofit/>
          </a:bodyPr>
          <a:lstStyle/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DrawPoint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Рисует</a:t>
            </a:r>
            <a:r>
              <a:rPr lang="en-US" dirty="0" smtClean="0"/>
              <a:t> </a:t>
            </a:r>
            <a:r>
              <a:rPr lang="ru-RU" dirty="0" smtClean="0"/>
              <a:t>точку </a:t>
            </a:r>
            <a:r>
              <a:rPr lang="ru-RU" dirty="0"/>
              <a:t>с координатами (</a:t>
            </a:r>
            <a:r>
              <a:rPr lang="en-US" i="1" dirty="0"/>
              <a:t>x, y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DrawRectangle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width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</a:t>
            </a:r>
            <a:r>
              <a:rPr lang="ru-RU" dirty="0" err="1"/>
              <a:t>height</a:t>
            </a:r>
            <a:r>
              <a:rPr lang="ru-RU" dirty="0" smtClean="0"/>
              <a:t>)</a:t>
            </a:r>
            <a:r>
              <a:rPr lang="en-US" dirty="0" smtClean="0"/>
              <a:t> -- </a:t>
            </a:r>
            <a:r>
              <a:rPr lang="ru-RU" dirty="0"/>
              <a:t>Рисует </a:t>
            </a:r>
            <a:r>
              <a:rPr lang="ru-RU" dirty="0" err="1"/>
              <a:t>прямоугольни</a:t>
            </a:r>
            <a:r>
              <a:rPr lang="ru-RU" dirty="0"/>
              <a:t> из точки (</a:t>
            </a:r>
            <a:r>
              <a:rPr lang="en-US" dirty="0"/>
              <a:t>x, y</a:t>
            </a:r>
            <a:r>
              <a:rPr lang="ru-RU" dirty="0"/>
              <a:t>) шириной </a:t>
            </a:r>
            <a:r>
              <a:rPr lang="ru-RU" i="1" dirty="0" err="1"/>
              <a:t>width</a:t>
            </a:r>
            <a:r>
              <a:rPr lang="ru-RU" dirty="0"/>
              <a:t>, высотой </a:t>
            </a:r>
            <a:r>
              <a:rPr lang="ru-RU" i="1" dirty="0" err="1" smtClean="0"/>
              <a:t>height</a:t>
            </a:r>
            <a:endParaRPr lang="en-US" i="1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DrawRotatedText</a:t>
            </a:r>
            <a:r>
              <a:rPr lang="ru-RU" dirty="0"/>
              <a:t>(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wxString</a:t>
            </a:r>
            <a:r>
              <a:rPr lang="ru-RU" dirty="0"/>
              <a:t>&amp; </a:t>
            </a:r>
            <a:r>
              <a:rPr lang="ru-RU" dirty="0" err="1"/>
              <a:t>text</a:t>
            </a:r>
            <a:r>
              <a:rPr lang="ru-RU" dirty="0"/>
              <a:t>, </a:t>
            </a:r>
            <a:r>
              <a:rPr lang="ru-RU" dirty="0" err="1"/>
              <a:t>wxCoord</a:t>
            </a:r>
            <a:r>
              <a:rPr lang="ru-RU" dirty="0"/>
              <a:t> x, </a:t>
            </a:r>
            <a:r>
              <a:rPr lang="ru-RU" dirty="0" err="1"/>
              <a:t>wxCoord</a:t>
            </a:r>
            <a:r>
              <a:rPr lang="ru-RU" dirty="0"/>
              <a:t> y, 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err="1"/>
              <a:t>angle</a:t>
            </a:r>
            <a:r>
              <a:rPr lang="ru-RU" dirty="0" smtClean="0"/>
              <a:t>)</a:t>
            </a:r>
            <a:r>
              <a:rPr lang="en-US" dirty="0" smtClean="0"/>
              <a:t> -- </a:t>
            </a:r>
            <a:r>
              <a:rPr lang="ru-RU" dirty="0"/>
              <a:t>Рисует текст повернутым на </a:t>
            </a:r>
            <a:r>
              <a:rPr lang="en-US" i="1" dirty="0"/>
              <a:t>angel</a:t>
            </a:r>
            <a:r>
              <a:rPr lang="ru-RU" dirty="0"/>
              <a:t> градусов.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DrawSpline</a:t>
            </a:r>
            <a:r>
              <a:rPr lang="ru-RU" dirty="0"/>
              <a:t>(</a:t>
            </a:r>
            <a:r>
              <a:rPr lang="ru-RU" dirty="0" err="1"/>
              <a:t>wxCoord</a:t>
            </a:r>
            <a:r>
              <a:rPr lang="ru-RU" dirty="0"/>
              <a:t> x1, </a:t>
            </a:r>
            <a:r>
              <a:rPr lang="ru-RU" dirty="0" err="1"/>
              <a:t>wxCoord</a:t>
            </a:r>
            <a:r>
              <a:rPr lang="ru-RU" dirty="0"/>
              <a:t> y1, </a:t>
            </a:r>
            <a:r>
              <a:rPr lang="ru-RU" dirty="0" err="1"/>
              <a:t>wxCoord</a:t>
            </a:r>
            <a:r>
              <a:rPr lang="ru-RU" dirty="0"/>
              <a:t> x2, </a:t>
            </a:r>
            <a:r>
              <a:rPr lang="ru-RU" dirty="0" err="1"/>
              <a:t>wxCoord</a:t>
            </a:r>
            <a:r>
              <a:rPr lang="ru-RU" dirty="0"/>
              <a:t> y2, </a:t>
            </a:r>
            <a:r>
              <a:rPr lang="ru-RU" dirty="0" err="1"/>
              <a:t>wxCoord</a:t>
            </a:r>
            <a:r>
              <a:rPr lang="ru-RU" dirty="0"/>
              <a:t> x3, </a:t>
            </a:r>
            <a:r>
              <a:rPr lang="ru-RU" dirty="0" err="1"/>
              <a:t>wxCoord</a:t>
            </a:r>
            <a:r>
              <a:rPr lang="ru-RU" dirty="0"/>
              <a:t> y3</a:t>
            </a:r>
            <a:r>
              <a:rPr lang="ru-RU" dirty="0" smtClean="0"/>
              <a:t>)</a:t>
            </a:r>
            <a:r>
              <a:rPr lang="en-US" dirty="0" smtClean="0"/>
              <a:t> -- </a:t>
            </a:r>
            <a:r>
              <a:rPr lang="ru-RU" dirty="0"/>
              <a:t>Рисует сплайн через 3 </a:t>
            </a:r>
            <a:r>
              <a:rPr lang="ru-RU" dirty="0" smtClean="0"/>
              <a:t>точки</a:t>
            </a:r>
            <a:endParaRPr lang="en-US" dirty="0" smtClean="0"/>
          </a:p>
          <a:p>
            <a:endParaRPr lang="ru-RU" dirty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787463" y="25469"/>
            <a:ext cx="40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Некоторые методы </a:t>
            </a:r>
            <a:r>
              <a:rPr lang="en-US" sz="2800" dirty="0" err="1" smtClean="0"/>
              <a:t>wxDC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2383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2251</TotalTime>
  <Words>1132</Words>
  <Application>Microsoft Office PowerPoint</Application>
  <PresentationFormat>Экран (4:3)</PresentationFormat>
  <Paragraphs>127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Wingdings</vt:lpstr>
      <vt:lpstr>Параллакс</vt:lpstr>
      <vt:lpstr>Microsoft Equation 3.0</vt:lpstr>
      <vt:lpstr>Лекция №6</vt:lpstr>
      <vt:lpstr>Презентация PowerPoint</vt:lpstr>
      <vt:lpstr>wxDC</vt:lpstr>
      <vt:lpstr>wxDC</vt:lpstr>
      <vt:lpstr>wxDC</vt:lpstr>
      <vt:lpstr>Диаграмма наследования wxDC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Масштабирование</vt:lpstr>
      <vt:lpstr>Масштабирование</vt:lpstr>
      <vt:lpstr>Масштабирование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161</cp:revision>
  <dcterms:created xsi:type="dcterms:W3CDTF">2013-09-03T20:28:14Z</dcterms:created>
  <dcterms:modified xsi:type="dcterms:W3CDTF">2013-11-13T21:27:49Z</dcterms:modified>
</cp:coreProperties>
</file>