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1"/>
  </p:notesMasterIdLst>
  <p:sldIdLst>
    <p:sldId id="283" r:id="rId2"/>
    <p:sldId id="284" r:id="rId3"/>
    <p:sldId id="285" r:id="rId4"/>
    <p:sldId id="286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50" d="100"/>
          <a:sy n="50" d="100"/>
        </p:scale>
        <p:origin x="-1560" y="-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F58C8-60DC-47B4-912A-EF7D70B9EC06}" type="datetimeFigureOut">
              <a:rPr lang="uk-UA" smtClean="0"/>
              <a:t>17.10.2013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AEDBD-E20A-4CDE-B9F2-9BFB28E7FF9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6710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68811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7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81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07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1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4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278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94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0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48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1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3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0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7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18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9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8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2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blocks.org/" TargetMode="External"/><Relationship Id="rId2" Type="http://schemas.openxmlformats.org/officeDocument/2006/relationships/hyperlink" Target="http://www.youtube.com/watch?v=QuPiZ86EFh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xwidgets.or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ross-platform" TargetMode="External"/><Relationship Id="rId2" Type="http://schemas.openxmlformats.org/officeDocument/2006/relationships/hyperlink" Target="http://ru.wikipedia.org/wiki/&#1050;&#1088;&#1086;&#1089;&#1089;&#1087;&#1083;&#1072;&#1090;&#1092;&#1086;&#1088;&#1084;&#1077;&#1085;&#1085;&#1086;&#1077;_&#1087;&#1088;&#1086;&#1075;&#1088;&#1072;&#1084;&#1084;&#1085;&#1086;&#1077;_&#1086;&#1073;&#1077;&#1089;&#1087;&#1077;&#1095;&#1077;&#1085;&#1080;&#1077;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600" dirty="0" smtClean="0"/>
              <a:t>Лекция №</a:t>
            </a:r>
            <a:r>
              <a:rPr lang="en-US" sz="6600" dirty="0" smtClean="0"/>
              <a:t>6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Кросс-платформенное программирование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319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Условная компиляция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Препроцессор языка Си предоставляет возможность компиляции с условиями. Это допускает возможность существования различных версий одного кода. Обычно, такой подход используется для настройки программы под платформу компилятора, состояние (отлаживаемый код может быть выделен в результирующем коде), или возможность проверки подключения файла строго один раз.</a:t>
            </a:r>
          </a:p>
        </p:txBody>
      </p:sp>
    </p:spTree>
    <p:extLst>
      <p:ext uri="{BB962C8B-B14F-4D97-AF65-F5344CB8AC3E}">
        <p14:creationId xmlns:p14="http://schemas.microsoft.com/office/powerpoint/2010/main" val="3245778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Условная компиляция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общем случае, программисту необходимо использовать конструкцию наподобие этой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ifndef</a:t>
            </a:r>
            <a:r>
              <a:rPr lang="en-US" dirty="0"/>
              <a:t> FOO_H</a:t>
            </a:r>
          </a:p>
          <a:p>
            <a:pPr marL="0" indent="0">
              <a:buNone/>
            </a:pPr>
            <a:r>
              <a:rPr lang="en-US" dirty="0"/>
              <a:t># define FOO_H</a:t>
            </a:r>
          </a:p>
          <a:p>
            <a:pPr marL="0" indent="0">
              <a:buNone/>
            </a:pPr>
            <a:r>
              <a:rPr lang="en-US" dirty="0"/>
              <a:t>...(</a:t>
            </a:r>
            <a:r>
              <a:rPr lang="ru-RU" dirty="0"/>
              <a:t>код заголовочного файла)...</a:t>
            </a:r>
          </a:p>
          <a:p>
            <a:pPr marL="0" indent="0">
              <a:buNone/>
            </a:pPr>
            <a:r>
              <a:rPr lang="ru-RU" dirty="0"/>
              <a:t># </a:t>
            </a:r>
            <a:r>
              <a:rPr lang="en-US" dirty="0" err="1"/>
              <a:t>endif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863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413359"/>
            <a:ext cx="7704667" cy="5586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Такая «защита макросов» предотвращает двойное подключение заголовочного файла путем проверки существования этого макроса, который имеет то же самое имя, что и заголовочный файл. Определение макроса FOO_H происходит, когда заголовочный файл впервые обрабатывается препроцессором. Затем, если этот заголовочный файл вновь подключается, FOO_H уже определен, в результате чего препроцессор пропускает полностью текст этого заголовочного файла.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То же самое можно сделать, включив в заголовочный файл директиву:</a:t>
            </a:r>
          </a:p>
          <a:p>
            <a:r>
              <a:rPr lang="ru-RU" dirty="0"/>
              <a:t># </a:t>
            </a:r>
            <a:r>
              <a:rPr lang="ru-RU" dirty="0" err="1"/>
              <a:t>pragma</a:t>
            </a:r>
            <a:r>
              <a:rPr lang="ru-RU" dirty="0"/>
              <a:t> </a:t>
            </a:r>
            <a:r>
              <a:rPr lang="ru-RU" dirty="0" err="1"/>
              <a:t>once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5723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75364"/>
            <a:ext cx="7704667" cy="58244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Условия препроцессора можно задавать несколькими способами, например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ifdef</a:t>
            </a:r>
            <a:r>
              <a:rPr lang="en-US" dirty="0"/>
              <a:t> x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/>
              <a:t># else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 smtClean="0"/>
              <a:t>endif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Этот способ часто используется в системных заголовочных файлах для проверки различных возможностей, определение которых может меняться в зависимости от платформы; например, библиотека </a:t>
            </a:r>
            <a:r>
              <a:rPr lang="ru-RU" dirty="0" err="1"/>
              <a:t>Glibc</a:t>
            </a:r>
            <a:r>
              <a:rPr lang="ru-RU" dirty="0"/>
              <a:t> использует макросы с проверкой особенностей с целью проверить, что операционная система и оборудование их (макросы) корректно поддерживает при неизменности программного интерфейса.</a:t>
            </a:r>
          </a:p>
        </p:txBody>
      </p:sp>
    </p:spTree>
    <p:extLst>
      <p:ext uri="{BB962C8B-B14F-4D97-AF65-F5344CB8AC3E}">
        <p14:creationId xmlns:p14="http://schemas.microsoft.com/office/powerpoint/2010/main" val="963352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07928"/>
          </a:xfrm>
        </p:spPr>
        <p:txBody>
          <a:bodyPr/>
          <a:lstStyle/>
          <a:p>
            <a:r>
              <a:rPr lang="en-US" dirty="0" err="1"/>
              <a:t>wxWidgets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365337"/>
            <a:ext cx="7704667" cy="463447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err="1"/>
              <a:t>wxWidgets</a:t>
            </a:r>
            <a:r>
              <a:rPr lang="ru-RU" dirty="0"/>
              <a:t> (ранее известная как </a:t>
            </a:r>
            <a:r>
              <a:rPr lang="ru-RU" dirty="0" err="1"/>
              <a:t>wxWindows</a:t>
            </a:r>
            <a:r>
              <a:rPr lang="ru-RU" dirty="0"/>
              <a:t>) — это кросс-платформенная библиотека инструментов с открытым исходным кодом для разработки кроссплатформенных на уровне исходного кода приложений, в частности для построения графического интерфейса пользователя (GUI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ru-RU" dirty="0" err="1"/>
              <a:t>wxWidgets</a:t>
            </a:r>
            <a:r>
              <a:rPr lang="ru-RU" dirty="0"/>
              <a:t> разработана не только для того, чтобы создавать GUI. Она также имеет набор классов для работы с графическими изображениями, HTML, XML документами, архивами, файловыми системами, процессами, подсистемами печати, мультимедиа, сетями, классы для организации </a:t>
            </a:r>
            <a:r>
              <a:rPr lang="ru-RU" dirty="0" err="1"/>
              <a:t>многопоточности</a:t>
            </a:r>
            <a:r>
              <a:rPr lang="ru-RU" dirty="0"/>
              <a:t>, отладки, отправки дампов и множество других инструментов.</a:t>
            </a:r>
          </a:p>
        </p:txBody>
      </p:sp>
    </p:spTree>
    <p:extLst>
      <p:ext uri="{BB962C8B-B14F-4D97-AF65-F5344CB8AC3E}">
        <p14:creationId xmlns:p14="http://schemas.microsoft.com/office/powerpoint/2010/main" val="917865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45506"/>
          </a:xfrm>
        </p:spPr>
        <p:txBody>
          <a:bodyPr/>
          <a:lstStyle/>
          <a:p>
            <a:r>
              <a:rPr lang="en-US" dirty="0" err="1"/>
              <a:t>wxWidgets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По традиции, версии </a:t>
            </a:r>
            <a:r>
              <a:rPr lang="ru-RU" dirty="0" err="1"/>
              <a:t>wxWidgets</a:t>
            </a:r>
            <a:r>
              <a:rPr lang="ru-RU" dirty="0"/>
              <a:t> для </a:t>
            </a:r>
            <a:r>
              <a:rPr lang="ru-RU" dirty="0" smtClean="0"/>
              <a:t>каждой</a:t>
            </a:r>
            <a:r>
              <a:rPr lang="en-US" dirty="0" smtClean="0"/>
              <a:t> </a:t>
            </a:r>
            <a:r>
              <a:rPr lang="ru-RU" dirty="0" smtClean="0"/>
              <a:t>платформы </a:t>
            </a:r>
            <a:r>
              <a:rPr lang="ru-RU" dirty="0"/>
              <a:t>обозначаются добавлением префикса </a:t>
            </a:r>
            <a:r>
              <a:rPr lang="ru-RU" dirty="0" err="1"/>
              <a:t>wx</a:t>
            </a:r>
            <a:r>
              <a:rPr lang="ru-RU" dirty="0"/>
              <a:t> к сокращенному названию платформы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Например</a:t>
            </a:r>
            <a:r>
              <a:rPr lang="ru-RU" dirty="0"/>
              <a:t>, </a:t>
            </a:r>
            <a:r>
              <a:rPr lang="ru-RU" dirty="0" err="1"/>
              <a:t>wxWidgets</a:t>
            </a:r>
            <a:r>
              <a:rPr lang="ru-RU" dirty="0"/>
              <a:t> для </a:t>
            </a:r>
            <a:r>
              <a:rPr lang="ru-RU" dirty="0" err="1"/>
              <a:t>Windows</a:t>
            </a:r>
            <a:r>
              <a:rPr lang="ru-RU" dirty="0"/>
              <a:t> обозначается как </a:t>
            </a:r>
            <a:r>
              <a:rPr lang="ru-RU" dirty="0" err="1"/>
              <a:t>wxMSW</a:t>
            </a:r>
            <a:r>
              <a:rPr lang="ru-RU" dirty="0"/>
              <a:t>, </a:t>
            </a:r>
            <a:r>
              <a:rPr lang="ru-RU" dirty="0" err="1"/>
              <a:t>wxWidgets</a:t>
            </a:r>
            <a:r>
              <a:rPr lang="ru-RU" dirty="0"/>
              <a:t> для GTK – </a:t>
            </a:r>
            <a:r>
              <a:rPr lang="ru-RU" dirty="0" smtClean="0"/>
              <a:t>как</a:t>
            </a:r>
            <a:r>
              <a:rPr lang="en-US" dirty="0" smtClean="0"/>
              <a:t> </a:t>
            </a:r>
            <a:r>
              <a:rPr lang="ru-RU" dirty="0" err="1" smtClean="0"/>
              <a:t>wxGTK</a:t>
            </a:r>
            <a:r>
              <a:rPr lang="ru-RU" dirty="0"/>
              <a:t>, </a:t>
            </a:r>
            <a:r>
              <a:rPr lang="ru-RU" dirty="0" err="1"/>
              <a:t>wxWidgets</a:t>
            </a:r>
            <a:r>
              <a:rPr lang="ru-RU" dirty="0"/>
              <a:t> для X11 – как wxX11, и т. д. Еще одна интересная возможность, </a:t>
            </a:r>
            <a:r>
              <a:rPr lang="ru-RU" dirty="0" smtClean="0"/>
              <a:t>связанная</a:t>
            </a:r>
            <a:r>
              <a:rPr lang="en-US" dirty="0" smtClean="0"/>
              <a:t> </a:t>
            </a:r>
            <a:r>
              <a:rPr lang="ru-RU" dirty="0" smtClean="0"/>
              <a:t>с </a:t>
            </a:r>
            <a:r>
              <a:rPr lang="ru-RU" dirty="0" err="1"/>
              <a:t>многоплатформенностью</a:t>
            </a:r>
            <a:r>
              <a:rPr lang="ru-RU" dirty="0"/>
              <a:t> </a:t>
            </a:r>
            <a:r>
              <a:rPr lang="ru-RU" dirty="0" err="1"/>
              <a:t>wxWidgets</a:t>
            </a:r>
            <a:r>
              <a:rPr lang="ru-RU" dirty="0"/>
              <a:t> – </a:t>
            </a:r>
            <a:r>
              <a:rPr lang="ru-RU" dirty="0" err="1"/>
              <a:t>кросскомпиляция</a:t>
            </a:r>
            <a:r>
              <a:rPr lang="ru-RU" dirty="0"/>
              <a:t>. На сайте проекта можно </a:t>
            </a:r>
            <a:r>
              <a:rPr lang="ru-RU" dirty="0" smtClean="0"/>
              <a:t>найти</a:t>
            </a:r>
            <a:r>
              <a:rPr lang="en-US" dirty="0" smtClean="0"/>
              <a:t> </a:t>
            </a:r>
            <a:r>
              <a:rPr lang="ru-RU" dirty="0" smtClean="0"/>
              <a:t>инструкции </a:t>
            </a:r>
            <a:r>
              <a:rPr lang="ru-RU" dirty="0"/>
              <a:t>по компиляции </a:t>
            </a:r>
            <a:r>
              <a:rPr lang="ru-RU" dirty="0" err="1"/>
              <a:t>wxWidgets</a:t>
            </a:r>
            <a:r>
              <a:rPr lang="ru-RU" dirty="0"/>
              <a:t>-программ для </a:t>
            </a:r>
            <a:r>
              <a:rPr lang="ru-RU" dirty="0" err="1"/>
              <a:t>Windows</a:t>
            </a:r>
            <a:r>
              <a:rPr lang="ru-RU" dirty="0"/>
              <a:t> из-под </a:t>
            </a:r>
            <a:r>
              <a:rPr lang="ru-RU" dirty="0" err="1"/>
              <a:t>Linux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9907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wxWidgets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Помимо собственно визуальных компонентов, </a:t>
            </a:r>
            <a:r>
              <a:rPr lang="ru-RU" dirty="0" err="1"/>
              <a:t>wxWidgets</a:t>
            </a:r>
            <a:r>
              <a:rPr lang="ru-RU" dirty="0"/>
              <a:t> предоставляет в </a:t>
            </a:r>
            <a:r>
              <a:rPr lang="ru-RU" dirty="0" smtClean="0"/>
              <a:t>распоряжение</a:t>
            </a:r>
            <a:r>
              <a:rPr lang="en-US" dirty="0" smtClean="0"/>
              <a:t> </a:t>
            </a:r>
            <a:r>
              <a:rPr lang="ru-RU" dirty="0" smtClean="0"/>
              <a:t>программиста </a:t>
            </a:r>
            <a:r>
              <a:rPr lang="ru-RU" dirty="0"/>
              <a:t>классы для работы с базами данных (поддерживаются интерфейсы ODBC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err="1" smtClean="0"/>
              <a:t>XBase</a:t>
            </a:r>
            <a:r>
              <a:rPr lang="ru-RU" dirty="0"/>
              <a:t>, </a:t>
            </a:r>
            <a:r>
              <a:rPr lang="ru-RU" dirty="0" err="1"/>
              <a:t>SQLite</a:t>
            </a:r>
            <a:r>
              <a:rPr lang="ru-RU" dirty="0"/>
              <a:t>), классы для работы с сокетами и популярными сетевыми протоколами, </a:t>
            </a:r>
            <a:r>
              <a:rPr lang="ru-RU" dirty="0" smtClean="0"/>
              <a:t>а</a:t>
            </a:r>
            <a:r>
              <a:rPr lang="en-US" dirty="0" smtClean="0"/>
              <a:t> </a:t>
            </a:r>
            <a:r>
              <a:rPr lang="ru-RU" dirty="0" smtClean="0"/>
              <a:t>также </a:t>
            </a:r>
            <a:r>
              <a:rPr lang="ru-RU" dirty="0"/>
              <a:t>специальные классы для работы с HTML.</a:t>
            </a:r>
          </a:p>
        </p:txBody>
      </p:sp>
    </p:spTree>
    <p:extLst>
      <p:ext uri="{BB962C8B-B14F-4D97-AF65-F5344CB8AC3E}">
        <p14:creationId xmlns:p14="http://schemas.microsoft.com/office/powerpoint/2010/main" val="308806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</a:t>
            </a:r>
            <a:r>
              <a:rPr lang="en-US" dirty="0" err="1" smtClean="0"/>
              <a:t>wxWidgets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866378"/>
            <a:ext cx="7704667" cy="4991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Подробная </a:t>
            </a:r>
            <a:r>
              <a:rPr lang="ru-RU" dirty="0" err="1"/>
              <a:t>видеоинструкция</a:t>
            </a:r>
            <a:endParaRPr lang="ru-RU" dirty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www.youtube.com/watch?v=QuPiZ86EFhQ</a:t>
            </a:r>
            <a:endParaRPr lang="en-US" dirty="0" smtClean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 err="1" smtClean="0"/>
              <a:t>Что</a:t>
            </a:r>
            <a:r>
              <a:rPr lang="uk-UA" dirty="0" smtClean="0"/>
              <a:t> </a:t>
            </a:r>
            <a:r>
              <a:rPr lang="uk-UA" dirty="0" err="1" smtClean="0"/>
              <a:t>необходимо</a:t>
            </a:r>
            <a:r>
              <a:rPr lang="uk-UA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CodeBlocks</a:t>
            </a:r>
            <a:r>
              <a:rPr lang="en-US" dirty="0"/>
              <a:t> + </a:t>
            </a:r>
            <a:r>
              <a:rPr lang="en-US" dirty="0" err="1"/>
              <a:t>MingW</a:t>
            </a:r>
            <a:r>
              <a:rPr lang="en-US" dirty="0"/>
              <a:t> 	</a:t>
            </a:r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://codeblocks.org/</a:t>
            </a:r>
            <a:r>
              <a:rPr lang="en-US" dirty="0" smtClean="0"/>
              <a:t> (~100 Mb)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WxWidgets</a:t>
            </a:r>
            <a:r>
              <a:rPr lang="en-US" dirty="0" smtClean="0"/>
              <a:t>	</a:t>
            </a:r>
            <a:r>
              <a:rPr lang="en-US" dirty="0" smtClean="0">
                <a:hlinkClick r:id="rId4"/>
              </a:rPr>
              <a:t>http://wxwidgets.org/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130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96" y="1371600"/>
            <a:ext cx="7410203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49" y="5581650"/>
            <a:ext cx="41719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57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</a:t>
            </a:r>
            <a:r>
              <a:rPr lang="en-US" dirty="0" smtClean="0"/>
              <a:t>Linux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847850"/>
            <a:ext cx="7704667" cy="4151966"/>
          </a:xfrm>
        </p:spPr>
        <p:txBody>
          <a:bodyPr/>
          <a:lstStyle/>
          <a:p>
            <a:r>
              <a:rPr lang="ru-RU" dirty="0" smtClean="0"/>
              <a:t>Установить </a:t>
            </a:r>
            <a:r>
              <a:rPr lang="en-US" dirty="0" smtClean="0"/>
              <a:t>Linux </a:t>
            </a:r>
            <a:r>
              <a:rPr lang="ru-RU" dirty="0" smtClean="0"/>
              <a:t>или </a:t>
            </a:r>
            <a:r>
              <a:rPr lang="en-US" dirty="0" err="1" smtClean="0"/>
              <a:t>VirtualBox</a:t>
            </a:r>
            <a:r>
              <a:rPr lang="ru-RU" dirty="0" smtClean="0"/>
              <a:t>, а затем установить в нем </a:t>
            </a:r>
            <a:r>
              <a:rPr lang="en-US" dirty="0" smtClean="0"/>
              <a:t>Linux</a:t>
            </a:r>
          </a:p>
          <a:p>
            <a:r>
              <a:rPr lang="ru-RU" dirty="0" smtClean="0"/>
              <a:t>Установить </a:t>
            </a:r>
            <a:r>
              <a:rPr lang="en-US" dirty="0" err="1" smtClean="0"/>
              <a:t>CodeBlocks</a:t>
            </a:r>
            <a:r>
              <a:rPr lang="ru-RU" dirty="0" smtClean="0"/>
              <a:t>, </a:t>
            </a:r>
            <a:r>
              <a:rPr lang="en-US" dirty="0" err="1" smtClean="0"/>
              <a:t>wxSmith</a:t>
            </a:r>
            <a:r>
              <a:rPr lang="en-US" dirty="0" smtClean="0"/>
              <a:t>, </a:t>
            </a:r>
            <a:r>
              <a:rPr lang="en-US" dirty="0" err="1" smtClean="0"/>
              <a:t>libwxwidgest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45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Кроссплатформенное программное обеспечение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 материалам </a:t>
            </a:r>
            <a:r>
              <a:rPr lang="en-US" dirty="0">
                <a:hlinkClick r:id="rId2"/>
              </a:rPr>
              <a:t>http://ru.wikipedia.org/wiki/</a:t>
            </a:r>
            <a:r>
              <a:rPr lang="ru-RU" dirty="0" err="1" smtClean="0">
                <a:hlinkClick r:id="rId2"/>
              </a:rPr>
              <a:t>Кроссплатформенное_программное_обеспечение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en.wikipedia.org/wiki/Cross-platform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86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Кроссплатформенное (межплатформенное) программное обеспечение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Кроссплатформенное (межплатформенное) программное обеспечение — программное обеспечение, работающее более чем на одной аппаратной платформе и/или операционной системе. Типичным примером является программное обеспечение, предназначенное для работы в операционных системах </a:t>
            </a:r>
            <a:r>
              <a:rPr lang="ru-RU" dirty="0" err="1"/>
              <a:t>Linux</a:t>
            </a:r>
            <a:r>
              <a:rPr lang="ru-RU" dirty="0"/>
              <a:t> и </a:t>
            </a:r>
            <a:r>
              <a:rPr lang="ru-RU" dirty="0" err="1"/>
              <a:t>Windows</a:t>
            </a:r>
            <a:r>
              <a:rPr lang="ru-RU" dirty="0"/>
              <a:t> одновременно.</a:t>
            </a:r>
          </a:p>
        </p:txBody>
      </p:sp>
    </p:spTree>
    <p:extLst>
      <p:ext uri="{BB962C8B-B14F-4D97-AF65-F5344CB8AC3E}">
        <p14:creationId xmlns:p14="http://schemas.microsoft.com/office/powerpoint/2010/main" val="57534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обеспечить кроссплатформенность?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ru-RU" dirty="0" smtClean="0"/>
              <a:t>Кроссплатформенные </a:t>
            </a:r>
            <a:r>
              <a:rPr lang="ru-RU" dirty="0"/>
              <a:t>языки </a:t>
            </a:r>
            <a:r>
              <a:rPr lang="ru-RU" dirty="0" smtClean="0"/>
              <a:t>программирования</a:t>
            </a:r>
          </a:p>
          <a:p>
            <a:pPr marL="457200" indent="-457200">
              <a:buAutoNum type="arabicPeriod"/>
            </a:pPr>
            <a:r>
              <a:rPr lang="ru-RU" dirty="0"/>
              <a:t>Кроссплатформенные среды </a:t>
            </a:r>
            <a:r>
              <a:rPr lang="ru-RU" dirty="0" smtClean="0"/>
              <a:t>исполнения (компилируемые/интерпретируемые)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875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006246" y="739036"/>
            <a:ext cx="285593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Кроссплатформенность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03746" y="194153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Языки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012492" y="194153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Среды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03746" y="4221271"/>
            <a:ext cx="240499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Прекомпилируемые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317299" y="4221271"/>
            <a:ext cx="22421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Интерпретируемые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4" idx="2"/>
            <a:endCxn id="5" idx="0"/>
          </p:cNvCxnSpPr>
          <p:nvPr/>
        </p:nvCxnSpPr>
        <p:spPr>
          <a:xfrm flipH="1">
            <a:off x="2260946" y="1653436"/>
            <a:ext cx="2173268" cy="2880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" idx="2"/>
            <a:endCxn id="6" idx="0"/>
          </p:cNvCxnSpPr>
          <p:nvPr/>
        </p:nvCxnSpPr>
        <p:spPr>
          <a:xfrm>
            <a:off x="4434214" y="1653436"/>
            <a:ext cx="2035478" cy="2880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2"/>
            <a:endCxn id="7" idx="0"/>
          </p:cNvCxnSpPr>
          <p:nvPr/>
        </p:nvCxnSpPr>
        <p:spPr>
          <a:xfrm flipH="1">
            <a:off x="3006246" y="2855934"/>
            <a:ext cx="3463446" cy="13653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2"/>
            <a:endCxn id="8" idx="0"/>
          </p:cNvCxnSpPr>
          <p:nvPr/>
        </p:nvCxnSpPr>
        <p:spPr>
          <a:xfrm flipH="1">
            <a:off x="6438378" y="2855934"/>
            <a:ext cx="31314" cy="13653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0707" y="2881172"/>
            <a:ext cx="42348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C, С++, Free Pascal, </a:t>
            </a:r>
            <a:r>
              <a:rPr lang="en-US" dirty="0" err="1" smtClean="0"/>
              <a:t>PureBasic</a:t>
            </a:r>
            <a:r>
              <a:rPr lang="ru-RU" dirty="0" smtClean="0"/>
              <a:t> +</a:t>
            </a:r>
          </a:p>
          <a:p>
            <a:r>
              <a:rPr lang="ru-RU" dirty="0"/>
              <a:t> </a:t>
            </a:r>
            <a:r>
              <a:rPr lang="ru-RU" dirty="0" smtClean="0"/>
              <a:t>кроссплатформенные библиотеки </a:t>
            </a:r>
            <a:r>
              <a:rPr lang="ru-RU" dirty="0"/>
              <a:t>— </a:t>
            </a:r>
            <a:endParaRPr lang="ru-RU" dirty="0" smtClean="0"/>
          </a:p>
          <a:p>
            <a:r>
              <a:rPr lang="en-US" dirty="0" err="1" smtClean="0"/>
              <a:t>Qt</a:t>
            </a:r>
            <a:r>
              <a:rPr lang="en-US" dirty="0"/>
              <a:t>, GTK+, FLTK, STL, Boost, </a:t>
            </a:r>
            <a:r>
              <a:rPr lang="en-US" dirty="0" smtClean="0"/>
              <a:t>OpenGL</a:t>
            </a:r>
            <a:r>
              <a:rPr lang="ru-RU" dirty="0"/>
              <a:t> </a:t>
            </a:r>
            <a:r>
              <a:rPr lang="ru-RU" dirty="0" smtClean="0"/>
              <a:t>и др.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625950" y="5254854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PHP, </a:t>
            </a:r>
            <a:r>
              <a:rPr lang="en-US" dirty="0" err="1"/>
              <a:t>ActionScript</a:t>
            </a:r>
            <a:r>
              <a:rPr lang="en-US" dirty="0"/>
              <a:t>, Perl, Python, </a:t>
            </a:r>
            <a:r>
              <a:rPr lang="en-US" dirty="0" err="1"/>
              <a:t>Tcl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Ruby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2454364" y="5254854"/>
            <a:ext cx="110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</a:t>
            </a:r>
            <a:r>
              <a:rPr lang="ru-RU" dirty="0"/>
              <a:t>и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7039627" y="726510"/>
            <a:ext cx="1565754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4" idx="3"/>
            <a:endCxn id="24" idx="1"/>
          </p:cNvCxnSpPr>
          <p:nvPr/>
        </p:nvCxnSpPr>
        <p:spPr>
          <a:xfrm flipV="1">
            <a:off x="5862181" y="1183710"/>
            <a:ext cx="1177446" cy="12526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8" idx="3"/>
          </p:cNvCxnSpPr>
          <p:nvPr/>
        </p:nvCxnSpPr>
        <p:spPr>
          <a:xfrm flipV="1">
            <a:off x="7559457" y="1678488"/>
            <a:ext cx="263047" cy="2999983"/>
          </a:xfrm>
          <a:prstGeom prst="bentConnector2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stCxn id="5" idx="1"/>
            <a:endCxn id="24" idx="0"/>
          </p:cNvCxnSpPr>
          <p:nvPr/>
        </p:nvCxnSpPr>
        <p:spPr>
          <a:xfrm rot="10800000" flipH="1">
            <a:off x="1803746" y="726510"/>
            <a:ext cx="6018758" cy="1672224"/>
          </a:xfrm>
          <a:prstGeom prst="bentConnector4">
            <a:avLst>
              <a:gd name="adj1" fmla="val -3798"/>
              <a:gd name="adj2" fmla="val 113670"/>
            </a:avLst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>
            <a:stCxn id="7" idx="1"/>
            <a:endCxn id="24" idx="0"/>
          </p:cNvCxnSpPr>
          <p:nvPr/>
        </p:nvCxnSpPr>
        <p:spPr>
          <a:xfrm rot="10800000" flipH="1">
            <a:off x="1803746" y="726511"/>
            <a:ext cx="6018758" cy="3951961"/>
          </a:xfrm>
          <a:prstGeom prst="bentConnector4">
            <a:avLst>
              <a:gd name="adj1" fmla="val -22528"/>
              <a:gd name="adj2" fmla="val 105784"/>
            </a:avLst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41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7081" y="0"/>
            <a:ext cx="7704667" cy="1271391"/>
          </a:xfrm>
        </p:spPr>
        <p:txBody>
          <a:bodyPr>
            <a:normAutofit fontScale="90000"/>
          </a:bodyPr>
          <a:lstStyle/>
          <a:p>
            <a:r>
              <a:rPr lang="ru-RU" dirty="0"/>
              <a:t>Кроссплатформенный пользовательский интерфейс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227551"/>
            <a:ext cx="7704667" cy="53861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На </a:t>
            </a:r>
            <a:r>
              <a:rPr lang="ru-RU" dirty="0" smtClean="0"/>
              <a:t>различных </a:t>
            </a:r>
            <a:r>
              <a:rPr lang="ru-RU" dirty="0"/>
              <a:t>ОС — независимо от того, как технически достигнута работа в них — стандартные элементы интерфейса имеют разные размеры. Поэтому простое жёсткое позиционирование элементов интерфейса невозможно — под другой ОС они могут налезать друг на друга. Существует несколько подходов.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Единый </a:t>
            </a:r>
            <a:r>
              <a:rPr lang="ru-RU" dirty="0"/>
              <a:t>стиль, общий для всех ОС. Программы выглядят одинаково под всеми ОС. Так работают интерфейсные библиотеки </a:t>
            </a:r>
            <a:r>
              <a:rPr lang="ru-RU" dirty="0" err="1"/>
              <a:t>Java</a:t>
            </a:r>
            <a:r>
              <a:rPr lang="ru-RU" dirty="0"/>
              <a:t> наподобие </a:t>
            </a:r>
            <a:r>
              <a:rPr lang="ru-RU" dirty="0" err="1"/>
              <a:t>Swing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rgbClr val="00B050"/>
                </a:solidFill>
              </a:rPr>
              <a:t>+</a:t>
            </a:r>
            <a:r>
              <a:rPr lang="ru-RU" dirty="0" smtClean="0"/>
              <a:t> можно </a:t>
            </a:r>
            <a:r>
              <a:rPr lang="ru-RU" dirty="0"/>
              <a:t>жёстко расставлять элементы управления на манер </a:t>
            </a:r>
            <a:r>
              <a:rPr lang="ru-RU" dirty="0" err="1"/>
              <a:t>Delphi</a:t>
            </a:r>
            <a:r>
              <a:rPr lang="ru-RU" dirty="0"/>
              <a:t>; оригинальный стиль.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rgbClr val="FF0000"/>
                </a:solidFill>
              </a:rPr>
              <a:t>-</a:t>
            </a:r>
            <a:r>
              <a:rPr lang="ru-RU" sz="4000" dirty="0" smtClean="0"/>
              <a:t> </a:t>
            </a:r>
            <a:r>
              <a:rPr lang="ru-RU" dirty="0" smtClean="0"/>
              <a:t>системе </a:t>
            </a:r>
            <a:r>
              <a:rPr lang="ru-RU" dirty="0"/>
              <a:t>приходится иметь свои экранные шрифты; стиль отличается от стиля ОС.</a:t>
            </a:r>
          </a:p>
        </p:txBody>
      </p:sp>
    </p:spTree>
    <p:extLst>
      <p:ext uri="{BB962C8B-B14F-4D97-AF65-F5344CB8AC3E}">
        <p14:creationId xmlns:p14="http://schemas.microsoft.com/office/powerpoint/2010/main" val="169776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751562"/>
            <a:ext cx="7704667" cy="524825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ru-RU" dirty="0" err="1" smtClean="0"/>
              <a:t>Самоадаптирующийся</a:t>
            </a:r>
            <a:r>
              <a:rPr lang="ru-RU" dirty="0" smtClean="0"/>
              <a:t> </a:t>
            </a:r>
            <a:r>
              <a:rPr lang="ru-RU" dirty="0"/>
              <a:t>интерфейс, подстраивающий сетку под реальные размеры элементов управления. Типичные примеры — </a:t>
            </a:r>
            <a:r>
              <a:rPr lang="ru-RU" dirty="0" err="1"/>
              <a:t>wxWidgets</a:t>
            </a:r>
            <a:r>
              <a:rPr lang="ru-RU" dirty="0"/>
              <a:t>, XUL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  <a:p>
            <a:pPr marL="0" indent="0">
              <a:buNone/>
            </a:pPr>
            <a:r>
              <a:rPr lang="ru-RU" sz="3900" dirty="0" smtClean="0">
                <a:solidFill>
                  <a:srgbClr val="00B050"/>
                </a:solidFill>
              </a:rPr>
              <a:t>+</a:t>
            </a:r>
            <a:r>
              <a:rPr lang="ru-RU" dirty="0" smtClean="0"/>
              <a:t> </a:t>
            </a:r>
            <a:r>
              <a:rPr lang="ru-RU" dirty="0"/>
              <a:t>стандартный стиль ОС, очень быстрый и «</a:t>
            </a:r>
            <a:r>
              <a:rPr lang="ru-RU" dirty="0" err="1"/>
              <a:t>скинующийся</a:t>
            </a:r>
            <a:r>
              <a:rPr lang="ru-RU" dirty="0"/>
              <a:t>» под </a:t>
            </a:r>
            <a:r>
              <a:rPr lang="ru-RU" dirty="0" err="1"/>
              <a:t>Windows</a:t>
            </a:r>
            <a:r>
              <a:rPr lang="ru-RU" dirty="0"/>
              <a:t> XP, </a:t>
            </a:r>
            <a:r>
              <a:rPr lang="ru-RU" dirty="0" err="1"/>
              <a:t>Vista</a:t>
            </a:r>
            <a:r>
              <a:rPr lang="ru-RU" dirty="0"/>
              <a:t> и 7; некоторая автоматизация локализации.</a:t>
            </a:r>
          </a:p>
          <a:p>
            <a:pPr marL="0" indent="0">
              <a:buNone/>
            </a:pPr>
            <a:r>
              <a:rPr lang="ru-RU" sz="3900" dirty="0" smtClean="0">
                <a:solidFill>
                  <a:srgbClr val="FF0000"/>
                </a:solidFill>
              </a:rPr>
              <a:t>-</a:t>
            </a:r>
            <a:r>
              <a:rPr lang="ru-RU" dirty="0" smtClean="0"/>
              <a:t> </a:t>
            </a:r>
            <a:r>
              <a:rPr lang="ru-RU" dirty="0"/>
              <a:t>чтобы собрать </a:t>
            </a:r>
            <a:r>
              <a:rPr lang="ru-RU" dirty="0" err="1"/>
              <a:t>самоадаптирующуюся</a:t>
            </a:r>
            <a:r>
              <a:rPr lang="ru-RU" dirty="0"/>
              <a:t> сетку, требуется квалифицированный программист; затруднена плотная компоновка.</a:t>
            </a:r>
          </a:p>
        </p:txBody>
      </p:sp>
    </p:spTree>
    <p:extLst>
      <p:ext uri="{BB962C8B-B14F-4D97-AF65-F5344CB8AC3E}">
        <p14:creationId xmlns:p14="http://schemas.microsoft.com/office/powerpoint/2010/main" val="3330070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488515"/>
            <a:ext cx="7704667" cy="5511301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ru-RU" dirty="0"/>
              <a:t>Гибридный подход реализован в GTK+. 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+</a:t>
            </a:r>
            <a:r>
              <a:rPr lang="ru-RU" dirty="0" smtClean="0"/>
              <a:t> </a:t>
            </a:r>
            <a:r>
              <a:rPr lang="ru-RU" dirty="0"/>
              <a:t>шрифты можно брать из системы, а не «тащить» свои; некоторая автоматизация локализации.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-</a:t>
            </a:r>
            <a:r>
              <a:rPr lang="ru-RU" dirty="0" smtClean="0"/>
              <a:t> </a:t>
            </a:r>
            <a:r>
              <a:rPr lang="ru-RU" dirty="0"/>
              <a:t>берёт все недостатки от первых двух подходов. Стиль отличается от стиля ОС; затруднена плотная компоновка</a:t>
            </a:r>
          </a:p>
        </p:txBody>
      </p:sp>
    </p:spTree>
    <p:extLst>
      <p:ext uri="{BB962C8B-B14F-4D97-AF65-F5344CB8AC3E}">
        <p14:creationId xmlns:p14="http://schemas.microsoft.com/office/powerpoint/2010/main" val="3173169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71183"/>
          </a:xfrm>
        </p:spPr>
        <p:txBody>
          <a:bodyPr/>
          <a:lstStyle/>
          <a:p>
            <a:r>
              <a:rPr lang="ru-RU" dirty="0"/>
              <a:t>Эмуляция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878904"/>
            <a:ext cx="7704667" cy="41209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Если программа не предназначена для исполнения (запуска) на определённой платформе, но для этой платформы существует эмулятор платформы, базовой для данной программы, то программа может быть исполнена в среде эмулятора.</a:t>
            </a:r>
          </a:p>
          <a:p>
            <a:pPr marL="0" indent="0">
              <a:buNone/>
            </a:pPr>
            <a:r>
              <a:rPr lang="ru-RU" dirty="0" smtClean="0"/>
              <a:t>Обычно </a:t>
            </a:r>
            <a:r>
              <a:rPr lang="ru-RU" dirty="0"/>
              <a:t>исполнение программы в среде эмулятора приводит к снижению производительности по сравнению с аналогичными программами, для которых платформа является базовой, так как значительная часть ресурсов системы расходуется на выполнение функций эмулятора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Например, для запуска </a:t>
            </a:r>
            <a:r>
              <a:rPr lang="en-US" dirty="0" smtClean="0"/>
              <a:t>Windows </a:t>
            </a:r>
            <a:r>
              <a:rPr lang="ru-RU" dirty="0" smtClean="0"/>
              <a:t>программ под </a:t>
            </a:r>
            <a:r>
              <a:rPr lang="en-US" dirty="0" smtClean="0"/>
              <a:t>Linux </a:t>
            </a:r>
            <a:r>
              <a:rPr lang="ru-RU" dirty="0" smtClean="0"/>
              <a:t>используется эмулятор </a:t>
            </a:r>
            <a:r>
              <a:rPr lang="en-US" dirty="0" smtClean="0"/>
              <a:t>Wine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6166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TC103457496[[fn=Параллакс]]</Template>
  <TotalTime>2906</TotalTime>
  <Words>861</Words>
  <Application>Microsoft Office PowerPoint</Application>
  <PresentationFormat>Экран (4:3)</PresentationFormat>
  <Paragraphs>74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Параллакс</vt:lpstr>
      <vt:lpstr>Лекция №6</vt:lpstr>
      <vt:lpstr>Кроссплатформенное программное обеспечение</vt:lpstr>
      <vt:lpstr>Кроссплатформенное (межплатформенное) программное обеспечение</vt:lpstr>
      <vt:lpstr>Как обеспечить кроссплатформенность?</vt:lpstr>
      <vt:lpstr>Презентация PowerPoint</vt:lpstr>
      <vt:lpstr>Кроссплатформенный пользовательский интерфейс</vt:lpstr>
      <vt:lpstr>Презентация PowerPoint</vt:lpstr>
      <vt:lpstr>Презентация PowerPoint</vt:lpstr>
      <vt:lpstr>Эмуляция</vt:lpstr>
      <vt:lpstr>Условная компиляция</vt:lpstr>
      <vt:lpstr>Условная компиляция</vt:lpstr>
      <vt:lpstr>Презентация PowerPoint</vt:lpstr>
      <vt:lpstr>Презентация PowerPoint</vt:lpstr>
      <vt:lpstr>wxWidgets</vt:lpstr>
      <vt:lpstr>wxWidgets</vt:lpstr>
      <vt:lpstr>wxWidgets</vt:lpstr>
      <vt:lpstr>Установка wxWidgets</vt:lpstr>
      <vt:lpstr>Презентация PowerPoint</vt:lpstr>
      <vt:lpstr>Для Linux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Alex</cp:lastModifiedBy>
  <cp:revision>160</cp:revision>
  <dcterms:created xsi:type="dcterms:W3CDTF">2013-09-03T20:28:14Z</dcterms:created>
  <dcterms:modified xsi:type="dcterms:W3CDTF">2013-10-17T10:58:09Z</dcterms:modified>
</cp:coreProperties>
</file>