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9"/>
  </p:notesMasterIdLst>
  <p:sldIdLst>
    <p:sldId id="283" r:id="rId2"/>
    <p:sldId id="301" r:id="rId3"/>
    <p:sldId id="291" r:id="rId4"/>
    <p:sldId id="292" r:id="rId5"/>
    <p:sldId id="293" r:id="rId6"/>
    <p:sldId id="294" r:id="rId7"/>
    <p:sldId id="295" r:id="rId8"/>
    <p:sldId id="296" r:id="rId9"/>
    <p:sldId id="297" r:id="rId10"/>
    <p:sldId id="298" r:id="rId11"/>
    <p:sldId id="299" r:id="rId12"/>
    <p:sldId id="302" r:id="rId13"/>
    <p:sldId id="303" r:id="rId14"/>
    <p:sldId id="304" r:id="rId15"/>
    <p:sldId id="305" r:id="rId16"/>
    <p:sldId id="306" r:id="rId17"/>
    <p:sldId id="307" r:id="rId18"/>
    <p:sldId id="308" r:id="rId19"/>
    <p:sldId id="309" r:id="rId20"/>
    <p:sldId id="310" r:id="rId21"/>
    <p:sldId id="311" r:id="rId22"/>
    <p:sldId id="317" r:id="rId23"/>
    <p:sldId id="318" r:id="rId24"/>
    <p:sldId id="319" r:id="rId25"/>
    <p:sldId id="320" r:id="rId26"/>
    <p:sldId id="321" r:id="rId27"/>
    <p:sldId id="322" r:id="rId28"/>
    <p:sldId id="323" r:id="rId29"/>
    <p:sldId id="324" r:id="rId30"/>
    <p:sldId id="325" r:id="rId31"/>
    <p:sldId id="331" r:id="rId32"/>
    <p:sldId id="332" r:id="rId33"/>
    <p:sldId id="333" r:id="rId34"/>
    <p:sldId id="334" r:id="rId35"/>
    <p:sldId id="335" r:id="rId36"/>
    <p:sldId id="336" r:id="rId37"/>
    <p:sldId id="33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84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F58C8-60DC-47B4-912A-EF7D70B9EC06}" type="datetimeFigureOut">
              <a:rPr lang="uk-UA" smtClean="0"/>
              <a:t>28.11.2013</a:t>
            </a:fld>
            <a:endParaRPr lang="uk-UA"/>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AEDBD-E20A-4CDE-B9F2-9BFB28E7FF9F}" type="slidenum">
              <a:rPr lang="uk-UA" smtClean="0"/>
              <a:t>‹#›</a:t>
            </a:fld>
            <a:endParaRPr lang="uk-UA"/>
          </a:p>
        </p:txBody>
      </p:sp>
    </p:spTree>
    <p:extLst>
      <p:ext uri="{BB962C8B-B14F-4D97-AF65-F5344CB8AC3E}">
        <p14:creationId xmlns:p14="http://schemas.microsoft.com/office/powerpoint/2010/main" val="3226710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Разбор текста (HTML-страниц, XML-страниц, проверка введённых данных на соответствие) является сложной задачей, часто требующей сотен строк кода с использованием строковых функций. Регулярные выражения позволяют осуществить такие операции в одну строку.</a:t>
            </a:r>
          </a:p>
          <a:p>
            <a:pPr>
              <a:spcBef>
                <a:spcPct val="0"/>
              </a:spcBef>
            </a:pPr>
            <a:endParaRPr lang="ru-RU" smtClean="0"/>
          </a:p>
          <a:p>
            <a:pPr>
              <a:spcBef>
                <a:spcPct val="0"/>
              </a:spcBef>
            </a:pPr>
            <a:r>
              <a:rPr lang="ru-RU" smtClean="0"/>
              <a:t>По закону сохранения, сложность задачи никуда не девается. Вы либо каждый раз будете создавать сложный код, либо потратите усилия на освоение сложного мини-языка, "регулярных выражений". Изучить регулярные выражения непросто и полное их освоение потребует значительной практики.</a:t>
            </a:r>
          </a:p>
          <a:p>
            <a:pPr>
              <a:spcBef>
                <a:spcPct val="0"/>
              </a:spcBef>
            </a:pPr>
            <a:endParaRPr lang="ru-RU" smtClean="0"/>
          </a:p>
          <a:p>
            <a:pPr>
              <a:spcBef>
                <a:spcPct val="0"/>
              </a:spcBef>
            </a:pPr>
            <a:r>
              <a:rPr lang="ru-RU" smtClean="0"/>
              <a:t>Если вы работали с Norton/Volkov/Windows Commander или Far, то знаете</a:t>
            </a:r>
          </a:p>
          <a:p>
            <a:pPr>
              <a:spcBef>
                <a:spcPct val="0"/>
              </a:spcBef>
            </a:pPr>
            <a:r>
              <a:rPr lang="ru-RU" smtClean="0"/>
              <a:t>   такую вещь как wildcards. Например: delete c:\windows\*.* удаляет все</a:t>
            </a:r>
          </a:p>
          <a:p>
            <a:pPr>
              <a:spcBef>
                <a:spcPct val="0"/>
              </a:spcBef>
            </a:pPr>
            <a:r>
              <a:rPr lang="ru-RU" smtClean="0"/>
              <a:t>   файлы из указанной директории. :) В именах файлов особых изощрений</a:t>
            </a:r>
          </a:p>
          <a:p>
            <a:pPr>
              <a:spcBef>
                <a:spcPct val="0"/>
              </a:spcBef>
            </a:pPr>
            <a:r>
              <a:rPr lang="ru-RU" smtClean="0"/>
              <a:t>   делать не приходится, поэтому система простая: символ * означает любой</a:t>
            </a:r>
          </a:p>
          <a:p>
            <a:pPr>
              <a:spcBef>
                <a:spcPct val="0"/>
              </a:spcBef>
            </a:pPr>
            <a:r>
              <a:rPr lang="ru-RU" smtClean="0"/>
              <a:t>   набор символов, в том числе пустой (*.txt), символ ? - любой символ</a:t>
            </a:r>
          </a:p>
          <a:p>
            <a:pPr>
              <a:spcBef>
                <a:spcPct val="0"/>
              </a:spcBef>
            </a:pPr>
            <a:r>
              <a:rPr lang="ru-RU" smtClean="0"/>
              <a:t>   или никакого символа (document?.txt) и еще какие-то обозначения для</a:t>
            </a:r>
          </a:p>
          <a:p>
            <a:pPr>
              <a:spcBef>
                <a:spcPct val="0"/>
              </a:spcBef>
            </a:pPr>
            <a:r>
              <a:rPr lang="ru-RU" smtClean="0"/>
              <a:t>   букв и цифр (я, честно говоря, ими давно не пользовался, поэтому так</a:t>
            </a:r>
          </a:p>
          <a:p>
            <a:pPr>
              <a:spcBef>
                <a:spcPct val="0"/>
              </a:spcBef>
            </a:pPr>
            <a:r>
              <a:rPr lang="ru-RU" smtClean="0"/>
              <a:t>   не вспомню).</a:t>
            </a:r>
          </a:p>
          <a:p>
            <a:pPr>
              <a:spcBef>
                <a:spcPct val="0"/>
              </a:spcBef>
            </a:pPr>
            <a:endParaRPr lang="ru-RU" smtClean="0"/>
          </a:p>
          <a:p>
            <a:pPr>
              <a:spcBef>
                <a:spcPct val="0"/>
              </a:spcBef>
            </a:pPr>
            <a:r>
              <a:rPr lang="ru-RU" smtClean="0"/>
              <a:t>   В регулярных выражениях подход иной. Система в первую очередь</a:t>
            </a:r>
          </a:p>
          <a:p>
            <a:pPr>
              <a:spcBef>
                <a:spcPct val="0"/>
              </a:spcBef>
            </a:pPr>
            <a:r>
              <a:rPr lang="ru-RU" smtClean="0"/>
              <a:t>   универсальна и должна уметь находить соответствия строк любым самым</a:t>
            </a:r>
          </a:p>
          <a:p>
            <a:pPr>
              <a:spcBef>
                <a:spcPct val="0"/>
              </a:spcBef>
            </a:pPr>
            <a:r>
              <a:rPr lang="ru-RU" smtClean="0"/>
              <a:t>   сложным запросам </a:t>
            </a:r>
          </a:p>
          <a:p>
            <a:pPr>
              <a:spcBef>
                <a:spcPct val="0"/>
              </a:spcBef>
            </a:pPr>
            <a:endParaRPr lang="ru-RU" smtClean="0"/>
          </a:p>
          <a:p>
            <a:pPr>
              <a:spcBef>
                <a:spcPct val="0"/>
              </a:spcBef>
            </a:pPr>
            <a:r>
              <a:rPr lang="ru-RU" smtClean="0"/>
              <a:t>в отличие от</a:t>
            </a:r>
          </a:p>
          <a:p>
            <a:pPr>
              <a:spcBef>
                <a:spcPct val="0"/>
              </a:spcBef>
            </a:pPr>
            <a:r>
              <a:rPr lang="ru-RU" smtClean="0"/>
              <a:t>   wildcard из операционной системы, здесь разделены такие вещи как</a:t>
            </a:r>
          </a:p>
          <a:p>
            <a:pPr>
              <a:spcBef>
                <a:spcPct val="0"/>
              </a:spcBef>
            </a:pPr>
            <a:r>
              <a:rPr lang="ru-RU" smtClean="0"/>
              <a:t>   указатель набора символов и указатель необходимого количества: &lt;набор</a:t>
            </a:r>
          </a:p>
          <a:p>
            <a:pPr>
              <a:spcBef>
                <a:spcPct val="0"/>
              </a:spcBef>
            </a:pPr>
            <a:r>
              <a:rPr lang="ru-RU" smtClean="0"/>
              <a:t>   символов&gt;&lt;квантификатор&gt; Вместо набора символов может быть</a:t>
            </a:r>
          </a:p>
          <a:p>
            <a:pPr>
              <a:spcBef>
                <a:spcPct val="0"/>
              </a:spcBef>
            </a:pPr>
            <a:r>
              <a:rPr lang="ru-RU" smtClean="0"/>
              <a:t>   использовано обозначение любого символа - точка, может быть указан</a:t>
            </a:r>
          </a:p>
          <a:p>
            <a:pPr>
              <a:spcBef>
                <a:spcPct val="0"/>
              </a:spcBef>
            </a:pPr>
            <a:r>
              <a:rPr lang="ru-RU" smtClean="0"/>
              <a:t>   конкретный набор символов (поддерживаются последовательности -</a:t>
            </a:r>
          </a:p>
          <a:p>
            <a:pPr>
              <a:spcBef>
                <a:spcPct val="0"/>
              </a:spcBef>
            </a:pPr>
            <a:r>
              <a:rPr lang="ru-RU" smtClean="0"/>
              <a:t>   упоминавшиеся "0-9"). Может быть указано "кроме данного набора</a:t>
            </a:r>
          </a:p>
          <a:p>
            <a:pPr>
              <a:spcBef>
                <a:spcPct val="0"/>
              </a:spcBef>
            </a:pPr>
            <a:r>
              <a:rPr lang="ru-RU" smtClean="0"/>
              <a:t>   символов". </a:t>
            </a:r>
          </a:p>
        </p:txBody>
      </p:sp>
      <p:sp>
        <p:nvSpPr>
          <p:cNvPr id="4710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1B950CEC-FC9D-468C-8237-B3576BE4E2D2}" type="slidenum">
              <a:rPr lang="ru-RU">
                <a:latin typeface="Calibri" pitchFamily="34" charset="0"/>
              </a:rPr>
              <a:pPr fontAlgn="base">
                <a:spcBef>
                  <a:spcPct val="0"/>
                </a:spcBef>
                <a:spcAft>
                  <a:spcPct val="0"/>
                </a:spcAft>
              </a:pPr>
              <a:t>13</a:t>
            </a:fld>
            <a:endParaRPr lang="ru-RU">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подвыражение внутри круглых скобок может быть сколь угодно сложным, но снаружи оно воспринимается как единое целое.</a:t>
            </a:r>
          </a:p>
          <a:p>
            <a:pPr>
              <a:spcBef>
                <a:spcPct val="0"/>
              </a:spcBef>
            </a:pPr>
            <a:r>
              <a:rPr lang="ru-RU" smtClean="0"/>
              <a:t>круглые скобки также ограничивают область действия в конструкции выбора, еще скобки могут запоминать текст, который совпал с находящимся в них подвыражением.</a:t>
            </a:r>
          </a:p>
        </p:txBody>
      </p:sp>
      <p:sp>
        <p:nvSpPr>
          <p:cNvPr id="6144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88ED7A1B-9514-4083-B7B0-8376BC90DD72}" type="slidenum">
              <a:rPr lang="ru-RU">
                <a:latin typeface="Calibri" pitchFamily="34" charset="0"/>
              </a:rPr>
              <a:pPr fontAlgn="base">
                <a:spcBef>
                  <a:spcPct val="0"/>
                </a:spcBef>
                <a:spcAft>
                  <a:spcPct val="0"/>
                </a:spcAft>
              </a:pPr>
              <a:t>23</a:t>
            </a:fld>
            <a:endParaRPr lang="ru-RU">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Символьный класс POSIX представляет собой одну из нескольких специальных метапоследовательностей, используемых внутри групповых выражений в стандарте POSIX. Например, :lower  - соответствует любой букве нижнего регистра в текущем локальном контексте.</a:t>
            </a:r>
          </a:p>
          <a:p>
            <a:pPr>
              <a:spcBef>
                <a:spcPct val="0"/>
              </a:spcBef>
            </a:pPr>
            <a:r>
              <a:rPr lang="ru-RU" smtClean="0"/>
              <a:t>Точный список символьных классов POSIX зависит от локального контекста, но следующие конструкции поддерживаются в большинстве систем.</a:t>
            </a:r>
          </a:p>
        </p:txBody>
      </p:sp>
      <p:sp>
        <p:nvSpPr>
          <p:cNvPr id="6246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B2336A3A-9AB8-4145-9B57-6777BD9DE0C1}" type="slidenum">
              <a:rPr lang="ru-RU">
                <a:latin typeface="Calibri" pitchFamily="34" charset="0"/>
              </a:rPr>
              <a:pPr fontAlgn="base">
                <a:spcBef>
                  <a:spcPct val="0"/>
                </a:spcBef>
                <a:spcAft>
                  <a:spcPct val="0"/>
                </a:spcAft>
              </a:pPr>
              <a:t>24</a:t>
            </a:fld>
            <a:endParaRPr lang="ru-RU">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Заметки 2"/>
          <p:cNvSpPr>
            <a:spLocks noGrp="1"/>
          </p:cNvSpPr>
          <p:nvPr>
            <p:ph type="body" idx="1"/>
          </p:nvPr>
        </p:nvSpPr>
        <p:spPr/>
        <p:txBody>
          <a:bodyPr>
            <a:normAutofit lnSpcReduction="10000"/>
          </a:bodyPr>
          <a:lstStyle/>
          <a:p>
            <a:pPr fontAlgn="auto">
              <a:spcBef>
                <a:spcPts val="0"/>
              </a:spcBef>
              <a:spcAft>
                <a:spcPts val="0"/>
              </a:spcAft>
              <a:defRPr/>
            </a:pPr>
            <a:r>
              <a:rPr lang="ru-RU" dirty="0" smtClean="0"/>
              <a:t>Жадность (в отношении регулярного выражения) — характеристика, указывающая на поведение регулярного выражения при обработке шаблона.</a:t>
            </a:r>
          </a:p>
          <a:p>
            <a:pPr fontAlgn="auto">
              <a:spcBef>
                <a:spcPts val="0"/>
              </a:spcBef>
              <a:spcAft>
                <a:spcPts val="0"/>
              </a:spcAft>
              <a:defRPr/>
            </a:pPr>
            <a:r>
              <a:rPr lang="ru-RU" dirty="0" smtClean="0"/>
              <a:t>Жадное регулярное выражение «стремится» захватить максимально возможный текст (например, указание «один или более символов» трактуется как «один или более, насколько возможно»).</a:t>
            </a:r>
          </a:p>
          <a:p>
            <a:pPr fontAlgn="auto">
              <a:spcBef>
                <a:spcPts val="0"/>
              </a:spcBef>
              <a:spcAft>
                <a:spcPts val="0"/>
              </a:spcAft>
              <a:defRPr/>
            </a:pPr>
            <a:r>
              <a:rPr lang="ru-RU" dirty="0" smtClean="0"/>
              <a:t>Нежадное регулярное выражение «стремится» захватить минимально возможный текст (например, указание «один или более символов» будет трактоваться как «один символ»).</a:t>
            </a:r>
            <a:endParaRPr lang="en-US" dirty="0" smtClean="0"/>
          </a:p>
          <a:p>
            <a:pPr fontAlgn="auto">
              <a:spcBef>
                <a:spcPts val="0"/>
              </a:spcBef>
              <a:spcAft>
                <a:spcPts val="0"/>
              </a:spcAft>
              <a:defRPr/>
            </a:pPr>
            <a:r>
              <a:rPr lang="ru-RU" dirty="0" smtClean="0"/>
              <a:t>Жадный: Захватывает текст, находящийся между квадратных скобок. Однако, если в тексте несколько вхождений текста квадратных скобок, будет захвачен весь текст между первыми открывающими скобками и последними закрывающими.</a:t>
            </a:r>
            <a:endParaRPr lang="en-US" dirty="0" smtClean="0"/>
          </a:p>
          <a:p>
            <a:pPr fontAlgn="auto">
              <a:spcBef>
                <a:spcPts val="0"/>
              </a:spcBef>
              <a:spcAft>
                <a:spcPts val="0"/>
              </a:spcAft>
              <a:defRPr/>
            </a:pPr>
            <a:r>
              <a:rPr lang="ru-RU" dirty="0" smtClean="0"/>
              <a:t>Нежадный: Аналогично, захватывает текст, находящийся между квадратными скобками, но прекращает захват после первых же закрывающих квадратных скобок.</a:t>
            </a:r>
          </a:p>
          <a:p>
            <a:pPr fontAlgn="auto">
              <a:spcBef>
                <a:spcPts val="0"/>
              </a:spcBef>
              <a:spcAft>
                <a:spcPts val="0"/>
              </a:spcAft>
              <a:defRPr/>
            </a:pPr>
            <a:endParaRPr lang="ru-RU" dirty="0" smtClean="0"/>
          </a:p>
          <a:p>
            <a:pPr fontAlgn="auto">
              <a:spcBef>
                <a:spcPts val="0"/>
              </a:spcBef>
              <a:spcAft>
                <a:spcPts val="0"/>
              </a:spcAft>
              <a:defRPr/>
            </a:pPr>
            <a:r>
              <a:rPr lang="ru-RU" dirty="0" smtClean="0"/>
              <a:t>Разница в реализации:</a:t>
            </a:r>
          </a:p>
          <a:p>
            <a:pPr fontAlgn="auto">
              <a:spcBef>
                <a:spcPts val="0"/>
              </a:spcBef>
              <a:spcAft>
                <a:spcPts val="0"/>
              </a:spcAft>
              <a:defRPr/>
            </a:pPr>
            <a:r>
              <a:rPr lang="ru-RU" dirty="0" smtClean="0"/>
              <a:t>При необходимости обработать жадный элемент шаблона, </a:t>
            </a:r>
            <a:r>
              <a:rPr lang="ru-RU" dirty="0" err="1" smtClean="0"/>
              <a:t>парсер</a:t>
            </a:r>
            <a:r>
              <a:rPr lang="ru-RU" dirty="0" smtClean="0"/>
              <a:t> начинает поиск соответствия с конца обрабатываемой строки; при обработке нежадного элемента, проверка производится с текущего места обработки строки до первого несоответствия.</a:t>
            </a:r>
          </a:p>
          <a:p>
            <a:pPr fontAlgn="auto">
              <a:spcBef>
                <a:spcPts val="0"/>
              </a:spcBef>
              <a:spcAft>
                <a:spcPts val="0"/>
              </a:spcAft>
              <a:defRPr/>
            </a:pPr>
            <a:endParaRPr lang="ru-RU" dirty="0" smtClean="0"/>
          </a:p>
          <a:p>
            <a:pPr fontAlgn="auto">
              <a:spcBef>
                <a:spcPts val="0"/>
              </a:spcBef>
              <a:spcAft>
                <a:spcPts val="0"/>
              </a:spcAft>
              <a:defRPr/>
            </a:pPr>
            <a:r>
              <a:rPr lang="ru-RU" dirty="0" smtClean="0"/>
              <a:t>Использование ленивых квантификаторов может повлечь за собой обратную проблему, когда выражению соответствует слишком короткая, в частности, пустая строка.</a:t>
            </a:r>
          </a:p>
          <a:p>
            <a:pPr fontAlgn="auto">
              <a:spcBef>
                <a:spcPts val="0"/>
              </a:spcBef>
              <a:spcAft>
                <a:spcPts val="0"/>
              </a:spcAft>
              <a:defRPr/>
            </a:pPr>
            <a:r>
              <a:rPr lang="ru-RU" dirty="0" smtClean="0"/>
              <a:t>Также общей проблемой как жадных, так и ленивых выражений являются точки возврата для перебора вариантов выражения. Точки ставятся после каждой итерации квантификатора. Если интерпретатор не нашёл соответствия после квантификатора, то он начинает возвращаться по всем установленным точкам, пересчитывая оттуда выражение по-другому.</a:t>
            </a:r>
          </a:p>
          <a:p>
            <a:pPr fontAlgn="auto">
              <a:spcBef>
                <a:spcPts val="0"/>
              </a:spcBef>
              <a:spcAft>
                <a:spcPts val="0"/>
              </a:spcAft>
              <a:defRPr/>
            </a:pPr>
            <a:endParaRPr lang="ru-RU" dirty="0" smtClean="0"/>
          </a:p>
          <a:p>
            <a:pPr fontAlgn="auto">
              <a:spcBef>
                <a:spcPts val="0"/>
              </a:spcBef>
              <a:spcAft>
                <a:spcPts val="0"/>
              </a:spcAft>
              <a:defRPr/>
            </a:pPr>
            <a:r>
              <a:rPr lang="ru-RU" dirty="0" smtClean="0"/>
              <a:t>В отличие от обычной (жадной) квантификации, ревнивая квантификация не только старается найти максимально длинный вариант, но ещё и не позволяет алгоритму возвращаться к предыдущим шагам поиска для того, чтобы найти возможные соответствия для оставшейся части регулярного выражения.</a:t>
            </a:r>
          </a:p>
          <a:p>
            <a:pPr fontAlgn="auto">
              <a:spcBef>
                <a:spcPts val="0"/>
              </a:spcBef>
              <a:spcAft>
                <a:spcPts val="0"/>
              </a:spcAft>
              <a:defRPr/>
            </a:pPr>
            <a:r>
              <a:rPr lang="ru-RU" dirty="0" smtClean="0"/>
              <a:t>Использование ревнивых квантификаторов увеличивает скорость поиска, особенно в тех случаях, когда строка не соответствует регулярному выражению. Кроме того, ревнивые квантификаторы могут быть использованы для исключения нежелательных совпадений.</a:t>
            </a:r>
            <a:endParaRPr lang="ru-RU" dirty="0"/>
          </a:p>
        </p:txBody>
      </p:sp>
      <p:sp>
        <p:nvSpPr>
          <p:cNvPr id="6349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BDB907E3-5E53-4B97-AAFD-7C137B62D170}" type="slidenum">
              <a:rPr lang="ru-RU">
                <a:latin typeface="Calibri" pitchFamily="34" charset="0"/>
              </a:rPr>
              <a:pPr fontAlgn="base">
                <a:spcBef>
                  <a:spcPct val="0"/>
                </a:spcBef>
                <a:spcAft>
                  <a:spcPct val="0"/>
                </a:spcAft>
              </a:pPr>
              <a:t>25</a:t>
            </a:fld>
            <a:endParaRPr lang="ru-RU">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В двух базовых типах механизмов регулярных выражений отражаются два принципиально разных подхода к сравнению регулярного выражения со строкой.</a:t>
            </a:r>
            <a:endParaRPr lang="en-US" smtClean="0"/>
          </a:p>
          <a:p>
            <a:pPr>
              <a:spcBef>
                <a:spcPct val="0"/>
              </a:spcBef>
            </a:pPr>
            <a:r>
              <a:rPr lang="ru-RU" smtClean="0"/>
              <a:t>NFA (англ. nondeterministic finite-state automata — недетерминированные конечные автоматы) используют жадный алгоритм отката, проверяя все возможные расширения регулярного выражения в определённом порядке и выбирая первое подходящее значение. NFA может обрабатывать подвыражения и обратные ссылки. Но из-за алгоритма отката традиционный NFA может проверять одно и то же место несколько раз, что отрицательно сказывается на скорости работы. Поскольку традиционный NFA принимает первое найденное соответствие, он может и не найти самое длинное из вхождений (этого требует стандарт POSIX, и существуют модификации NFA выполняющие это требование — GNU sed). Именно такой механизм регулярных выражений используется, например, в Perl, Tcl и .NET.</a:t>
            </a:r>
          </a:p>
          <a:p>
            <a:pPr>
              <a:spcBef>
                <a:spcPct val="0"/>
              </a:spcBef>
            </a:pPr>
            <a:r>
              <a:rPr lang="ru-RU" smtClean="0"/>
              <a:t>Говорят, что мех НКА управляется регулярным выражением, а метод ДКА управляется текстом. Пример to(nite|knight|night) - управление передается внутри регулярного выражения от компонента к компоненту - механизм управляется рег.выражением.</a:t>
            </a:r>
          </a:p>
          <a:p>
            <a:pPr>
              <a:spcBef>
                <a:spcPct val="0"/>
              </a:spcBef>
            </a:pPr>
            <a:r>
              <a:rPr lang="ru-RU" smtClean="0"/>
              <a:t>фактически каждое подвыражение в рег.выр проверяется независимо от других, не считая обратных ссылок. </a:t>
            </a:r>
          </a:p>
          <a:p>
            <a:pPr>
              <a:spcBef>
                <a:spcPct val="0"/>
              </a:spcBef>
            </a:pPr>
            <a:r>
              <a:rPr lang="ru-RU" smtClean="0"/>
              <a:t>Общие действия механизма в процессе поиска полностью определяются структурой подвыражений и управляющих конструкций рег.выражения(выбор, круглые скобки, квантификаторы). Следовательно, автор выражения может управлять ходом дальнейших событий, добиваясь правильной и эффективной работы.</a:t>
            </a:r>
            <a:endParaRPr lang="en-US" smtClean="0"/>
          </a:p>
          <a:p>
            <a:pPr>
              <a:spcBef>
                <a:spcPct val="0"/>
              </a:spcBef>
            </a:pPr>
            <a:endParaRPr lang="en-US" smtClean="0"/>
          </a:p>
          <a:p>
            <a:pPr>
              <a:spcBef>
                <a:spcPct val="0"/>
              </a:spcBef>
            </a:pPr>
            <a:endParaRPr lang="ru-RU" smtClean="0"/>
          </a:p>
          <a:p>
            <a:pPr>
              <a:spcBef>
                <a:spcPct val="0"/>
              </a:spcBef>
            </a:pPr>
            <a:r>
              <a:rPr lang="ru-RU" smtClean="0"/>
              <a:t>DFA (англ. deterministic finite-state automata — детерминированные конечные автоматы) работают линейно по времени, поскольку не используют откаты и никогда не проверяют какую-либо часть текста дважды. Они могут гарантированно найти самую длинную строку из возможных. DFA содержит только конечное состояние, следовательно, не обрабатывает обратных ссылок, а также не поддерживает конструкций с явным расширением, то есть не способен обработать и подвыражения. DFA используется, например, в lex и egrep.</a:t>
            </a:r>
          </a:p>
        </p:txBody>
      </p:sp>
      <p:sp>
        <p:nvSpPr>
          <p:cNvPr id="6451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554370C5-71A0-4907-9427-E6F787ABEA25}" type="slidenum">
              <a:rPr lang="ru-RU">
                <a:latin typeface="Calibri" pitchFamily="34" charset="0"/>
              </a:rPr>
              <a:pPr fontAlgn="base">
                <a:spcBef>
                  <a:spcPct val="0"/>
                </a:spcBef>
                <a:spcAft>
                  <a:spcPct val="0"/>
                </a:spcAft>
              </a:pPr>
              <a:t>26</a:t>
            </a:fld>
            <a:endParaRPr lang="ru-RU">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В известном редакторе Unix ed одна из команд выводила строки редактируемого файла, в которых находилось совпадение для заданного регулярного выражения, эта команда читалась как "глобальный вывод по рег выражению". функция оказалась настолько полезной, что была преобразована в отдельную утилиту. так появилась программа grep, по образцу которой позднее была создана ее расширеная версия - egrep.</a:t>
            </a:r>
            <a:endParaRPr lang="en-US" smtClean="0"/>
          </a:p>
          <a:p>
            <a:pPr>
              <a:spcBef>
                <a:spcPct val="0"/>
              </a:spcBef>
            </a:pPr>
            <a:r>
              <a:rPr lang="ru-RU" smtClean="0"/>
              <a:t>Изначально сам по себе grep обладал очень ограниченными возможностями по сравнению с egrep: не было *</a:t>
            </a:r>
          </a:p>
        </p:txBody>
      </p:sp>
      <p:sp>
        <p:nvSpPr>
          <p:cNvPr id="6554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440AD324-41EB-4A14-963A-EE8A137FC8F7}" type="slidenum">
              <a:rPr lang="ru-RU">
                <a:latin typeface="Calibri" pitchFamily="34" charset="0"/>
              </a:rPr>
              <a:pPr fontAlgn="base">
                <a:spcBef>
                  <a:spcPct val="0"/>
                </a:spcBef>
                <a:spcAft>
                  <a:spcPct val="0"/>
                </a:spcAft>
              </a:pPr>
              <a:t>27</a:t>
            </a:fld>
            <a:endParaRPr lang="ru-RU">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Отличие команды fgrep от egrep(1) и grep(1) в том, что она выполняет сопоставление с цепочкой символов, а не с шаблоном, заданным регулярным выражением; fgrep быстр и компактен. </a:t>
            </a:r>
          </a:p>
          <a:p>
            <a:pPr>
              <a:spcBef>
                <a:spcPct val="0"/>
              </a:spcBef>
            </a:pPr>
            <a:endParaRPr lang="ru-RU" smtClean="0"/>
          </a:p>
          <a:p>
            <a:pPr>
              <a:spcBef>
                <a:spcPct val="0"/>
              </a:spcBef>
            </a:pPr>
            <a:r>
              <a:rPr lang="ru-RU" smtClean="0"/>
              <a:t>Команда fgrep трактует символы $, *, [ ], ^, |, ( ), и \ буквально, а не как элементы полных регулярных выражений. </a:t>
            </a:r>
          </a:p>
        </p:txBody>
      </p:sp>
      <p:sp>
        <p:nvSpPr>
          <p:cNvPr id="6656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00BF722-4D37-4182-AC70-B4AE09F25AA3}" type="slidenum">
              <a:rPr lang="ru-RU">
                <a:latin typeface="Calibri" pitchFamily="34" charset="0"/>
              </a:rPr>
              <a:pPr fontAlgn="base">
                <a:spcBef>
                  <a:spcPct val="0"/>
                </a:spcBef>
                <a:spcAft>
                  <a:spcPct val="0"/>
                </a:spcAft>
              </a:pPr>
              <a:t>28</a:t>
            </a:fld>
            <a:endParaRPr lang="ru-RU">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-i 	При сопоставлении не различать большие и малые буквы.</a:t>
            </a:r>
            <a:endParaRPr lang="en-US" smtClean="0"/>
          </a:p>
          <a:p>
            <a:pPr>
              <a:spcBef>
                <a:spcPct val="0"/>
              </a:spcBef>
            </a:pPr>
            <a:r>
              <a:rPr lang="ru-RU" smtClean="0"/>
              <a:t>КОДЫ ЗАВЕРШЕНИЯ </a:t>
            </a:r>
          </a:p>
          <a:p>
            <a:pPr>
              <a:spcBef>
                <a:spcPct val="0"/>
              </a:spcBef>
            </a:pPr>
            <a:endParaRPr lang="ru-RU" smtClean="0"/>
          </a:p>
          <a:p>
            <a:pPr>
              <a:spcBef>
                <a:spcPct val="0"/>
              </a:spcBef>
            </a:pPr>
            <a:r>
              <a:rPr lang="ru-RU" smtClean="0"/>
              <a:t>   0    Были успешные сопоставления.</a:t>
            </a:r>
          </a:p>
          <a:p>
            <a:pPr>
              <a:spcBef>
                <a:spcPct val="0"/>
              </a:spcBef>
            </a:pPr>
            <a:endParaRPr lang="ru-RU" smtClean="0"/>
          </a:p>
          <a:p>
            <a:pPr>
              <a:spcBef>
                <a:spcPct val="0"/>
              </a:spcBef>
            </a:pPr>
            <a:r>
              <a:rPr lang="ru-RU" smtClean="0"/>
              <a:t>   1    Успешных сопоставлений не было.</a:t>
            </a:r>
          </a:p>
          <a:p>
            <a:pPr>
              <a:spcBef>
                <a:spcPct val="0"/>
              </a:spcBef>
            </a:pPr>
            <a:endParaRPr lang="ru-RU" smtClean="0"/>
          </a:p>
          <a:p>
            <a:pPr>
              <a:spcBef>
                <a:spcPct val="0"/>
              </a:spcBef>
            </a:pPr>
            <a:r>
              <a:rPr lang="ru-RU" smtClean="0"/>
              <a:t>   2    Есть синтаксические ошибки или  недоступные  файлы</a:t>
            </a:r>
          </a:p>
          <a:p>
            <a:pPr>
              <a:spcBef>
                <a:spcPct val="0"/>
              </a:spcBef>
            </a:pPr>
            <a:endParaRPr lang="ru-RU" smtClean="0"/>
          </a:p>
          <a:p>
            <a:pPr>
              <a:spcBef>
                <a:spcPct val="0"/>
              </a:spcBef>
            </a:pPr>
            <a:r>
              <a:rPr lang="ru-RU" smtClean="0"/>
              <a:t>       (даже если были успешные сопоставления).</a:t>
            </a:r>
          </a:p>
        </p:txBody>
      </p:sp>
      <p:sp>
        <p:nvSpPr>
          <p:cNvPr id="6758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36ADD813-3323-46B8-AD8E-681C54D65E0C}" type="slidenum">
              <a:rPr lang="ru-RU">
                <a:latin typeface="Calibri" pitchFamily="34" charset="0"/>
              </a:rPr>
              <a:pPr fontAlgn="base">
                <a:spcBef>
                  <a:spcPct val="0"/>
                </a:spcBef>
                <a:spcAft>
                  <a:spcPct val="0"/>
                </a:spcAft>
              </a:pPr>
              <a:t>29</a:t>
            </a:fld>
            <a:endParaRPr lang="ru-RU">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Буквы, цифры, дефисы и подчёркивания, от 3 до 16 символов.</a:t>
            </a:r>
          </a:p>
        </p:txBody>
      </p:sp>
      <p:sp>
        <p:nvSpPr>
          <p:cNvPr id="7168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8054A1D8-887E-41E4-89FE-75EF14D75A0F}" type="slidenum">
              <a:rPr lang="ru-RU">
                <a:latin typeface="Calibri" pitchFamily="34" charset="0"/>
              </a:rPr>
              <a:pPr fontAlgn="base">
                <a:spcBef>
                  <a:spcPct val="0"/>
                </a:spcBef>
                <a:spcAft>
                  <a:spcPct val="0"/>
                </a:spcAft>
              </a:pPr>
              <a:t>32</a:t>
            </a:fld>
            <a:endParaRPr lang="ru-RU">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 знание регулярных выражений можно будет применить в десятке программных систем, начиная от скриптовых языков, заканчивая базами данных - не смотря на то, что существует несколько диалектов регулярных выражений, вы свободно сможете оперировать ими в любой системе, обладая необходимыми для этого фундаментальными знаниями.</a:t>
            </a:r>
          </a:p>
          <a:p>
            <a:pPr>
              <a:spcBef>
                <a:spcPct val="0"/>
              </a:spcBef>
            </a:pPr>
            <a:r>
              <a:rPr lang="ru-RU" smtClean="0"/>
              <a:t>Рассматривая регулярные выражения в контексте любого языка или программы, необходимо учитывать три фактора:</a:t>
            </a:r>
          </a:p>
          <a:p>
            <a:pPr>
              <a:spcBef>
                <a:spcPct val="0"/>
              </a:spcBef>
            </a:pPr>
            <a:r>
              <a:rPr lang="ru-RU" smtClean="0"/>
              <a:t>1. состав и интерпретация поддерживаемых метасимволов. часто называется диалектом регулярного выражения.</a:t>
            </a:r>
          </a:p>
          <a:p>
            <a:pPr>
              <a:spcBef>
                <a:spcPct val="0"/>
              </a:spcBef>
            </a:pPr>
            <a:r>
              <a:rPr lang="ru-RU" smtClean="0"/>
              <a:t>2. особенности взаимодействия регулярных выражений с языком или программой  - в частности, синтаксис операций с регулярными выражениями, поддерживаемые операции и требования к тексту, с которыми они работают.</a:t>
            </a:r>
          </a:p>
          <a:p>
            <a:pPr>
              <a:spcBef>
                <a:spcPct val="0"/>
              </a:spcBef>
            </a:pPr>
            <a:r>
              <a:rPr lang="ru-RU" smtClean="0"/>
              <a:t>3. специфика применения регулярных выражений к тексту. метод реализации механизма регулярных выражений, вырбранный разработчиком языка или программы, заметно влияет на результаты применения любого регулярного выражения.</a:t>
            </a:r>
          </a:p>
          <a:p>
            <a:pPr>
              <a:spcBef>
                <a:spcPct val="0"/>
              </a:spcBef>
            </a:pPr>
            <a:endParaRPr lang="ru-RU" smtClean="0"/>
          </a:p>
        </p:txBody>
      </p:sp>
      <p:sp>
        <p:nvSpPr>
          <p:cNvPr id="4813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25EDD13E-F351-432A-B48C-92773647D497}" type="slidenum">
              <a:rPr lang="ru-RU">
                <a:latin typeface="Calibri" pitchFamily="34" charset="0"/>
              </a:rPr>
              <a:pPr fontAlgn="base">
                <a:spcBef>
                  <a:spcPct val="0"/>
                </a:spcBef>
                <a:spcAft>
                  <a:spcPct val="0"/>
                </a:spcAft>
              </a:pPr>
              <a:t>14</a:t>
            </a:fld>
            <a:endParaRPr lang="ru-RU">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Допустим, вы хотите найти строку "grey", которая в тексте может встречаться в другом написании. При помощи конструкции | , называемой символьным классом, можно перечислить символы, которые могут находиться в данной позиции текста.</a:t>
            </a:r>
          </a:p>
          <a:p>
            <a:pPr>
              <a:spcBef>
                <a:spcPct val="0"/>
              </a:spcBef>
            </a:pPr>
            <a:r>
              <a:rPr lang="ru-RU" smtClean="0"/>
              <a:t>Круглые скобки, которые также являются метасимволами, отделяют конструкцию выбора от остального выражения. -&gt; конструкция альтернативы | действует только внутри скобок.</a:t>
            </a:r>
          </a:p>
          <a:p>
            <a:pPr>
              <a:spcBef>
                <a:spcPct val="0"/>
              </a:spcBef>
            </a:pPr>
            <a:endParaRPr lang="ru-RU" smtClean="0"/>
          </a:p>
        </p:txBody>
      </p:sp>
      <p:sp>
        <p:nvSpPr>
          <p:cNvPr id="4915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179C55FF-7B4F-4C31-B4AC-59ABEE79D30A}" type="slidenum">
              <a:rPr lang="ru-RU">
                <a:latin typeface="Calibri" pitchFamily="34" charset="0"/>
              </a:rPr>
              <a:pPr fontAlgn="base">
                <a:spcBef>
                  <a:spcPct val="0"/>
                </a:spcBef>
                <a:spcAft>
                  <a:spcPct val="0"/>
                </a:spcAft>
              </a:pPr>
              <a:t>15</a:t>
            </a:fld>
            <a:endParaRPr lang="ru-RU">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На данном слайде представлены квантификаторы повторений: метасимволы, отображающие переменное количество экземпляров элемента. </a:t>
            </a:r>
          </a:p>
          <a:p>
            <a:pPr>
              <a:spcBef>
                <a:spcPct val="0"/>
              </a:spcBef>
            </a:pPr>
            <a:r>
              <a:rPr lang="ru-RU" smtClean="0"/>
              <a:t>для +: пытается найти как можно большее количество экземпляров указанного элемента, но при отсутствии хотя бы одного сопоставление завершается неудачей.</a:t>
            </a:r>
          </a:p>
          <a:p>
            <a:pPr>
              <a:spcBef>
                <a:spcPct val="0"/>
              </a:spcBef>
            </a:pPr>
            <a:r>
              <a:rPr lang="ru-RU" smtClean="0"/>
              <a:t>Для ? и * совпадение существует всегда - вопрос только в том, какой именно текст будет (или, наоборот, не будет) содержаться в совпадении.</a:t>
            </a:r>
          </a:p>
          <a:p>
            <a:pPr>
              <a:spcBef>
                <a:spcPct val="0"/>
              </a:spcBef>
            </a:pPr>
            <a:endParaRPr lang="ru-RU" smtClean="0"/>
          </a:p>
        </p:txBody>
      </p:sp>
      <p:sp>
        <p:nvSpPr>
          <p:cNvPr id="5018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8F56D273-6879-4DFB-B06B-1E07802843E0}" type="slidenum">
              <a:rPr lang="ru-RU">
                <a:latin typeface="Calibri" pitchFamily="34" charset="0"/>
              </a:rPr>
              <a:pPr fontAlgn="base">
                <a:spcBef>
                  <a:spcPct val="0"/>
                </a:spcBef>
                <a:spcAft>
                  <a:spcPct val="0"/>
                </a:spcAft>
              </a:pPr>
              <a:t>16</a:t>
            </a:fld>
            <a:endParaRPr lang="ru-RU">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dirty="0" smtClean="0"/>
              <a:t>Стандарт POSIX также делит регулярные выражения на две категории: BRE (</a:t>
            </a:r>
            <a:r>
              <a:rPr lang="ru-RU" dirty="0" err="1" smtClean="0"/>
              <a:t>Basic</a:t>
            </a:r>
            <a:r>
              <a:rPr lang="ru-RU" dirty="0" smtClean="0"/>
              <a:t> </a:t>
            </a:r>
            <a:r>
              <a:rPr lang="ru-RU" dirty="0" err="1" smtClean="0"/>
              <a:t>Regular</a:t>
            </a:r>
            <a:r>
              <a:rPr lang="ru-RU" dirty="0" smtClean="0"/>
              <a:t> </a:t>
            </a:r>
            <a:r>
              <a:rPr lang="ru-RU" dirty="0" err="1" smtClean="0"/>
              <a:t>Expressions</a:t>
            </a:r>
            <a:r>
              <a:rPr lang="ru-RU" dirty="0" smtClean="0"/>
              <a:t>) и ERE (</a:t>
            </a:r>
            <a:r>
              <a:rPr lang="ru-RU" dirty="0" err="1" smtClean="0"/>
              <a:t>Extended</a:t>
            </a:r>
            <a:r>
              <a:rPr lang="ru-RU" dirty="0" smtClean="0"/>
              <a:t> </a:t>
            </a:r>
            <a:r>
              <a:rPr lang="ru-RU" dirty="0" err="1" smtClean="0"/>
              <a:t>Regular</a:t>
            </a:r>
            <a:r>
              <a:rPr lang="ru-RU" dirty="0" smtClean="0"/>
              <a:t> </a:t>
            </a:r>
            <a:r>
              <a:rPr lang="ru-RU" dirty="0" err="1" smtClean="0"/>
              <a:t>Expressions</a:t>
            </a:r>
            <a:r>
              <a:rPr lang="ru-RU" dirty="0" smtClean="0"/>
              <a:t>). В обеих категориях поддерживаются метасимволы . и *, якоря ^ и $, группирование символов в скобках (для BRE скобки экранируются обратным </a:t>
            </a:r>
            <a:r>
              <a:rPr lang="ru-RU" dirty="0" err="1" smtClean="0"/>
              <a:t>слэшем</a:t>
            </a:r>
            <a:r>
              <a:rPr lang="ru-RU" dirty="0" smtClean="0"/>
              <a:t>), применение квантификаторов \{</a:t>
            </a:r>
            <a:r>
              <a:rPr lang="ru-RU" dirty="0" err="1" smtClean="0"/>
              <a:t>min,max</a:t>
            </a:r>
            <a:r>
              <a:rPr lang="ru-RU" dirty="0" smtClean="0"/>
              <a:t>\} к группам в скобках. Запоминание и повторное использование \1...\9 поддерживает только категория BRE, а квантификаторы + и ? и конструкцию выбора – только категория ERE.</a:t>
            </a:r>
          </a:p>
          <a:p>
            <a:pPr>
              <a:spcBef>
                <a:spcPct val="0"/>
              </a:spcBef>
            </a:pPr>
            <a:r>
              <a:rPr lang="ru-RU" dirty="0" smtClean="0"/>
              <a:t>Набор утилит (включая редактор </a:t>
            </a:r>
            <a:r>
              <a:rPr lang="ru-RU" dirty="0" err="1" smtClean="0"/>
              <a:t>sed</a:t>
            </a:r>
            <a:r>
              <a:rPr lang="ru-RU" dirty="0" smtClean="0"/>
              <a:t> и фильтр </a:t>
            </a:r>
            <a:r>
              <a:rPr lang="ru-RU" dirty="0" err="1" smtClean="0"/>
              <a:t>grep</a:t>
            </a:r>
            <a:r>
              <a:rPr lang="ru-RU" dirty="0" smtClean="0"/>
              <a:t>), поставляемых в дистрибутивах UNIX, одним из первых способствовал популяризации регулярных выражений для обработки текстов.</a:t>
            </a:r>
          </a:p>
          <a:p>
            <a:pPr>
              <a:spcBef>
                <a:spcPct val="0"/>
              </a:spcBef>
            </a:pPr>
            <a:r>
              <a:rPr lang="en-US" dirty="0" smtClean="0"/>
              <a:t>BRE: </a:t>
            </a:r>
          </a:p>
          <a:p>
            <a:pPr>
              <a:spcBef>
                <a:spcPct val="0"/>
              </a:spcBef>
            </a:pPr>
            <a:r>
              <a:rPr lang="en-US" dirty="0" smtClean="0"/>
              <a:t>.</a:t>
            </a:r>
          </a:p>
          <a:p>
            <a:pPr>
              <a:spcBef>
                <a:spcPct val="0"/>
              </a:spcBef>
            </a:pPr>
            <a:r>
              <a:rPr lang="en-US" dirty="0" smtClean="0"/>
              <a:t>[ ]</a:t>
            </a:r>
          </a:p>
          <a:p>
            <a:pPr>
              <a:spcBef>
                <a:spcPct val="0"/>
              </a:spcBef>
            </a:pPr>
            <a:r>
              <a:rPr lang="en-US" dirty="0" smtClean="0"/>
              <a:t>[^ ]</a:t>
            </a:r>
          </a:p>
          <a:p>
            <a:pPr>
              <a:spcBef>
                <a:spcPct val="0"/>
              </a:spcBef>
            </a:pPr>
            <a:r>
              <a:rPr lang="en-US" dirty="0" smtClean="0"/>
              <a:t>^</a:t>
            </a:r>
          </a:p>
          <a:p>
            <a:pPr>
              <a:spcBef>
                <a:spcPct val="0"/>
              </a:spcBef>
            </a:pPr>
            <a:r>
              <a:rPr lang="en-US" dirty="0" smtClean="0"/>
              <a:t>$</a:t>
            </a:r>
          </a:p>
          <a:p>
            <a:pPr>
              <a:spcBef>
                <a:spcPct val="0"/>
              </a:spcBef>
            </a:pPr>
            <a:r>
              <a:rPr lang="en-US" dirty="0" smtClean="0"/>
              <a:t>*</a:t>
            </a:r>
            <a:endParaRPr lang="ru-RU" dirty="0" smtClean="0"/>
          </a:p>
        </p:txBody>
      </p:sp>
      <p:sp>
        <p:nvSpPr>
          <p:cNvPr id="5120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9538C961-2D97-43CB-9313-39AC34A8B157}" type="slidenum">
              <a:rPr lang="ru-RU">
                <a:latin typeface="Calibri" pitchFamily="34" charset="0"/>
              </a:rPr>
              <a:pPr fontAlgn="base">
                <a:spcBef>
                  <a:spcPct val="0"/>
                </a:spcBef>
                <a:spcAft>
                  <a:spcPct val="0"/>
                </a:spcAft>
              </a:pPr>
              <a:t>17</a:t>
            </a:fld>
            <a:endParaRPr lang="ru-RU">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 Квантификатором можно указать как конкретное значение, так и пределы.</a:t>
            </a:r>
          </a:p>
          <a:p>
            <a:pPr>
              <a:spcBef>
                <a:spcPct val="0"/>
              </a:spcBef>
            </a:pPr>
            <a:r>
              <a:rPr lang="ru-RU" smtClean="0"/>
              <a:t>   Если число заданных подпадает под пределы квантификатора, фрагмент</a:t>
            </a:r>
          </a:p>
          <a:p>
            <a:pPr>
              <a:spcBef>
                <a:spcPct val="0"/>
              </a:spcBef>
            </a:pPr>
            <a:r>
              <a:rPr lang="ru-RU" smtClean="0"/>
              <a:t>   выражения считается совпавшим с разбираемой строкой. Синтаксис:</a:t>
            </a:r>
          </a:p>
          <a:p>
            <a:pPr>
              <a:spcBef>
                <a:spcPct val="0"/>
              </a:spcBef>
            </a:pPr>
            <a:r>
              <a:rPr lang="ru-RU" smtClean="0"/>
              <a:t>   {&lt;количество&gt;} либо {&lt;минимум&gt;, &lt;максимум&gt;}</a:t>
            </a:r>
          </a:p>
          <a:p>
            <a:pPr>
              <a:spcBef>
                <a:spcPct val="0"/>
              </a:spcBef>
            </a:pPr>
            <a:endParaRPr lang="ru-RU" smtClean="0"/>
          </a:p>
          <a:p>
            <a:pPr>
              <a:spcBef>
                <a:spcPct val="0"/>
              </a:spcBef>
            </a:pPr>
            <a:r>
              <a:rPr lang="ru-RU" smtClean="0"/>
              <a:t>   Если нужно указать только необходимый минимум, а максимума нет, просто</a:t>
            </a:r>
          </a:p>
          <a:p>
            <a:pPr>
              <a:spcBef>
                <a:spcPct val="0"/>
              </a:spcBef>
            </a:pPr>
            <a:r>
              <a:rPr lang="ru-RU" smtClean="0"/>
              <a:t>   ставим запятую и не пишем второе число: "{5,}" ("минимум 5"). Для</a:t>
            </a:r>
          </a:p>
          <a:p>
            <a:pPr>
              <a:spcBef>
                <a:spcPct val="0"/>
              </a:spcBef>
            </a:pPr>
            <a:r>
              <a:rPr lang="ru-RU" smtClean="0"/>
              <a:t>   наиболее часто употребляемых квантификаторов есть специальные</a:t>
            </a:r>
          </a:p>
          <a:p>
            <a:pPr>
              <a:spcBef>
                <a:spcPct val="0"/>
              </a:spcBef>
            </a:pPr>
            <a:r>
              <a:rPr lang="ru-RU" smtClean="0"/>
              <a:t>   обозначения</a:t>
            </a:r>
          </a:p>
          <a:p>
            <a:pPr>
              <a:spcBef>
                <a:spcPct val="0"/>
              </a:spcBef>
            </a:pPr>
            <a:endParaRPr lang="ru-RU" smtClean="0"/>
          </a:p>
          <a:p>
            <a:pPr>
              <a:spcBef>
                <a:spcPct val="0"/>
              </a:spcBef>
            </a:pPr>
            <a:r>
              <a:rPr lang="ru-RU" smtClean="0"/>
              <a:t>Якоря. </a:t>
            </a:r>
          </a:p>
          <a:p>
            <a:pPr>
              <a:spcBef>
                <a:spcPct val="0"/>
              </a:spcBef>
            </a:pPr>
            <a:r>
              <a:rPr lang="ru-RU" smtClean="0"/>
              <a:t>Эти символы должны стоять соответственно в самом начале и в самом</a:t>
            </a:r>
          </a:p>
          <a:p>
            <a:pPr>
              <a:spcBef>
                <a:spcPct val="0"/>
              </a:spcBef>
            </a:pPr>
            <a:r>
              <a:rPr lang="ru-RU" smtClean="0"/>
              <a:t>   конце строки. Чтобы интерпретатор корректно понял символ $ в конце,</a:t>
            </a:r>
          </a:p>
          <a:p>
            <a:pPr>
              <a:spcBef>
                <a:spcPct val="0"/>
              </a:spcBef>
            </a:pPr>
            <a:r>
              <a:rPr lang="ru-RU" smtClean="0"/>
              <a:t>   желательно добавить к нему обратный слэш: ereg("foo\$", $bar)Структура</a:t>
            </a:r>
          </a:p>
        </p:txBody>
      </p:sp>
      <p:sp>
        <p:nvSpPr>
          <p:cNvPr id="5222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849FCB56-8A21-4D6F-ABCE-8D64E3A3B882}" type="slidenum">
              <a:rPr lang="ru-RU">
                <a:latin typeface="Calibri" pitchFamily="34" charset="0"/>
              </a:rPr>
              <a:pPr fontAlgn="base">
                <a:spcBef>
                  <a:spcPct val="0"/>
                </a:spcBef>
                <a:spcAft>
                  <a:spcPct val="0"/>
                </a:spcAft>
              </a:pPr>
              <a:t>19</a:t>
            </a:fld>
            <a:endParaRPr lang="ru-RU">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Отменено использование обратной косой черты для метасимволов { } и ( ).</a:t>
            </a:r>
          </a:p>
          <a:p>
            <a:pPr>
              <a:spcBef>
                <a:spcPct val="0"/>
              </a:spcBef>
            </a:pPr>
            <a:r>
              <a:rPr lang="ru-RU" smtClean="0"/>
              <a:t>Обратная косая черта перед метасимволом отменяет его специальное значение (см. Представление специальных символов).</a:t>
            </a:r>
          </a:p>
          <a:p>
            <a:pPr>
              <a:spcBef>
                <a:spcPct val="0"/>
              </a:spcBef>
            </a:pPr>
            <a:r>
              <a:rPr lang="ru-RU" smtClean="0"/>
              <a:t>Отвергнута теоретически нерегулярная конструкция \n.</a:t>
            </a:r>
          </a:p>
          <a:p>
            <a:pPr>
              <a:spcBef>
                <a:spcPct val="0"/>
              </a:spcBef>
            </a:pPr>
            <a:r>
              <a:rPr lang="ru-RU" smtClean="0"/>
              <a:t>Добавлены метасимволы +, ?, |.</a:t>
            </a:r>
          </a:p>
        </p:txBody>
      </p:sp>
      <p:sp>
        <p:nvSpPr>
          <p:cNvPr id="5325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C41AAFC5-32F2-4190-A5D7-B1185E68FF77}" type="slidenum">
              <a:rPr lang="ru-RU">
                <a:latin typeface="Calibri" pitchFamily="34" charset="0"/>
              </a:rPr>
              <a:pPr fontAlgn="base">
                <a:spcBef>
                  <a:spcPct val="0"/>
                </a:spcBef>
                <a:spcAft>
                  <a:spcPct val="0"/>
                </a:spcAft>
              </a:pPr>
              <a:t>20</a:t>
            </a:fld>
            <a:endParaRPr lang="ru-RU">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Заметки 2"/>
          <p:cNvSpPr>
            <a:spLocks noGrp="1"/>
          </p:cNvSpPr>
          <p:nvPr>
            <p:ph type="body" idx="1"/>
          </p:nvPr>
        </p:nvSpPr>
        <p:spPr/>
        <p:txBody>
          <a:bodyPr>
            <a:normAutofit lnSpcReduction="10000"/>
          </a:bodyPr>
          <a:lstStyle/>
          <a:p>
            <a:pPr fontAlgn="auto">
              <a:spcBef>
                <a:spcPts val="0"/>
              </a:spcBef>
              <a:spcAft>
                <a:spcPts val="0"/>
              </a:spcAft>
              <a:defRPr/>
            </a:pPr>
            <a:r>
              <a:rPr lang="ru-RU" dirty="0" smtClean="0"/>
              <a:t>Синтаксис регулярных выражений PCRE значительно более мощный и гибкий, чем стандартных регулярных выражений POSIX. В PHP является частью ядра. В PCRE также реализованы функции работы с регулярными выражениями, совместимые со стандартом POSIX</a:t>
            </a:r>
          </a:p>
          <a:p>
            <a:pPr fontAlgn="auto">
              <a:spcBef>
                <a:spcPts val="0"/>
              </a:spcBef>
              <a:spcAft>
                <a:spcPts val="0"/>
              </a:spcAft>
              <a:defRPr/>
            </a:pPr>
            <a:endParaRPr lang="ru-RU" dirty="0" smtClean="0"/>
          </a:p>
          <a:p>
            <a:pPr fontAlgn="auto">
              <a:spcBef>
                <a:spcPts val="0"/>
              </a:spcBef>
              <a:spcAft>
                <a:spcPts val="0"/>
              </a:spcAft>
              <a:defRPr/>
            </a:pPr>
            <a:r>
              <a:rPr lang="ru-RU" dirty="0" smtClean="0"/>
              <a:t> Самое главное их преимущество перед POSIX</a:t>
            </a:r>
            <a:r>
              <a:rPr lang="en-US" dirty="0" smtClean="0"/>
              <a:t> </a:t>
            </a:r>
            <a:r>
              <a:rPr lang="ru-RU" dirty="0" smtClean="0"/>
              <a:t>возможность "жадного" поиска. Вопросительный знак</a:t>
            </a:r>
          </a:p>
          <a:p>
            <a:pPr fontAlgn="auto">
              <a:spcBef>
                <a:spcPts val="0"/>
              </a:spcBef>
              <a:spcAft>
                <a:spcPts val="0"/>
              </a:spcAft>
              <a:defRPr/>
            </a:pPr>
            <a:r>
              <a:rPr lang="ru-RU" dirty="0" smtClean="0"/>
              <a:t>   в PCRE выступает еще и как </a:t>
            </a:r>
            <a:r>
              <a:rPr lang="ru-RU" dirty="0" err="1" smtClean="0"/>
              <a:t>минимизатор</a:t>
            </a:r>
            <a:r>
              <a:rPr lang="ru-RU" dirty="0" smtClean="0"/>
              <a:t> квантификатора: .*? Найдет</a:t>
            </a:r>
          </a:p>
          <a:p>
            <a:pPr fontAlgn="auto">
              <a:spcBef>
                <a:spcPts val="0"/>
              </a:spcBef>
              <a:spcAft>
                <a:spcPts val="0"/>
              </a:spcAft>
              <a:defRPr/>
            </a:pPr>
            <a:r>
              <a:rPr lang="ru-RU" dirty="0" smtClean="0"/>
              <a:t>   минимальную подходящую строку. Вроде бы ничего особенного? Нет,</a:t>
            </a:r>
          </a:p>
          <a:p>
            <a:pPr fontAlgn="auto">
              <a:spcBef>
                <a:spcPts val="0"/>
              </a:spcBef>
              <a:spcAft>
                <a:spcPts val="0"/>
              </a:spcAft>
              <a:defRPr/>
            </a:pPr>
            <a:r>
              <a:rPr lang="ru-RU" dirty="0" smtClean="0"/>
              <a:t>   это очень особенная вещь.</a:t>
            </a:r>
            <a:endParaRPr lang="en-US" dirty="0" smtClean="0"/>
          </a:p>
          <a:p>
            <a:pPr fontAlgn="auto">
              <a:spcBef>
                <a:spcPts val="0"/>
              </a:spcBef>
              <a:spcAft>
                <a:spcPts val="0"/>
              </a:spcAft>
              <a:defRPr/>
            </a:pPr>
            <a:endParaRPr lang="en-US" dirty="0" smtClean="0"/>
          </a:p>
          <a:p>
            <a:pPr fontAlgn="auto">
              <a:spcBef>
                <a:spcPts val="0"/>
              </a:spcBef>
              <a:spcAft>
                <a:spcPts val="0"/>
              </a:spcAft>
              <a:defRPr/>
            </a:pPr>
            <a:r>
              <a:rPr lang="ru-RU" dirty="0" smtClean="0"/>
              <a:t> Строка шаблона, как вы уже заметили, начинается и заканчивается</a:t>
            </a:r>
          </a:p>
          <a:p>
            <a:pPr fontAlgn="auto">
              <a:spcBef>
                <a:spcPts val="0"/>
              </a:spcBef>
              <a:spcAft>
                <a:spcPts val="0"/>
              </a:spcAft>
              <a:defRPr/>
            </a:pPr>
            <a:r>
              <a:rPr lang="ru-RU" dirty="0" smtClean="0"/>
              <a:t>   </a:t>
            </a:r>
            <a:r>
              <a:rPr lang="ru-RU" dirty="0" err="1" smtClean="0"/>
              <a:t>слэшами</a:t>
            </a:r>
            <a:r>
              <a:rPr lang="ru-RU" dirty="0" smtClean="0"/>
              <a:t>. Последний слеш нужен для</a:t>
            </a:r>
          </a:p>
          <a:p>
            <a:pPr fontAlgn="auto">
              <a:spcBef>
                <a:spcPts val="0"/>
              </a:spcBef>
              <a:spcAft>
                <a:spcPts val="0"/>
              </a:spcAft>
              <a:defRPr/>
            </a:pPr>
            <a:r>
              <a:rPr lang="ru-RU" dirty="0" smtClean="0"/>
              <a:t>   отделения шаблона от параметров. </a:t>
            </a:r>
          </a:p>
          <a:p>
            <a:pPr fontAlgn="auto">
              <a:spcBef>
                <a:spcPts val="0"/>
              </a:spcBef>
              <a:spcAft>
                <a:spcPts val="0"/>
              </a:spcAft>
              <a:defRPr/>
            </a:pPr>
            <a:endParaRPr lang="ru-RU" dirty="0" smtClean="0"/>
          </a:p>
          <a:p>
            <a:pPr fontAlgn="auto">
              <a:spcBef>
                <a:spcPts val="0"/>
              </a:spcBef>
              <a:spcAft>
                <a:spcPts val="0"/>
              </a:spcAft>
              <a:defRPr/>
            </a:pPr>
            <a:r>
              <a:rPr lang="ru-RU" dirty="0" smtClean="0"/>
              <a:t>    *   </a:t>
            </a:r>
            <a:r>
              <a:rPr lang="ru-RU" dirty="0" err="1" smtClean="0"/>
              <a:t>i</a:t>
            </a:r>
            <a:r>
              <a:rPr lang="ru-RU" dirty="0" smtClean="0"/>
              <a:t> </a:t>
            </a:r>
            <a:r>
              <a:rPr lang="ru-RU" dirty="0" err="1" smtClean="0"/>
              <a:t>регистронезависимый</a:t>
            </a:r>
            <a:r>
              <a:rPr lang="ru-RU" dirty="0" smtClean="0"/>
              <a:t> поиск</a:t>
            </a:r>
          </a:p>
          <a:p>
            <a:pPr fontAlgn="auto">
              <a:spcBef>
                <a:spcPts val="0"/>
              </a:spcBef>
              <a:spcAft>
                <a:spcPts val="0"/>
              </a:spcAft>
              <a:defRPr/>
            </a:pPr>
            <a:r>
              <a:rPr lang="ru-RU" dirty="0" smtClean="0"/>
              <a:t>    *   </a:t>
            </a:r>
            <a:r>
              <a:rPr lang="ru-RU" dirty="0" err="1" smtClean="0"/>
              <a:t>m</a:t>
            </a:r>
            <a:r>
              <a:rPr lang="ru-RU" dirty="0" smtClean="0"/>
              <a:t> </a:t>
            </a:r>
            <a:r>
              <a:rPr lang="ru-RU" dirty="0" err="1" smtClean="0"/>
              <a:t>многостроковый</a:t>
            </a:r>
            <a:r>
              <a:rPr lang="ru-RU" dirty="0" smtClean="0"/>
              <a:t> режим. По умолчанию PCRE ищет </a:t>
            </a:r>
            <a:r>
              <a:rPr lang="ru-RU" dirty="0" err="1" smtClean="0"/>
              <a:t>сопвадения</a:t>
            </a:r>
            <a:r>
              <a:rPr lang="ru-RU" dirty="0" smtClean="0"/>
              <a:t> с шаблоном</a:t>
            </a:r>
          </a:p>
          <a:p>
            <a:pPr fontAlgn="auto">
              <a:spcBef>
                <a:spcPts val="0"/>
              </a:spcBef>
              <a:spcAft>
                <a:spcPts val="0"/>
              </a:spcAft>
              <a:defRPr/>
            </a:pPr>
            <a:r>
              <a:rPr lang="ru-RU" dirty="0" smtClean="0"/>
              <a:t>         только внутри одной строки, а символы "^" и "$" совпадают только с</a:t>
            </a:r>
          </a:p>
          <a:p>
            <a:pPr fontAlgn="auto">
              <a:spcBef>
                <a:spcPts val="0"/>
              </a:spcBef>
              <a:spcAft>
                <a:spcPts val="0"/>
              </a:spcAft>
              <a:defRPr/>
            </a:pPr>
            <a:r>
              <a:rPr lang="ru-RU" dirty="0" smtClean="0"/>
              <a:t>         началом и концом всего текста. Когда этот параметр установлен, "^" и</a:t>
            </a:r>
          </a:p>
          <a:p>
            <a:pPr fontAlgn="auto">
              <a:spcBef>
                <a:spcPts val="0"/>
              </a:spcBef>
              <a:spcAft>
                <a:spcPts val="0"/>
              </a:spcAft>
              <a:defRPr/>
            </a:pPr>
            <a:r>
              <a:rPr lang="ru-RU" dirty="0" smtClean="0"/>
              <a:t>    *   "$" совпадают с началом и концом отдельных строк.</a:t>
            </a:r>
          </a:p>
          <a:p>
            <a:pPr fontAlgn="auto">
              <a:spcBef>
                <a:spcPts val="0"/>
              </a:spcBef>
              <a:spcAft>
                <a:spcPts val="0"/>
              </a:spcAft>
              <a:defRPr/>
            </a:pPr>
            <a:r>
              <a:rPr lang="ru-RU" dirty="0" smtClean="0"/>
              <a:t>    *    </a:t>
            </a:r>
            <a:r>
              <a:rPr lang="ru-RU" dirty="0" err="1" smtClean="0"/>
              <a:t>s</a:t>
            </a:r>
            <a:r>
              <a:rPr lang="ru-RU" dirty="0" smtClean="0"/>
              <a:t> символ "." (точка) совпадает и с переносом строки (по умолчанию -- нет)</a:t>
            </a:r>
          </a:p>
          <a:p>
            <a:pPr fontAlgn="auto">
              <a:spcBef>
                <a:spcPts val="0"/>
              </a:spcBef>
              <a:spcAft>
                <a:spcPts val="0"/>
              </a:spcAft>
              <a:defRPr/>
            </a:pPr>
            <a:r>
              <a:rPr lang="ru-RU" dirty="0" smtClean="0"/>
              <a:t>    *   A привязка к началу текста</a:t>
            </a:r>
          </a:p>
          <a:p>
            <a:pPr fontAlgn="auto">
              <a:spcBef>
                <a:spcPts val="0"/>
              </a:spcBef>
              <a:spcAft>
                <a:spcPts val="0"/>
              </a:spcAft>
              <a:defRPr/>
            </a:pPr>
            <a:r>
              <a:rPr lang="ru-RU" dirty="0" smtClean="0"/>
              <a:t>    *  E заставляет символ "$" совпадать только с концом текста. Игнорируется, </a:t>
            </a:r>
          </a:p>
          <a:p>
            <a:pPr fontAlgn="auto">
              <a:spcBef>
                <a:spcPts val="0"/>
              </a:spcBef>
              <a:spcAft>
                <a:spcPts val="0"/>
              </a:spcAft>
              <a:defRPr/>
            </a:pPr>
            <a:r>
              <a:rPr lang="ru-RU" dirty="0" smtClean="0"/>
              <a:t>         если установлен </a:t>
            </a:r>
            <a:r>
              <a:rPr lang="ru-RU" dirty="0" err="1" smtClean="0"/>
              <a:t>парамерт</a:t>
            </a:r>
            <a:r>
              <a:rPr lang="ru-RU" dirty="0" smtClean="0"/>
              <a:t> </a:t>
            </a:r>
            <a:r>
              <a:rPr lang="ru-RU" dirty="0" err="1" smtClean="0"/>
              <a:t>m</a:t>
            </a:r>
            <a:r>
              <a:rPr lang="ru-RU" dirty="0" smtClean="0"/>
              <a:t>.</a:t>
            </a:r>
          </a:p>
          <a:p>
            <a:pPr fontAlgn="auto">
              <a:spcBef>
                <a:spcPts val="0"/>
              </a:spcBef>
              <a:spcAft>
                <a:spcPts val="0"/>
              </a:spcAft>
              <a:defRPr/>
            </a:pPr>
            <a:r>
              <a:rPr lang="ru-RU" dirty="0" smtClean="0"/>
              <a:t>    * U Инвертирует "жадность" для каждого квантификатора (если же после</a:t>
            </a:r>
          </a:p>
          <a:p>
            <a:pPr fontAlgn="auto">
              <a:spcBef>
                <a:spcPts val="0"/>
              </a:spcBef>
              <a:spcAft>
                <a:spcPts val="0"/>
              </a:spcAft>
              <a:defRPr/>
            </a:pPr>
            <a:r>
              <a:rPr lang="ru-RU" dirty="0" smtClean="0"/>
              <a:t>         квантификатора стоит "?", этот квантификатор перестает быть "жадным").</a:t>
            </a:r>
          </a:p>
          <a:p>
            <a:pPr fontAlgn="auto">
              <a:spcBef>
                <a:spcPts val="0"/>
              </a:spcBef>
              <a:spcAft>
                <a:spcPts val="0"/>
              </a:spcAft>
              <a:defRPr/>
            </a:pPr>
            <a:endParaRPr lang="ru-RU" dirty="0" smtClean="0"/>
          </a:p>
          <a:p>
            <a:pPr fontAlgn="auto">
              <a:spcBef>
                <a:spcPts val="0"/>
              </a:spcBef>
              <a:spcAft>
                <a:spcPts val="0"/>
              </a:spcAft>
              <a:defRPr/>
            </a:pPr>
            <a:endParaRPr lang="ru-RU" dirty="0"/>
          </a:p>
        </p:txBody>
      </p:sp>
      <p:sp>
        <p:nvSpPr>
          <p:cNvPr id="542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8BA65037-9977-4D17-AEBB-DCEDA90DE07A}" type="slidenum">
              <a:rPr lang="ru-RU">
                <a:latin typeface="Calibri" pitchFamily="34" charset="0"/>
              </a:rPr>
              <a:pPr fontAlgn="base">
                <a:spcBef>
                  <a:spcPct val="0"/>
                </a:spcBef>
                <a:spcAft>
                  <a:spcPct val="0"/>
                </a:spcAft>
              </a:pPr>
              <a:t>21</a:t>
            </a:fld>
            <a:endParaRPr lang="ru-RU">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ru-RU" smtClean="0"/>
              <a:t>также необходимо отметить несколько важных фактов:</a:t>
            </a:r>
          </a:p>
          <a:p>
            <a:pPr>
              <a:spcBef>
                <a:spcPct val="0"/>
              </a:spcBef>
            </a:pPr>
            <a:r>
              <a:rPr lang="ru-RU" smtClean="0"/>
              <a:t>1. в символьных классах существуют особые правила, определяющие, какие символы являются или не являются метасимволами, а также их точную интерпретацию. Например, точка - метасимвол за пределами символьного класса, - обычный символ внутри. Дефис - наоборот. Также символ крышка.</a:t>
            </a:r>
          </a:p>
          <a:p>
            <a:pPr>
              <a:spcBef>
                <a:spcPct val="0"/>
              </a:spcBef>
            </a:pPr>
            <a:r>
              <a:rPr lang="ru-RU" smtClean="0"/>
              <a:t>2. не путать конструкцию выбора с символьным классом: симв.класс совпадает ровно с одним символом, каким бы длинным или коротким не был список допустимых символов. А конструкция выбора может содержать альтернативы произвольной длины, совершенно не связанные друг с другом длиной текста. Конструкции выбора не могут инвертироваться.</a:t>
            </a:r>
          </a:p>
          <a:p>
            <a:pPr>
              <a:spcBef>
                <a:spcPct val="0"/>
              </a:spcBef>
            </a:pPr>
            <a:endParaRPr lang="ru-RU" smtClean="0"/>
          </a:p>
        </p:txBody>
      </p:sp>
      <p:sp>
        <p:nvSpPr>
          <p:cNvPr id="604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46B3FD1D-8F4D-4F13-BF96-5A6B7159E55A}" type="slidenum">
              <a:rPr lang="ru-RU">
                <a:latin typeface="Calibri" pitchFamily="34" charset="0"/>
              </a:rPr>
              <a:pPr fontAlgn="base">
                <a:spcBef>
                  <a:spcPct val="0"/>
                </a:spcBef>
                <a:spcAft>
                  <a:spcPct val="0"/>
                </a:spcAft>
              </a:pPr>
              <a:t>22</a:t>
            </a:fld>
            <a:endParaRPr lang="ru-RU">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688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67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48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00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5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44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27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094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60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48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21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33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30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17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18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29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11/28/2013</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34250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6600" dirty="0" smtClean="0"/>
              <a:t>Лекция №</a:t>
            </a:r>
            <a:r>
              <a:rPr lang="en-US" sz="6600" dirty="0" smtClean="0"/>
              <a:t>8</a:t>
            </a:r>
            <a:endParaRPr lang="uk-UA" dirty="0"/>
          </a:p>
        </p:txBody>
      </p:sp>
      <p:sp>
        <p:nvSpPr>
          <p:cNvPr id="3" name="Подзаголовок 2"/>
          <p:cNvSpPr>
            <a:spLocks noGrp="1"/>
          </p:cNvSpPr>
          <p:nvPr>
            <p:ph type="subTitle" idx="1"/>
          </p:nvPr>
        </p:nvSpPr>
        <p:spPr/>
        <p:txBody>
          <a:bodyPr/>
          <a:lstStyle/>
          <a:p>
            <a:r>
              <a:rPr lang="ru-RU" dirty="0" smtClean="0"/>
              <a:t>Кросс-платформенное программирование</a:t>
            </a:r>
            <a:endParaRPr lang="uk-UA" dirty="0"/>
          </a:p>
        </p:txBody>
      </p:sp>
    </p:spTree>
    <p:extLst>
      <p:ext uri="{BB962C8B-B14F-4D97-AF65-F5344CB8AC3E}">
        <p14:creationId xmlns:p14="http://schemas.microsoft.com/office/powerpoint/2010/main" val="1803194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6278400" y="4440600"/>
            <a:ext cx="2865600" cy="2498400"/>
          </a:xfrm>
          <a:prstGeom prst="rect">
            <a:avLst/>
          </a:prstGeom>
        </p:spPr>
      </p:pic>
      <p:sp>
        <p:nvSpPr>
          <p:cNvPr id="2" name="Заголовок 1"/>
          <p:cNvSpPr>
            <a:spLocks noGrp="1"/>
          </p:cNvSpPr>
          <p:nvPr>
            <p:ph type="title"/>
          </p:nvPr>
        </p:nvSpPr>
        <p:spPr>
          <a:xfrm>
            <a:off x="982133" y="457201"/>
            <a:ext cx="7704667" cy="1097999"/>
          </a:xfrm>
        </p:spPr>
        <p:txBody>
          <a:bodyPr/>
          <a:lstStyle/>
          <a:p>
            <a:r>
              <a:rPr lang="ru-RU" dirty="0"/>
              <a:t>Пузырьковая диаграмма</a:t>
            </a:r>
            <a:endParaRPr lang="uk-UA" dirty="0"/>
          </a:p>
        </p:txBody>
      </p:sp>
      <p:sp>
        <p:nvSpPr>
          <p:cNvPr id="3" name="Объект 2"/>
          <p:cNvSpPr>
            <a:spLocks noGrp="1"/>
          </p:cNvSpPr>
          <p:nvPr>
            <p:ph idx="1"/>
          </p:nvPr>
        </p:nvSpPr>
        <p:spPr>
          <a:xfrm>
            <a:off x="982133" y="1464600"/>
            <a:ext cx="7704667" cy="3332816"/>
          </a:xfrm>
        </p:spPr>
        <p:txBody>
          <a:bodyPr>
            <a:normAutofit lnSpcReduction="10000"/>
          </a:bodyPr>
          <a:lstStyle/>
          <a:p>
            <a:pPr marL="0" indent="0">
              <a:buNone/>
            </a:pPr>
            <a:r>
              <a:rPr lang="ru-RU" dirty="0"/>
              <a:t>Пузырьковая диаграмма — это разновидность точечной диаграммы, в которой точки данных заменены пузырьками, причем их размер служит дополнительным измерением данных. На пузырьковой диаграмме, как и на точечной, нет оси категорий — и горизонтальная, и вертикальная оси являются осями значений. В дополнение к значениям X и значениям Y, наносимым на точечную диаграмму, на пузырьковой диаграмме показаны также значения Z (размер).</a:t>
            </a:r>
            <a:endParaRPr lang="uk-UA" dirty="0"/>
          </a:p>
        </p:txBody>
      </p:sp>
    </p:spTree>
    <p:extLst>
      <p:ext uri="{BB962C8B-B14F-4D97-AF65-F5344CB8AC3E}">
        <p14:creationId xmlns:p14="http://schemas.microsoft.com/office/powerpoint/2010/main" val="51291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1398" y="0"/>
            <a:ext cx="7704667" cy="874799"/>
          </a:xfrm>
        </p:spPr>
        <p:txBody>
          <a:bodyPr/>
          <a:lstStyle/>
          <a:p>
            <a:r>
              <a:rPr lang="ru-RU" dirty="0" smtClean="0"/>
              <a:t>Диаграмма </a:t>
            </a:r>
            <a:r>
              <a:rPr lang="ru-RU" dirty="0" err="1" smtClean="0"/>
              <a:t>Ганта</a:t>
            </a:r>
            <a:endParaRPr lang="uk-UA" dirty="0"/>
          </a:p>
        </p:txBody>
      </p:sp>
      <p:sp>
        <p:nvSpPr>
          <p:cNvPr id="3" name="Объект 2"/>
          <p:cNvSpPr>
            <a:spLocks noGrp="1"/>
          </p:cNvSpPr>
          <p:nvPr>
            <p:ph idx="1"/>
          </p:nvPr>
        </p:nvSpPr>
        <p:spPr>
          <a:xfrm>
            <a:off x="1021398" y="777000"/>
            <a:ext cx="7704667" cy="2182100"/>
          </a:xfrm>
        </p:spPr>
        <p:txBody>
          <a:bodyPr>
            <a:normAutofit lnSpcReduction="10000"/>
          </a:bodyPr>
          <a:lstStyle/>
          <a:p>
            <a:pPr marL="0" indent="0">
              <a:buNone/>
            </a:pPr>
            <a:r>
              <a:rPr lang="ru-RU" dirty="0" err="1"/>
              <a:t>Диагра́мма</a:t>
            </a:r>
            <a:r>
              <a:rPr lang="ru-RU" dirty="0"/>
              <a:t> </a:t>
            </a:r>
            <a:r>
              <a:rPr lang="ru-RU" dirty="0" err="1"/>
              <a:t>Га́нта</a:t>
            </a:r>
            <a:r>
              <a:rPr lang="ru-RU" dirty="0"/>
              <a:t> (англ. </a:t>
            </a:r>
            <a:r>
              <a:rPr lang="ru-RU" dirty="0" err="1"/>
              <a:t>Gantt</a:t>
            </a:r>
            <a:r>
              <a:rPr lang="ru-RU" dirty="0"/>
              <a:t> </a:t>
            </a:r>
            <a:r>
              <a:rPr lang="ru-RU" dirty="0" err="1"/>
              <a:t>chart</a:t>
            </a:r>
            <a:r>
              <a:rPr lang="ru-RU" dirty="0"/>
              <a:t>, также ленточная диаграмма, график </a:t>
            </a:r>
            <a:r>
              <a:rPr lang="ru-RU" dirty="0" err="1"/>
              <a:t>Ганта</a:t>
            </a:r>
            <a:r>
              <a:rPr lang="ru-RU" dirty="0"/>
              <a:t>) — это популярный тип столбчатых диаграмм (гистограмм), который используется для иллюстрации плана, графика работ по какому-либо проекту. Является одним из методов планирования проектов.</a:t>
            </a:r>
            <a:endParaRPr lang="uk-UA" dirty="0"/>
          </a:p>
        </p:txBody>
      </p:sp>
      <p:pic>
        <p:nvPicPr>
          <p:cNvPr id="5" name="Рисунок 4"/>
          <p:cNvPicPr>
            <a:picLocks noChangeAspect="1"/>
          </p:cNvPicPr>
          <p:nvPr/>
        </p:nvPicPr>
        <p:blipFill>
          <a:blip r:embed="rId2"/>
          <a:stretch>
            <a:fillRect/>
          </a:stretch>
        </p:blipFill>
        <p:spPr>
          <a:xfrm>
            <a:off x="678499" y="2851004"/>
            <a:ext cx="5544078" cy="1770192"/>
          </a:xfrm>
          <a:prstGeom prst="rect">
            <a:avLst/>
          </a:prstGeom>
        </p:spPr>
      </p:pic>
      <p:pic>
        <p:nvPicPr>
          <p:cNvPr id="6" name="Рисунок 5"/>
          <p:cNvPicPr>
            <a:picLocks noChangeAspect="1"/>
          </p:cNvPicPr>
          <p:nvPr/>
        </p:nvPicPr>
        <p:blipFill>
          <a:blip r:embed="rId3"/>
          <a:stretch>
            <a:fillRect/>
          </a:stretch>
        </p:blipFill>
        <p:spPr>
          <a:xfrm>
            <a:off x="5346700" y="4530201"/>
            <a:ext cx="3797300" cy="2507959"/>
          </a:xfrm>
          <a:prstGeom prst="rect">
            <a:avLst/>
          </a:prstGeom>
        </p:spPr>
      </p:pic>
    </p:spTree>
    <p:extLst>
      <p:ext uri="{BB962C8B-B14F-4D97-AF65-F5344CB8AC3E}">
        <p14:creationId xmlns:p14="http://schemas.microsoft.com/office/powerpoint/2010/main" val="145786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3787" y="2339975"/>
            <a:ext cx="8050213" cy="2471738"/>
          </a:xfrm>
        </p:spPr>
        <p:txBody>
          <a:bodyPr>
            <a:noAutofit/>
          </a:bodyPr>
          <a:lstStyle/>
          <a:p>
            <a:pPr algn="ctr" fontAlgn="auto">
              <a:spcAft>
                <a:spcPts val="0"/>
              </a:spcAft>
              <a:defRPr/>
            </a:pPr>
            <a:r>
              <a:rPr lang="en-US" sz="4400" dirty="0" smtClean="0">
                <a:solidFill>
                  <a:schemeClr val="tx2">
                    <a:satMod val="130000"/>
                  </a:schemeClr>
                </a:solidFill>
              </a:rPr>
              <a:t>UNIX: </a:t>
            </a:r>
            <a:r>
              <a:rPr lang="ru-RU" sz="4400" dirty="0" smtClean="0">
                <a:solidFill>
                  <a:schemeClr val="tx2">
                    <a:satMod val="130000"/>
                  </a:schemeClr>
                </a:solidFill>
              </a:rPr>
              <a:t>регулярные выражения, </a:t>
            </a:r>
            <a:r>
              <a:rPr lang="en-US" sz="4400" dirty="0" smtClean="0">
                <a:solidFill>
                  <a:schemeClr val="tx2">
                    <a:satMod val="130000"/>
                  </a:schemeClr>
                </a:solidFill>
              </a:rPr>
              <a:t/>
            </a:r>
            <a:br>
              <a:rPr lang="en-US" sz="4400" dirty="0" smtClean="0">
                <a:solidFill>
                  <a:schemeClr val="tx2">
                    <a:satMod val="130000"/>
                  </a:schemeClr>
                </a:solidFill>
              </a:rPr>
            </a:br>
            <a:r>
              <a:rPr lang="ru-RU" sz="4400" dirty="0" smtClean="0">
                <a:solidFill>
                  <a:schemeClr val="tx2">
                    <a:satMod val="130000"/>
                  </a:schemeClr>
                </a:solidFill>
              </a:rPr>
              <a:t> </a:t>
            </a:r>
            <a:r>
              <a:rPr lang="en-US" sz="4400" dirty="0" smtClean="0">
                <a:solidFill>
                  <a:schemeClr val="tx2">
                    <a:satMod val="130000"/>
                  </a:schemeClr>
                </a:solidFill>
              </a:rPr>
              <a:t>POSIX/PCRE,</a:t>
            </a:r>
            <a:br>
              <a:rPr lang="en-US" sz="4400" dirty="0" smtClean="0">
                <a:solidFill>
                  <a:schemeClr val="tx2">
                    <a:satMod val="130000"/>
                  </a:schemeClr>
                </a:solidFill>
              </a:rPr>
            </a:br>
            <a:r>
              <a:rPr lang="en-US" sz="4400" dirty="0" smtClean="0">
                <a:solidFill>
                  <a:schemeClr val="tx2">
                    <a:satMod val="130000"/>
                  </a:schemeClr>
                </a:solidFill>
              </a:rPr>
              <a:t> </a:t>
            </a:r>
            <a:r>
              <a:rPr lang="en-US" sz="4400" dirty="0" smtClean="0">
                <a:solidFill>
                  <a:schemeClr val="tx2">
                    <a:satMod val="130000"/>
                  </a:schemeClr>
                </a:solidFill>
              </a:rPr>
              <a:t>GREP</a:t>
            </a:r>
            <a:r>
              <a:rPr lang="ru-RU" sz="4400" dirty="0" smtClean="0">
                <a:solidFill>
                  <a:schemeClr val="tx2">
                    <a:satMod val="130000"/>
                  </a:schemeClr>
                </a:solidFill>
              </a:rPr>
              <a:t/>
            </a:r>
            <a:br>
              <a:rPr lang="ru-RU" sz="4400" dirty="0" smtClean="0">
                <a:solidFill>
                  <a:schemeClr val="tx2">
                    <a:satMod val="130000"/>
                  </a:schemeClr>
                </a:solidFill>
              </a:rPr>
            </a:br>
            <a:endParaRPr lang="ru-RU" sz="4400" dirty="0">
              <a:solidFill>
                <a:schemeClr val="tx2">
                  <a:satMod val="130000"/>
                </a:schemeClr>
              </a:solidFill>
            </a:endParaRPr>
          </a:p>
        </p:txBody>
      </p:sp>
    </p:spTree>
    <p:extLst>
      <p:ext uri="{BB962C8B-B14F-4D97-AF65-F5344CB8AC3E}">
        <p14:creationId xmlns:p14="http://schemas.microsoft.com/office/powerpoint/2010/main" val="65767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Регулярные выражения</a:t>
            </a:r>
            <a:endParaRPr lang="ru-RU" dirty="0">
              <a:solidFill>
                <a:schemeClr val="tx2">
                  <a:satMod val="130000"/>
                </a:schemeClr>
              </a:solidFill>
            </a:endParaRPr>
          </a:p>
        </p:txBody>
      </p:sp>
      <p:sp>
        <p:nvSpPr>
          <p:cNvPr id="9219" name="Содержимое 2"/>
          <p:cNvSpPr>
            <a:spLocks noGrp="1"/>
          </p:cNvSpPr>
          <p:nvPr>
            <p:ph idx="1"/>
          </p:nvPr>
        </p:nvSpPr>
        <p:spPr/>
        <p:txBody>
          <a:bodyPr/>
          <a:lstStyle/>
          <a:p>
            <a:pPr>
              <a:buFont typeface="Wingdings 2" pitchFamily="18" charset="2"/>
              <a:buNone/>
            </a:pPr>
            <a:r>
              <a:rPr lang="en-US" smtClean="0"/>
              <a:t>R</a:t>
            </a:r>
            <a:r>
              <a:rPr lang="ru-RU" smtClean="0"/>
              <a:t>egular expressions (RegExp, RegEx)</a:t>
            </a:r>
            <a:r>
              <a:rPr lang="en-US" smtClean="0"/>
              <a:t>:</a:t>
            </a:r>
            <a:endParaRPr lang="ru-RU" smtClean="0"/>
          </a:p>
          <a:p>
            <a:r>
              <a:rPr lang="ru-RU" smtClean="0"/>
              <a:t>формальный язык поиска и осуществления манипуляций с подстроками в тексте;</a:t>
            </a:r>
          </a:p>
          <a:p>
            <a:r>
              <a:rPr lang="ru-RU" smtClean="0"/>
              <a:t>использование метасимволов (wildcard characters);</a:t>
            </a:r>
          </a:p>
          <a:p>
            <a:r>
              <a:rPr lang="ru-RU" smtClean="0"/>
              <a:t>«шаблон» («маска») - задает правило поиска.</a:t>
            </a:r>
          </a:p>
        </p:txBody>
      </p:sp>
    </p:spTree>
    <p:extLst>
      <p:ext uri="{BB962C8B-B14F-4D97-AF65-F5344CB8AC3E}">
        <p14:creationId xmlns:p14="http://schemas.microsoft.com/office/powerpoint/2010/main" val="859134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1563" y="274638"/>
            <a:ext cx="7862887" cy="1143000"/>
          </a:xfrm>
        </p:spPr>
        <p:txBody>
          <a:bodyPr>
            <a:normAutofit fontScale="90000"/>
          </a:bodyPr>
          <a:lstStyle/>
          <a:p>
            <a:pPr fontAlgn="auto">
              <a:spcAft>
                <a:spcPts val="0"/>
              </a:spcAft>
              <a:defRPr/>
            </a:pPr>
            <a:r>
              <a:rPr lang="ru-RU" dirty="0" smtClean="0">
                <a:solidFill>
                  <a:schemeClr val="tx2">
                    <a:satMod val="130000"/>
                  </a:schemeClr>
                </a:solidFill>
              </a:rPr>
              <a:t>Концепция регулярных выражений</a:t>
            </a:r>
            <a:endParaRPr lang="ru-RU" dirty="0">
              <a:solidFill>
                <a:schemeClr val="tx2">
                  <a:satMod val="130000"/>
                </a:schemeClr>
              </a:solidFill>
            </a:endParaRPr>
          </a:p>
        </p:txBody>
      </p:sp>
      <p:sp>
        <p:nvSpPr>
          <p:cNvPr id="10243" name="Содержимое 2"/>
          <p:cNvSpPr>
            <a:spLocks noGrp="1"/>
          </p:cNvSpPr>
          <p:nvPr>
            <p:ph idx="1"/>
          </p:nvPr>
        </p:nvSpPr>
        <p:spPr>
          <a:xfrm>
            <a:off x="1214438" y="1447800"/>
            <a:ext cx="7720012" cy="4800600"/>
          </a:xfrm>
        </p:spPr>
        <p:txBody>
          <a:bodyPr/>
          <a:lstStyle/>
          <a:p>
            <a:endParaRPr lang="ru-RU" smtClean="0"/>
          </a:p>
          <a:p>
            <a:pPr>
              <a:buFont typeface="Wingdings 2" pitchFamily="18" charset="2"/>
              <a:buNone/>
            </a:pPr>
            <a:r>
              <a:rPr lang="ru-RU" smtClean="0"/>
              <a:t>Общая для множества программ и языков программирования:</a:t>
            </a:r>
          </a:p>
          <a:p>
            <a:r>
              <a:rPr lang="ru-RU" smtClean="0"/>
              <a:t>различные реализации отличаются в деталях, но принципы создания регулярных выражений везде одинаковы.</a:t>
            </a:r>
          </a:p>
        </p:txBody>
      </p:sp>
    </p:spTree>
    <p:extLst>
      <p:ext uri="{BB962C8B-B14F-4D97-AF65-F5344CB8AC3E}">
        <p14:creationId xmlns:p14="http://schemas.microsoft.com/office/powerpoint/2010/main" val="80377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Базовые понятия</a:t>
            </a:r>
            <a:endParaRPr lang="ru-RU" dirty="0">
              <a:solidFill>
                <a:schemeClr val="tx2">
                  <a:satMod val="130000"/>
                </a:schemeClr>
              </a:solidFill>
            </a:endParaRPr>
          </a:p>
        </p:txBody>
      </p:sp>
      <p:sp>
        <p:nvSpPr>
          <p:cNvPr id="11267" name="Содержимое 2"/>
          <p:cNvSpPr>
            <a:spLocks noGrp="1"/>
          </p:cNvSpPr>
          <p:nvPr>
            <p:ph idx="1"/>
          </p:nvPr>
        </p:nvSpPr>
        <p:spPr/>
        <p:txBody>
          <a:bodyPr>
            <a:normAutofit fontScale="92500" lnSpcReduction="10000"/>
          </a:bodyPr>
          <a:lstStyle/>
          <a:p>
            <a:endParaRPr lang="en-US" smtClean="0"/>
          </a:p>
          <a:p>
            <a:r>
              <a:rPr lang="ru-RU" smtClean="0"/>
              <a:t>Перечисление</a:t>
            </a:r>
          </a:p>
          <a:p>
            <a:pPr>
              <a:buFont typeface="Wingdings 2" pitchFamily="18" charset="2"/>
              <a:buNone/>
            </a:pPr>
            <a:r>
              <a:rPr lang="ru-RU" smtClean="0"/>
              <a:t>	</a:t>
            </a:r>
            <a:r>
              <a:rPr lang="en-US" smtClean="0"/>
              <a:t>| - </a:t>
            </a:r>
            <a:r>
              <a:rPr lang="ru-RU" smtClean="0"/>
              <a:t>разделяет допустимы</a:t>
            </a:r>
            <a:r>
              <a:rPr lang="en-US" smtClean="0"/>
              <a:t>e</a:t>
            </a:r>
            <a:r>
              <a:rPr lang="ru-RU" smtClean="0"/>
              <a:t> варианты</a:t>
            </a:r>
          </a:p>
          <a:p>
            <a:pPr>
              <a:buFont typeface="Wingdings 2" pitchFamily="18" charset="2"/>
              <a:buNone/>
            </a:pPr>
            <a:r>
              <a:rPr lang="ru-RU" smtClean="0"/>
              <a:t>		</a:t>
            </a:r>
            <a:r>
              <a:rPr lang="en-US" smtClean="0"/>
              <a:t>“gray|grey”</a:t>
            </a:r>
            <a:endParaRPr lang="ru-RU" smtClean="0"/>
          </a:p>
          <a:p>
            <a:r>
              <a:rPr lang="ru-RU" smtClean="0"/>
              <a:t>Группировка</a:t>
            </a:r>
            <a:endParaRPr lang="en-US" smtClean="0"/>
          </a:p>
          <a:p>
            <a:pPr>
              <a:buFont typeface="Wingdings 2" pitchFamily="18" charset="2"/>
              <a:buNone/>
            </a:pPr>
            <a:r>
              <a:rPr lang="en-US" smtClean="0"/>
              <a:t>	</a:t>
            </a:r>
            <a:r>
              <a:rPr lang="ru-RU" smtClean="0"/>
              <a:t>() – определяет область действия и приоритет операторов</a:t>
            </a:r>
          </a:p>
          <a:p>
            <a:pPr>
              <a:buFont typeface="Wingdings 2" pitchFamily="18" charset="2"/>
              <a:buNone/>
            </a:pPr>
            <a:r>
              <a:rPr lang="ru-RU" smtClean="0"/>
              <a:t>		</a:t>
            </a:r>
            <a:r>
              <a:rPr lang="en-US" smtClean="0"/>
              <a:t>“gr(a|e)y”</a:t>
            </a:r>
            <a:endParaRPr lang="ru-RU" smtClean="0"/>
          </a:p>
          <a:p>
            <a:pPr>
              <a:buFont typeface="Wingdings 2" pitchFamily="18" charset="2"/>
              <a:buNone/>
            </a:pPr>
            <a:endParaRPr lang="ru-RU" smtClean="0"/>
          </a:p>
          <a:p>
            <a:pPr>
              <a:buFont typeface="Wingdings 2" pitchFamily="18" charset="2"/>
              <a:buNone/>
            </a:pPr>
            <a:endParaRPr lang="ru-RU" smtClean="0"/>
          </a:p>
        </p:txBody>
      </p:sp>
    </p:spTree>
    <p:extLst>
      <p:ext uri="{BB962C8B-B14F-4D97-AF65-F5344CB8AC3E}">
        <p14:creationId xmlns:p14="http://schemas.microsoft.com/office/powerpoint/2010/main" val="173728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fontAlgn="auto">
              <a:spcAft>
                <a:spcPts val="0"/>
              </a:spcAft>
              <a:defRPr/>
            </a:pPr>
            <a:r>
              <a:rPr lang="ru-RU" dirty="0" smtClean="0">
                <a:solidFill>
                  <a:schemeClr val="tx2">
                    <a:satMod val="130000"/>
                  </a:schemeClr>
                </a:solidFill>
              </a:rPr>
              <a:t>Базовые понятия(продолжение)</a:t>
            </a:r>
            <a:endParaRPr lang="ru-RU" dirty="0">
              <a:solidFill>
                <a:schemeClr val="tx2">
                  <a:satMod val="130000"/>
                </a:schemeClr>
              </a:solidFill>
            </a:endParaRPr>
          </a:p>
        </p:txBody>
      </p:sp>
      <p:sp>
        <p:nvSpPr>
          <p:cNvPr id="12291" name="Содержимое 2"/>
          <p:cNvSpPr>
            <a:spLocks noGrp="1"/>
          </p:cNvSpPr>
          <p:nvPr>
            <p:ph idx="1"/>
          </p:nvPr>
        </p:nvSpPr>
        <p:spPr/>
        <p:txBody>
          <a:bodyPr>
            <a:normAutofit lnSpcReduction="10000"/>
          </a:bodyPr>
          <a:lstStyle/>
          <a:p>
            <a:r>
              <a:rPr lang="ru-RU" smtClean="0"/>
              <a:t>Квантификация</a:t>
            </a:r>
          </a:p>
          <a:p>
            <a:pPr lvl="1">
              <a:buFont typeface="Courier New" pitchFamily="49" charset="0"/>
              <a:buChar char="o"/>
            </a:pPr>
            <a:r>
              <a:rPr lang="en-US" smtClean="0"/>
              <a:t>{m, n}</a:t>
            </a:r>
          </a:p>
          <a:p>
            <a:pPr lvl="1">
              <a:buFont typeface="Courier New" pitchFamily="49" charset="0"/>
              <a:buChar char="o"/>
            </a:pPr>
            <a:r>
              <a:rPr lang="en-US" smtClean="0"/>
              <a:t>{m,}</a:t>
            </a:r>
          </a:p>
          <a:p>
            <a:pPr lvl="1">
              <a:buFont typeface="Courier New" pitchFamily="49" charset="0"/>
              <a:buChar char="o"/>
            </a:pPr>
            <a:r>
              <a:rPr lang="en-US" smtClean="0"/>
              <a:t>{, n}</a:t>
            </a:r>
          </a:p>
          <a:p>
            <a:pPr lvl="1">
              <a:buFont typeface="Courier New" pitchFamily="49" charset="0"/>
              <a:buChar char="o"/>
            </a:pPr>
            <a:r>
              <a:rPr lang="en-US" smtClean="0"/>
              <a:t>? {0, 1}</a:t>
            </a:r>
          </a:p>
          <a:p>
            <a:pPr lvl="1">
              <a:buFont typeface="Courier New" pitchFamily="49" charset="0"/>
              <a:buChar char="o"/>
            </a:pPr>
            <a:r>
              <a:rPr lang="en-US" smtClean="0"/>
              <a:t>* {0, }</a:t>
            </a:r>
          </a:p>
          <a:p>
            <a:pPr lvl="1">
              <a:buFont typeface="Courier New" pitchFamily="49" charset="0"/>
              <a:buChar char="o"/>
            </a:pPr>
            <a:r>
              <a:rPr lang="en-US" smtClean="0"/>
              <a:t>+ {1, }</a:t>
            </a:r>
          </a:p>
          <a:p>
            <a:pPr lvl="1">
              <a:buFont typeface="Verdana" pitchFamily="34" charset="0"/>
              <a:buNone/>
            </a:pPr>
            <a:r>
              <a:rPr lang="en-US" smtClean="0"/>
              <a:t>“go+gle” </a:t>
            </a:r>
            <a:r>
              <a:rPr lang="ru-RU" smtClean="0"/>
              <a:t>соответствует </a:t>
            </a:r>
            <a:r>
              <a:rPr lang="en-US" smtClean="0"/>
              <a:t>gogle, google</a:t>
            </a:r>
            <a:r>
              <a:rPr lang="ru-RU" smtClean="0"/>
              <a:t> и т.д., но не </a:t>
            </a:r>
            <a:r>
              <a:rPr lang="en-US" smtClean="0"/>
              <a:t>ggle</a:t>
            </a:r>
          </a:p>
        </p:txBody>
      </p:sp>
    </p:spTree>
    <p:extLst>
      <p:ext uri="{BB962C8B-B14F-4D97-AF65-F5344CB8AC3E}">
        <p14:creationId xmlns:p14="http://schemas.microsoft.com/office/powerpoint/2010/main" val="3998300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fontAlgn="auto">
              <a:spcAft>
                <a:spcPts val="0"/>
              </a:spcAft>
              <a:defRPr/>
            </a:pPr>
            <a:r>
              <a:rPr lang="ru-RU" dirty="0" smtClean="0">
                <a:solidFill>
                  <a:schemeClr val="tx2">
                    <a:satMod val="130000"/>
                  </a:schemeClr>
                </a:solidFill>
              </a:rPr>
              <a:t>Регулярные выражения в </a:t>
            </a:r>
            <a:r>
              <a:rPr lang="en-US" dirty="0" smtClean="0">
                <a:solidFill>
                  <a:schemeClr val="tx2">
                    <a:satMod val="130000"/>
                  </a:schemeClr>
                </a:solidFill>
              </a:rPr>
              <a:t>UNIX</a:t>
            </a:r>
            <a:endParaRPr lang="ru-RU" dirty="0">
              <a:solidFill>
                <a:schemeClr val="tx2">
                  <a:satMod val="130000"/>
                </a:schemeClr>
              </a:solidFill>
            </a:endParaRPr>
          </a:p>
        </p:txBody>
      </p:sp>
      <p:sp>
        <p:nvSpPr>
          <p:cNvPr id="13315" name="Содержимое 2"/>
          <p:cNvSpPr>
            <a:spLocks noGrp="1"/>
          </p:cNvSpPr>
          <p:nvPr>
            <p:ph idx="1"/>
          </p:nvPr>
        </p:nvSpPr>
        <p:spPr/>
        <p:txBody>
          <a:bodyPr/>
          <a:lstStyle/>
          <a:p>
            <a:r>
              <a:rPr lang="ru-RU" smtClean="0"/>
              <a:t>Синтаксис BRE (basic regular expressions) на данный момент определён POSIX как устаревший;</a:t>
            </a:r>
          </a:p>
          <a:p>
            <a:r>
              <a:rPr lang="ru-RU" smtClean="0"/>
              <a:t>широко распространён из соображений обратной совместимости;</a:t>
            </a:r>
          </a:p>
          <a:p>
            <a:r>
              <a:rPr lang="ru-RU" smtClean="0"/>
              <a:t>многие UNIX-утилиты используют такие регулярные выражения по умолчанию.</a:t>
            </a:r>
          </a:p>
        </p:txBody>
      </p:sp>
    </p:spTree>
    <p:extLst>
      <p:ext uri="{BB962C8B-B14F-4D97-AF65-F5344CB8AC3E}">
        <p14:creationId xmlns:p14="http://schemas.microsoft.com/office/powerpoint/2010/main" val="363912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en-US" dirty="0" smtClean="0">
                <a:solidFill>
                  <a:schemeClr val="tx2">
                    <a:satMod val="130000"/>
                  </a:schemeClr>
                </a:solidFill>
              </a:rPr>
              <a:t>POSIX </a:t>
            </a:r>
            <a:r>
              <a:rPr lang="ru-RU" dirty="0" smtClean="0">
                <a:solidFill>
                  <a:schemeClr val="tx2">
                    <a:satMod val="130000"/>
                  </a:schemeClr>
                </a:solidFill>
              </a:rPr>
              <a:t>стандарт </a:t>
            </a:r>
            <a:endParaRPr lang="ru-RU" dirty="0">
              <a:solidFill>
                <a:schemeClr val="tx2">
                  <a:satMod val="130000"/>
                </a:schemeClr>
              </a:solidFill>
            </a:endParaRPr>
          </a:p>
        </p:txBody>
      </p:sp>
      <p:sp>
        <p:nvSpPr>
          <p:cNvPr id="3" name="Содержимое 2"/>
          <p:cNvSpPr>
            <a:spLocks noGrp="1"/>
          </p:cNvSpPr>
          <p:nvPr>
            <p:ph idx="1"/>
          </p:nvPr>
        </p:nvSpPr>
        <p:spPr/>
        <p:txBody>
          <a:bodyPr>
            <a:normAutofit fontScale="85000" lnSpcReduction="20000"/>
          </a:bodyPr>
          <a:lstStyle/>
          <a:p>
            <a:pPr marL="365760" indent="-283464" fontAlgn="auto">
              <a:spcAft>
                <a:spcPts val="0"/>
              </a:spcAft>
              <a:buFont typeface="Wingdings 2"/>
              <a:buNone/>
              <a:defRPr/>
            </a:pPr>
            <a:r>
              <a:rPr lang="ru-RU" b="1" dirty="0" smtClean="0"/>
              <a:t>Набор символов</a:t>
            </a:r>
          </a:p>
          <a:p>
            <a:pPr marL="365760" indent="-283464" fontAlgn="auto">
              <a:spcAft>
                <a:spcPts val="0"/>
              </a:spcAft>
              <a:buFont typeface="Wingdings 2"/>
              <a:buChar char=""/>
              <a:defRPr/>
            </a:pPr>
            <a:endParaRPr lang="ru-RU" dirty="0" smtClean="0"/>
          </a:p>
          <a:p>
            <a:pPr marL="365760" indent="-283464" fontAlgn="auto">
              <a:spcAft>
                <a:spcPts val="0"/>
              </a:spcAft>
              <a:buFont typeface="Wingdings 2"/>
              <a:buChar char=""/>
              <a:defRPr/>
            </a:pPr>
            <a:r>
              <a:rPr lang="ru-RU" dirty="0" smtClean="0"/>
              <a:t>   .    Точка   - любой символ</a:t>
            </a:r>
          </a:p>
          <a:p>
            <a:pPr marL="365760" indent="-283464" fontAlgn="auto">
              <a:spcAft>
                <a:spcPts val="0"/>
              </a:spcAft>
              <a:buFont typeface="Wingdings 2"/>
              <a:buChar char=""/>
              <a:defRPr/>
            </a:pPr>
            <a:endParaRPr lang="ru-RU" dirty="0" smtClean="0"/>
          </a:p>
          <a:p>
            <a:pPr marL="365760" indent="-283464" fontAlgn="auto">
              <a:spcAft>
                <a:spcPts val="0"/>
              </a:spcAft>
              <a:buFont typeface="Wingdings 2"/>
              <a:buChar char=""/>
              <a:defRPr/>
            </a:pPr>
            <a:r>
              <a:rPr lang="ru-RU" dirty="0" smtClean="0"/>
              <a:t>   [&lt;символы&gt;]  -    квадратные скобки класс символов ("любое из")</a:t>
            </a:r>
          </a:p>
          <a:p>
            <a:pPr marL="365760" indent="-283464" fontAlgn="auto">
              <a:spcAft>
                <a:spcPts val="0"/>
              </a:spcAft>
              <a:buFont typeface="Wingdings 2"/>
              <a:buChar char=""/>
              <a:defRPr/>
            </a:pPr>
            <a:endParaRPr lang="ru-RU" dirty="0" smtClean="0"/>
          </a:p>
          <a:p>
            <a:pPr marL="365760" indent="-283464" fontAlgn="auto">
              <a:spcAft>
                <a:spcPts val="0"/>
              </a:spcAft>
              <a:buFont typeface="Wingdings 2"/>
              <a:buChar char=""/>
              <a:defRPr/>
            </a:pPr>
            <a:r>
              <a:rPr lang="ru-RU" dirty="0" smtClean="0"/>
              <a:t>   [^&lt;символы&gt;]  -   негативный класс символов ("любое кроме")</a:t>
            </a:r>
          </a:p>
          <a:p>
            <a:pPr marL="365760" indent="-283464" fontAlgn="auto">
              <a:spcAft>
                <a:spcPts val="0"/>
              </a:spcAft>
              <a:buFont typeface="Wingdings 2"/>
              <a:buChar char=""/>
              <a:defRPr/>
            </a:pPr>
            <a:endParaRPr lang="ru-RU" dirty="0" smtClean="0"/>
          </a:p>
          <a:p>
            <a:pPr marL="365760" indent="-283464" fontAlgn="auto">
              <a:spcAft>
                <a:spcPts val="0"/>
              </a:spcAft>
              <a:buFont typeface="Wingdings 2"/>
              <a:buChar char=""/>
              <a:defRPr/>
            </a:pPr>
            <a:r>
              <a:rPr lang="ru-RU" dirty="0" smtClean="0"/>
              <a:t>   -  обозначение последовательности в классе символов ("[0-9]" --цифры)</a:t>
            </a:r>
            <a:endParaRPr lang="ru-RU" dirty="0"/>
          </a:p>
        </p:txBody>
      </p:sp>
    </p:spTree>
    <p:extLst>
      <p:ext uri="{BB962C8B-B14F-4D97-AF65-F5344CB8AC3E}">
        <p14:creationId xmlns:p14="http://schemas.microsoft.com/office/powerpoint/2010/main" val="26321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fontAlgn="auto">
              <a:spcAft>
                <a:spcPts val="0"/>
              </a:spcAft>
              <a:defRPr/>
            </a:pPr>
            <a:r>
              <a:rPr lang="ru-RU" dirty="0" smtClean="0">
                <a:solidFill>
                  <a:schemeClr val="tx2">
                    <a:satMod val="130000"/>
                  </a:schemeClr>
                </a:solidFill>
              </a:rPr>
              <a:t>Квантификаторы</a:t>
            </a:r>
            <a:r>
              <a:rPr lang="en-US" dirty="0" smtClean="0">
                <a:solidFill>
                  <a:schemeClr val="tx2">
                    <a:satMod val="130000"/>
                  </a:schemeClr>
                </a:solidFill>
              </a:rPr>
              <a:t> </a:t>
            </a:r>
            <a:r>
              <a:rPr lang="ru-RU" dirty="0" smtClean="0">
                <a:solidFill>
                  <a:schemeClr val="tx2">
                    <a:satMod val="130000"/>
                  </a:schemeClr>
                </a:solidFill>
              </a:rPr>
              <a:t>и якоря в </a:t>
            </a:r>
            <a:r>
              <a:rPr lang="en-US" dirty="0" smtClean="0">
                <a:solidFill>
                  <a:schemeClr val="tx2">
                    <a:satMod val="130000"/>
                  </a:schemeClr>
                </a:solidFill>
              </a:rPr>
              <a:t>POSIX </a:t>
            </a:r>
            <a:endParaRPr lang="ru-RU" dirty="0">
              <a:solidFill>
                <a:schemeClr val="tx2">
                  <a:satMod val="130000"/>
                </a:schemeClr>
              </a:solidFill>
            </a:endParaRPr>
          </a:p>
        </p:txBody>
      </p:sp>
      <p:sp>
        <p:nvSpPr>
          <p:cNvPr id="3" name="Содержимое 2"/>
          <p:cNvSpPr>
            <a:spLocks noGrp="1"/>
          </p:cNvSpPr>
          <p:nvPr>
            <p:ph idx="1"/>
          </p:nvPr>
        </p:nvSpPr>
        <p:spPr/>
        <p:txBody>
          <a:bodyPr>
            <a:normAutofit fontScale="85000" lnSpcReduction="20000"/>
          </a:bodyPr>
          <a:lstStyle/>
          <a:p>
            <a:pPr marL="365760" indent="-283464" fontAlgn="auto">
              <a:spcAft>
                <a:spcPts val="0"/>
              </a:spcAft>
              <a:buFont typeface="Wingdings 2"/>
              <a:buNone/>
              <a:defRPr/>
            </a:pPr>
            <a:r>
              <a:rPr lang="ru-RU" b="1" dirty="0" smtClean="0"/>
              <a:t>Квантификаторы</a:t>
            </a:r>
            <a:r>
              <a:rPr lang="ru-RU" dirty="0" smtClean="0"/>
              <a:t>: </a:t>
            </a:r>
          </a:p>
          <a:p>
            <a:pPr marL="365760" indent="-283464" fontAlgn="auto">
              <a:spcAft>
                <a:spcPts val="0"/>
              </a:spcAft>
              <a:buFont typeface="Wingdings 2"/>
              <a:buNone/>
              <a:defRPr/>
            </a:pPr>
            <a:r>
              <a:rPr lang="ru-RU" dirty="0" smtClean="0"/>
              <a:t> </a:t>
            </a:r>
          </a:p>
          <a:p>
            <a:pPr marL="365760" indent="-283464" fontAlgn="auto">
              <a:spcAft>
                <a:spcPts val="0"/>
              </a:spcAft>
              <a:buFont typeface="Wingdings 2"/>
              <a:buChar char=""/>
              <a:defRPr/>
            </a:pPr>
            <a:r>
              <a:rPr lang="ru-RU" dirty="0" smtClean="0"/>
              <a:t>* "звёздочка" или знак умножения {0,}</a:t>
            </a:r>
          </a:p>
          <a:p>
            <a:pPr marL="365760" indent="-283464" fontAlgn="auto">
              <a:spcAft>
                <a:spcPts val="0"/>
              </a:spcAft>
              <a:buFont typeface="Wingdings 2"/>
              <a:buChar char=""/>
              <a:defRPr/>
            </a:pPr>
            <a:r>
              <a:rPr lang="ru-RU" dirty="0" smtClean="0"/>
              <a:t>   + плюс                           {1,}</a:t>
            </a:r>
          </a:p>
          <a:p>
            <a:pPr marL="365760" indent="-283464" fontAlgn="auto">
              <a:spcAft>
                <a:spcPts val="0"/>
              </a:spcAft>
              <a:buFont typeface="Wingdings 2"/>
              <a:buChar char=""/>
              <a:defRPr/>
            </a:pPr>
            <a:r>
              <a:rPr lang="ru-RU" dirty="0" smtClean="0"/>
              <a:t>   ? вопросительный знак            {0,1}</a:t>
            </a:r>
          </a:p>
          <a:p>
            <a:pPr marL="365760" indent="-283464" fontAlgn="auto">
              <a:spcAft>
                <a:spcPts val="0"/>
              </a:spcAft>
              <a:buFont typeface="Wingdings 2"/>
              <a:buChar char=""/>
              <a:defRPr/>
            </a:pPr>
            <a:endParaRPr lang="ru-RU" dirty="0" smtClean="0"/>
          </a:p>
          <a:p>
            <a:pPr marL="365760" indent="-283464" fontAlgn="auto">
              <a:spcAft>
                <a:spcPts val="0"/>
              </a:spcAft>
              <a:buFont typeface="Wingdings 2"/>
              <a:buNone/>
              <a:defRPr/>
            </a:pPr>
            <a:r>
              <a:rPr lang="ru-RU" b="1" dirty="0" smtClean="0"/>
              <a:t>Якоря:</a:t>
            </a:r>
          </a:p>
          <a:p>
            <a:pPr marL="365760" indent="-283464" fontAlgn="auto">
              <a:spcAft>
                <a:spcPts val="0"/>
              </a:spcAft>
              <a:buFont typeface="Wingdings 2"/>
              <a:buNone/>
              <a:defRPr/>
            </a:pPr>
            <a:endParaRPr lang="ru-RU" b="1" dirty="0" smtClean="0"/>
          </a:p>
          <a:p>
            <a:pPr marL="365760" indent="-283464" fontAlgn="auto">
              <a:spcAft>
                <a:spcPts val="0"/>
              </a:spcAft>
              <a:buFont typeface="Wingdings 2"/>
              <a:buChar char=""/>
              <a:defRPr/>
            </a:pPr>
            <a:r>
              <a:rPr lang="ru-RU" dirty="0" smtClean="0"/>
              <a:t> ^ привязка к началу строки</a:t>
            </a:r>
          </a:p>
          <a:p>
            <a:pPr marL="365760" indent="-283464" fontAlgn="auto">
              <a:spcAft>
                <a:spcPts val="0"/>
              </a:spcAft>
              <a:buFont typeface="Wingdings 2"/>
              <a:buChar char=""/>
              <a:defRPr/>
            </a:pPr>
            <a:r>
              <a:rPr lang="ru-RU" dirty="0" smtClean="0"/>
              <a:t>   $ привязка к концу строки</a:t>
            </a:r>
            <a:endParaRPr lang="ru-RU" dirty="0"/>
          </a:p>
        </p:txBody>
      </p:sp>
    </p:spTree>
    <p:extLst>
      <p:ext uri="{BB962C8B-B14F-4D97-AF65-F5344CB8AC3E}">
        <p14:creationId xmlns:p14="http://schemas.microsoft.com/office/powerpoint/2010/main" val="342706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0"/>
            <a:ext cx="7704667" cy="5473699"/>
          </a:xfrm>
        </p:spPr>
        <p:txBody>
          <a:bodyPr/>
          <a:lstStyle/>
          <a:p>
            <a:r>
              <a:rPr lang="ru-RU" dirty="0" smtClean="0"/>
              <a:t>Виды диаграмм</a:t>
            </a:r>
            <a:br>
              <a:rPr lang="ru-RU" dirty="0" smtClean="0"/>
            </a:br>
            <a:r>
              <a:rPr lang="ru-RU" dirty="0"/>
              <a:t/>
            </a:r>
            <a:br>
              <a:rPr lang="ru-RU" dirty="0"/>
            </a:br>
            <a:r>
              <a:rPr lang="ru-RU" dirty="0" smtClean="0"/>
              <a:t>Регулярные выражения</a:t>
            </a:r>
            <a:endParaRPr lang="uk-UA" dirty="0"/>
          </a:p>
        </p:txBody>
      </p:sp>
    </p:spTree>
    <p:extLst>
      <p:ext uri="{BB962C8B-B14F-4D97-AF65-F5344CB8AC3E}">
        <p14:creationId xmlns:p14="http://schemas.microsoft.com/office/powerpoint/2010/main" val="123733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285750"/>
            <a:ext cx="7786688" cy="1143000"/>
          </a:xfrm>
        </p:spPr>
        <p:txBody>
          <a:bodyPr>
            <a:noAutofit/>
          </a:bodyPr>
          <a:lstStyle/>
          <a:p>
            <a:pPr fontAlgn="auto">
              <a:spcAft>
                <a:spcPts val="0"/>
              </a:spcAft>
              <a:defRPr/>
            </a:pPr>
            <a:r>
              <a:rPr lang="ru-RU" sz="3900" dirty="0" smtClean="0">
                <a:solidFill>
                  <a:schemeClr val="tx2">
                    <a:satMod val="130000"/>
                  </a:schemeClr>
                </a:solidFill>
              </a:rPr>
              <a:t>Расширенные регулярные выражения</a:t>
            </a:r>
            <a:endParaRPr lang="ru-RU" sz="3900" dirty="0">
              <a:solidFill>
                <a:schemeClr val="tx2">
                  <a:satMod val="130000"/>
                </a:schemeClr>
              </a:solidFill>
            </a:endParaRPr>
          </a:p>
        </p:txBody>
      </p:sp>
      <p:sp>
        <p:nvSpPr>
          <p:cNvPr id="16387" name="Содержимое 2"/>
          <p:cNvSpPr>
            <a:spLocks noGrp="1"/>
          </p:cNvSpPr>
          <p:nvPr>
            <p:ph idx="1"/>
          </p:nvPr>
        </p:nvSpPr>
        <p:spPr/>
        <p:txBody>
          <a:bodyPr/>
          <a:lstStyle/>
          <a:p>
            <a:pPr>
              <a:buFont typeface="Wingdings 2" pitchFamily="18" charset="2"/>
              <a:buNone/>
            </a:pPr>
            <a:r>
              <a:rPr lang="ru-RU" smtClean="0"/>
              <a:t>К традиционному </a:t>
            </a:r>
            <a:r>
              <a:rPr lang="en-US" smtClean="0"/>
              <a:t>UNIX-</a:t>
            </a:r>
            <a:r>
              <a:rPr lang="ru-RU" smtClean="0"/>
              <a:t>синтаксису добавлены символы:</a:t>
            </a:r>
          </a:p>
          <a:p>
            <a:pPr lvl="1"/>
            <a:r>
              <a:rPr lang="ru-RU" smtClean="0"/>
              <a:t>+</a:t>
            </a:r>
          </a:p>
          <a:p>
            <a:pPr lvl="1"/>
            <a:r>
              <a:rPr lang="ru-RU" smtClean="0"/>
              <a:t>?</a:t>
            </a:r>
          </a:p>
          <a:p>
            <a:pPr lvl="1"/>
            <a:r>
              <a:rPr lang="en-US" smtClean="0"/>
              <a:t>|</a:t>
            </a:r>
            <a:endParaRPr lang="ru-RU" smtClean="0"/>
          </a:p>
          <a:p>
            <a:pPr lvl="1"/>
            <a:endParaRPr lang="ru-RU" smtClean="0"/>
          </a:p>
          <a:p>
            <a:pPr lvl="1">
              <a:buFont typeface="Verdana" pitchFamily="34" charset="0"/>
              <a:buNone/>
            </a:pPr>
            <a:r>
              <a:rPr lang="ru-RU" smtClean="0"/>
              <a:t>Отменен обязательный символ  \</a:t>
            </a:r>
          </a:p>
        </p:txBody>
      </p:sp>
    </p:spTree>
    <p:extLst>
      <p:ext uri="{BB962C8B-B14F-4D97-AF65-F5344CB8AC3E}">
        <p14:creationId xmlns:p14="http://schemas.microsoft.com/office/powerpoint/2010/main" val="2656547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en-US" dirty="0" smtClean="0">
                <a:solidFill>
                  <a:schemeClr val="tx2">
                    <a:satMod val="130000"/>
                  </a:schemeClr>
                </a:solidFill>
              </a:rPr>
              <a:t>PCRE </a:t>
            </a:r>
            <a:r>
              <a:rPr lang="ru-RU" dirty="0" smtClean="0">
                <a:solidFill>
                  <a:schemeClr val="tx2">
                    <a:satMod val="130000"/>
                  </a:schemeClr>
                </a:solidFill>
              </a:rPr>
              <a:t>стандарт </a:t>
            </a:r>
            <a:endParaRPr lang="ru-RU" dirty="0">
              <a:solidFill>
                <a:schemeClr val="tx2">
                  <a:satMod val="130000"/>
                </a:schemeClr>
              </a:solidFill>
            </a:endParaRPr>
          </a:p>
        </p:txBody>
      </p:sp>
      <p:sp>
        <p:nvSpPr>
          <p:cNvPr id="3" name="Содержимое 2"/>
          <p:cNvSpPr>
            <a:spLocks noGrp="1"/>
          </p:cNvSpPr>
          <p:nvPr>
            <p:ph idx="1"/>
          </p:nvPr>
        </p:nvSpPr>
        <p:spPr>
          <a:xfrm>
            <a:off x="982133" y="2667000"/>
            <a:ext cx="7704667" cy="4191000"/>
          </a:xfrm>
        </p:spPr>
        <p:txBody>
          <a:bodyPr>
            <a:normAutofit fontScale="92500" lnSpcReduction="20000"/>
          </a:bodyPr>
          <a:lstStyle/>
          <a:p>
            <a:pPr marL="365760" indent="-283464" fontAlgn="auto">
              <a:spcAft>
                <a:spcPts val="0"/>
              </a:spcAft>
              <a:buFont typeface="Wingdings 2"/>
              <a:buChar char=""/>
              <a:defRPr/>
            </a:pPr>
            <a:r>
              <a:rPr lang="en-US" dirty="0" smtClean="0"/>
              <a:t>Perl compatible regular expressions</a:t>
            </a:r>
            <a:endParaRPr lang="ru-RU" dirty="0" smtClean="0"/>
          </a:p>
          <a:p>
            <a:pPr marL="365760" indent="-283464" fontAlgn="auto">
              <a:spcAft>
                <a:spcPts val="0"/>
              </a:spcAft>
              <a:buFont typeface="Wingdings 2"/>
              <a:buChar char=""/>
              <a:defRPr/>
            </a:pPr>
            <a:endParaRPr lang="ru-RU" dirty="0" smtClean="0"/>
          </a:p>
          <a:p>
            <a:pPr marL="365760" indent="-283464" fontAlgn="auto">
              <a:spcAft>
                <a:spcPts val="0"/>
              </a:spcAft>
              <a:buFont typeface="Wingdings 2"/>
              <a:buChar char=""/>
              <a:defRPr/>
            </a:pPr>
            <a:r>
              <a:rPr lang="ru-RU" dirty="0" smtClean="0"/>
              <a:t>    </a:t>
            </a:r>
            <a:r>
              <a:rPr lang="ru-RU" dirty="0" err="1" smtClean="0"/>
              <a:t>i</a:t>
            </a:r>
            <a:r>
              <a:rPr lang="ru-RU" dirty="0" smtClean="0"/>
              <a:t> </a:t>
            </a:r>
            <a:r>
              <a:rPr lang="ru-RU" dirty="0" err="1" smtClean="0"/>
              <a:t>регистронезависимый</a:t>
            </a:r>
            <a:r>
              <a:rPr lang="ru-RU" dirty="0" smtClean="0"/>
              <a:t> поиск</a:t>
            </a:r>
          </a:p>
          <a:p>
            <a:pPr marL="365760" indent="-283464" fontAlgn="auto">
              <a:spcAft>
                <a:spcPts val="0"/>
              </a:spcAft>
              <a:buFont typeface="Wingdings 2"/>
              <a:buChar char=""/>
              <a:defRPr/>
            </a:pPr>
            <a:r>
              <a:rPr lang="ru-RU" dirty="0" smtClean="0"/>
              <a:t>    </a:t>
            </a:r>
            <a:r>
              <a:rPr lang="ru-RU" dirty="0" err="1" smtClean="0"/>
              <a:t>m</a:t>
            </a:r>
            <a:r>
              <a:rPr lang="ru-RU" dirty="0" smtClean="0"/>
              <a:t> </a:t>
            </a:r>
            <a:r>
              <a:rPr lang="ru-RU" dirty="0" err="1" smtClean="0"/>
              <a:t>многостроковый</a:t>
            </a:r>
            <a:r>
              <a:rPr lang="ru-RU" dirty="0" smtClean="0"/>
              <a:t> режим. </a:t>
            </a:r>
          </a:p>
          <a:p>
            <a:pPr marL="365760" indent="-283464" fontAlgn="auto">
              <a:spcAft>
                <a:spcPts val="0"/>
              </a:spcAft>
              <a:buFont typeface="Wingdings 2"/>
              <a:buChar char=""/>
              <a:defRPr/>
            </a:pPr>
            <a:r>
              <a:rPr lang="ru-RU" dirty="0" smtClean="0"/>
              <a:t>     "$" совпадают с началом и концом отдельных строк.</a:t>
            </a:r>
          </a:p>
          <a:p>
            <a:pPr marL="365760" indent="-283464" fontAlgn="auto">
              <a:spcAft>
                <a:spcPts val="0"/>
              </a:spcAft>
              <a:buFont typeface="Wingdings 2"/>
              <a:buChar char=""/>
              <a:defRPr/>
            </a:pPr>
            <a:r>
              <a:rPr lang="ru-RU" dirty="0" smtClean="0"/>
              <a:t>      </a:t>
            </a:r>
            <a:r>
              <a:rPr lang="ru-RU" dirty="0" err="1" smtClean="0"/>
              <a:t>s</a:t>
            </a:r>
            <a:r>
              <a:rPr lang="ru-RU" dirty="0" smtClean="0"/>
              <a:t> символ "." (точка) совпадает и с переносом строки (по умолчанию -- нет)</a:t>
            </a:r>
          </a:p>
          <a:p>
            <a:pPr marL="365760" indent="-283464" fontAlgn="auto">
              <a:spcAft>
                <a:spcPts val="0"/>
              </a:spcAft>
              <a:buFont typeface="Wingdings 2"/>
              <a:buChar char=""/>
              <a:defRPr/>
            </a:pPr>
            <a:r>
              <a:rPr lang="ru-RU" dirty="0" smtClean="0"/>
              <a:t>     A привязка к началу текста</a:t>
            </a:r>
          </a:p>
          <a:p>
            <a:pPr marL="365760" indent="-283464" fontAlgn="auto">
              <a:spcAft>
                <a:spcPts val="0"/>
              </a:spcAft>
              <a:buFont typeface="Wingdings 2"/>
              <a:buChar char=""/>
              <a:defRPr/>
            </a:pPr>
            <a:r>
              <a:rPr lang="ru-RU" dirty="0" smtClean="0"/>
              <a:t>     E заставляет символ "$" совпадать только с концом текста. </a:t>
            </a:r>
          </a:p>
          <a:p>
            <a:pPr marL="365760" indent="-283464" fontAlgn="auto">
              <a:spcAft>
                <a:spcPts val="0"/>
              </a:spcAft>
              <a:buFont typeface="Wingdings 2"/>
              <a:buChar char=""/>
              <a:defRPr/>
            </a:pPr>
            <a:r>
              <a:rPr lang="ru-RU" dirty="0" smtClean="0"/>
              <a:t>     U Инвертирует "жадность" для каждого квантификатора (если  после квантификатора стоит "?", квантификатор перестает быть "жадным").</a:t>
            </a:r>
            <a:endParaRPr lang="en-US" dirty="0" smtClean="0"/>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endParaRPr lang="ru-RU" dirty="0"/>
          </a:p>
        </p:txBody>
      </p:sp>
    </p:spTree>
    <p:extLst>
      <p:ext uri="{BB962C8B-B14F-4D97-AF65-F5344CB8AC3E}">
        <p14:creationId xmlns:p14="http://schemas.microsoft.com/office/powerpoint/2010/main" val="247545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1563" y="274638"/>
            <a:ext cx="7862887" cy="1143000"/>
          </a:xfrm>
        </p:spPr>
        <p:txBody>
          <a:bodyPr>
            <a:normAutofit fontScale="90000"/>
          </a:bodyPr>
          <a:lstStyle/>
          <a:p>
            <a:pPr fontAlgn="auto">
              <a:spcAft>
                <a:spcPts val="0"/>
              </a:spcAft>
              <a:defRPr/>
            </a:pPr>
            <a:r>
              <a:rPr lang="ru-RU" dirty="0" smtClean="0">
                <a:solidFill>
                  <a:schemeClr val="tx2">
                    <a:satMod val="130000"/>
                  </a:schemeClr>
                </a:solidFill>
              </a:rPr>
              <a:t>Операторы регулярных выражений</a:t>
            </a:r>
            <a:endParaRPr lang="ru-RU" dirty="0">
              <a:solidFill>
                <a:schemeClr val="tx2">
                  <a:satMod val="130000"/>
                </a:schemeClr>
              </a:solidFill>
            </a:endParaRPr>
          </a:p>
        </p:txBody>
      </p:sp>
      <p:graphicFrame>
        <p:nvGraphicFramePr>
          <p:cNvPr id="4" name="Содержимое 3"/>
          <p:cNvGraphicFramePr>
            <a:graphicFrameLocks noGrp="1"/>
          </p:cNvGraphicFramePr>
          <p:nvPr>
            <p:ph idx="1"/>
          </p:nvPr>
        </p:nvGraphicFramePr>
        <p:xfrm>
          <a:off x="1071563" y="1447800"/>
          <a:ext cx="7862887" cy="5156200"/>
        </p:xfrm>
        <a:graphic>
          <a:graphicData uri="http://schemas.openxmlformats.org/drawingml/2006/table">
            <a:tbl>
              <a:tblPr firstRow="1" bandRow="1">
                <a:tableStyleId>{5C22544A-7EE6-4342-B048-85BDC9FD1C3A}</a:tableStyleId>
              </a:tblPr>
              <a:tblGrid>
                <a:gridCol w="2000258"/>
                <a:gridCol w="5862629"/>
              </a:tblGrid>
              <a:tr h="370840">
                <a:tc>
                  <a:txBody>
                    <a:bodyPr/>
                    <a:lstStyle/>
                    <a:p>
                      <a:r>
                        <a:rPr lang="ru-RU" sz="1800" dirty="0" smtClean="0"/>
                        <a:t>Оператор</a:t>
                      </a:r>
                    </a:p>
                  </a:txBody>
                  <a:tcPr/>
                </a:tc>
                <a:tc>
                  <a:txBody>
                    <a:bodyPr/>
                    <a:lstStyle/>
                    <a:p>
                      <a:r>
                        <a:rPr lang="ru-RU" sz="1800" dirty="0" smtClean="0"/>
                        <a:t>Назначение</a:t>
                      </a:r>
                      <a:endParaRPr lang="ru-RU" sz="1800" dirty="0"/>
                    </a:p>
                  </a:txBody>
                  <a:tcPr/>
                </a:tc>
              </a:tr>
              <a:tr h="370840">
                <a:tc>
                  <a:txBody>
                    <a:bodyPr/>
                    <a:lstStyle/>
                    <a:p>
                      <a:r>
                        <a:rPr lang="ru-RU" sz="1800" dirty="0" smtClean="0"/>
                        <a:t>. (точка)	</a:t>
                      </a:r>
                      <a:endParaRPr lang="ru-RU" sz="1800" dirty="0"/>
                    </a:p>
                  </a:txBody>
                  <a:tcPr/>
                </a:tc>
                <a:tc>
                  <a:txBody>
                    <a:bodyPr/>
                    <a:lstStyle/>
                    <a:p>
                      <a:r>
                        <a:rPr lang="ru-RU" sz="1800" dirty="0" smtClean="0"/>
                        <a:t>Любой одиночный символ.</a:t>
                      </a:r>
                      <a:endParaRPr lang="ru-RU" sz="1800" dirty="0"/>
                    </a:p>
                  </a:txBody>
                  <a:tcPr/>
                </a:tc>
              </a:tr>
              <a:tr h="370840">
                <a:tc>
                  <a:txBody>
                    <a:bodyPr/>
                    <a:lstStyle/>
                    <a:p>
                      <a:r>
                        <a:rPr lang="ru-RU" sz="1800" dirty="0" smtClean="0"/>
                        <a:t>^ (крышка)	</a:t>
                      </a:r>
                    </a:p>
                  </a:txBody>
                  <a:tcPr/>
                </a:tc>
                <a:tc>
                  <a:txBody>
                    <a:bodyPr/>
                    <a:lstStyle/>
                    <a:p>
                      <a:r>
                        <a:rPr lang="ru-RU" sz="1800" dirty="0" smtClean="0"/>
                        <a:t>Пустая последовательность, возникающая в начале строки.</a:t>
                      </a:r>
                      <a:endParaRPr lang="ru-RU" sz="1800" dirty="0"/>
                    </a:p>
                  </a:txBody>
                  <a:tcPr/>
                </a:tc>
              </a:tr>
              <a:tr h="370840">
                <a:tc>
                  <a:txBody>
                    <a:bodyPr/>
                    <a:lstStyle/>
                    <a:p>
                      <a:r>
                        <a:rPr lang="ru-RU" sz="1800" dirty="0" smtClean="0"/>
                        <a:t>$ (знак доллара)	</a:t>
                      </a:r>
                      <a:endParaRPr lang="ru-RU" sz="1800" dirty="0"/>
                    </a:p>
                  </a:txBody>
                  <a:tcPr/>
                </a:tc>
                <a:tc>
                  <a:txBody>
                    <a:bodyPr/>
                    <a:lstStyle/>
                    <a:p>
                      <a:r>
                        <a:rPr lang="ru-RU" sz="1800" dirty="0" smtClean="0"/>
                        <a:t>Пустая последовательность, возникающая в конце строки.</a:t>
                      </a:r>
                      <a:endParaRPr lang="ru-RU" sz="1800" dirty="0"/>
                    </a:p>
                  </a:txBody>
                  <a:tcPr/>
                </a:tc>
              </a:tr>
              <a:tr h="370840">
                <a:tc>
                  <a:txBody>
                    <a:bodyPr/>
                    <a:lstStyle/>
                    <a:p>
                      <a:r>
                        <a:rPr lang="ru-RU" sz="1800" dirty="0" smtClean="0"/>
                        <a:t>A 	</a:t>
                      </a:r>
                      <a:endParaRPr lang="ru-RU" sz="1800" dirty="0"/>
                    </a:p>
                  </a:txBody>
                  <a:tcPr/>
                </a:tc>
                <a:tc>
                  <a:txBody>
                    <a:bodyPr/>
                    <a:lstStyle/>
                    <a:p>
                      <a:r>
                        <a:rPr lang="ru-RU" sz="1800" dirty="0" smtClean="0"/>
                        <a:t>Буква A в верхнем регистре.</a:t>
                      </a:r>
                      <a:endParaRPr lang="ru-RU" sz="1800" dirty="0"/>
                    </a:p>
                  </a:txBody>
                  <a:tcPr/>
                </a:tc>
              </a:tr>
              <a:tr h="370840">
                <a:tc>
                  <a:txBody>
                    <a:bodyPr/>
                    <a:lstStyle/>
                    <a:p>
                      <a:r>
                        <a:rPr lang="ru-RU" sz="1800" dirty="0" err="1" smtClean="0"/>
                        <a:t>a</a:t>
                      </a:r>
                      <a:r>
                        <a:rPr lang="ru-RU" sz="1800" dirty="0" smtClean="0"/>
                        <a:t> 	</a:t>
                      </a:r>
                      <a:endParaRPr lang="ru-RU" sz="1800" dirty="0"/>
                    </a:p>
                  </a:txBody>
                  <a:tcPr/>
                </a:tc>
                <a:tc>
                  <a:txBody>
                    <a:bodyPr/>
                    <a:lstStyle/>
                    <a:p>
                      <a:r>
                        <a:rPr lang="ru-RU" sz="1800" dirty="0" smtClean="0"/>
                        <a:t>Буква </a:t>
                      </a:r>
                      <a:r>
                        <a:rPr lang="ru-RU" sz="1800" dirty="0" err="1" smtClean="0"/>
                        <a:t>a</a:t>
                      </a:r>
                      <a:r>
                        <a:rPr lang="ru-RU" sz="1800" dirty="0" smtClean="0"/>
                        <a:t> в нижнем регистре.</a:t>
                      </a:r>
                      <a:endParaRPr lang="ru-RU" sz="1800" dirty="0"/>
                    </a:p>
                  </a:txBody>
                  <a:tcPr/>
                </a:tc>
              </a:tr>
              <a:tr h="370840">
                <a:tc>
                  <a:txBody>
                    <a:bodyPr/>
                    <a:lstStyle/>
                    <a:p>
                      <a:r>
                        <a:rPr lang="ru-RU" sz="1800" dirty="0" smtClean="0"/>
                        <a:t>\</a:t>
                      </a:r>
                      <a:r>
                        <a:rPr lang="ru-RU" sz="1800" dirty="0" err="1" smtClean="0"/>
                        <a:t>d</a:t>
                      </a:r>
                      <a:r>
                        <a:rPr lang="ru-RU" sz="1800" dirty="0" smtClean="0"/>
                        <a:t> 	</a:t>
                      </a:r>
                      <a:endParaRPr lang="ru-R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Одиночная цифра.</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\D 	</a:t>
                      </a:r>
                      <a:endParaRPr lang="ru-R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Одиночный символ, не</a:t>
                      </a:r>
                      <a:r>
                        <a:rPr lang="ru-RU" sz="1800" baseline="0" dirty="0" smtClean="0"/>
                        <a:t> </a:t>
                      </a:r>
                      <a:r>
                        <a:rPr lang="ru-RU" sz="1800" dirty="0" smtClean="0"/>
                        <a:t>являющийся цифрой.</a:t>
                      </a:r>
                    </a:p>
                  </a:txBody>
                  <a:tcPr/>
                </a:tc>
              </a:tr>
              <a:tr h="370840">
                <a:tc>
                  <a:txBody>
                    <a:bodyPr/>
                    <a:lstStyle/>
                    <a:p>
                      <a:r>
                        <a:rPr lang="ru-RU" sz="1800" dirty="0" smtClean="0"/>
                        <a:t>\</a:t>
                      </a:r>
                      <a:r>
                        <a:rPr lang="ru-RU" sz="1800" dirty="0" err="1" smtClean="0"/>
                        <a:t>w</a:t>
                      </a:r>
                      <a:r>
                        <a:rPr lang="ru-RU" sz="1800" dirty="0" smtClean="0"/>
                        <a:t> </a:t>
                      </a:r>
                      <a:endParaRPr lang="ru-RU" sz="1800" dirty="0"/>
                    </a:p>
                  </a:txBody>
                  <a:tcPr/>
                </a:tc>
                <a:tc>
                  <a:txBody>
                    <a:bodyPr/>
                    <a:lstStyle/>
                    <a:p>
                      <a:r>
                        <a:rPr lang="ru-RU" sz="1800" dirty="0" smtClean="0"/>
                        <a:t>Любой одиночный </a:t>
                      </a:r>
                      <a:r>
                        <a:rPr lang="ru-RU" sz="1800" dirty="0" err="1" smtClean="0"/>
                        <a:t>цифро-буквенный</a:t>
                      </a:r>
                      <a:r>
                        <a:rPr lang="ru-RU" sz="1800" dirty="0" smtClean="0"/>
                        <a:t> символ, этот оператор - синоним [:</a:t>
                      </a:r>
                      <a:r>
                        <a:rPr lang="ru-RU" sz="1800" dirty="0" err="1" smtClean="0"/>
                        <a:t>alnum</a:t>
                      </a:r>
                      <a:r>
                        <a:rPr lang="ru-RU" sz="1800" dirty="0" smtClean="0"/>
                        <a:t>:].</a:t>
                      </a:r>
                      <a:endParaRPr lang="ru-RU" sz="1800" dirty="0"/>
                    </a:p>
                  </a:txBody>
                  <a:tcPr/>
                </a:tc>
              </a:tr>
              <a:tr h="370840">
                <a:tc>
                  <a:txBody>
                    <a:bodyPr/>
                    <a:lstStyle/>
                    <a:p>
                      <a:r>
                        <a:rPr lang="ru-RU" sz="1800" dirty="0" smtClean="0"/>
                        <a:t>[A-E] 	</a:t>
                      </a:r>
                      <a:endParaRPr lang="ru-R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Любая буква из A, B, C, D или E в верхнем регистре.</a:t>
                      </a:r>
                      <a:endParaRPr lang="ru-RU"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[^A-E]</a:t>
                      </a:r>
                      <a:endParaRPr lang="ru-RU"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Любой символ, кроме буквы из A, B, C, D или E в верхнем регистре. </a:t>
                      </a:r>
                      <a:endParaRPr lang="ru-RU" sz="1800" dirty="0"/>
                    </a:p>
                  </a:txBody>
                  <a:tcPr/>
                </a:tc>
              </a:tr>
            </a:tbl>
          </a:graphicData>
        </a:graphic>
      </p:graphicFrame>
    </p:spTree>
    <p:extLst>
      <p:ext uri="{BB962C8B-B14F-4D97-AF65-F5344CB8AC3E}">
        <p14:creationId xmlns:p14="http://schemas.microsoft.com/office/powerpoint/2010/main" val="376669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274638"/>
            <a:ext cx="7791450" cy="1143000"/>
          </a:xfrm>
        </p:spPr>
        <p:txBody>
          <a:bodyPr>
            <a:normAutofit fontScale="90000"/>
          </a:bodyPr>
          <a:lstStyle/>
          <a:p>
            <a:pPr fontAlgn="auto">
              <a:spcAft>
                <a:spcPts val="0"/>
              </a:spcAft>
              <a:defRPr/>
            </a:pPr>
            <a:r>
              <a:rPr lang="ru-RU" dirty="0" smtClean="0">
                <a:solidFill>
                  <a:schemeClr val="tx2">
                    <a:satMod val="130000"/>
                  </a:schemeClr>
                </a:solidFill>
              </a:rPr>
              <a:t>Операторы регулярных выражений (продолжение)</a:t>
            </a:r>
            <a:endParaRPr lang="ru-RU" dirty="0">
              <a:solidFill>
                <a:schemeClr val="tx2">
                  <a:satMod val="130000"/>
                </a:schemeClr>
              </a:solidFill>
            </a:endParaRPr>
          </a:p>
        </p:txBody>
      </p:sp>
      <p:graphicFrame>
        <p:nvGraphicFramePr>
          <p:cNvPr id="4" name="Содержимое 3"/>
          <p:cNvGraphicFramePr>
            <a:graphicFrameLocks noGrp="1"/>
          </p:cNvGraphicFramePr>
          <p:nvPr>
            <p:ph idx="1"/>
          </p:nvPr>
        </p:nvGraphicFramePr>
        <p:xfrm>
          <a:off x="1285875" y="1714500"/>
          <a:ext cx="7499350" cy="3946924"/>
        </p:xfrm>
        <a:graphic>
          <a:graphicData uri="http://schemas.openxmlformats.org/drawingml/2006/table">
            <a:tbl>
              <a:tblPr firstRow="1" bandRow="1">
                <a:tableStyleId>{5C22544A-7EE6-4342-B048-85BDC9FD1C3A}</a:tableStyleId>
              </a:tblPr>
              <a:tblGrid>
                <a:gridCol w="2279644"/>
                <a:gridCol w="5219706"/>
              </a:tblGrid>
              <a:tr h="370780">
                <a:tc>
                  <a:txBody>
                    <a:bodyPr/>
                    <a:lstStyle/>
                    <a:p>
                      <a:r>
                        <a:rPr lang="ru-RU" sz="1800" dirty="0" smtClean="0"/>
                        <a:t> Оператор</a:t>
                      </a:r>
                      <a:endParaRPr lang="ru-RU" sz="1800" dirty="0"/>
                    </a:p>
                  </a:txBody>
                  <a:tcPr marT="45713" marB="45713"/>
                </a:tc>
                <a:tc>
                  <a:txBody>
                    <a:bodyPr/>
                    <a:lstStyle/>
                    <a:p>
                      <a:r>
                        <a:rPr lang="ru-RU" sz="1800" dirty="0" smtClean="0"/>
                        <a:t>Назначение</a:t>
                      </a:r>
                      <a:endParaRPr lang="ru-RU" sz="1800" dirty="0"/>
                    </a:p>
                  </a:txBody>
                  <a:tcPr marT="45713" marB="45713"/>
                </a:tc>
              </a:tr>
              <a:tr h="370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X? 	</a:t>
                      </a:r>
                      <a:endParaRPr lang="ru-RU" sz="1800" dirty="0"/>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Одна или ни одной заглавной буквы X. </a:t>
                      </a:r>
                      <a:endParaRPr lang="ru-RU" sz="1800" dirty="0"/>
                    </a:p>
                  </a:txBody>
                  <a:tcPr marT="45713" marB="45713"/>
                </a:tc>
              </a:tr>
              <a:tr h="639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X* 	</a:t>
                      </a:r>
                    </a:p>
                    <a:p>
                      <a:endParaRPr lang="ru-RU" sz="1800" dirty="0"/>
                    </a:p>
                  </a:txBody>
                  <a:tcPr marT="45713" marB="45713"/>
                </a:tc>
                <a:tc>
                  <a:txBody>
                    <a:bodyPr/>
                    <a:lstStyle/>
                    <a:p>
                      <a:r>
                        <a:rPr lang="ru-RU" sz="1800" dirty="0" smtClean="0"/>
                        <a:t>Ноль или более заглавной буквы X.</a:t>
                      </a:r>
                      <a:endParaRPr lang="ru-RU" sz="1800" dirty="0"/>
                    </a:p>
                  </a:txBody>
                  <a:tcPr marT="45713" marB="45713"/>
                </a:tc>
              </a:tr>
              <a:tr h="639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X+</a:t>
                      </a:r>
                    </a:p>
                    <a:p>
                      <a:endParaRPr lang="ru-RU" sz="1800" dirty="0"/>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Одна или более заглавная буква X.</a:t>
                      </a:r>
                    </a:p>
                    <a:p>
                      <a:endParaRPr lang="ru-RU" sz="1800" dirty="0"/>
                    </a:p>
                  </a:txBody>
                  <a:tcPr marT="45713" marB="45713"/>
                </a:tc>
              </a:tr>
              <a:tr h="370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X{</a:t>
                      </a:r>
                      <a:r>
                        <a:rPr lang="ru-RU" sz="1800" dirty="0" err="1" smtClean="0"/>
                        <a:t>n</a:t>
                      </a:r>
                      <a:r>
                        <a:rPr lang="ru-RU" sz="1800" dirty="0" smtClean="0"/>
                        <a:t>} 	</a:t>
                      </a:r>
                    </a:p>
                  </a:txBody>
                  <a:tcPr marT="45713" marB="45713"/>
                </a:tc>
                <a:tc>
                  <a:txBody>
                    <a:bodyPr/>
                    <a:lstStyle/>
                    <a:p>
                      <a:r>
                        <a:rPr lang="ru-RU" sz="1800" dirty="0" smtClean="0"/>
                        <a:t>Точно </a:t>
                      </a:r>
                      <a:r>
                        <a:rPr lang="ru-RU" sz="1800" dirty="0" err="1" smtClean="0"/>
                        <a:t>n</a:t>
                      </a:r>
                      <a:r>
                        <a:rPr lang="ru-RU" sz="1800" dirty="0" smtClean="0"/>
                        <a:t> заглавных букв X.</a:t>
                      </a:r>
                      <a:endParaRPr lang="ru-RU" sz="1800" dirty="0"/>
                    </a:p>
                  </a:txBody>
                  <a:tcPr marT="45713" marB="45713"/>
                </a:tc>
              </a:tr>
              <a:tr h="914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X{</a:t>
                      </a:r>
                      <a:r>
                        <a:rPr lang="ru-RU" sz="1800" dirty="0" err="1" smtClean="0"/>
                        <a:t>n,m</a:t>
                      </a:r>
                      <a:r>
                        <a:rPr lang="ru-RU" sz="1800" dirty="0" smtClean="0"/>
                        <a:t>} 	</a:t>
                      </a:r>
                      <a:endParaRPr lang="ru-RU" sz="1800" dirty="0"/>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Не менее </a:t>
                      </a:r>
                      <a:r>
                        <a:rPr lang="ru-RU" sz="1800" dirty="0" err="1" smtClean="0"/>
                        <a:t>n</a:t>
                      </a:r>
                      <a:r>
                        <a:rPr lang="ru-RU" sz="1800" dirty="0" smtClean="0"/>
                        <a:t> и не более </a:t>
                      </a:r>
                      <a:r>
                        <a:rPr lang="ru-RU" sz="1800" dirty="0" err="1" smtClean="0"/>
                        <a:t>m</a:t>
                      </a:r>
                      <a:r>
                        <a:rPr lang="ru-RU" sz="1800" dirty="0" smtClean="0"/>
                        <a:t> заглавных букв X. Если опустить </a:t>
                      </a:r>
                      <a:r>
                        <a:rPr lang="ru-RU" sz="1800" dirty="0" err="1" smtClean="0"/>
                        <a:t>m</a:t>
                      </a:r>
                      <a:r>
                        <a:rPr lang="ru-RU" sz="1800" dirty="0" smtClean="0"/>
                        <a:t>, то оператор означает «как минимум </a:t>
                      </a:r>
                      <a:r>
                        <a:rPr lang="ru-RU" sz="1800" dirty="0" err="1" smtClean="0"/>
                        <a:t>n</a:t>
                      </a:r>
                      <a:r>
                        <a:rPr lang="ru-RU" sz="1800" dirty="0" smtClean="0"/>
                        <a:t> заглавных букв X».</a:t>
                      </a:r>
                      <a:endParaRPr lang="ru-RU" sz="1800" dirty="0"/>
                    </a:p>
                  </a:txBody>
                  <a:tcPr marT="45713" marB="45713"/>
                </a:tc>
              </a:tr>
              <a:tr h="639977">
                <a:tc>
                  <a:txBody>
                    <a:bodyPr/>
                    <a:lstStyle/>
                    <a:p>
                      <a:r>
                        <a:rPr lang="ru-RU" sz="1800" dirty="0" smtClean="0"/>
                        <a:t>(</a:t>
                      </a:r>
                      <a:r>
                        <a:rPr lang="ru-RU" sz="1800" dirty="0" err="1" smtClean="0"/>
                        <a:t>abc|def</a:t>
                      </a:r>
                      <a:r>
                        <a:rPr lang="ru-RU" sz="1800" dirty="0" smtClean="0"/>
                        <a:t>)+ 	</a:t>
                      </a:r>
                      <a:endParaRPr lang="ru-RU" sz="1800" dirty="0"/>
                    </a:p>
                  </a:txBody>
                  <a:tcPr marT="45713" marB="45713"/>
                </a:tc>
                <a:tc>
                  <a:txBody>
                    <a:bodyPr/>
                    <a:lstStyle/>
                    <a:p>
                      <a:r>
                        <a:rPr lang="ru-RU" sz="1800" dirty="0" smtClean="0"/>
                        <a:t>Не менее одной последовательности </a:t>
                      </a:r>
                      <a:r>
                        <a:rPr lang="ru-RU" sz="1800" dirty="0" err="1" smtClean="0"/>
                        <a:t>abc</a:t>
                      </a:r>
                      <a:r>
                        <a:rPr lang="ru-RU" sz="1800" dirty="0" smtClean="0"/>
                        <a:t>, </a:t>
                      </a:r>
                      <a:r>
                        <a:rPr lang="ru-RU" sz="1800" dirty="0" err="1" smtClean="0"/>
                        <a:t>def</a:t>
                      </a:r>
                      <a:r>
                        <a:rPr lang="ru-RU" sz="1800" dirty="0" smtClean="0"/>
                        <a:t>, </a:t>
                      </a:r>
                      <a:r>
                        <a:rPr lang="ru-RU" sz="1800" dirty="0" err="1" smtClean="0"/>
                        <a:t>abc</a:t>
                      </a:r>
                      <a:r>
                        <a:rPr lang="ru-RU" sz="1800" dirty="0" smtClean="0"/>
                        <a:t> и </a:t>
                      </a:r>
                      <a:r>
                        <a:rPr lang="ru-RU" sz="1800" dirty="0" err="1" smtClean="0"/>
                        <a:t>def</a:t>
                      </a:r>
                      <a:r>
                        <a:rPr lang="ru-RU" sz="1800" dirty="0" smtClean="0"/>
                        <a:t> будут считаться совпадением.</a:t>
                      </a:r>
                    </a:p>
                  </a:txBody>
                  <a:tcPr marT="45713" marB="45713"/>
                </a:tc>
              </a:tr>
            </a:tbl>
          </a:graphicData>
        </a:graphic>
      </p:graphicFrame>
    </p:spTree>
    <p:extLst>
      <p:ext uri="{BB962C8B-B14F-4D97-AF65-F5344CB8AC3E}">
        <p14:creationId xmlns:p14="http://schemas.microsoft.com/office/powerpoint/2010/main" val="28763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Классы и категории символов</a:t>
            </a:r>
            <a:endParaRPr lang="ru-RU" dirty="0">
              <a:solidFill>
                <a:schemeClr val="tx2">
                  <a:satMod val="130000"/>
                </a:schemeClr>
              </a:solidFill>
            </a:endParaRPr>
          </a:p>
        </p:txBody>
      </p:sp>
      <p:graphicFrame>
        <p:nvGraphicFramePr>
          <p:cNvPr id="4" name="Содержимое 3"/>
          <p:cNvGraphicFramePr>
            <a:graphicFrameLocks noGrp="1"/>
          </p:cNvGraphicFramePr>
          <p:nvPr>
            <p:ph idx="1"/>
          </p:nvPr>
        </p:nvGraphicFramePr>
        <p:xfrm>
          <a:off x="1071563" y="1285875"/>
          <a:ext cx="7858125" cy="5089596"/>
        </p:xfrm>
        <a:graphic>
          <a:graphicData uri="http://schemas.openxmlformats.org/drawingml/2006/table">
            <a:tbl>
              <a:tblPr firstRow="1" bandRow="1">
                <a:tableStyleId>{5C22544A-7EE6-4342-B048-85BDC9FD1C3A}</a:tableStyleId>
              </a:tblPr>
              <a:tblGrid>
                <a:gridCol w="1698041"/>
                <a:gridCol w="1556537"/>
                <a:gridCol w="4603547"/>
              </a:tblGrid>
              <a:tr h="370794">
                <a:tc>
                  <a:txBody>
                    <a:bodyPr/>
                    <a:lstStyle/>
                    <a:p>
                      <a:r>
                        <a:rPr lang="en-US" sz="1800" dirty="0" smtClean="0"/>
                        <a:t>POSIX </a:t>
                      </a:r>
                      <a:r>
                        <a:rPr lang="ru-RU" sz="1800" dirty="0" smtClean="0"/>
                        <a:t>класс</a:t>
                      </a:r>
                      <a:endParaRPr lang="ru-RU" sz="1800" dirty="0"/>
                    </a:p>
                  </a:txBody>
                  <a:tcPr marL="91439" marR="91439" marT="45714" marB="45714"/>
                </a:tc>
                <a:tc>
                  <a:txBody>
                    <a:bodyPr/>
                    <a:lstStyle/>
                    <a:p>
                      <a:r>
                        <a:rPr lang="ru-RU" sz="1800" dirty="0" smtClean="0"/>
                        <a:t>Подобно</a:t>
                      </a:r>
                      <a:endParaRPr lang="ru-RU" sz="1800" dirty="0"/>
                    </a:p>
                  </a:txBody>
                  <a:tcPr marL="91439" marR="91439" marT="45714" marB="45714"/>
                </a:tc>
                <a:tc>
                  <a:txBody>
                    <a:bodyPr/>
                    <a:lstStyle/>
                    <a:p>
                      <a:r>
                        <a:rPr lang="ru-RU" sz="1800" dirty="0" smtClean="0"/>
                        <a:t>Означает</a:t>
                      </a:r>
                      <a:endParaRPr lang="ru-RU" sz="1800" dirty="0"/>
                    </a:p>
                  </a:txBody>
                  <a:tcPr marL="91439" marR="91439" marT="45714" marB="45714"/>
                </a:tc>
              </a:tr>
              <a:tr h="370794">
                <a:tc>
                  <a:txBody>
                    <a:bodyPr/>
                    <a:lstStyle/>
                    <a:p>
                      <a:r>
                        <a:rPr lang="en-US" sz="1800" dirty="0" smtClean="0"/>
                        <a:t>[:upper:]	</a:t>
                      </a:r>
                      <a:endParaRPr lang="ru-RU" sz="1800" dirty="0" smtClean="0"/>
                    </a:p>
                  </a:txBody>
                  <a:tcPr marL="91439" marR="91439" marT="45714" marB="45714"/>
                </a:tc>
                <a:tc>
                  <a:txBody>
                    <a:bodyPr/>
                    <a:lstStyle/>
                    <a:p>
                      <a:r>
                        <a:rPr lang="en-US" sz="1800" dirty="0" smtClean="0"/>
                        <a:t>[A-Z]</a:t>
                      </a:r>
                      <a:endParaRPr lang="ru-RU" sz="1800" dirty="0"/>
                    </a:p>
                  </a:txBody>
                  <a:tcPr marL="91439" marR="91439" marT="45714" marB="45714"/>
                </a:tc>
                <a:tc>
                  <a:txBody>
                    <a:bodyPr/>
                    <a:lstStyle/>
                    <a:p>
                      <a:r>
                        <a:rPr lang="ru-RU" sz="1800" dirty="0" smtClean="0"/>
                        <a:t>символы верхнего регистра</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smtClean="0"/>
                        <a:t>lower:]</a:t>
                      </a:r>
                      <a:endParaRPr lang="ru-RU" sz="1800" dirty="0"/>
                    </a:p>
                  </a:txBody>
                  <a:tcPr marL="91439" marR="91439" marT="45714" marB="45714"/>
                </a:tc>
                <a:tc>
                  <a:txBody>
                    <a:bodyPr/>
                    <a:lstStyle/>
                    <a:p>
                      <a:r>
                        <a:rPr lang="en-US" sz="1800" dirty="0" smtClean="0"/>
                        <a:t>[a-z]</a:t>
                      </a:r>
                      <a:endParaRPr lang="ru-RU" sz="1800" dirty="0"/>
                    </a:p>
                  </a:txBody>
                  <a:tcPr marL="91439" marR="91439" marT="45714" marB="45714"/>
                </a:tc>
                <a:tc>
                  <a:txBody>
                    <a:bodyPr/>
                    <a:lstStyle/>
                    <a:p>
                      <a:r>
                        <a:rPr lang="ru-RU" sz="1800" dirty="0" smtClean="0"/>
                        <a:t>символы нижнего регистра</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smtClean="0"/>
                        <a:t>alpha:]</a:t>
                      </a:r>
                      <a:endParaRPr lang="ru-RU" sz="1800" dirty="0"/>
                    </a:p>
                  </a:txBody>
                  <a:tcPr marL="91439" marR="91439" marT="45714" marB="45714"/>
                </a:tc>
                <a:tc>
                  <a:txBody>
                    <a:bodyPr/>
                    <a:lstStyle/>
                    <a:p>
                      <a:r>
                        <a:rPr lang="en-US" sz="1800" dirty="0" smtClean="0"/>
                        <a:t>[A-</a:t>
                      </a:r>
                      <a:r>
                        <a:rPr lang="en-US" sz="1800" dirty="0" err="1" smtClean="0"/>
                        <a:t>Za</a:t>
                      </a:r>
                      <a:r>
                        <a:rPr lang="en-US" sz="1800" dirty="0" smtClean="0"/>
                        <a:t>-z]	</a:t>
                      </a:r>
                      <a:endParaRPr lang="ru-RU" sz="1800" dirty="0"/>
                    </a:p>
                  </a:txBody>
                  <a:tcPr marL="91439" marR="91439" marT="45714" marB="45714"/>
                </a:tc>
                <a:tc>
                  <a:txBody>
                    <a:bodyPr/>
                    <a:lstStyle/>
                    <a:p>
                      <a:r>
                        <a:rPr lang="ru-RU" sz="1800" dirty="0" smtClean="0"/>
                        <a:t>символы верхнего и нижнего регистра</a:t>
                      </a:r>
                      <a:endParaRPr lang="ru-RU" sz="1800" dirty="0"/>
                    </a:p>
                  </a:txBody>
                  <a:tcPr marL="91439" marR="91439" marT="45714" marB="45714"/>
                </a:tc>
              </a:tr>
              <a:tr h="64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err="1" smtClean="0"/>
                        <a:t>alnum</a:t>
                      </a:r>
                      <a:r>
                        <a:rPr lang="en-US" sz="1800" dirty="0" smtClean="0"/>
                        <a:t>:]	</a:t>
                      </a:r>
                      <a:endParaRPr lang="ru-RU" sz="1800" dirty="0" smtClean="0"/>
                    </a:p>
                    <a:p>
                      <a:endParaRPr lang="ru-RU" sz="1800" dirty="0"/>
                    </a:p>
                  </a:txBody>
                  <a:tcPr marL="91439" marR="91439" marT="45714" marB="45714"/>
                </a:tc>
                <a:tc>
                  <a:txBody>
                    <a:bodyPr/>
                    <a:lstStyle/>
                    <a:p>
                      <a:r>
                        <a:rPr lang="en-US" sz="1800" dirty="0" smtClean="0"/>
                        <a:t>[A-Za-z0-9]</a:t>
                      </a:r>
                      <a:endParaRPr lang="ru-RU" sz="1800" dirty="0"/>
                    </a:p>
                  </a:txBody>
                  <a:tcPr marL="91439" marR="91439" marT="45714" marB="45714"/>
                </a:tc>
                <a:tc>
                  <a:txBody>
                    <a:bodyPr/>
                    <a:lstStyle/>
                    <a:p>
                      <a:r>
                        <a:rPr lang="ru-RU" sz="1800" dirty="0" smtClean="0"/>
                        <a:t>цифры, символы верхнего и нижнего регистра</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smtClean="0"/>
                        <a:t>digit:]	</a:t>
                      </a:r>
                      <a:endParaRPr lang="ru-RU" sz="1800" dirty="0"/>
                    </a:p>
                  </a:txBody>
                  <a:tcPr marL="91439" marR="91439" marT="45714" marB="45714"/>
                </a:tc>
                <a:tc>
                  <a:txBody>
                    <a:bodyPr/>
                    <a:lstStyle/>
                    <a:p>
                      <a:r>
                        <a:rPr lang="en-US" sz="1800" dirty="0" smtClean="0"/>
                        <a:t>[0-9]</a:t>
                      </a:r>
                      <a:endParaRPr lang="ru-RU" sz="1800" dirty="0"/>
                    </a:p>
                  </a:txBody>
                  <a:tcPr marL="91439" marR="91439"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Цифры</a:t>
                      </a:r>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err="1" smtClean="0"/>
                        <a:t>xdigit</a:t>
                      </a:r>
                      <a:r>
                        <a:rPr lang="en-US" sz="1800" dirty="0" smtClean="0"/>
                        <a:t>:]</a:t>
                      </a:r>
                      <a:endParaRPr lang="ru-RU" sz="1800" dirty="0"/>
                    </a:p>
                  </a:txBody>
                  <a:tcPr marL="91439" marR="91439" marT="45714" marB="45714"/>
                </a:tc>
                <a:tc>
                  <a:txBody>
                    <a:bodyPr/>
                    <a:lstStyle/>
                    <a:p>
                      <a:r>
                        <a:rPr lang="en-US" sz="1800" dirty="0" smtClean="0"/>
                        <a:t>[0-9A-Fa-f]</a:t>
                      </a:r>
                      <a:endParaRPr lang="ru-RU" sz="1800" dirty="0"/>
                    </a:p>
                  </a:txBody>
                  <a:tcPr marL="91439" marR="91439"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шестнадцатеричные цифры</a:t>
                      </a:r>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err="1" smtClean="0"/>
                        <a:t>punct</a:t>
                      </a:r>
                      <a:r>
                        <a:rPr lang="en-US" sz="1800" dirty="0" smtClean="0"/>
                        <a:t>:]	</a:t>
                      </a:r>
                      <a:endParaRPr lang="ru-RU" sz="1800" dirty="0" smtClean="0"/>
                    </a:p>
                  </a:txBody>
                  <a:tcPr marL="91439" marR="91439" marT="45714" marB="45714"/>
                </a:tc>
                <a:tc>
                  <a:txBody>
                    <a:bodyPr/>
                    <a:lstStyle/>
                    <a:p>
                      <a:r>
                        <a:rPr lang="en-US" sz="1800" dirty="0" smtClean="0"/>
                        <a:t>[.,!?:…]</a:t>
                      </a:r>
                      <a:endParaRPr lang="ru-RU" sz="1800" dirty="0"/>
                    </a:p>
                  </a:txBody>
                  <a:tcPr marL="91439" marR="91439" marT="45714" marB="45714"/>
                </a:tc>
                <a:tc>
                  <a:txBody>
                    <a:bodyPr/>
                    <a:lstStyle/>
                    <a:p>
                      <a:r>
                        <a:rPr lang="ru-RU" sz="1800" dirty="0" smtClean="0"/>
                        <a:t>знаки пунктуации</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smtClean="0"/>
                        <a:t>blank:] 	</a:t>
                      </a:r>
                      <a:endParaRPr lang="ru-RU" sz="1800" dirty="0"/>
                    </a:p>
                  </a:txBody>
                  <a:tcPr marL="91439" marR="91439" marT="45714" marB="45714"/>
                </a:tc>
                <a:tc>
                  <a:txBody>
                    <a:bodyPr/>
                    <a:lstStyle/>
                    <a:p>
                      <a:r>
                        <a:rPr lang="en-US" sz="1800" dirty="0" smtClean="0"/>
                        <a:t>[ \t]</a:t>
                      </a:r>
                      <a:endParaRPr lang="ru-RU" sz="1800" dirty="0"/>
                    </a:p>
                  </a:txBody>
                  <a:tcPr marL="91439" marR="91439" marT="45714" marB="45714"/>
                </a:tc>
                <a:tc>
                  <a:txBody>
                    <a:bodyPr/>
                    <a:lstStyle/>
                    <a:p>
                      <a:r>
                        <a:rPr lang="ru-RU" sz="1800" dirty="0" smtClean="0"/>
                        <a:t>пробел и </a:t>
                      </a:r>
                      <a:r>
                        <a:rPr lang="en-US" sz="1800" dirty="0" smtClean="0"/>
                        <a:t>TAB</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[:space:]	</a:t>
                      </a:r>
                      <a:endParaRPr lang="ru-RU" sz="1800" dirty="0" smtClean="0"/>
                    </a:p>
                  </a:txBody>
                  <a:tcPr marL="91439" marR="91439" marT="45714" marB="45714"/>
                </a:tc>
                <a:tc>
                  <a:txBody>
                    <a:bodyPr/>
                    <a:lstStyle/>
                    <a:p>
                      <a:r>
                        <a:rPr lang="en-US" sz="1800" dirty="0" smtClean="0"/>
                        <a:t>[ \t\n\r\f\v]</a:t>
                      </a:r>
                      <a:endParaRPr lang="ru-RU" sz="1800" dirty="0"/>
                    </a:p>
                  </a:txBody>
                  <a:tcPr marL="91439" marR="91439" marT="45714" marB="45714"/>
                </a:tc>
                <a:tc>
                  <a:txBody>
                    <a:bodyPr/>
                    <a:lstStyle/>
                    <a:p>
                      <a:r>
                        <a:rPr lang="ru-RU" sz="1800" dirty="0" smtClean="0"/>
                        <a:t>символы пропуска</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err="1" smtClean="0"/>
                        <a:t>cntrl</a:t>
                      </a:r>
                      <a:r>
                        <a:rPr lang="en-US" sz="1800" dirty="0" smtClean="0"/>
                        <a:t>:]	</a:t>
                      </a:r>
                      <a:endParaRPr lang="ru-RU" sz="1800" dirty="0"/>
                    </a:p>
                  </a:txBody>
                  <a:tcPr marL="91439" marR="91439" marT="45714" marB="45714"/>
                </a:tc>
                <a:tc>
                  <a:txBody>
                    <a:bodyPr/>
                    <a:lstStyle/>
                    <a:p>
                      <a:endParaRPr lang="ru-RU" sz="1800" dirty="0"/>
                    </a:p>
                  </a:txBody>
                  <a:tcPr marL="91439" marR="91439" marT="45714" marB="45714"/>
                </a:tc>
                <a:tc>
                  <a:txBody>
                    <a:bodyPr/>
                    <a:lstStyle/>
                    <a:p>
                      <a:r>
                        <a:rPr lang="ru-RU" sz="1800" dirty="0" smtClean="0"/>
                        <a:t>символы управления</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smtClean="0"/>
                        <a:t>graph:]	</a:t>
                      </a:r>
                      <a:endParaRPr lang="ru-RU" sz="1800" dirty="0"/>
                    </a:p>
                  </a:txBody>
                  <a:tcPr marL="91439" marR="91439" marT="45714" marB="45714"/>
                </a:tc>
                <a:tc>
                  <a:txBody>
                    <a:bodyPr/>
                    <a:lstStyle/>
                    <a:p>
                      <a:r>
                        <a:rPr lang="en-US" sz="1800" dirty="0" smtClean="0"/>
                        <a:t>[^ \t\n\r\f\v]</a:t>
                      </a:r>
                      <a:endParaRPr lang="ru-RU" sz="1800" dirty="0"/>
                    </a:p>
                  </a:txBody>
                  <a:tcPr marL="91439" marR="91439"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символы печати</a:t>
                      </a:r>
                      <a:endParaRPr lang="ru-RU" sz="1800" dirty="0"/>
                    </a:p>
                  </a:txBody>
                  <a:tcPr marL="91439" marR="91439" marT="45714" marB="45714"/>
                </a:tc>
              </a:tr>
              <a:tr h="3707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a:t>
                      </a:r>
                      <a:r>
                        <a:rPr lang="en-US" sz="1800" dirty="0" smtClean="0"/>
                        <a:t>print:] 	</a:t>
                      </a:r>
                      <a:endParaRPr lang="ru-RU" sz="1800" dirty="0" smtClean="0"/>
                    </a:p>
                  </a:txBody>
                  <a:tcPr marL="91439" marR="91439" marT="45714" marB="45714"/>
                </a:tc>
                <a:tc>
                  <a:txBody>
                    <a:bodyPr/>
                    <a:lstStyle/>
                    <a:p>
                      <a:r>
                        <a:rPr lang="en-US" sz="1800" dirty="0" smtClean="0"/>
                        <a:t>[^\t\n\r\f\v]</a:t>
                      </a:r>
                      <a:endParaRPr lang="ru-RU" sz="1800" dirty="0"/>
                    </a:p>
                  </a:txBody>
                  <a:tcPr marL="91439" marR="91439"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символы печати и символы пропуск</a:t>
                      </a:r>
                      <a:endParaRPr lang="ru-RU" sz="1800" dirty="0"/>
                    </a:p>
                  </a:txBody>
                  <a:tcPr marL="91439" marR="91439" marT="45714" marB="45714"/>
                </a:tc>
              </a:tr>
            </a:tbl>
          </a:graphicData>
        </a:graphic>
      </p:graphicFrame>
    </p:spTree>
    <p:extLst>
      <p:ext uri="{BB962C8B-B14F-4D97-AF65-F5344CB8AC3E}">
        <p14:creationId xmlns:p14="http://schemas.microsoft.com/office/powerpoint/2010/main" val="1698849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«Жадные» выражения</a:t>
            </a:r>
            <a:endParaRPr lang="ru-RU" dirty="0">
              <a:solidFill>
                <a:schemeClr val="tx2">
                  <a:satMod val="130000"/>
                </a:schemeClr>
              </a:solidFill>
            </a:endParaRPr>
          </a:p>
        </p:txBody>
      </p:sp>
      <p:sp>
        <p:nvSpPr>
          <p:cNvPr id="26627" name="Содержимое 2"/>
          <p:cNvSpPr>
            <a:spLocks noGrp="1"/>
          </p:cNvSpPr>
          <p:nvPr>
            <p:ph idx="1"/>
          </p:nvPr>
        </p:nvSpPr>
        <p:spPr>
          <a:xfrm>
            <a:off x="1096433" y="1765300"/>
            <a:ext cx="7704667" cy="2235200"/>
          </a:xfrm>
        </p:spPr>
        <p:txBody>
          <a:bodyPr/>
          <a:lstStyle/>
          <a:p>
            <a:r>
              <a:rPr lang="ru-RU" dirty="0" smtClean="0"/>
              <a:t>«Ленивые» выражения</a:t>
            </a:r>
          </a:p>
          <a:p>
            <a:r>
              <a:rPr lang="ru-RU" dirty="0" smtClean="0"/>
              <a:t>«Жадные» выражения</a:t>
            </a:r>
          </a:p>
          <a:p>
            <a:r>
              <a:rPr lang="ru-RU" dirty="0" smtClean="0"/>
              <a:t>«Ревнивые»(сверхжадные) выражения</a:t>
            </a:r>
          </a:p>
          <a:p>
            <a:pPr>
              <a:buFont typeface="Wingdings 2" pitchFamily="18" charset="2"/>
              <a:buNone/>
            </a:pPr>
            <a:endParaRPr lang="ru-RU" dirty="0" smtClean="0"/>
          </a:p>
        </p:txBody>
      </p:sp>
      <p:graphicFrame>
        <p:nvGraphicFramePr>
          <p:cNvPr id="4" name="Таблица 3"/>
          <p:cNvGraphicFramePr>
            <a:graphicFrameLocks noGrp="1"/>
          </p:cNvGraphicFramePr>
          <p:nvPr/>
        </p:nvGraphicFramePr>
        <p:xfrm>
          <a:off x="2000250" y="3571875"/>
          <a:ext cx="6096000" cy="2857500"/>
        </p:xfrm>
        <a:graphic>
          <a:graphicData uri="http://schemas.openxmlformats.org/drawingml/2006/table">
            <a:tbl>
              <a:tblPr firstRow="1" bandRow="1">
                <a:tableStyleId>{5C22544A-7EE6-4342-B048-85BDC9FD1C3A}</a:tableStyleId>
              </a:tblPr>
              <a:tblGrid>
                <a:gridCol w="2032000"/>
                <a:gridCol w="2032000"/>
                <a:gridCol w="2032000"/>
              </a:tblGrid>
              <a:tr h="571500">
                <a:tc>
                  <a:txBody>
                    <a:bodyPr/>
                    <a:lstStyle/>
                    <a:p>
                      <a:pPr algn="ctr"/>
                      <a:r>
                        <a:rPr lang="ru-RU" sz="2800" dirty="0" smtClean="0"/>
                        <a:t>Жадный</a:t>
                      </a:r>
                      <a:endParaRPr lang="ru-RU" sz="2800" dirty="0"/>
                    </a:p>
                  </a:txBody>
                  <a:tcPr/>
                </a:tc>
                <a:tc>
                  <a:txBody>
                    <a:bodyPr/>
                    <a:lstStyle/>
                    <a:p>
                      <a:pPr algn="ctr"/>
                      <a:r>
                        <a:rPr lang="ru-RU" sz="2800" dirty="0" smtClean="0"/>
                        <a:t>Ленивый</a:t>
                      </a:r>
                      <a:endParaRPr lang="ru-RU" sz="2800" dirty="0"/>
                    </a:p>
                  </a:txBody>
                  <a:tcPr/>
                </a:tc>
                <a:tc>
                  <a:txBody>
                    <a:bodyPr/>
                    <a:lstStyle/>
                    <a:p>
                      <a:pPr algn="ctr"/>
                      <a:r>
                        <a:rPr lang="ru-RU" sz="2800" dirty="0" smtClean="0"/>
                        <a:t>Ревнивый</a:t>
                      </a:r>
                      <a:endParaRPr lang="ru-RU" sz="2800" dirty="0"/>
                    </a:p>
                  </a:txBody>
                  <a:tcPr/>
                </a:tc>
              </a:tr>
              <a:tr h="571500">
                <a:tc>
                  <a:txBody>
                    <a:bodyPr/>
                    <a:lstStyle/>
                    <a:p>
                      <a:pPr algn="ctr"/>
                      <a:r>
                        <a:rPr lang="ru-RU" sz="2800" dirty="0" smtClean="0"/>
                        <a:t>*</a:t>
                      </a:r>
                      <a:endParaRPr lang="ru-RU" sz="2800" dirty="0"/>
                    </a:p>
                  </a:txBody>
                  <a:tcPr/>
                </a:tc>
                <a:tc>
                  <a:txBody>
                    <a:bodyPr/>
                    <a:lstStyle/>
                    <a:p>
                      <a:pPr algn="ctr"/>
                      <a:r>
                        <a:rPr lang="en-US" sz="2800" dirty="0" smtClean="0"/>
                        <a:t>*?</a:t>
                      </a:r>
                      <a:endParaRPr lang="ru-RU" sz="2800" dirty="0"/>
                    </a:p>
                  </a:txBody>
                  <a:tcPr/>
                </a:tc>
                <a:tc>
                  <a:txBody>
                    <a:bodyPr/>
                    <a:lstStyle/>
                    <a:p>
                      <a:pPr algn="ctr"/>
                      <a:r>
                        <a:rPr lang="en-US" sz="2800" dirty="0" smtClean="0"/>
                        <a:t>*+</a:t>
                      </a:r>
                      <a:endParaRPr lang="ru-RU" sz="2800" dirty="0"/>
                    </a:p>
                  </a:txBody>
                  <a:tcPr/>
                </a:tc>
              </a:tr>
              <a:tr h="571500">
                <a:tc>
                  <a:txBody>
                    <a:bodyPr/>
                    <a:lstStyle/>
                    <a:p>
                      <a:pPr algn="ctr"/>
                      <a:r>
                        <a:rPr lang="en-US" sz="2800" dirty="0" smtClean="0"/>
                        <a:t>?</a:t>
                      </a:r>
                      <a:endParaRPr lang="ru-RU" sz="2800" dirty="0"/>
                    </a:p>
                  </a:txBody>
                  <a:tcPr/>
                </a:tc>
                <a:tc>
                  <a:txBody>
                    <a:bodyPr/>
                    <a:lstStyle/>
                    <a:p>
                      <a:pPr algn="ctr"/>
                      <a:r>
                        <a:rPr lang="en-US" sz="2800" dirty="0" smtClean="0"/>
                        <a:t>??</a:t>
                      </a:r>
                      <a:endParaRPr lang="ru-RU" sz="2800" dirty="0"/>
                    </a:p>
                  </a:txBody>
                  <a:tcPr/>
                </a:tc>
                <a:tc>
                  <a:txBody>
                    <a:bodyPr/>
                    <a:lstStyle/>
                    <a:p>
                      <a:pPr algn="ctr"/>
                      <a:r>
                        <a:rPr lang="en-US" sz="2800" dirty="0" smtClean="0"/>
                        <a:t>?+</a:t>
                      </a:r>
                      <a:endParaRPr lang="ru-RU" sz="2800" dirty="0"/>
                    </a:p>
                  </a:txBody>
                  <a:tcPr/>
                </a:tc>
              </a:tr>
              <a:tr h="571500">
                <a:tc>
                  <a:txBody>
                    <a:bodyPr/>
                    <a:lstStyle/>
                    <a:p>
                      <a:pPr algn="ctr"/>
                      <a:r>
                        <a:rPr lang="ru-RU" sz="2800" dirty="0" smtClean="0"/>
                        <a:t>+</a:t>
                      </a:r>
                      <a:endParaRPr lang="ru-RU" sz="2800" dirty="0"/>
                    </a:p>
                  </a:txBody>
                  <a:tcPr/>
                </a:tc>
                <a:tc>
                  <a:txBody>
                    <a:bodyPr/>
                    <a:lstStyle/>
                    <a:p>
                      <a:pPr algn="ctr"/>
                      <a:r>
                        <a:rPr lang="en-US" sz="2800" dirty="0" smtClean="0"/>
                        <a:t>+?</a:t>
                      </a:r>
                      <a:endParaRPr lang="ru-RU" sz="2800" dirty="0"/>
                    </a:p>
                  </a:txBody>
                  <a:tcPr/>
                </a:tc>
                <a:tc>
                  <a:txBody>
                    <a:bodyPr/>
                    <a:lstStyle/>
                    <a:p>
                      <a:pPr algn="ctr"/>
                      <a:r>
                        <a:rPr lang="en-US" sz="2800" dirty="0" smtClean="0"/>
                        <a:t>++</a:t>
                      </a:r>
                      <a:endParaRPr lang="ru-RU" sz="2800" dirty="0"/>
                    </a:p>
                  </a:txBody>
                  <a:tcPr/>
                </a:tc>
              </a:tr>
              <a:tr h="571500">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c>
                  <a:txBody>
                    <a:bodyPr/>
                    <a:lstStyle/>
                    <a:p>
                      <a:pPr algn="ctr"/>
                      <a:r>
                        <a:rPr lang="en-US" sz="2800" dirty="0" smtClean="0"/>
                        <a:t>{n,}+</a:t>
                      </a:r>
                      <a:endParaRPr lang="ru-RU" sz="2800" dirty="0"/>
                    </a:p>
                  </a:txBody>
                  <a:tcPr/>
                </a:tc>
              </a:tr>
            </a:tbl>
          </a:graphicData>
        </a:graphic>
      </p:graphicFrame>
    </p:spTree>
    <p:extLst>
      <p:ext uri="{BB962C8B-B14F-4D97-AF65-F5344CB8AC3E}">
        <p14:creationId xmlns:p14="http://schemas.microsoft.com/office/powerpoint/2010/main" val="4089303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Реализации</a:t>
            </a:r>
            <a:endParaRPr lang="ru-RU" dirty="0">
              <a:solidFill>
                <a:schemeClr val="tx2">
                  <a:satMod val="130000"/>
                </a:schemeClr>
              </a:solidFill>
            </a:endParaRPr>
          </a:p>
        </p:txBody>
      </p:sp>
      <p:sp>
        <p:nvSpPr>
          <p:cNvPr id="27651" name="Содержимое 2"/>
          <p:cNvSpPr>
            <a:spLocks noGrp="1"/>
          </p:cNvSpPr>
          <p:nvPr>
            <p:ph idx="1"/>
          </p:nvPr>
        </p:nvSpPr>
        <p:spPr/>
        <p:txBody>
          <a:bodyPr/>
          <a:lstStyle/>
          <a:p>
            <a:r>
              <a:rPr lang="en-US" smtClean="0"/>
              <a:t>NFA (Nondeterministic Finite State Machine; </a:t>
            </a:r>
            <a:r>
              <a:rPr lang="ru-RU" smtClean="0"/>
              <a:t>Недетерминированные Конечные Автоматы)</a:t>
            </a:r>
          </a:p>
          <a:p>
            <a:r>
              <a:rPr lang="en-US" smtClean="0"/>
              <a:t>DFA (Deterministic Finite-state Automaton; </a:t>
            </a:r>
            <a:r>
              <a:rPr lang="ru-RU" smtClean="0"/>
              <a:t>Детерминированные Конечные Автоматы)</a:t>
            </a:r>
          </a:p>
        </p:txBody>
      </p:sp>
    </p:spTree>
    <p:extLst>
      <p:ext uri="{BB962C8B-B14F-4D97-AF65-F5344CB8AC3E}">
        <p14:creationId xmlns:p14="http://schemas.microsoft.com/office/powerpoint/2010/main" val="21317494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en-US" dirty="0" smtClean="0">
                <a:solidFill>
                  <a:schemeClr val="tx2">
                    <a:satMod val="130000"/>
                  </a:schemeClr>
                </a:solidFill>
              </a:rPr>
              <a:t>GREP</a:t>
            </a:r>
            <a:endParaRPr lang="ru-RU" dirty="0">
              <a:solidFill>
                <a:schemeClr val="tx2">
                  <a:satMod val="130000"/>
                </a:schemeClr>
              </a:solidFill>
            </a:endParaRPr>
          </a:p>
        </p:txBody>
      </p:sp>
      <p:sp>
        <p:nvSpPr>
          <p:cNvPr id="28675" name="Содержимое 2"/>
          <p:cNvSpPr>
            <a:spLocks noGrp="1"/>
          </p:cNvSpPr>
          <p:nvPr>
            <p:ph idx="1"/>
          </p:nvPr>
        </p:nvSpPr>
        <p:spPr/>
        <p:txBody>
          <a:bodyPr/>
          <a:lstStyle/>
          <a:p>
            <a:r>
              <a:rPr lang="ru-RU" smtClean="0"/>
              <a:t>утилита командной строки («search globally for lines matching the regular expression, and print them»);</a:t>
            </a:r>
          </a:p>
          <a:p>
            <a:r>
              <a:rPr lang="ru-RU" smtClean="0"/>
              <a:t>находит на вводе строки, отвечающие заданному регулярному выражению, и выводит их, если вывод не отменён специальным ключом;</a:t>
            </a:r>
          </a:p>
          <a:p>
            <a:r>
              <a:rPr lang="ru-RU" smtClean="0"/>
              <a:t>изначально была создана для операционной системы UNIX;</a:t>
            </a:r>
          </a:p>
        </p:txBody>
      </p:sp>
    </p:spTree>
    <p:extLst>
      <p:ext uri="{BB962C8B-B14F-4D97-AF65-F5344CB8AC3E}">
        <p14:creationId xmlns:p14="http://schemas.microsoft.com/office/powerpoint/2010/main" val="2173489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Модификации </a:t>
            </a:r>
            <a:r>
              <a:rPr lang="en-US" dirty="0" smtClean="0">
                <a:solidFill>
                  <a:schemeClr val="tx2">
                    <a:satMod val="130000"/>
                  </a:schemeClr>
                </a:solidFill>
              </a:rPr>
              <a:t>GREP</a:t>
            </a:r>
            <a:endParaRPr lang="ru-RU" dirty="0">
              <a:solidFill>
                <a:schemeClr val="tx2">
                  <a:satMod val="130000"/>
                </a:schemeClr>
              </a:solidFill>
            </a:endParaRPr>
          </a:p>
        </p:txBody>
      </p:sp>
      <p:sp>
        <p:nvSpPr>
          <p:cNvPr id="29699" name="Содержимое 2"/>
          <p:cNvSpPr>
            <a:spLocks noGrp="1"/>
          </p:cNvSpPr>
          <p:nvPr>
            <p:ph idx="1"/>
          </p:nvPr>
        </p:nvSpPr>
        <p:spPr/>
        <p:txBody>
          <a:bodyPr/>
          <a:lstStyle/>
          <a:p>
            <a:r>
              <a:rPr lang="ru-RU" smtClean="0"/>
              <a:t>egrep (с обработкой расширенных регулярных выражений)</a:t>
            </a:r>
            <a:r>
              <a:rPr lang="en-US" smtClean="0"/>
              <a:t>:</a:t>
            </a:r>
          </a:p>
          <a:p>
            <a:pPr lvl="1"/>
            <a:r>
              <a:rPr lang="ru-RU" smtClean="0"/>
              <a:t>grep –E</a:t>
            </a:r>
            <a:endParaRPr lang="en-US" smtClean="0"/>
          </a:p>
          <a:p>
            <a:r>
              <a:rPr lang="ru-RU" smtClean="0"/>
              <a:t>fgrep (трактующая символы $*[]^|()\ буквально)</a:t>
            </a:r>
            <a:r>
              <a:rPr lang="en-US" smtClean="0"/>
              <a:t>:</a:t>
            </a:r>
          </a:p>
          <a:p>
            <a:pPr lvl="1"/>
            <a:r>
              <a:rPr lang="ru-RU" smtClean="0"/>
              <a:t>grep -F </a:t>
            </a:r>
            <a:endParaRPr lang="en-US" smtClean="0"/>
          </a:p>
          <a:p>
            <a:r>
              <a:rPr lang="ru-RU" smtClean="0"/>
              <a:t>rgrep (с включённым рекурсивным поиском)</a:t>
            </a:r>
            <a:r>
              <a:rPr lang="en-US" smtClean="0"/>
              <a:t>:</a:t>
            </a:r>
          </a:p>
          <a:p>
            <a:pPr lvl="1"/>
            <a:r>
              <a:rPr lang="ru-RU" smtClean="0"/>
              <a:t>grep -r</a:t>
            </a:r>
          </a:p>
          <a:p>
            <a:endParaRPr lang="ru-RU" smtClean="0"/>
          </a:p>
        </p:txBody>
      </p:sp>
    </p:spTree>
    <p:extLst>
      <p:ext uri="{BB962C8B-B14F-4D97-AF65-F5344CB8AC3E}">
        <p14:creationId xmlns:p14="http://schemas.microsoft.com/office/powerpoint/2010/main" val="2284223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Синтаксис </a:t>
            </a:r>
            <a:r>
              <a:rPr lang="en-US" dirty="0" smtClean="0">
                <a:solidFill>
                  <a:schemeClr val="tx2">
                    <a:satMod val="130000"/>
                  </a:schemeClr>
                </a:solidFill>
              </a:rPr>
              <a:t>GREP</a:t>
            </a:r>
            <a:endParaRPr lang="ru-RU" dirty="0">
              <a:solidFill>
                <a:schemeClr val="tx2">
                  <a:satMod val="130000"/>
                </a:schemeClr>
              </a:solidFill>
            </a:endParaRPr>
          </a:p>
        </p:txBody>
      </p:sp>
      <p:sp>
        <p:nvSpPr>
          <p:cNvPr id="30723" name="Содержимое 2"/>
          <p:cNvSpPr>
            <a:spLocks noGrp="1"/>
          </p:cNvSpPr>
          <p:nvPr>
            <p:ph idx="1"/>
          </p:nvPr>
        </p:nvSpPr>
        <p:spPr/>
        <p:txBody>
          <a:bodyPr/>
          <a:lstStyle/>
          <a:p>
            <a:r>
              <a:rPr lang="en-US" smtClean="0"/>
              <a:t>grep '</a:t>
            </a:r>
            <a:r>
              <a:rPr lang="ru-RU" smtClean="0"/>
              <a:t>регулярное выражение' 'файл‘</a:t>
            </a:r>
            <a:endParaRPr lang="en-US" smtClean="0"/>
          </a:p>
          <a:p>
            <a:pPr lvl="1"/>
            <a:r>
              <a:rPr lang="en-US" smtClean="0"/>
              <a:t>grep -E '^(bat|Bat|cat|Cat)' heroes.txt</a:t>
            </a:r>
          </a:p>
          <a:p>
            <a:pPr lvl="1"/>
            <a:r>
              <a:rPr lang="en-US" smtClean="0"/>
              <a:t>grep -i -E '^(bat|cat)' heroes.txt</a:t>
            </a:r>
            <a:endParaRPr lang="ru-RU" smtClean="0"/>
          </a:p>
          <a:p>
            <a:r>
              <a:rPr lang="ru-RU" smtClean="0"/>
              <a:t>cat 'файл' | grep 'регулярное выражение‘</a:t>
            </a:r>
            <a:endParaRPr lang="en-US" smtClean="0"/>
          </a:p>
          <a:p>
            <a:pPr lvl="1"/>
            <a:r>
              <a:rPr lang="en-US" smtClean="0"/>
              <a:t>cat heroes.txt | grep -E '^[bcBC]at‘</a:t>
            </a:r>
          </a:p>
          <a:p>
            <a:pPr lvl="1">
              <a:buFont typeface="Verdana" pitchFamily="34" charset="0"/>
              <a:buNone/>
            </a:pPr>
            <a:endParaRPr lang="ru-RU" smtClean="0"/>
          </a:p>
        </p:txBody>
      </p:sp>
    </p:spTree>
    <p:extLst>
      <p:ext uri="{BB962C8B-B14F-4D97-AF65-F5344CB8AC3E}">
        <p14:creationId xmlns:p14="http://schemas.microsoft.com/office/powerpoint/2010/main" val="158838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Диаграммы</a:t>
            </a:r>
            <a:endParaRPr lang="uk-UA" dirty="0"/>
          </a:p>
        </p:txBody>
      </p:sp>
      <p:sp>
        <p:nvSpPr>
          <p:cNvPr id="3" name="Объект 2"/>
          <p:cNvSpPr>
            <a:spLocks noGrp="1"/>
          </p:cNvSpPr>
          <p:nvPr>
            <p:ph idx="1"/>
          </p:nvPr>
        </p:nvSpPr>
        <p:spPr/>
        <p:txBody>
          <a:bodyPr/>
          <a:lstStyle/>
          <a:p>
            <a:r>
              <a:rPr lang="ru-RU" dirty="0" err="1"/>
              <a:t>Диагра́мма</a:t>
            </a:r>
            <a:r>
              <a:rPr lang="ru-RU" dirty="0"/>
              <a:t> (греч. </a:t>
            </a:r>
            <a:r>
              <a:rPr lang="ru-RU" dirty="0" err="1"/>
              <a:t>Διάγρ</a:t>
            </a:r>
            <a:r>
              <a:rPr lang="ru-RU" dirty="0"/>
              <a:t>αμμα (diagramma) — изображение, рисунок, чертёж) — графическое представление данных, позволяющее быстро оценить соотношение нескольких </a:t>
            </a:r>
            <a:r>
              <a:rPr lang="ru-RU" dirty="0" smtClean="0"/>
              <a:t>величин. </a:t>
            </a:r>
            <a:r>
              <a:rPr lang="ru-RU" dirty="0"/>
              <a:t>Представляет собой геометрическое символьное изображение информации с применением различных приёмов техники </a:t>
            </a:r>
            <a:r>
              <a:rPr lang="ru-RU" dirty="0" smtClean="0"/>
              <a:t>визуализации.</a:t>
            </a:r>
            <a:endParaRPr lang="uk-UA" dirty="0"/>
          </a:p>
        </p:txBody>
      </p:sp>
    </p:spTree>
    <p:extLst>
      <p:ext uri="{BB962C8B-B14F-4D97-AF65-F5344CB8AC3E}">
        <p14:creationId xmlns:p14="http://schemas.microsoft.com/office/powerpoint/2010/main" val="1231177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Примеры для </a:t>
            </a:r>
            <a:r>
              <a:rPr lang="en-US" dirty="0" smtClean="0">
                <a:solidFill>
                  <a:schemeClr val="tx2">
                    <a:satMod val="130000"/>
                  </a:schemeClr>
                </a:solidFill>
              </a:rPr>
              <a:t>GREP</a:t>
            </a:r>
            <a:endParaRPr lang="ru-RU" dirty="0">
              <a:solidFill>
                <a:schemeClr val="tx2">
                  <a:satMod val="130000"/>
                </a:schemeClr>
              </a:solidFill>
            </a:endParaRPr>
          </a:p>
        </p:txBody>
      </p:sp>
      <p:sp>
        <p:nvSpPr>
          <p:cNvPr id="31747" name="Содержимое 2"/>
          <p:cNvSpPr>
            <a:spLocks noGrp="1"/>
          </p:cNvSpPr>
          <p:nvPr>
            <p:ph idx="1"/>
          </p:nvPr>
        </p:nvSpPr>
        <p:spPr/>
        <p:txBody>
          <a:bodyPr>
            <a:normAutofit fontScale="92500" lnSpcReduction="20000"/>
          </a:bodyPr>
          <a:lstStyle/>
          <a:p>
            <a:r>
              <a:rPr lang="ru-RU" smtClean="0"/>
              <a:t>Маркирование </a:t>
            </a:r>
          </a:p>
          <a:p>
            <a:pPr>
              <a:buFont typeface="Wingdings 2" pitchFamily="18" charset="2"/>
              <a:buNone/>
            </a:pPr>
            <a:r>
              <a:rPr lang="ru-RU" smtClean="0"/>
              <a:t>	</a:t>
            </a:r>
            <a:r>
              <a:rPr lang="en-US" smtClean="0"/>
              <a:t>grep --color t[a-z] midsummer</a:t>
            </a:r>
          </a:p>
          <a:p>
            <a:r>
              <a:rPr lang="ru-RU" smtClean="0"/>
              <a:t>Отображение совпадений</a:t>
            </a:r>
          </a:p>
          <a:p>
            <a:pPr>
              <a:buFont typeface="Wingdings 2" pitchFamily="18" charset="2"/>
              <a:buNone/>
            </a:pPr>
            <a:r>
              <a:rPr lang="ru-RU" smtClean="0"/>
              <a:t>	</a:t>
            </a:r>
            <a:r>
              <a:rPr lang="en-US" smtClean="0"/>
              <a:t>grep –o ‘[A-Za-z]+’ midsummer</a:t>
            </a:r>
          </a:p>
          <a:p>
            <a:r>
              <a:rPr lang="ru-RU" smtClean="0"/>
              <a:t>Дизъюнкция или множества</a:t>
            </a:r>
          </a:p>
          <a:p>
            <a:pPr>
              <a:buFont typeface="Wingdings 2" pitchFamily="18" charset="2"/>
              <a:buNone/>
            </a:pPr>
            <a:r>
              <a:rPr lang="ru-RU" smtClean="0"/>
              <a:t>	</a:t>
            </a:r>
            <a:r>
              <a:rPr lang="en-US" smtClean="0"/>
              <a:t> grep -E '^[bcBC]at' heroes.txt</a:t>
            </a:r>
            <a:endParaRPr lang="ru-RU" smtClean="0"/>
          </a:p>
          <a:p>
            <a:pPr>
              <a:buFont typeface="Wingdings 2" pitchFamily="18" charset="2"/>
              <a:buNone/>
            </a:pPr>
            <a:r>
              <a:rPr lang="ru-RU" smtClean="0"/>
              <a:t>	</a:t>
            </a:r>
            <a:r>
              <a:rPr lang="en-US" smtClean="0"/>
              <a:t> grep -E '^(bat|Bat|cat|Cat)' heroes.txt</a:t>
            </a:r>
          </a:p>
          <a:p>
            <a:pPr>
              <a:buFont typeface="Wingdings 2" pitchFamily="18" charset="2"/>
              <a:buNone/>
            </a:pPr>
            <a:r>
              <a:rPr lang="en-US" smtClean="0"/>
              <a:t> </a:t>
            </a:r>
            <a:endParaRPr lang="ru-RU" smtClean="0"/>
          </a:p>
        </p:txBody>
      </p:sp>
    </p:spTree>
    <p:extLst>
      <p:ext uri="{BB962C8B-B14F-4D97-AF65-F5344CB8AC3E}">
        <p14:creationId xmlns:p14="http://schemas.microsoft.com/office/powerpoint/2010/main" val="311724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Пример 1. Слово с дефисами</a:t>
            </a:r>
            <a:endParaRPr lang="ru-RU" dirty="0">
              <a:solidFill>
                <a:schemeClr val="tx2">
                  <a:satMod val="130000"/>
                </a:schemeClr>
              </a:solidFill>
            </a:endParaRPr>
          </a:p>
        </p:txBody>
      </p:sp>
      <p:pic>
        <p:nvPicPr>
          <p:cNvPr id="378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14500" y="2100263"/>
            <a:ext cx="5715000" cy="3524250"/>
          </a:xfrm>
        </p:spPr>
      </p:pic>
    </p:spTree>
    <p:extLst>
      <p:ext uri="{BB962C8B-B14F-4D97-AF65-F5344CB8AC3E}">
        <p14:creationId xmlns:p14="http://schemas.microsoft.com/office/powerpoint/2010/main" val="2889890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Пример 2. </a:t>
            </a:r>
            <a:r>
              <a:rPr lang="en-US" dirty="0" smtClean="0">
                <a:solidFill>
                  <a:schemeClr val="tx2">
                    <a:satMod val="130000"/>
                  </a:schemeClr>
                </a:solidFill>
              </a:rPr>
              <a:t>Username</a:t>
            </a:r>
            <a:r>
              <a:rPr lang="ru-RU" dirty="0" smtClean="0">
                <a:solidFill>
                  <a:schemeClr val="tx2">
                    <a:satMod val="130000"/>
                  </a:schemeClr>
                </a:solidFill>
              </a:rPr>
              <a:t> </a:t>
            </a:r>
            <a:endParaRPr lang="ru-RU" dirty="0">
              <a:solidFill>
                <a:schemeClr val="tx2">
                  <a:satMod val="130000"/>
                </a:schemeClr>
              </a:solidFill>
            </a:endParaRPr>
          </a:p>
        </p:txBody>
      </p:sp>
      <p:pic>
        <p:nvPicPr>
          <p:cNvPr id="3891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14500" y="2100263"/>
            <a:ext cx="5715000" cy="3524250"/>
          </a:xfrm>
        </p:spPr>
      </p:pic>
    </p:spTree>
    <p:extLst>
      <p:ext uri="{BB962C8B-B14F-4D97-AF65-F5344CB8AC3E}">
        <p14:creationId xmlns:p14="http://schemas.microsoft.com/office/powerpoint/2010/main" val="401851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Пример 3. Пароль</a:t>
            </a:r>
            <a:endParaRPr lang="ru-RU" dirty="0">
              <a:solidFill>
                <a:schemeClr val="tx2">
                  <a:satMod val="130000"/>
                </a:schemeClr>
              </a:solidFill>
            </a:endParaRPr>
          </a:p>
        </p:txBody>
      </p:sp>
      <p:pic>
        <p:nvPicPr>
          <p:cNvPr id="399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14500" y="2100263"/>
            <a:ext cx="5715000" cy="3524250"/>
          </a:xfrm>
        </p:spPr>
      </p:pic>
    </p:spTree>
    <p:extLst>
      <p:ext uri="{BB962C8B-B14F-4D97-AF65-F5344CB8AC3E}">
        <p14:creationId xmlns:p14="http://schemas.microsoft.com/office/powerpoint/2010/main" val="433365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1042987"/>
          </a:xfrm>
        </p:spPr>
        <p:txBody>
          <a:bodyPr/>
          <a:lstStyle/>
          <a:p>
            <a:pPr fontAlgn="auto">
              <a:spcAft>
                <a:spcPts val="0"/>
              </a:spcAft>
              <a:defRPr/>
            </a:pPr>
            <a:r>
              <a:rPr lang="ru-RU" dirty="0" smtClean="0">
                <a:solidFill>
                  <a:schemeClr val="tx2">
                    <a:satMod val="130000"/>
                  </a:schemeClr>
                </a:solidFill>
              </a:rPr>
              <a:t>Пример 4. </a:t>
            </a:r>
            <a:r>
              <a:rPr lang="en-US" dirty="0" smtClean="0">
                <a:solidFill>
                  <a:schemeClr val="tx2">
                    <a:satMod val="130000"/>
                  </a:schemeClr>
                </a:solidFill>
              </a:rPr>
              <a:t>XML tag</a:t>
            </a:r>
            <a:endParaRPr lang="ru-RU" dirty="0">
              <a:solidFill>
                <a:schemeClr val="tx2">
                  <a:satMod val="130000"/>
                </a:schemeClr>
              </a:solidFill>
            </a:endParaRP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500188"/>
            <a:ext cx="5715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84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971549"/>
          </a:xfrm>
        </p:spPr>
        <p:txBody>
          <a:bodyPr/>
          <a:lstStyle/>
          <a:p>
            <a:pPr fontAlgn="auto">
              <a:spcAft>
                <a:spcPts val="0"/>
              </a:spcAft>
              <a:defRPr/>
            </a:pPr>
            <a:r>
              <a:rPr lang="ru-RU" dirty="0" smtClean="0">
                <a:solidFill>
                  <a:schemeClr val="tx2">
                    <a:satMod val="130000"/>
                  </a:schemeClr>
                </a:solidFill>
              </a:rPr>
              <a:t>Пример 5. </a:t>
            </a:r>
            <a:r>
              <a:rPr lang="en-US" dirty="0" smtClean="0">
                <a:solidFill>
                  <a:schemeClr val="tx2">
                    <a:satMod val="130000"/>
                  </a:schemeClr>
                </a:solidFill>
              </a:rPr>
              <a:t>Email</a:t>
            </a:r>
            <a:endParaRPr lang="ru-RU" dirty="0">
              <a:solidFill>
                <a:schemeClr val="tx2">
                  <a:satMod val="130000"/>
                </a:schemeClr>
              </a:solidFill>
            </a:endParaRPr>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428750"/>
            <a:ext cx="5715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1604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Пример 6. </a:t>
            </a:r>
            <a:r>
              <a:rPr lang="en-US" dirty="0" smtClean="0">
                <a:solidFill>
                  <a:schemeClr val="tx2">
                    <a:satMod val="130000"/>
                  </a:schemeClr>
                </a:solidFill>
              </a:rPr>
              <a:t>URL </a:t>
            </a:r>
            <a:endParaRPr lang="ru-RU" dirty="0">
              <a:solidFill>
                <a:schemeClr val="tx2">
                  <a:satMod val="130000"/>
                </a:schemeClr>
              </a:solidFill>
            </a:endParaRPr>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428750"/>
            <a:ext cx="5715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872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auto">
              <a:spcAft>
                <a:spcPts val="0"/>
              </a:spcAft>
              <a:defRPr/>
            </a:pPr>
            <a:r>
              <a:rPr lang="ru-RU" dirty="0" smtClean="0">
                <a:solidFill>
                  <a:schemeClr val="tx2">
                    <a:satMod val="130000"/>
                  </a:schemeClr>
                </a:solidFill>
              </a:rPr>
              <a:t>Пример 6. </a:t>
            </a:r>
            <a:r>
              <a:rPr lang="en-US" dirty="0" smtClean="0">
                <a:solidFill>
                  <a:schemeClr val="tx2">
                    <a:satMod val="130000"/>
                  </a:schemeClr>
                </a:solidFill>
              </a:rPr>
              <a:t>IP </a:t>
            </a:r>
            <a:r>
              <a:rPr lang="ru-RU" dirty="0" smtClean="0">
                <a:solidFill>
                  <a:schemeClr val="tx2">
                    <a:satMod val="130000"/>
                  </a:schemeClr>
                </a:solidFill>
              </a:rPr>
              <a:t>адрес</a:t>
            </a:r>
            <a:endParaRPr lang="ru-RU" dirty="0">
              <a:solidFill>
                <a:schemeClr val="tx2">
                  <a:satMod val="130000"/>
                </a:schemeClr>
              </a:solidFill>
            </a:endParaRP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500188"/>
            <a:ext cx="5715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0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759599"/>
          </a:xfrm>
        </p:spPr>
        <p:txBody>
          <a:bodyPr/>
          <a:lstStyle/>
          <a:p>
            <a:r>
              <a:rPr lang="uk-UA" dirty="0" err="1"/>
              <a:t>Основные</a:t>
            </a:r>
            <a:r>
              <a:rPr lang="uk-UA" dirty="0"/>
              <a:t> </a:t>
            </a:r>
            <a:r>
              <a:rPr lang="uk-UA" dirty="0" err="1"/>
              <a:t>типы</a:t>
            </a:r>
            <a:r>
              <a:rPr lang="uk-UA" dirty="0"/>
              <a:t> </a:t>
            </a:r>
            <a:r>
              <a:rPr lang="uk-UA" dirty="0" err="1"/>
              <a:t>диаграмм</a:t>
            </a:r>
            <a:endParaRPr lang="uk-UA" dirty="0"/>
          </a:p>
        </p:txBody>
      </p:sp>
      <p:sp>
        <p:nvSpPr>
          <p:cNvPr id="3" name="Объект 2"/>
          <p:cNvSpPr>
            <a:spLocks noGrp="1"/>
          </p:cNvSpPr>
          <p:nvPr>
            <p:ph idx="1"/>
          </p:nvPr>
        </p:nvSpPr>
        <p:spPr>
          <a:xfrm>
            <a:off x="982133" y="1216800"/>
            <a:ext cx="7704667" cy="3332816"/>
          </a:xfrm>
        </p:spPr>
        <p:txBody>
          <a:bodyPr>
            <a:normAutofit/>
          </a:bodyPr>
          <a:lstStyle/>
          <a:p>
            <a:pPr marL="0" indent="0">
              <a:buNone/>
            </a:pPr>
            <a:r>
              <a:rPr lang="ru-RU" b="1" dirty="0" smtClean="0"/>
              <a:t>Диаграммы-линии </a:t>
            </a:r>
            <a:r>
              <a:rPr lang="ru-RU" b="1" dirty="0"/>
              <a:t>или графики</a:t>
            </a:r>
            <a:r>
              <a:rPr lang="ru-RU" dirty="0"/>
              <a:t> — это тип диаграмм, на которых полученные данные изображаются в виде точек, соединённых прямыми линиями. Точки могут быть как видимыми, так и невидимыми (ломаные линии). Также могут изображаться точки без линий (точечные диаграммы). Для построения диаграмм-линий применяют прямоугольную систему координат.</a:t>
            </a:r>
            <a:endParaRPr lang="uk-UA" dirty="0"/>
          </a:p>
        </p:txBody>
      </p:sp>
      <p:pic>
        <p:nvPicPr>
          <p:cNvPr id="4" name="Рисунок 3"/>
          <p:cNvPicPr>
            <a:picLocks noChangeAspect="1"/>
          </p:cNvPicPr>
          <p:nvPr/>
        </p:nvPicPr>
        <p:blipFill>
          <a:blip r:embed="rId2"/>
          <a:stretch>
            <a:fillRect/>
          </a:stretch>
        </p:blipFill>
        <p:spPr>
          <a:xfrm>
            <a:off x="3079616" y="4277502"/>
            <a:ext cx="2932384" cy="2580498"/>
          </a:xfrm>
          <a:prstGeom prst="rect">
            <a:avLst/>
          </a:prstGeom>
        </p:spPr>
      </p:pic>
    </p:spTree>
    <p:extLst>
      <p:ext uri="{BB962C8B-B14F-4D97-AF65-F5344CB8AC3E}">
        <p14:creationId xmlns:p14="http://schemas.microsoft.com/office/powerpoint/2010/main" val="93389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853199"/>
          </a:xfrm>
        </p:spPr>
        <p:txBody>
          <a:bodyPr/>
          <a:lstStyle/>
          <a:p>
            <a:r>
              <a:rPr lang="ru-RU" dirty="0"/>
              <a:t>Диаграммы-области</a:t>
            </a:r>
            <a:endParaRPr lang="uk-UA" dirty="0"/>
          </a:p>
        </p:txBody>
      </p:sp>
      <p:sp>
        <p:nvSpPr>
          <p:cNvPr id="3" name="Объект 2"/>
          <p:cNvSpPr>
            <a:spLocks noGrp="1"/>
          </p:cNvSpPr>
          <p:nvPr>
            <p:ph idx="1"/>
          </p:nvPr>
        </p:nvSpPr>
        <p:spPr>
          <a:xfrm>
            <a:off x="982133" y="1191000"/>
            <a:ext cx="7704667" cy="3332816"/>
          </a:xfrm>
        </p:spPr>
        <p:txBody>
          <a:bodyPr>
            <a:normAutofit/>
          </a:bodyPr>
          <a:lstStyle/>
          <a:p>
            <a:r>
              <a:rPr lang="ru-RU" dirty="0" smtClean="0"/>
              <a:t>Диаграммы-области </a:t>
            </a:r>
            <a:r>
              <a:rPr lang="ru-RU" dirty="0"/>
              <a:t>— это тип диаграмм, схожий с линейными диаграммами способом построения кривых линий. Отличается от них тем, что область под каждым графиком заполняется индивидуальным цветом или оттенком. Преимущество данного метода в том, что он позволяет оценивать вклад каждого элемента в рассматриваемый процесс.</a:t>
            </a:r>
            <a:endParaRPr lang="uk-UA" dirty="0"/>
          </a:p>
        </p:txBody>
      </p:sp>
      <p:pic>
        <p:nvPicPr>
          <p:cNvPr id="4" name="Рисунок 3"/>
          <p:cNvPicPr>
            <a:picLocks noChangeAspect="1"/>
          </p:cNvPicPr>
          <p:nvPr/>
        </p:nvPicPr>
        <p:blipFill>
          <a:blip r:embed="rId2"/>
          <a:stretch>
            <a:fillRect/>
          </a:stretch>
        </p:blipFill>
        <p:spPr>
          <a:xfrm>
            <a:off x="2999774" y="4200906"/>
            <a:ext cx="3019425" cy="2657094"/>
          </a:xfrm>
          <a:prstGeom prst="rect">
            <a:avLst/>
          </a:prstGeom>
        </p:spPr>
      </p:pic>
    </p:spTree>
    <p:extLst>
      <p:ext uri="{BB962C8B-B14F-4D97-AF65-F5344CB8AC3E}">
        <p14:creationId xmlns:p14="http://schemas.microsoft.com/office/powerpoint/2010/main" val="91801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4533" y="0"/>
            <a:ext cx="7704667" cy="1061999"/>
          </a:xfrm>
        </p:spPr>
        <p:txBody>
          <a:bodyPr>
            <a:normAutofit fontScale="90000"/>
          </a:bodyPr>
          <a:lstStyle/>
          <a:p>
            <a:r>
              <a:rPr lang="ru-RU" dirty="0"/>
              <a:t>Столбчатые и линейные диаграммы (гистограммы)</a:t>
            </a:r>
            <a:endParaRPr lang="uk-UA" dirty="0"/>
          </a:p>
        </p:txBody>
      </p:sp>
      <p:sp>
        <p:nvSpPr>
          <p:cNvPr id="3" name="Объект 2"/>
          <p:cNvSpPr>
            <a:spLocks noGrp="1"/>
          </p:cNvSpPr>
          <p:nvPr>
            <p:ph idx="1"/>
          </p:nvPr>
        </p:nvSpPr>
        <p:spPr>
          <a:xfrm>
            <a:off x="982133" y="1061999"/>
            <a:ext cx="7704667" cy="5796001"/>
          </a:xfrm>
        </p:spPr>
        <p:txBody>
          <a:bodyPr>
            <a:normAutofit/>
          </a:bodyPr>
          <a:lstStyle/>
          <a:p>
            <a:pPr marL="0" indent="0">
              <a:buNone/>
            </a:pPr>
            <a:r>
              <a:rPr lang="ru-RU" dirty="0"/>
              <a:t>Классическими диаграммами являются столбчатые и линейные (полосовые) диаграммы. Также они называются гистограммами. Столбчатые диаграммы в основном используются для наглядного сравнения полученных статистических данных или для анализа их изменения за определённый промежуток времени. Построение столбчатой диаграммы заключается в изображении статистических данных в виде вертикальных прямоугольников или трёхмерных прямоугольных столбиков. Каждый столбик изображает величину уровня данного статистического ряда. Все сравниваемые показатели выражены одной единицей измерения, поэтому удаётся сравнить статистические показатели данного </a:t>
            </a:r>
            <a:r>
              <a:rPr lang="ru-RU" dirty="0" smtClean="0"/>
              <a:t>процесса.</a:t>
            </a:r>
          </a:p>
        </p:txBody>
      </p:sp>
    </p:spTree>
    <p:extLst>
      <p:ext uri="{BB962C8B-B14F-4D97-AF65-F5344CB8AC3E}">
        <p14:creationId xmlns:p14="http://schemas.microsoft.com/office/powerpoint/2010/main" val="152656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6762750" y="4762500"/>
            <a:ext cx="2381250" cy="2095500"/>
          </a:xfrm>
          <a:prstGeom prst="rect">
            <a:avLst/>
          </a:prstGeom>
        </p:spPr>
      </p:pic>
      <p:sp>
        <p:nvSpPr>
          <p:cNvPr id="3" name="Объект 2"/>
          <p:cNvSpPr>
            <a:spLocks noGrp="1"/>
          </p:cNvSpPr>
          <p:nvPr>
            <p:ph idx="1"/>
          </p:nvPr>
        </p:nvSpPr>
        <p:spPr>
          <a:xfrm>
            <a:off x="1010933" y="0"/>
            <a:ext cx="7704667" cy="5899016"/>
          </a:xfrm>
        </p:spPr>
        <p:txBody>
          <a:bodyPr>
            <a:normAutofit fontScale="92500"/>
          </a:bodyPr>
          <a:lstStyle/>
          <a:p>
            <a:pPr marL="0" indent="0">
              <a:buNone/>
            </a:pPr>
            <a:r>
              <a:rPr lang="ru-RU" dirty="0"/>
              <a:t>Разновидностями столбчатых диаграмм являются линейные (полосовые) диаграммы. Они отличаются горизонтальным расположением столбиков. Столбчатые и линейные диаграммы взаимозаменяемы, рассматриваемые в них статистические показатели могут быть представлены как вертикальными, так и горизонтальными столбиками. В обоих случаях для изображения величины явления используется одно измерение каждого прямоугольника — высота или длина столбика. Поэтому и сфера применения этих двух диаграмм в основном одинакова.</a:t>
            </a:r>
          </a:p>
          <a:p>
            <a:pPr marL="0" indent="0">
              <a:buNone/>
            </a:pPr>
            <a:r>
              <a:rPr lang="ru-RU" dirty="0"/>
              <a:t>Столбчатые диаграммы могут изображаться и группами (одновременно расположенными на одной горизонтальной оси с разной размерностью варьирующих признаков). Образующие поверхности столбчатых и линейных диаграмм могут представлять собой не только прямоугольники, но также квадраты, треугольники, трапеции и т. д.</a:t>
            </a:r>
            <a:endParaRPr lang="uk-UA" dirty="0"/>
          </a:p>
          <a:p>
            <a:endParaRPr lang="uk-UA" dirty="0"/>
          </a:p>
        </p:txBody>
      </p:sp>
    </p:spTree>
    <p:extLst>
      <p:ext uri="{BB962C8B-B14F-4D97-AF65-F5344CB8AC3E}">
        <p14:creationId xmlns:p14="http://schemas.microsoft.com/office/powerpoint/2010/main" val="23102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15531" t="12462" r="20066" b="16070"/>
          <a:stretch/>
        </p:blipFill>
        <p:spPr>
          <a:xfrm>
            <a:off x="7610399" y="5360400"/>
            <a:ext cx="1533601" cy="1497600"/>
          </a:xfrm>
          <a:prstGeom prst="rect">
            <a:avLst/>
          </a:prstGeom>
        </p:spPr>
      </p:pic>
      <p:sp>
        <p:nvSpPr>
          <p:cNvPr id="2" name="Заголовок 1"/>
          <p:cNvSpPr>
            <a:spLocks noGrp="1"/>
          </p:cNvSpPr>
          <p:nvPr>
            <p:ph type="title"/>
          </p:nvPr>
        </p:nvSpPr>
        <p:spPr>
          <a:xfrm>
            <a:off x="982132" y="0"/>
            <a:ext cx="7704667" cy="684000"/>
          </a:xfrm>
        </p:spPr>
        <p:txBody>
          <a:bodyPr>
            <a:normAutofit fontScale="90000"/>
          </a:bodyPr>
          <a:lstStyle/>
          <a:p>
            <a:r>
              <a:rPr lang="uk-UA" dirty="0" err="1"/>
              <a:t>Круговые</a:t>
            </a:r>
            <a:r>
              <a:rPr lang="uk-UA" dirty="0"/>
              <a:t> (</a:t>
            </a:r>
            <a:r>
              <a:rPr lang="uk-UA" dirty="0" err="1"/>
              <a:t>секторные</a:t>
            </a:r>
            <a:r>
              <a:rPr lang="uk-UA" dirty="0"/>
              <a:t>) </a:t>
            </a:r>
            <a:r>
              <a:rPr lang="uk-UA" dirty="0" err="1"/>
              <a:t>диаграммы</a:t>
            </a:r>
            <a:endParaRPr lang="uk-UA" dirty="0"/>
          </a:p>
        </p:txBody>
      </p:sp>
      <p:sp>
        <p:nvSpPr>
          <p:cNvPr id="3" name="Объект 2"/>
          <p:cNvSpPr>
            <a:spLocks noGrp="1"/>
          </p:cNvSpPr>
          <p:nvPr>
            <p:ph idx="1"/>
          </p:nvPr>
        </p:nvSpPr>
        <p:spPr>
          <a:xfrm>
            <a:off x="982132" y="608025"/>
            <a:ext cx="7704667" cy="5315816"/>
          </a:xfrm>
        </p:spPr>
        <p:txBody>
          <a:bodyPr>
            <a:normAutofit fontScale="92500" lnSpcReduction="20000"/>
          </a:bodyPr>
          <a:lstStyle/>
          <a:p>
            <a:pPr marL="0" indent="0">
              <a:buNone/>
            </a:pPr>
            <a:r>
              <a:rPr lang="ru-RU" dirty="0" smtClean="0"/>
              <a:t>Достаточно </a:t>
            </a:r>
            <a:r>
              <a:rPr lang="ru-RU" dirty="0"/>
              <a:t>распространённым способом графического изображения структуры статистических совокупностей является секторная диаграмма, так как идея целого очень наглядно выражается кругом, который представляет всю совокупность. Относительная величина каждого значения изображается в виде сектора круга, площадь которого соответствует вкладу этого значения в сумму значений. Этот вид графиков удобно использовать, когда нужно показать долю каждой величины в общем объёме. Сектора могут изображаться как в общем круге, так и отдельно, расположенными на небольшом удалении друг от друга.</a:t>
            </a:r>
          </a:p>
          <a:p>
            <a:pPr marL="0" indent="0">
              <a:buNone/>
            </a:pPr>
            <a:r>
              <a:rPr lang="ru-RU" dirty="0" smtClean="0"/>
              <a:t>Круговая </a:t>
            </a:r>
            <a:r>
              <a:rPr lang="ru-RU" dirty="0"/>
              <a:t>диаграмма сохраняет наглядность только в том случае, если количество частей совокупности диаграммы небольшое. Если частей диаграммы слишком много, её применение неэффективно по причине несущественного различия сравниваемых структур. Недостаток круговых диаграмм — малая ёмкость, невозможность отразить более широкий объём полезной информации</a:t>
            </a:r>
            <a:endParaRPr lang="uk-UA" dirty="0"/>
          </a:p>
        </p:txBody>
      </p:sp>
    </p:spTree>
    <p:extLst>
      <p:ext uri="{BB962C8B-B14F-4D97-AF65-F5344CB8AC3E}">
        <p14:creationId xmlns:p14="http://schemas.microsoft.com/office/powerpoint/2010/main" val="88547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a:t>Круговые</a:t>
            </a:r>
            <a:r>
              <a:rPr lang="uk-UA" dirty="0"/>
              <a:t> (</a:t>
            </a:r>
            <a:r>
              <a:rPr lang="uk-UA" dirty="0" err="1"/>
              <a:t>секторные</a:t>
            </a:r>
            <a:r>
              <a:rPr lang="uk-UA" dirty="0"/>
              <a:t>) </a:t>
            </a:r>
            <a:r>
              <a:rPr lang="uk-UA" dirty="0" err="1"/>
              <a:t>диаграммы</a:t>
            </a:r>
            <a:endParaRPr lang="uk-UA" dirty="0"/>
          </a:p>
        </p:txBody>
      </p:sp>
      <p:sp>
        <p:nvSpPr>
          <p:cNvPr id="3" name="Объект 2"/>
          <p:cNvSpPr>
            <a:spLocks noGrp="1"/>
          </p:cNvSpPr>
          <p:nvPr>
            <p:ph idx="1"/>
          </p:nvPr>
        </p:nvSpPr>
        <p:spPr>
          <a:xfrm>
            <a:off x="982133" y="1824600"/>
            <a:ext cx="7704667" cy="3332816"/>
          </a:xfrm>
        </p:spPr>
        <p:txBody>
          <a:bodyPr>
            <a:normAutofit fontScale="85000" lnSpcReduction="20000"/>
          </a:bodyPr>
          <a:lstStyle/>
          <a:p>
            <a:r>
              <a:rPr lang="ru-RU" dirty="0"/>
              <a:t>В отличие от линейных диаграмм, в радиальных или сетчатых диаграммах более двух осей. По каждой из них производится отсчёт от начала координат, находящегося в центре. Для каждого типа полученных значений создаётся своя собственная ось, которая исходит из центра диаграммы. Радиальные диаграммы напоминают сетку или паутину, поэтому иногда их называют сетчатыми. Преимущество радиальных диаграмм в том, что они позволяют отображать одновременно несколько независимых величин, которые характеризуют общее состояние структуры статистических совокупностей. Если отсчёт производить не с центра круга, а с окружности, то такая диаграмма будет называться спиральной диаграммой</a:t>
            </a:r>
            <a:endParaRPr lang="uk-UA" dirty="0"/>
          </a:p>
        </p:txBody>
      </p:sp>
      <p:pic>
        <p:nvPicPr>
          <p:cNvPr id="4" name="Рисунок 3"/>
          <p:cNvPicPr>
            <a:picLocks noChangeAspect="1"/>
          </p:cNvPicPr>
          <p:nvPr/>
        </p:nvPicPr>
        <p:blipFill rotWithShape="1">
          <a:blip r:embed="rId2"/>
          <a:srcRect l="5553" t="28" r="4948" b="1392"/>
          <a:stretch/>
        </p:blipFill>
        <p:spPr>
          <a:xfrm>
            <a:off x="6933599" y="5036399"/>
            <a:ext cx="2131201" cy="1821601"/>
          </a:xfrm>
          <a:prstGeom prst="rect">
            <a:avLst/>
          </a:prstGeom>
        </p:spPr>
      </p:pic>
    </p:spTree>
    <p:extLst>
      <p:ext uri="{BB962C8B-B14F-4D97-AF65-F5344CB8AC3E}">
        <p14:creationId xmlns:p14="http://schemas.microsoft.com/office/powerpoint/2010/main" val="2143375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TC103457496[[fn=Параллакс]]</Template>
  <TotalTime>2374</TotalTime>
  <Words>3633</Words>
  <Application>Microsoft Office PowerPoint</Application>
  <PresentationFormat>Экран (4:3)</PresentationFormat>
  <Paragraphs>369</Paragraphs>
  <Slides>37</Slides>
  <Notes>17</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Параллакс</vt:lpstr>
      <vt:lpstr>Лекция №8</vt:lpstr>
      <vt:lpstr>Виды диаграмм  Регулярные выражения</vt:lpstr>
      <vt:lpstr>Диаграммы</vt:lpstr>
      <vt:lpstr>Основные типы диаграмм</vt:lpstr>
      <vt:lpstr>Диаграммы-области</vt:lpstr>
      <vt:lpstr>Столбчатые и линейные диаграммы (гистограммы)</vt:lpstr>
      <vt:lpstr>Презентация PowerPoint</vt:lpstr>
      <vt:lpstr>Круговые (секторные) диаграммы</vt:lpstr>
      <vt:lpstr>Круговые (секторные) диаграммы</vt:lpstr>
      <vt:lpstr>Пузырьковая диаграмма</vt:lpstr>
      <vt:lpstr>Диаграмма Ганта</vt:lpstr>
      <vt:lpstr>UNIX: регулярные выражения,   POSIX/PCRE,  GREP </vt:lpstr>
      <vt:lpstr>Регулярные выражения</vt:lpstr>
      <vt:lpstr>Концепция регулярных выражений</vt:lpstr>
      <vt:lpstr>Базовые понятия</vt:lpstr>
      <vt:lpstr>Базовые понятия(продолжение)</vt:lpstr>
      <vt:lpstr>Регулярные выражения в UNIX</vt:lpstr>
      <vt:lpstr>POSIX стандарт </vt:lpstr>
      <vt:lpstr>Квантификаторы и якоря в POSIX </vt:lpstr>
      <vt:lpstr>Расширенные регулярные выражения</vt:lpstr>
      <vt:lpstr>PCRE стандарт </vt:lpstr>
      <vt:lpstr>Операторы регулярных выражений</vt:lpstr>
      <vt:lpstr>Операторы регулярных выражений (продолжение)</vt:lpstr>
      <vt:lpstr>Классы и категории символов</vt:lpstr>
      <vt:lpstr>«Жадные» выражения</vt:lpstr>
      <vt:lpstr>Реализации</vt:lpstr>
      <vt:lpstr>GREP</vt:lpstr>
      <vt:lpstr>Модификации GREP</vt:lpstr>
      <vt:lpstr>Синтаксис GREP</vt:lpstr>
      <vt:lpstr>Примеры для GREP</vt:lpstr>
      <vt:lpstr>Пример 1. Слово с дефисами</vt:lpstr>
      <vt:lpstr>Пример 2. Username </vt:lpstr>
      <vt:lpstr>Пример 3. Пароль</vt:lpstr>
      <vt:lpstr>Пример 4. XML tag</vt:lpstr>
      <vt:lpstr>Пример 5. Email</vt:lpstr>
      <vt:lpstr>Пример 6. URL </vt:lpstr>
      <vt:lpstr>Пример 6. IP адрес</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dc:creator>
  <cp:lastModifiedBy>Alex</cp:lastModifiedBy>
  <cp:revision>188</cp:revision>
  <dcterms:created xsi:type="dcterms:W3CDTF">2013-09-03T20:28:14Z</dcterms:created>
  <dcterms:modified xsi:type="dcterms:W3CDTF">2013-11-28T12:32:58Z</dcterms:modified>
</cp:coreProperties>
</file>