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
  </p:notesMasterIdLst>
  <p:handoutMasterIdLst>
    <p:handoutMasterId r:id="rId4"/>
  </p:handoutMasterIdLst>
  <p:sldIdLst>
    <p:sldId id="286" r:id="rId2"/>
  </p:sldIdLst>
  <p:sldSz cx="27432000" cy="36576000"/>
  <p:notesSz cx="6858000" cy="9144000"/>
  <p:defaultTextStyle>
    <a:defPPr>
      <a:defRPr lang="en-US"/>
    </a:defPPr>
    <a:lvl1pPr marL="0" algn="l" defTabSz="3764856" rtl="0" eaLnBrk="1" latinLnBrk="0" hangingPunct="1">
      <a:defRPr sz="7400" kern="1200">
        <a:solidFill>
          <a:schemeClr val="tx1"/>
        </a:solidFill>
        <a:latin typeface="+mn-lt"/>
        <a:ea typeface="+mn-ea"/>
        <a:cs typeface="+mn-cs"/>
      </a:defRPr>
    </a:lvl1pPr>
    <a:lvl2pPr marL="1882428" algn="l" defTabSz="3764856" rtl="0" eaLnBrk="1" latinLnBrk="0" hangingPunct="1">
      <a:defRPr sz="7400" kern="1200">
        <a:solidFill>
          <a:schemeClr val="tx1"/>
        </a:solidFill>
        <a:latin typeface="+mn-lt"/>
        <a:ea typeface="+mn-ea"/>
        <a:cs typeface="+mn-cs"/>
      </a:defRPr>
    </a:lvl2pPr>
    <a:lvl3pPr marL="3764856" algn="l" defTabSz="3764856" rtl="0" eaLnBrk="1" latinLnBrk="0" hangingPunct="1">
      <a:defRPr sz="7400" kern="1200">
        <a:solidFill>
          <a:schemeClr val="tx1"/>
        </a:solidFill>
        <a:latin typeface="+mn-lt"/>
        <a:ea typeface="+mn-ea"/>
        <a:cs typeface="+mn-cs"/>
      </a:defRPr>
    </a:lvl3pPr>
    <a:lvl4pPr marL="5647283" algn="l" defTabSz="3764856" rtl="0" eaLnBrk="1" latinLnBrk="0" hangingPunct="1">
      <a:defRPr sz="7400" kern="1200">
        <a:solidFill>
          <a:schemeClr val="tx1"/>
        </a:solidFill>
        <a:latin typeface="+mn-lt"/>
        <a:ea typeface="+mn-ea"/>
        <a:cs typeface="+mn-cs"/>
      </a:defRPr>
    </a:lvl4pPr>
    <a:lvl5pPr marL="7529710" algn="l" defTabSz="3764856" rtl="0" eaLnBrk="1" latinLnBrk="0" hangingPunct="1">
      <a:defRPr sz="7400" kern="1200">
        <a:solidFill>
          <a:schemeClr val="tx1"/>
        </a:solidFill>
        <a:latin typeface="+mn-lt"/>
        <a:ea typeface="+mn-ea"/>
        <a:cs typeface="+mn-cs"/>
      </a:defRPr>
    </a:lvl5pPr>
    <a:lvl6pPr marL="9412139" algn="l" defTabSz="3764856" rtl="0" eaLnBrk="1" latinLnBrk="0" hangingPunct="1">
      <a:defRPr sz="7400" kern="1200">
        <a:solidFill>
          <a:schemeClr val="tx1"/>
        </a:solidFill>
        <a:latin typeface="+mn-lt"/>
        <a:ea typeface="+mn-ea"/>
        <a:cs typeface="+mn-cs"/>
      </a:defRPr>
    </a:lvl6pPr>
    <a:lvl7pPr marL="11294568" algn="l" defTabSz="3764856" rtl="0" eaLnBrk="1" latinLnBrk="0" hangingPunct="1">
      <a:defRPr sz="7400" kern="1200">
        <a:solidFill>
          <a:schemeClr val="tx1"/>
        </a:solidFill>
        <a:latin typeface="+mn-lt"/>
        <a:ea typeface="+mn-ea"/>
        <a:cs typeface="+mn-cs"/>
      </a:defRPr>
    </a:lvl7pPr>
    <a:lvl8pPr marL="13176995" algn="l" defTabSz="3764856" rtl="0" eaLnBrk="1" latinLnBrk="0" hangingPunct="1">
      <a:defRPr sz="7400" kern="1200">
        <a:solidFill>
          <a:schemeClr val="tx1"/>
        </a:solidFill>
        <a:latin typeface="+mn-lt"/>
        <a:ea typeface="+mn-ea"/>
        <a:cs typeface="+mn-cs"/>
      </a:defRPr>
    </a:lvl8pPr>
    <a:lvl9pPr marL="15059423" algn="l" defTabSz="3764856" rtl="0" eaLnBrk="1" latinLnBrk="0" hangingPunct="1">
      <a:defRPr sz="7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9" autoAdjust="0"/>
    <p:restoredTop sz="94706" autoAdjust="0"/>
  </p:normalViewPr>
  <p:slideViewPr>
    <p:cSldViewPr snapToGrid="0" snapToObjects="1" showGuides="1">
      <p:cViewPr>
        <p:scale>
          <a:sx n="30" d="100"/>
          <a:sy n="30" d="100"/>
        </p:scale>
        <p:origin x="-804" y="3186"/>
      </p:cViewPr>
      <p:guideLst>
        <p:guide orient="horz" pos="3688"/>
        <p:guide orient="horz" pos="320"/>
        <p:guide orient="horz" pos="22400"/>
        <p:guide orient="horz"/>
        <p:guide pos="363"/>
        <p:guide pos="169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361250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3/22/2013</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50408124"/>
      </p:ext>
    </p:extLst>
  </p:cSld>
  <p:clrMap bg1="lt1" tx1="dk1" bg2="lt2" tx2="dk2" accent1="accent1" accent2="accent2" accent3="accent3" accent4="accent4" accent5="accent5" accent6="accent6" hlink="hlink" folHlink="folHlink"/>
  <p:notesStyle>
    <a:lvl1pPr marL="0" algn="l" defTabSz="3764856" rtl="0" eaLnBrk="1" latinLnBrk="0" hangingPunct="1">
      <a:defRPr sz="5000" kern="1200">
        <a:solidFill>
          <a:schemeClr val="tx1"/>
        </a:solidFill>
        <a:latin typeface="+mn-lt"/>
        <a:ea typeface="+mn-ea"/>
        <a:cs typeface="+mn-cs"/>
      </a:defRPr>
    </a:lvl1pPr>
    <a:lvl2pPr marL="1882428" algn="l" defTabSz="3764856" rtl="0" eaLnBrk="1" latinLnBrk="0" hangingPunct="1">
      <a:defRPr sz="5000" kern="1200">
        <a:solidFill>
          <a:schemeClr val="tx1"/>
        </a:solidFill>
        <a:latin typeface="+mn-lt"/>
        <a:ea typeface="+mn-ea"/>
        <a:cs typeface="+mn-cs"/>
      </a:defRPr>
    </a:lvl2pPr>
    <a:lvl3pPr marL="3764856" algn="l" defTabSz="3764856" rtl="0" eaLnBrk="1" latinLnBrk="0" hangingPunct="1">
      <a:defRPr sz="5000" kern="1200">
        <a:solidFill>
          <a:schemeClr val="tx1"/>
        </a:solidFill>
        <a:latin typeface="+mn-lt"/>
        <a:ea typeface="+mn-ea"/>
        <a:cs typeface="+mn-cs"/>
      </a:defRPr>
    </a:lvl3pPr>
    <a:lvl4pPr marL="5647283" algn="l" defTabSz="3764856" rtl="0" eaLnBrk="1" latinLnBrk="0" hangingPunct="1">
      <a:defRPr sz="5000" kern="1200">
        <a:solidFill>
          <a:schemeClr val="tx1"/>
        </a:solidFill>
        <a:latin typeface="+mn-lt"/>
        <a:ea typeface="+mn-ea"/>
        <a:cs typeface="+mn-cs"/>
      </a:defRPr>
    </a:lvl4pPr>
    <a:lvl5pPr marL="7529710" algn="l" defTabSz="3764856" rtl="0" eaLnBrk="1" latinLnBrk="0" hangingPunct="1">
      <a:defRPr sz="5000" kern="1200">
        <a:solidFill>
          <a:schemeClr val="tx1"/>
        </a:solidFill>
        <a:latin typeface="+mn-lt"/>
        <a:ea typeface="+mn-ea"/>
        <a:cs typeface="+mn-cs"/>
      </a:defRPr>
    </a:lvl5pPr>
    <a:lvl6pPr marL="9412139" algn="l" defTabSz="3764856" rtl="0" eaLnBrk="1" latinLnBrk="0" hangingPunct="1">
      <a:defRPr sz="5000" kern="1200">
        <a:solidFill>
          <a:schemeClr val="tx1"/>
        </a:solidFill>
        <a:latin typeface="+mn-lt"/>
        <a:ea typeface="+mn-ea"/>
        <a:cs typeface="+mn-cs"/>
      </a:defRPr>
    </a:lvl6pPr>
    <a:lvl7pPr marL="11294568" algn="l" defTabSz="3764856" rtl="0" eaLnBrk="1" latinLnBrk="0" hangingPunct="1">
      <a:defRPr sz="5000" kern="1200">
        <a:solidFill>
          <a:schemeClr val="tx1"/>
        </a:solidFill>
        <a:latin typeface="+mn-lt"/>
        <a:ea typeface="+mn-ea"/>
        <a:cs typeface="+mn-cs"/>
      </a:defRPr>
    </a:lvl7pPr>
    <a:lvl8pPr marL="13176995" algn="l" defTabSz="3764856" rtl="0" eaLnBrk="1" latinLnBrk="0" hangingPunct="1">
      <a:defRPr sz="5000" kern="1200">
        <a:solidFill>
          <a:schemeClr val="tx1"/>
        </a:solidFill>
        <a:latin typeface="+mn-lt"/>
        <a:ea typeface="+mn-ea"/>
        <a:cs typeface="+mn-cs"/>
      </a:defRPr>
    </a:lvl8pPr>
    <a:lvl9pPr marL="15059423" algn="l" defTabSz="3764856"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2" y="187963"/>
            <a:ext cx="20006235" cy="1608666"/>
          </a:xfrm>
          <a:prstGeom prst="rect">
            <a:avLst/>
          </a:prstGeom>
        </p:spPr>
        <p:txBody>
          <a:bodyPr lIns="78435" tIns="39217" rIns="78435" bIns="39217" anchor="ctr" anchorCtr="0"/>
          <a:lstStyle>
            <a:lvl1pPr>
              <a:defRPr sz="9200" b="1"/>
            </a:lvl1pPr>
          </a:lstStyle>
          <a:p>
            <a:r>
              <a:rPr lang="en-US" dirty="0" smtClean="0"/>
              <a:t>Click here to add the poster title</a:t>
            </a:r>
            <a:endParaRPr lang="en-US" dirty="0"/>
          </a:p>
        </p:txBody>
      </p:sp>
      <p:sp>
        <p:nvSpPr>
          <p:cNvPr id="14" name="Picture Placeholder 13"/>
          <p:cNvSpPr>
            <a:spLocks noGrp="1"/>
          </p:cNvSpPr>
          <p:nvPr>
            <p:ph type="pic" sz="quarter" idx="15" hasCustomPrompt="1"/>
          </p:nvPr>
        </p:nvSpPr>
        <p:spPr>
          <a:xfrm>
            <a:off x="571501" y="1270000"/>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4098250" y="1354667"/>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11" name="Text Placeholder 5"/>
          <p:cNvSpPr>
            <a:spLocks noGrp="1"/>
          </p:cNvSpPr>
          <p:nvPr>
            <p:ph type="body" sz="quarter" idx="9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103" name="Text Placeholder 3"/>
          <p:cNvSpPr>
            <a:spLocks noGrp="1"/>
          </p:cNvSpPr>
          <p:nvPr>
            <p:ph type="body" sz="quarter" idx="10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3707870" y="3219029"/>
            <a:ext cx="19999355" cy="1422400"/>
          </a:xfrm>
          <a:prstGeom prst="rect">
            <a:avLst/>
          </a:prstGeom>
        </p:spPr>
        <p:txBody>
          <a:bodyPr lIns="78438" tIns="39220" rIns="78438" bIns="39220"/>
          <a:lstStyle>
            <a:lvl1pPr algn="ctr">
              <a:buFontTx/>
              <a:buNone/>
              <a:defRPr sz="57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3707870" y="1796631"/>
            <a:ext cx="19999355" cy="1422400"/>
          </a:xfrm>
          <a:prstGeom prst="rect">
            <a:avLst/>
          </a:prstGeom>
        </p:spPr>
        <p:txBody>
          <a:bodyPr lIns="78438" tIns="39220" rIns="78438" bIns="39220"/>
          <a:lstStyle>
            <a:lvl1pPr algn="ctr">
              <a:buFontTx/>
              <a:buNone/>
              <a:defRPr sz="75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2" y="187963"/>
            <a:ext cx="20006235" cy="1608666"/>
          </a:xfrm>
          <a:prstGeom prst="rect">
            <a:avLst/>
          </a:prstGeom>
        </p:spPr>
        <p:txBody>
          <a:bodyPr lIns="78435" tIns="39217" rIns="78435" bIns="39217" anchor="ctr" anchorCtr="0"/>
          <a:lstStyle>
            <a:lvl1pPr>
              <a:defRPr sz="9200" b="1"/>
            </a:lvl1pPr>
          </a:lstStyle>
          <a:p>
            <a:r>
              <a:rPr lang="en-US" dirty="0" smtClean="0"/>
              <a:t>Click here to add the poster title</a:t>
            </a:r>
            <a:endParaRPr lang="en-US" dirty="0"/>
          </a:p>
        </p:txBody>
      </p:sp>
      <p:sp>
        <p:nvSpPr>
          <p:cNvPr id="14" name="Picture Placeholder 13"/>
          <p:cNvSpPr>
            <a:spLocks noGrp="1"/>
          </p:cNvSpPr>
          <p:nvPr>
            <p:ph type="pic" sz="quarter" idx="15" hasCustomPrompt="1"/>
          </p:nvPr>
        </p:nvSpPr>
        <p:spPr>
          <a:xfrm>
            <a:off x="571501" y="1270000"/>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4098250" y="1354667"/>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11" name="Text Placeholder 5"/>
          <p:cNvSpPr>
            <a:spLocks noGrp="1"/>
          </p:cNvSpPr>
          <p:nvPr>
            <p:ph type="body" sz="quarter" idx="9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103" name="Text Placeholder 3"/>
          <p:cNvSpPr>
            <a:spLocks noGrp="1"/>
          </p:cNvSpPr>
          <p:nvPr>
            <p:ph type="body" sz="quarter" idx="10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3707870" y="3219029"/>
            <a:ext cx="19999355" cy="1422400"/>
          </a:xfrm>
          <a:prstGeom prst="rect">
            <a:avLst/>
          </a:prstGeom>
        </p:spPr>
        <p:txBody>
          <a:bodyPr lIns="78438" tIns="39220" rIns="78438" bIns="39220"/>
          <a:lstStyle>
            <a:lvl1pPr algn="ctr">
              <a:buFontTx/>
              <a:buNone/>
              <a:defRPr sz="57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3707870" y="1796631"/>
            <a:ext cx="19999355" cy="1422400"/>
          </a:xfrm>
          <a:prstGeom prst="rect">
            <a:avLst/>
          </a:prstGeom>
        </p:spPr>
        <p:txBody>
          <a:bodyPr lIns="78438" tIns="39220" rIns="78438" bIns="39220"/>
          <a:lstStyle>
            <a:lvl1pPr algn="ctr">
              <a:buFontTx/>
              <a:buNone/>
              <a:defRPr sz="75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2" y="187963"/>
            <a:ext cx="20006235" cy="1608666"/>
          </a:xfrm>
          <a:prstGeom prst="rect">
            <a:avLst/>
          </a:prstGeom>
        </p:spPr>
        <p:txBody>
          <a:bodyPr lIns="78435" tIns="39217" rIns="78435" bIns="39217" anchor="ctr" anchorCtr="0"/>
          <a:lstStyle>
            <a:lvl1pPr>
              <a:defRPr sz="9200" b="1"/>
            </a:lvl1pPr>
          </a:lstStyle>
          <a:p>
            <a:r>
              <a:rPr lang="en-US" dirty="0" smtClean="0"/>
              <a:t>Click here to add the poster title</a:t>
            </a:r>
            <a:endParaRPr lang="en-US" dirty="0"/>
          </a:p>
        </p:txBody>
      </p:sp>
      <p:sp>
        <p:nvSpPr>
          <p:cNvPr id="14" name="Picture Placeholder 13"/>
          <p:cNvSpPr>
            <a:spLocks noGrp="1"/>
          </p:cNvSpPr>
          <p:nvPr>
            <p:ph type="pic" sz="quarter" idx="15" hasCustomPrompt="1"/>
          </p:nvPr>
        </p:nvSpPr>
        <p:spPr>
          <a:xfrm>
            <a:off x="571501" y="1270000"/>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4098250" y="1354667"/>
            <a:ext cx="2762251" cy="2794000"/>
          </a:xfrm>
          <a:prstGeom prst="rect">
            <a:avLst/>
          </a:prstGeom>
        </p:spPr>
        <p:txBody>
          <a:bodyPr lIns="78435" tIns="39217" rIns="78435" bIns="39217" anchor="ctr"/>
          <a:lstStyle>
            <a:lvl1pPr algn="ctr">
              <a:buNone/>
              <a:defRPr sz="3800">
                <a:solidFill>
                  <a:schemeClr val="bg1"/>
                </a:solidFill>
              </a:defRPr>
            </a:lvl1pPr>
          </a:lstStyle>
          <a:p>
            <a:r>
              <a:rPr lang="en-US" dirty="0" smtClean="0"/>
              <a:t>LOGO</a:t>
            </a:r>
            <a:endParaRPr lang="en-US" dirty="0"/>
          </a:p>
        </p:txBody>
      </p:sp>
      <p:sp>
        <p:nvSpPr>
          <p:cNvPr id="111" name="Text Placeholder 5"/>
          <p:cNvSpPr>
            <a:spLocks noGrp="1"/>
          </p:cNvSpPr>
          <p:nvPr>
            <p:ph type="body" sz="quarter" idx="9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103" name="Text Placeholder 3"/>
          <p:cNvSpPr>
            <a:spLocks noGrp="1"/>
          </p:cNvSpPr>
          <p:nvPr>
            <p:ph type="body" sz="quarter" idx="10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3227842" y="24996956"/>
            <a:ext cx="13016112" cy="767007"/>
          </a:xfrm>
          <a:prstGeom prst="rect">
            <a:avLst/>
          </a:prstGeom>
        </p:spPr>
        <p:txBody>
          <a:bodyPr wrap="square" lIns="196087" tIns="196087" rIns="196087" bIns="196087">
            <a:spAutoFit/>
          </a:bodyPr>
          <a:lstStyle>
            <a:lvl1pPr marL="0" indent="0">
              <a:buNone/>
              <a:defRPr sz="2400" baseline="0">
                <a:latin typeface="Trebuchet MS" pitchFamily="34" charset="0"/>
              </a:defRPr>
            </a:lvl1pPr>
            <a:lvl2pPr marL="1274561" indent="-490215">
              <a:defRPr sz="2100">
                <a:latin typeface="Trebuchet MS" pitchFamily="34" charset="0"/>
              </a:defRPr>
            </a:lvl2pPr>
            <a:lvl3pPr marL="1764776" indent="-490215">
              <a:defRPr sz="2100">
                <a:latin typeface="Trebuchet MS" pitchFamily="34" charset="0"/>
              </a:defRPr>
            </a:lvl3pPr>
            <a:lvl4pPr marL="2304013" indent="-539237">
              <a:defRPr sz="2100">
                <a:latin typeface="Trebuchet MS" pitchFamily="34" charset="0"/>
              </a:defRPr>
            </a:lvl4pPr>
            <a:lvl5pPr marL="2696186" indent="-392172">
              <a:defRPr sz="21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473634" y="28188417"/>
            <a:ext cx="5856962" cy="6371663"/>
          </a:xfrm>
          <a:prstGeom prst="rect">
            <a:avLst/>
          </a:prstGeom>
          <a:solidFill>
            <a:schemeClr val="bg2"/>
          </a:solidFill>
          <a:ln>
            <a:solidFill>
              <a:schemeClr val="tx2"/>
            </a:solidFill>
          </a:ln>
          <a:effectLst/>
        </p:spPr>
        <p:txBody>
          <a:bodyPr lIns="78435" tIns="39217" rIns="78435" bIns="39217" anchor="ctr"/>
          <a:lstStyle>
            <a:lvl1pPr marL="0" indent="0" algn="ctr">
              <a:buNone/>
              <a:defRPr sz="34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3227844" y="21583605"/>
            <a:ext cx="13004205" cy="683830"/>
          </a:xfrm>
          <a:prstGeom prst="rect">
            <a:avLst/>
          </a:prstGeom>
          <a:solidFill>
            <a:schemeClr val="accent5">
              <a:lumMod val="50000"/>
            </a:schemeClr>
          </a:solidFill>
        </p:spPr>
        <p:txBody>
          <a:bodyPr wrap="square" lIns="78435" tIns="78435" rIns="78435" bIns="78435" anchor="ctr" anchorCtr="0">
            <a:spAutoFit/>
          </a:bodyPr>
          <a:lstStyle>
            <a:lvl1pPr algn="ctr">
              <a:buNone/>
              <a:defRPr sz="34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3707870" y="3219029"/>
            <a:ext cx="19999355" cy="1422400"/>
          </a:xfrm>
          <a:prstGeom prst="rect">
            <a:avLst/>
          </a:prstGeom>
        </p:spPr>
        <p:txBody>
          <a:bodyPr lIns="78438" tIns="39220" rIns="78438" bIns="39220"/>
          <a:lstStyle>
            <a:lvl1pPr algn="ctr">
              <a:buFontTx/>
              <a:buNone/>
              <a:defRPr sz="57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3707870" y="1796631"/>
            <a:ext cx="19999355" cy="1422400"/>
          </a:xfrm>
          <a:prstGeom prst="rect">
            <a:avLst/>
          </a:prstGeom>
        </p:spPr>
        <p:txBody>
          <a:bodyPr lIns="78438" tIns="39220" rIns="78438" bIns="39220"/>
          <a:lstStyle>
            <a:lvl1pPr algn="ctr">
              <a:buFontTx/>
              <a:buNone/>
              <a:defRPr sz="7500">
                <a:solidFill>
                  <a:schemeClr val="bg1"/>
                </a:solidFill>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33"/>
          <p:cNvSpPr>
            <a:spLocks noChangeArrowheads="1"/>
          </p:cNvSpPr>
          <p:nvPr/>
        </p:nvSpPr>
        <p:spPr bwMode="auto">
          <a:xfrm>
            <a:off x="571501" y="5842002"/>
            <a:ext cx="26286023" cy="29718000"/>
          </a:xfrm>
          <a:prstGeom prst="rect">
            <a:avLst/>
          </a:prstGeom>
          <a:solidFill>
            <a:schemeClr val="bg1"/>
          </a:solidFill>
          <a:ln w="9525">
            <a:solidFill>
              <a:schemeClr val="tx2"/>
            </a:solidFill>
            <a:miter lim="800000"/>
            <a:headEnd/>
            <a:tailEnd/>
          </a:ln>
          <a:effectLst/>
        </p:spPr>
        <p:txBody>
          <a:bodyPr wrap="none" lIns="78435" tIns="39217" rIns="78435" bIns="39217" anchor="ctr"/>
          <a:lstStyle/>
          <a:p>
            <a:pPr>
              <a:defRPr/>
            </a:pPr>
            <a:endParaRPr lang="en-US" dirty="0"/>
          </a:p>
        </p:txBody>
      </p:sp>
      <p:sp>
        <p:nvSpPr>
          <p:cNvPr id="10" name="Text Box 14"/>
          <p:cNvSpPr txBox="1">
            <a:spLocks noChangeArrowheads="1"/>
          </p:cNvSpPr>
          <p:nvPr/>
        </p:nvSpPr>
        <p:spPr bwMode="auto">
          <a:xfrm>
            <a:off x="511972" y="35814003"/>
            <a:ext cx="1571625" cy="368346"/>
          </a:xfrm>
          <a:prstGeom prst="rect">
            <a:avLst/>
          </a:prstGeom>
          <a:noFill/>
          <a:ln w="9525">
            <a:noFill/>
            <a:miter lim="800000"/>
            <a:headEnd/>
            <a:tailEnd/>
          </a:ln>
          <a:effectLst/>
        </p:spPr>
        <p:txBody>
          <a:bodyPr lIns="78286" tIns="39136" rIns="78286" bIns="39136">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2011</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22" name="Rectangle 21"/>
          <p:cNvSpPr/>
          <p:nvPr/>
        </p:nvSpPr>
        <p:spPr>
          <a:xfrm>
            <a:off x="-13161763" y="-21773"/>
            <a:ext cx="12941810" cy="36576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56870" tIns="313737" rIns="156870" bIns="156870" rtlCol="0" anchor="t" anchorCtr="0"/>
          <a:lstStyle/>
          <a:p>
            <a:pPr algn="ctr"/>
            <a:r>
              <a:rPr lang="en-US" sz="5100" b="1" dirty="0" smtClean="0">
                <a:solidFill>
                  <a:schemeClr val="bg1"/>
                </a:solidFill>
                <a:latin typeface="Trebuchet MS" pitchFamily="34" charset="0"/>
              </a:rPr>
              <a:t>QUICK DESIGN</a:t>
            </a:r>
            <a:r>
              <a:rPr lang="en-US" sz="5100" b="1" baseline="0" dirty="0" smtClean="0">
                <a:solidFill>
                  <a:schemeClr val="bg1"/>
                </a:solidFill>
                <a:latin typeface="Trebuchet MS" pitchFamily="34" charset="0"/>
              </a:rPr>
              <a:t> </a:t>
            </a:r>
            <a:r>
              <a:rPr lang="en-US" sz="5100" b="1" dirty="0" smtClean="0">
                <a:solidFill>
                  <a:schemeClr val="bg1"/>
                </a:solidFill>
                <a:latin typeface="Trebuchet MS" pitchFamily="34" charset="0"/>
              </a:rPr>
              <a:t>GUIDE</a:t>
            </a:r>
          </a:p>
          <a:p>
            <a:pPr algn="ctr"/>
            <a:r>
              <a:rPr lang="en-US" sz="4600" b="1" dirty="0" smtClean="0">
                <a:solidFill>
                  <a:srgbClr val="FFFF00"/>
                </a:solidFill>
                <a:latin typeface="Trebuchet MS" pitchFamily="34" charset="0"/>
              </a:rPr>
              <a:t>(--THIS SECTION DOES NOT PRINT--)</a:t>
            </a:r>
          </a:p>
          <a:p>
            <a:pPr algn="ctr"/>
            <a:endParaRPr lang="en-US" sz="3800" b="1" dirty="0" smtClean="0">
              <a:latin typeface="Trebuchet MS" pitchFamily="34" charset="0"/>
            </a:endParaRPr>
          </a:p>
          <a:p>
            <a:pPr defTabSz="3765128"/>
            <a:r>
              <a:rPr lang="en-US" sz="3800" dirty="0" smtClean="0">
                <a:latin typeface="Trebuchet MS" pitchFamily="34" charset="0"/>
              </a:rPr>
              <a:t>This PowerPoint</a:t>
            </a:r>
            <a:r>
              <a:rPr lang="en-US" sz="3800" baseline="0" dirty="0" smtClean="0">
                <a:latin typeface="Trebuchet MS" pitchFamily="34" charset="0"/>
              </a:rPr>
              <a:t> </a:t>
            </a:r>
            <a:r>
              <a:rPr lang="en-US" sz="3800" dirty="0" smtClean="0">
                <a:latin typeface="Trebuchet MS" pitchFamily="34" charset="0"/>
              </a:rPr>
              <a:t>2007 template produces</a:t>
            </a:r>
            <a:r>
              <a:rPr lang="en-US" sz="3800" baseline="0" dirty="0" smtClean="0">
                <a:latin typeface="Trebuchet MS" pitchFamily="34" charset="0"/>
              </a:rPr>
              <a:t> </a:t>
            </a:r>
            <a:r>
              <a:rPr lang="en-US" sz="3800" smtClean="0">
                <a:latin typeface="Trebuchet MS" pitchFamily="34" charset="0"/>
              </a:rPr>
              <a:t>a 100cm </a:t>
            </a:r>
            <a:r>
              <a:rPr lang="en-US" sz="3800" baseline="0" smtClean="0">
                <a:latin typeface="Trebuchet MS" pitchFamily="34" charset="0"/>
              </a:rPr>
              <a:t>x 140cm</a:t>
            </a:r>
            <a:r>
              <a:rPr lang="en-US" sz="3800" smtClean="0">
                <a:latin typeface="Trebuchet MS" pitchFamily="34" charset="0"/>
              </a:rPr>
              <a:t> </a:t>
            </a:r>
            <a:r>
              <a:rPr lang="en-US" sz="3800" dirty="0" smtClean="0">
                <a:latin typeface="Trebuchet MS" pitchFamily="34" charset="0"/>
              </a:rPr>
              <a:t>professional  poster. It</a:t>
            </a:r>
            <a:r>
              <a:rPr lang="en-US" sz="3800" baseline="0" dirty="0" smtClean="0">
                <a:latin typeface="Trebuchet MS" pitchFamily="34" charset="0"/>
              </a:rPr>
              <a:t> </a:t>
            </a:r>
            <a:r>
              <a:rPr lang="en-US" sz="3800" dirty="0" smtClean="0">
                <a:latin typeface="Trebuchet MS" pitchFamily="34" charset="0"/>
              </a:rPr>
              <a:t>will save you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65128"/>
            <a:endParaRPr lang="en-US" sz="3800" dirty="0" smtClean="0">
              <a:latin typeface="Trebuchet MS" pitchFamily="34" charset="0"/>
            </a:endParaRPr>
          </a:p>
          <a:p>
            <a:pPr defTabSz="3765128"/>
            <a:r>
              <a:rPr lang="en-US" sz="3800" dirty="0" smtClean="0">
                <a:latin typeface="Trebuchet MS" pitchFamily="34" charset="0"/>
              </a:rPr>
              <a:t>Use it to create your presentation. Then send</a:t>
            </a:r>
            <a:r>
              <a:rPr lang="en-US" sz="3800" baseline="0" dirty="0" smtClean="0">
                <a:latin typeface="Trebuchet MS" pitchFamily="34" charset="0"/>
              </a:rPr>
              <a:t> it </a:t>
            </a:r>
            <a:r>
              <a:rPr lang="en-US" sz="3800" dirty="0" smtClean="0">
                <a:latin typeface="Trebuchet MS" pitchFamily="34" charset="0"/>
              </a:rPr>
              <a:t>to </a:t>
            </a:r>
            <a:r>
              <a:rPr lang="en-US" sz="3800" b="1" dirty="0" smtClean="0">
                <a:latin typeface="Trebuchet MS" pitchFamily="34" charset="0"/>
              </a:rPr>
              <a:t>PosterPresentations.com</a:t>
            </a:r>
            <a:r>
              <a:rPr lang="en-US" sz="3800" dirty="0" smtClean="0">
                <a:latin typeface="Trebuchet MS" pitchFamily="34" charset="0"/>
              </a:rPr>
              <a:t> for premium quality, same day affordable printing.</a:t>
            </a:r>
            <a:br>
              <a:rPr lang="en-US" sz="3800" dirty="0" smtClean="0">
                <a:latin typeface="Trebuchet MS" pitchFamily="34" charset="0"/>
              </a:rPr>
            </a:br>
            <a:endParaRPr lang="en-US" sz="3800" dirty="0" smtClean="0">
              <a:latin typeface="Trebuchet MS" pitchFamily="34" charset="0"/>
            </a:endParaRPr>
          </a:p>
          <a:p>
            <a:pPr defTabSz="3765128"/>
            <a:r>
              <a:rPr lang="en-US" sz="3800" dirty="0" smtClean="0">
                <a:latin typeface="Trebuchet MS" pitchFamily="34" charset="0"/>
              </a:rPr>
              <a:t>We provide a series of </a:t>
            </a:r>
            <a:r>
              <a:rPr lang="en-US" sz="3800" b="1" dirty="0" smtClean="0">
                <a:latin typeface="Trebuchet MS" pitchFamily="34" charset="0"/>
              </a:rPr>
              <a:t>online tutorials</a:t>
            </a:r>
            <a:r>
              <a:rPr lang="en-US" sz="3800" dirty="0" smtClean="0">
                <a:latin typeface="Trebuchet MS" pitchFamily="34" charset="0"/>
              </a:rPr>
              <a:t> that will guide you through the poster design process and answer your poster production questions. </a:t>
            </a:r>
          </a:p>
          <a:p>
            <a:pPr defTabSz="3765128"/>
            <a:endParaRPr lang="en-US" sz="3800" dirty="0" smtClean="0">
              <a:latin typeface="Trebuchet MS" pitchFamily="34" charset="0"/>
            </a:endParaRPr>
          </a:p>
          <a:p>
            <a:pPr defTabSz="3765128"/>
            <a:r>
              <a:rPr lang="en-US" sz="3800" dirty="0" smtClean="0">
                <a:latin typeface="Trebuchet MS" pitchFamily="34" charset="0"/>
              </a:rPr>
              <a:t>View our online</a:t>
            </a:r>
            <a:r>
              <a:rPr lang="en-US" sz="3800" baseline="0" dirty="0" smtClean="0">
                <a:latin typeface="Trebuchet MS" pitchFamily="34" charset="0"/>
              </a:rPr>
              <a:t> tutorials at:</a:t>
            </a:r>
            <a:r>
              <a:rPr lang="en-US" sz="3800" dirty="0" smtClean="0">
                <a:latin typeface="Trebuchet MS" pitchFamily="34" charset="0"/>
              </a:rPr>
              <a:t/>
            </a:r>
            <a:br>
              <a:rPr lang="en-US" sz="3800" dirty="0" smtClean="0">
                <a:latin typeface="Trebuchet MS" pitchFamily="34" charset="0"/>
              </a:rPr>
            </a:br>
            <a:r>
              <a:rPr lang="en-US" sz="3800" dirty="0" smtClean="0">
                <a:solidFill>
                  <a:srgbClr val="FFFF00"/>
                </a:solidFill>
                <a:latin typeface="Trebuchet MS" pitchFamily="34" charset="0"/>
              </a:rPr>
              <a:t> http://bit.ly/Poster_creation_help </a:t>
            </a:r>
            <a:r>
              <a:rPr lang="en-US" sz="3800" dirty="0" smtClean="0">
                <a:latin typeface="Trebuchet MS" pitchFamily="34" charset="0"/>
              </a:rPr>
              <a:t/>
            </a:r>
            <a:br>
              <a:rPr lang="en-US" sz="3800" dirty="0" smtClean="0">
                <a:latin typeface="Trebuchet MS" pitchFamily="34" charset="0"/>
              </a:rPr>
            </a:br>
            <a:r>
              <a:rPr lang="en-US" sz="3800" dirty="0" smtClean="0">
                <a:latin typeface="Trebuchet MS" pitchFamily="34" charset="0"/>
              </a:rPr>
              <a:t>(copy</a:t>
            </a:r>
            <a:r>
              <a:rPr lang="en-US" sz="3800" baseline="0" dirty="0" smtClean="0">
                <a:latin typeface="Trebuchet MS" pitchFamily="34" charset="0"/>
              </a:rPr>
              <a:t> and paste the link into your web browser).</a:t>
            </a:r>
          </a:p>
          <a:p>
            <a:pPr defTabSz="3765128"/>
            <a:endParaRPr lang="en-US" sz="3800" dirty="0" smtClean="0">
              <a:latin typeface="Trebuchet MS" pitchFamily="34" charset="0"/>
            </a:endParaRPr>
          </a:p>
          <a:p>
            <a:pPr defTabSz="3765128"/>
            <a:r>
              <a:rPr lang="en-US" sz="3800" dirty="0" smtClean="0">
                <a:latin typeface="Trebuchet MS" pitchFamily="34" charset="0"/>
              </a:rPr>
              <a:t>For assistance and to order your printed poster</a:t>
            </a:r>
            <a:r>
              <a:rPr lang="en-US" sz="3800" dirty="0" smtClean="0">
                <a:solidFill>
                  <a:schemeClr val="bg1"/>
                </a:solidFill>
                <a:latin typeface="Trebuchet MS" pitchFamily="34" charset="0"/>
              </a:rPr>
              <a:t> call </a:t>
            </a:r>
            <a:r>
              <a:rPr lang="en-US" sz="3800" b="1" dirty="0" smtClean="0">
                <a:solidFill>
                  <a:srgbClr val="FFFF00"/>
                </a:solidFill>
                <a:latin typeface="Trebuchet MS" pitchFamily="34" charset="0"/>
              </a:rPr>
              <a:t>PosterPresentations.com</a:t>
            </a:r>
            <a:r>
              <a:rPr lang="en-US" sz="3800" dirty="0" smtClean="0">
                <a:solidFill>
                  <a:srgbClr val="FFFF00"/>
                </a:solidFill>
                <a:latin typeface="Trebuchet MS" pitchFamily="34" charset="0"/>
              </a:rPr>
              <a:t> </a:t>
            </a:r>
            <a:r>
              <a:rPr lang="en-US" sz="3800" dirty="0" smtClean="0">
                <a:latin typeface="Trebuchet MS" pitchFamily="34" charset="0"/>
              </a:rPr>
              <a:t>at </a:t>
            </a:r>
            <a:r>
              <a:rPr lang="en-US" sz="4600" b="1" dirty="0" smtClean="0">
                <a:solidFill>
                  <a:srgbClr val="FFFF00"/>
                </a:solidFill>
                <a:latin typeface="Trebuchet MS" pitchFamily="34" charset="0"/>
              </a:rPr>
              <a:t>1.866.649.3004</a:t>
            </a:r>
          </a:p>
          <a:p>
            <a:pPr defTabSz="3765128"/>
            <a:endParaRPr lang="en-US" sz="4600" b="1" dirty="0" smtClean="0">
              <a:solidFill>
                <a:srgbClr val="FFFF00"/>
              </a:solidFill>
              <a:latin typeface="Trebuchet MS" pitchFamily="34" charset="0"/>
            </a:endParaRPr>
          </a:p>
          <a:p>
            <a:pPr algn="ctr"/>
            <a:r>
              <a:rPr lang="en-US" sz="5100" b="1" dirty="0" smtClean="0">
                <a:solidFill>
                  <a:schemeClr val="bg1"/>
                </a:solidFill>
                <a:latin typeface="Trebuchet MS" pitchFamily="34" charset="0"/>
              </a:rPr>
              <a:t>Object Placeholders</a:t>
            </a:r>
          </a:p>
          <a:p>
            <a:pPr algn="ctr"/>
            <a:endParaRPr lang="en-US" sz="800" b="1" dirty="0" smtClean="0">
              <a:solidFill>
                <a:schemeClr val="bg1"/>
              </a:solidFill>
              <a:latin typeface="Trebuchet MS" pitchFamily="34" charset="0"/>
            </a:endParaRPr>
          </a:p>
          <a:p>
            <a:pPr defTabSz="3765128"/>
            <a:r>
              <a:rPr lang="en-US" sz="3800" dirty="0" smtClean="0">
                <a:latin typeface="Trebuchet MS" pitchFamily="34" charset="0"/>
              </a:rPr>
              <a:t>Use the placeholders provided below to add new elements to your poster:</a:t>
            </a:r>
            <a:r>
              <a:rPr lang="en-US" sz="3800" baseline="0" dirty="0" smtClean="0">
                <a:latin typeface="Trebuchet MS" pitchFamily="34" charset="0"/>
              </a:rPr>
              <a:t> </a:t>
            </a:r>
            <a:r>
              <a:rPr lang="en-US" sz="3800" dirty="0" smtClean="0">
                <a:latin typeface="Trebuchet MS" pitchFamily="34" charset="0"/>
              </a:rPr>
              <a:t>Drag a placeholder onto the</a:t>
            </a:r>
            <a:r>
              <a:rPr lang="en-US" sz="3800" baseline="0" dirty="0" smtClean="0">
                <a:latin typeface="Trebuchet MS" pitchFamily="34" charset="0"/>
              </a:rPr>
              <a:t> poster area,</a:t>
            </a:r>
            <a:r>
              <a:rPr lang="en-US" sz="3800" dirty="0" smtClean="0">
                <a:latin typeface="Trebuchet MS" pitchFamily="34" charset="0"/>
              </a:rPr>
              <a:t> size it, and click it to edit.</a:t>
            </a:r>
          </a:p>
          <a:p>
            <a:pPr defTabSz="3765128"/>
            <a:endParaRPr lang="en-US" sz="3800" dirty="0" smtClean="0">
              <a:latin typeface="Trebuchet MS" pitchFamily="34" charset="0"/>
            </a:endParaRPr>
          </a:p>
          <a:p>
            <a:pPr defTabSz="3765128"/>
            <a:r>
              <a:rPr lang="en-US" sz="3800" b="1" dirty="0" smtClean="0">
                <a:solidFill>
                  <a:srgbClr val="FFFF00"/>
                </a:solidFill>
                <a:latin typeface="Trebuchet MS" pitchFamily="34" charset="0"/>
              </a:rPr>
              <a:t>Section Header placeholder</a:t>
            </a:r>
          </a:p>
          <a:p>
            <a:pPr defTabSz="3765128"/>
            <a:r>
              <a:rPr lang="en-US" sz="3800" dirty="0" smtClean="0">
                <a:latin typeface="Trebuchet MS" pitchFamily="34" charset="0"/>
              </a:rPr>
              <a:t>Move</a:t>
            </a:r>
            <a:r>
              <a:rPr lang="en-US" sz="3800" baseline="0" dirty="0" smtClean="0">
                <a:latin typeface="Trebuchet MS" pitchFamily="34" charset="0"/>
              </a:rPr>
              <a:t> this preformatted section header placeholder to the poster area to add another section header. Use section headers to separate topics or concepts within your presentation. </a:t>
            </a:r>
            <a:endParaRPr lang="el-GR" sz="3800" baseline="0" dirty="0" smtClean="0">
              <a:latin typeface="Trebuchet MS" pitchFamily="34" charset="0"/>
            </a:endParaRPr>
          </a:p>
          <a:p>
            <a:pPr defTabSz="3765128"/>
            <a:endParaRPr lang="el-GR"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dirty="0" smtClean="0">
              <a:latin typeface="Trebuchet MS" pitchFamily="34" charset="0"/>
            </a:endParaRPr>
          </a:p>
          <a:p>
            <a:pPr defTabSz="3765128"/>
            <a:endParaRPr lang="en-US" sz="3800" b="1" dirty="0" smtClean="0">
              <a:solidFill>
                <a:srgbClr val="FFFF00"/>
              </a:solidFill>
              <a:latin typeface="Trebuchet MS" pitchFamily="34" charset="0"/>
            </a:endParaRPr>
          </a:p>
          <a:p>
            <a:pPr defTabSz="3765128"/>
            <a:r>
              <a:rPr lang="en-US" sz="3800" b="1" dirty="0" smtClean="0">
                <a:solidFill>
                  <a:srgbClr val="FFFF00"/>
                </a:solidFill>
                <a:latin typeface="Trebuchet MS" pitchFamily="34" charset="0"/>
              </a:rPr>
              <a:t>Text placeholder</a:t>
            </a:r>
          </a:p>
          <a:p>
            <a:pPr defTabSz="3765128"/>
            <a:r>
              <a:rPr lang="en-US" sz="3800" baseline="0" dirty="0" smtClean="0">
                <a:latin typeface="Trebuchet MS" pitchFamily="34" charset="0"/>
              </a:rPr>
              <a:t>Move this preformatted text placeholder to the poster to add a new body of text.</a:t>
            </a:r>
            <a:endParaRPr lang="el-GR" sz="3800" baseline="0" dirty="0" smtClean="0">
              <a:latin typeface="Trebuchet MS" pitchFamily="34" charset="0"/>
            </a:endParaRPr>
          </a:p>
          <a:p>
            <a:pPr defTabSz="3765128"/>
            <a:endParaRPr lang="el-GR"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baseline="0" dirty="0" smtClean="0">
              <a:latin typeface="Trebuchet MS" pitchFamily="34" charset="0"/>
            </a:endParaRPr>
          </a:p>
          <a:p>
            <a:pPr defTabSz="3765128"/>
            <a:endParaRPr lang="en-US" sz="3800" b="1" baseline="0" dirty="0" smtClean="0">
              <a:solidFill>
                <a:srgbClr val="FFFF00"/>
              </a:solidFill>
              <a:latin typeface="Trebuchet MS" pitchFamily="34" charset="0"/>
            </a:endParaRPr>
          </a:p>
          <a:p>
            <a:pPr defTabSz="3765128"/>
            <a:r>
              <a:rPr lang="en-US" sz="3800" b="1" baseline="0" dirty="0" smtClean="0">
                <a:solidFill>
                  <a:srgbClr val="FFFF00"/>
                </a:solidFill>
                <a:latin typeface="Trebuchet MS" pitchFamily="34" charset="0"/>
              </a:rPr>
              <a:t>Picture placeholder</a:t>
            </a:r>
          </a:p>
          <a:p>
            <a:pPr defTabSz="3765128"/>
            <a:r>
              <a:rPr lang="en-US" sz="3800" baseline="0" dirty="0" smtClean="0">
                <a:latin typeface="Trebuchet MS" pitchFamily="34" charset="0"/>
              </a:rPr>
              <a:t>Move this graphic placeholder onto your poster, size it first, and then click it to add a picture to the poster.</a:t>
            </a:r>
          </a:p>
          <a:p>
            <a:pPr defTabSz="3765128"/>
            <a:endParaRPr lang="en-US" sz="3200" baseline="0" dirty="0" smtClean="0">
              <a:latin typeface="Trebuchet MS" pitchFamily="34" charset="0"/>
            </a:endParaRPr>
          </a:p>
          <a:p>
            <a:pPr defTabSz="3765128"/>
            <a:endParaRPr lang="en-US" sz="3200" baseline="0" dirty="0" smtClean="0">
              <a:latin typeface="Trebuchet MS" pitchFamily="34" charset="0"/>
            </a:endParaRPr>
          </a:p>
          <a:p>
            <a:pPr defTabSz="3765128"/>
            <a:endParaRPr lang="en-US" sz="3200" baseline="0" dirty="0" smtClean="0">
              <a:latin typeface="Trebuchet MS" pitchFamily="34" charset="0"/>
            </a:endParaRPr>
          </a:p>
          <a:p>
            <a:pPr algn="ctr"/>
            <a:endParaRPr lang="en-US" sz="4100" b="1" dirty="0" smtClean="0">
              <a:solidFill>
                <a:schemeClr val="bg1"/>
              </a:solidFill>
              <a:latin typeface="Trebuchet MS" pitchFamily="34" charset="0"/>
            </a:endParaRPr>
          </a:p>
          <a:p>
            <a:pPr algn="ctr"/>
            <a:endParaRPr lang="en-US" sz="4100" b="1" dirty="0" smtClean="0">
              <a:solidFill>
                <a:schemeClr val="bg1"/>
              </a:solidFill>
              <a:latin typeface="Trebuchet MS" pitchFamily="34" charset="0"/>
            </a:endParaRPr>
          </a:p>
          <a:p>
            <a:pPr algn="ctr"/>
            <a:endParaRPr lang="en-US" sz="4100" b="1" dirty="0" smtClean="0">
              <a:solidFill>
                <a:schemeClr val="bg1"/>
              </a:solidFill>
              <a:latin typeface="Trebuchet MS" pitchFamily="34" charset="0"/>
            </a:endParaRPr>
          </a:p>
          <a:p>
            <a:pPr algn="ctr"/>
            <a:endParaRPr lang="en-US" sz="4100" b="1" dirty="0" smtClean="0">
              <a:solidFill>
                <a:schemeClr val="bg1"/>
              </a:solidFill>
              <a:latin typeface="Trebuchet MS" pitchFamily="34" charset="0"/>
            </a:endParaRPr>
          </a:p>
          <a:p>
            <a:pPr defTabSz="3765128"/>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3765128"/>
            <a:endParaRPr lang="en-US" sz="3200" b="1" dirty="0" smtClean="0">
              <a:solidFill>
                <a:srgbClr val="FFFF00"/>
              </a:solidFill>
              <a:latin typeface="Trebuchet MS" pitchFamily="34" charset="0"/>
            </a:endParaRPr>
          </a:p>
          <a:p>
            <a:pPr algn="ctr"/>
            <a:endParaRPr lang="en-US" sz="4100" b="1" dirty="0">
              <a:latin typeface="Trebuchet MS" pitchFamily="34" charset="0"/>
            </a:endParaRPr>
          </a:p>
        </p:txBody>
      </p:sp>
      <p:sp>
        <p:nvSpPr>
          <p:cNvPr id="23" name="Rectangle 22"/>
          <p:cNvSpPr/>
          <p:nvPr/>
        </p:nvSpPr>
        <p:spPr>
          <a:xfrm>
            <a:off x="-13161763" y="26316218"/>
            <a:ext cx="12941810" cy="86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8435" tIns="39217" rIns="78435" bIns="39217" rtlCol="0" anchor="ctr"/>
          <a:lstStyle/>
          <a:p>
            <a:pPr algn="ctr"/>
            <a:endParaRPr lang="en-US" dirty="0"/>
          </a:p>
        </p:txBody>
      </p:sp>
      <p:cxnSp>
        <p:nvCxnSpPr>
          <p:cNvPr id="45" name="Straight Connector 44"/>
          <p:cNvCxnSpPr/>
          <p:nvPr/>
        </p:nvCxnSpPr>
        <p:spPr>
          <a:xfrm>
            <a:off x="-13192225" y="13126163"/>
            <a:ext cx="13010150" cy="371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853414" y="25023994"/>
            <a:ext cx="6281539" cy="86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8435" tIns="39217" rIns="78435" bIns="39217" rtlCol="0" anchor="ctr"/>
          <a:lstStyle/>
          <a:p>
            <a:pPr algn="ctr"/>
            <a:endParaRPr lang="en-US" dirty="0"/>
          </a:p>
        </p:txBody>
      </p:sp>
      <p:grpSp>
        <p:nvGrpSpPr>
          <p:cNvPr id="20" name="Group 19"/>
          <p:cNvGrpSpPr/>
          <p:nvPr/>
        </p:nvGrpSpPr>
        <p:grpSpPr>
          <a:xfrm>
            <a:off x="-12795922" y="34809672"/>
            <a:ext cx="12188705" cy="1403887"/>
            <a:chOff x="44242388" y="28054064"/>
            <a:chExt cx="9771398" cy="1090621"/>
          </a:xfrm>
        </p:grpSpPr>
        <p:sp>
          <p:nvSpPr>
            <p:cNvPr id="27" name="Rounded Rectangle 26"/>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68327" y="28152425"/>
              <a:ext cx="914400" cy="914400"/>
            </a:xfrm>
            <a:prstGeom prst="rect">
              <a:avLst/>
            </a:prstGeom>
            <a:noFill/>
          </p:spPr>
        </p:pic>
        <p:sp>
          <p:nvSpPr>
            <p:cNvPr id="29" name="TextBox 28"/>
            <p:cNvSpPr txBox="1"/>
            <p:nvPr userDrawn="1"/>
          </p:nvSpPr>
          <p:spPr>
            <a:xfrm>
              <a:off x="45342598" y="28244014"/>
              <a:ext cx="8671188" cy="765116"/>
            </a:xfrm>
            <a:prstGeom prst="rect">
              <a:avLst/>
            </a:prstGeom>
            <a:noFill/>
          </p:spPr>
          <p:txBody>
            <a:bodyPr wrap="square" rtlCol="0">
              <a:spAutoFit/>
            </a:bodyPr>
            <a:lstStyle/>
            <a:p>
              <a:r>
                <a:rPr lang="en-US" sz="2900" dirty="0" smtClean="0">
                  <a:solidFill>
                    <a:schemeClr val="tx2"/>
                  </a:solidFill>
                  <a:latin typeface="Trebuchet MS" pitchFamily="34" charset="0"/>
                </a:rPr>
                <a:t>Student</a:t>
              </a:r>
              <a:r>
                <a:rPr lang="en-US" sz="2900" baseline="0" dirty="0" smtClean="0">
                  <a:solidFill>
                    <a:schemeClr val="tx2"/>
                  </a:solidFill>
                  <a:latin typeface="Trebuchet MS" pitchFamily="34" charset="0"/>
                </a:rPr>
                <a:t> discounts are available on our </a:t>
              </a:r>
              <a:r>
                <a:rPr lang="en-US" sz="2900" baseline="0" dirty="0" err="1" smtClean="0">
                  <a:solidFill>
                    <a:schemeClr val="tx2"/>
                  </a:solidFill>
                  <a:latin typeface="Trebuchet MS" pitchFamily="34" charset="0"/>
                </a:rPr>
                <a:t>Facebook</a:t>
              </a:r>
              <a:r>
                <a:rPr lang="en-US" sz="2900" baseline="0" dirty="0" smtClean="0">
                  <a:solidFill>
                    <a:schemeClr val="tx2"/>
                  </a:solidFill>
                  <a:latin typeface="Trebuchet MS" pitchFamily="34" charset="0"/>
                </a:rPr>
                <a:t> page.</a:t>
              </a:r>
              <a:br>
                <a:rPr lang="en-US" sz="2900" baseline="0" dirty="0" smtClean="0">
                  <a:solidFill>
                    <a:schemeClr val="tx2"/>
                  </a:solidFill>
                  <a:latin typeface="Trebuchet MS" pitchFamily="34" charset="0"/>
                </a:rPr>
              </a:br>
              <a:r>
                <a:rPr lang="en-US" sz="2900" baseline="0" dirty="0" smtClean="0">
                  <a:solidFill>
                    <a:schemeClr val="tx2"/>
                  </a:solidFill>
                  <a:latin typeface="Trebuchet MS" pitchFamily="34" charset="0"/>
                </a:rPr>
                <a:t>Go to </a:t>
              </a:r>
              <a:r>
                <a:rPr lang="en-US" sz="2900" u="sng" baseline="0" dirty="0" smtClean="0">
                  <a:solidFill>
                    <a:schemeClr val="tx2"/>
                  </a:solidFill>
                  <a:latin typeface="Trebuchet MS" pitchFamily="34" charset="0"/>
                </a:rPr>
                <a:t>PosterPresentations.com</a:t>
              </a:r>
              <a:r>
                <a:rPr lang="en-US" sz="2900" baseline="0" dirty="0" smtClean="0">
                  <a:solidFill>
                    <a:schemeClr val="tx2"/>
                  </a:solidFill>
                  <a:latin typeface="Trebuchet MS" pitchFamily="34" charset="0"/>
                </a:rPr>
                <a:t> and click on the FB icon. </a:t>
              </a:r>
              <a:endParaRPr lang="en-US" sz="2900" dirty="0">
                <a:solidFill>
                  <a:schemeClr val="tx2"/>
                </a:solidFill>
                <a:latin typeface="Trebuchet MS" pitchFamily="34" charset="0"/>
              </a:endParaRPr>
            </a:p>
          </p:txBody>
        </p:sp>
      </p:grpSp>
      <p:sp>
        <p:nvSpPr>
          <p:cNvPr id="30" name="Rectangle 29"/>
          <p:cNvSpPr/>
          <p:nvPr/>
        </p:nvSpPr>
        <p:spPr>
          <a:xfrm>
            <a:off x="27638832" y="0"/>
            <a:ext cx="13045191" cy="36576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56870" tIns="313737" rIns="156870" bIns="156870" rtlCol="0" anchor="t" anchorCtr="0"/>
          <a:lstStyle/>
          <a:p>
            <a:pPr algn="ctr"/>
            <a:r>
              <a:rPr lang="en-US" sz="4600" b="1" dirty="0" smtClean="0">
                <a:solidFill>
                  <a:schemeClr val="bg1"/>
                </a:solidFill>
                <a:latin typeface="Trebuchet MS" pitchFamily="34" charset="0"/>
              </a:rPr>
              <a:t>QUICK</a:t>
            </a:r>
            <a:r>
              <a:rPr lang="en-US" sz="4600" b="1" baseline="0" dirty="0" smtClean="0">
                <a:solidFill>
                  <a:schemeClr val="bg1"/>
                </a:solidFill>
                <a:latin typeface="Trebuchet MS" pitchFamily="34" charset="0"/>
              </a:rPr>
              <a:t> TIPS</a:t>
            </a:r>
            <a:endParaRPr lang="en-US" sz="4600" b="1" dirty="0" smtClean="0">
              <a:solidFill>
                <a:schemeClr val="bg1"/>
              </a:solidFill>
              <a:latin typeface="Trebuchet MS" pitchFamily="34" charset="0"/>
            </a:endParaRPr>
          </a:p>
          <a:p>
            <a:pPr algn="ctr"/>
            <a:r>
              <a:rPr lang="en-US" sz="4600" b="1" dirty="0" smtClean="0">
                <a:solidFill>
                  <a:srgbClr val="FFFF00"/>
                </a:solidFill>
                <a:latin typeface="Trebuchet MS" pitchFamily="34" charset="0"/>
              </a:rPr>
              <a:t>(--THIS SECTION DOES NOT PRINT--)</a:t>
            </a:r>
          </a:p>
          <a:p>
            <a:pPr algn="ctr"/>
            <a:endParaRPr lang="en-US" sz="3800" b="1" dirty="0" smtClean="0">
              <a:latin typeface="Trebuchet MS" pitchFamily="34" charset="0"/>
            </a:endParaRPr>
          </a:p>
          <a:p>
            <a:pPr defTabSz="2689055"/>
            <a:r>
              <a:rPr lang="en-US" sz="3800" dirty="0" smtClean="0">
                <a:latin typeface="Trebuchet MS" pitchFamily="34" charset="0"/>
              </a:rPr>
              <a:t>This PowerPoint</a:t>
            </a:r>
            <a:r>
              <a:rPr lang="en-US" sz="3800" baseline="0" dirty="0" smtClean="0">
                <a:latin typeface="Trebuchet MS" pitchFamily="34" charset="0"/>
              </a:rPr>
              <a:t> template requires basic PowerPoint (version 2007 or newer) skills. Below is a list of commonly asked questions specific to this template. </a:t>
            </a:r>
            <a:br>
              <a:rPr lang="en-US" sz="3800" baseline="0" dirty="0" smtClean="0">
                <a:latin typeface="Trebuchet MS" pitchFamily="34" charset="0"/>
              </a:rPr>
            </a:br>
            <a:r>
              <a:rPr lang="en-US" sz="3800" baseline="0" dirty="0" smtClean="0">
                <a:latin typeface="Trebuchet MS" pitchFamily="34" charset="0"/>
              </a:rPr>
              <a:t>If you are using an older version of PowerPoint some template features may not work properly.</a:t>
            </a:r>
          </a:p>
          <a:p>
            <a:pPr defTabSz="2689055"/>
            <a:endParaRPr lang="en-US" sz="4600" b="1" dirty="0" smtClean="0">
              <a:solidFill>
                <a:srgbClr val="FFFF00"/>
              </a:solidFill>
              <a:latin typeface="Trebuchet MS" pitchFamily="34" charset="0"/>
            </a:endParaRPr>
          </a:p>
          <a:p>
            <a:pPr algn="ctr"/>
            <a:r>
              <a:rPr lang="en-US" sz="4600" b="1" dirty="0" smtClean="0">
                <a:solidFill>
                  <a:schemeClr val="bg1"/>
                </a:solidFill>
                <a:latin typeface="Trebuchet MS" pitchFamily="34" charset="0"/>
              </a:rPr>
              <a:t>Using the template</a:t>
            </a:r>
            <a:endParaRPr lang="en-US" sz="4600" b="1" baseline="0" dirty="0" smtClean="0">
              <a:solidFill>
                <a:schemeClr val="bg1"/>
              </a:solidFill>
              <a:latin typeface="Trebuchet MS" pitchFamily="34" charset="0"/>
            </a:endParaRPr>
          </a:p>
          <a:p>
            <a:pPr algn="ctr"/>
            <a:endParaRPr lang="en-US" sz="3800" b="1" dirty="0" smtClean="0">
              <a:solidFill>
                <a:srgbClr val="FFFF00"/>
              </a:solidFill>
              <a:latin typeface="Trebuchet MS" pitchFamily="34" charset="0"/>
            </a:endParaRPr>
          </a:p>
          <a:p>
            <a:pPr marL="0" marR="0" indent="0" algn="l" defTabSz="2689055" rtl="0" eaLnBrk="1" fontAlgn="auto" latinLnBrk="0" hangingPunct="1">
              <a:lnSpc>
                <a:spcPct val="100000"/>
              </a:lnSpc>
              <a:spcBef>
                <a:spcPts val="0"/>
              </a:spcBef>
              <a:spcAft>
                <a:spcPts val="0"/>
              </a:spcAft>
              <a:buClrTx/>
              <a:buSzTx/>
              <a:buFontTx/>
              <a:buNone/>
              <a:tabLst/>
              <a:defRPr/>
            </a:pPr>
            <a:r>
              <a:rPr lang="en-US" sz="3800" b="1" dirty="0" smtClean="0">
                <a:solidFill>
                  <a:srgbClr val="FFFF00"/>
                </a:solidFill>
                <a:latin typeface="Trebuchet MS" pitchFamily="34" charset="0"/>
              </a:rPr>
              <a:t>Verifying the quality of your graphics</a:t>
            </a:r>
          </a:p>
          <a:p>
            <a:pPr defTabSz="2689055"/>
            <a:r>
              <a:rPr lang="en-US" sz="3800" dirty="0" smtClean="0">
                <a:latin typeface="Trebuchet MS" pitchFamily="34" charset="0"/>
              </a:rPr>
              <a:t>Go to the </a:t>
            </a:r>
            <a:r>
              <a:rPr lang="en-US" sz="38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800" baseline="0" dirty="0" smtClean="0">
                <a:latin typeface="Trebuchet MS" pitchFamily="34" charset="0"/>
              </a:rPr>
            </a:br>
            <a:endParaRPr lang="en-US" sz="3800" baseline="0" dirty="0" smtClean="0">
              <a:latin typeface="Trebuchet MS" pitchFamily="34" charset="0"/>
            </a:endParaRPr>
          </a:p>
          <a:p>
            <a:pPr defTabSz="2689055"/>
            <a:r>
              <a:rPr lang="en-US" sz="3800" b="1" dirty="0" smtClean="0">
                <a:solidFill>
                  <a:srgbClr val="FFFF00"/>
                </a:solidFill>
                <a:latin typeface="Trebuchet MS" pitchFamily="34" charset="0"/>
              </a:rPr>
              <a:t>Using the placeholders</a:t>
            </a:r>
          </a:p>
          <a:p>
            <a:pPr defTabSz="2689055"/>
            <a:r>
              <a:rPr lang="en-US" sz="3800" baseline="0" dirty="0" smtClean="0">
                <a:latin typeface="Trebuchet MS" pitchFamily="34" charset="0"/>
              </a:rPr>
              <a:t>To add text to this template click inside a placeholder and type in or paste your text. To move a placeholder, click on it </a:t>
            </a:r>
            <a:r>
              <a:rPr lang="en-US" sz="3800" u="sng" baseline="0" dirty="0" smtClean="0">
                <a:latin typeface="Trebuchet MS" pitchFamily="34" charset="0"/>
              </a:rPr>
              <a:t>once</a:t>
            </a:r>
            <a:r>
              <a:rPr lang="en-US" sz="3800" baseline="0" dirty="0" smtClean="0">
                <a:latin typeface="Trebuchet MS" pitchFamily="34" charset="0"/>
              </a:rPr>
              <a:t> (to select it), place your cursor on its frame and your cursor will change to this symbol:         Then, click </a:t>
            </a:r>
            <a:r>
              <a:rPr lang="en-US" sz="3800" u="sng" baseline="0" dirty="0" smtClean="0">
                <a:latin typeface="Trebuchet MS" pitchFamily="34" charset="0"/>
              </a:rPr>
              <a:t>once</a:t>
            </a:r>
            <a:r>
              <a:rPr lang="en-US" sz="3800" baseline="0" dirty="0" smtClean="0">
                <a:latin typeface="Trebuchet MS" pitchFamily="34" charset="0"/>
              </a:rPr>
              <a:t> and drag it to its new location where you can resize it as needed. Additional placeholders can be found on the left side of this template.</a:t>
            </a:r>
          </a:p>
          <a:p>
            <a:pPr defTabSz="2689055"/>
            <a:endParaRPr lang="en-US" sz="3800" b="1" baseline="0" dirty="0" smtClean="0">
              <a:solidFill>
                <a:srgbClr val="FFFF00"/>
              </a:solidFill>
              <a:latin typeface="Trebuchet MS" pitchFamily="34" charset="0"/>
            </a:endParaRPr>
          </a:p>
          <a:p>
            <a:pPr defTabSz="2689055"/>
            <a:r>
              <a:rPr lang="en-US" sz="3800" b="1" baseline="0" dirty="0" smtClean="0">
                <a:solidFill>
                  <a:srgbClr val="FFFF00"/>
                </a:solidFill>
                <a:latin typeface="Trebuchet MS" pitchFamily="34" charset="0"/>
              </a:rPr>
              <a:t>Modifying the layout</a:t>
            </a:r>
          </a:p>
          <a:p>
            <a:pPr defTabSz="2689055"/>
            <a:r>
              <a:rPr lang="en-US" sz="3800" dirty="0" smtClean="0">
                <a:latin typeface="Trebuchet MS" pitchFamily="34" charset="0"/>
              </a:rPr>
              <a:t>This template has four </a:t>
            </a:r>
            <a:r>
              <a:rPr lang="en-US" sz="3800" baseline="0" dirty="0" smtClean="0">
                <a:latin typeface="Trebuchet MS" pitchFamily="34" charset="0"/>
              </a:rPr>
              <a:t>different </a:t>
            </a:r>
          </a:p>
          <a:p>
            <a:pPr defTabSz="2689055"/>
            <a:r>
              <a:rPr lang="en-US" sz="3800" baseline="0" dirty="0" smtClean="0">
                <a:latin typeface="Trebuchet MS" pitchFamily="34" charset="0"/>
              </a:rPr>
              <a:t>column layouts.   </a:t>
            </a:r>
            <a:r>
              <a:rPr lang="en-US" sz="3800" u="sng" baseline="0" dirty="0" smtClean="0">
                <a:latin typeface="Trebuchet MS" pitchFamily="34" charset="0"/>
              </a:rPr>
              <a:t>Right-click</a:t>
            </a:r>
            <a:r>
              <a:rPr lang="en-US" sz="3800" baseline="0" dirty="0" smtClean="0">
                <a:latin typeface="Trebuchet MS" pitchFamily="34" charset="0"/>
              </a:rPr>
              <a:t> your </a:t>
            </a:r>
          </a:p>
          <a:p>
            <a:pPr defTabSz="2689055"/>
            <a:r>
              <a:rPr lang="en-US" sz="3800" baseline="0" dirty="0" smtClean="0">
                <a:latin typeface="Trebuchet MS" pitchFamily="34" charset="0"/>
              </a:rPr>
              <a:t>mouse on the background and </a:t>
            </a:r>
          </a:p>
          <a:p>
            <a:pPr defTabSz="2689055"/>
            <a:r>
              <a:rPr lang="en-US" sz="3800" baseline="0" dirty="0" smtClean="0">
                <a:latin typeface="Trebuchet MS" pitchFamily="34" charset="0"/>
              </a:rPr>
              <a:t>click on “Layout” to see the</a:t>
            </a:r>
          </a:p>
          <a:p>
            <a:pPr defTabSz="2689055"/>
            <a:r>
              <a:rPr lang="en-US" sz="3800" baseline="0" dirty="0" smtClean="0">
                <a:latin typeface="Trebuchet MS" pitchFamily="34" charset="0"/>
              </a:rPr>
              <a:t> layout options.  The columns in </a:t>
            </a:r>
          </a:p>
          <a:p>
            <a:pPr defTabSz="2689055"/>
            <a:r>
              <a:rPr lang="en-US" sz="3800" baseline="0" dirty="0" smtClean="0">
                <a:latin typeface="Trebuchet MS" pitchFamily="34" charset="0"/>
              </a:rPr>
              <a:t>the provided layouts are fixed and  cannot be moved but advanced users can modify any layout by going to VIEW and then SLIDE MASTER.</a:t>
            </a:r>
          </a:p>
          <a:p>
            <a:pPr marL="0" marR="0" indent="0" algn="l" defTabSz="2689055" rtl="0" eaLnBrk="1" fontAlgn="auto" latinLnBrk="0" hangingPunct="1">
              <a:lnSpc>
                <a:spcPct val="100000"/>
              </a:lnSpc>
              <a:spcBef>
                <a:spcPts val="0"/>
              </a:spcBef>
              <a:spcAft>
                <a:spcPts val="0"/>
              </a:spcAft>
              <a:buClrTx/>
              <a:buSzTx/>
              <a:buFontTx/>
              <a:buNone/>
              <a:tabLst/>
              <a:defRPr/>
            </a:pPr>
            <a:endParaRPr lang="en-US" sz="3800" baseline="0" dirty="0" smtClean="0">
              <a:latin typeface="Trebuchet MS" pitchFamily="34" charset="0"/>
            </a:endParaRPr>
          </a:p>
          <a:p>
            <a:pPr defTabSz="2689055"/>
            <a:r>
              <a:rPr lang="en-US" sz="3800" b="1" baseline="0" dirty="0" smtClean="0">
                <a:solidFill>
                  <a:srgbClr val="FFFF00"/>
                </a:solidFill>
                <a:latin typeface="Trebuchet MS" pitchFamily="34" charset="0"/>
              </a:rPr>
              <a:t>Importing text and graphics from external sources</a:t>
            </a:r>
          </a:p>
          <a:p>
            <a:pPr defTabSz="2689055"/>
            <a:r>
              <a:rPr lang="en-US" sz="3800" b="1" u="sng" baseline="0" dirty="0" smtClean="0">
                <a:latin typeface="Trebuchet MS" pitchFamily="34" charset="0"/>
              </a:rPr>
              <a:t>TEXT: </a:t>
            </a:r>
            <a:r>
              <a:rPr lang="en-US" sz="3800" baseline="0" dirty="0" smtClean="0">
                <a:latin typeface="Trebuchet MS" pitchFamily="34" charset="0"/>
              </a:rPr>
              <a:t>Paste or type your text into a pre-existing placeholder or drag in a new placeholder from the left side of the template. Move it anywhere as needed.</a:t>
            </a:r>
          </a:p>
          <a:p>
            <a:pPr defTabSz="2689055"/>
            <a:r>
              <a:rPr lang="en-US" sz="3800" b="1" u="sng" baseline="0" dirty="0" smtClean="0">
                <a:latin typeface="Trebuchet MS" pitchFamily="34" charset="0"/>
              </a:rPr>
              <a:t>PHOTOS: </a:t>
            </a:r>
            <a:r>
              <a:rPr lang="en-US" sz="3800" baseline="0" dirty="0" smtClean="0">
                <a:latin typeface="Trebuchet MS" pitchFamily="34" charset="0"/>
              </a:rPr>
              <a:t>Drag in a picture placeholder, size it </a:t>
            </a:r>
            <a:r>
              <a:rPr lang="en-US" sz="3800" u="sng" baseline="0" dirty="0" smtClean="0">
                <a:latin typeface="Trebuchet MS" pitchFamily="34" charset="0"/>
              </a:rPr>
              <a:t>first</a:t>
            </a:r>
            <a:r>
              <a:rPr lang="en-US" sz="3800" baseline="0" dirty="0" smtClean="0">
                <a:latin typeface="Trebuchet MS" pitchFamily="34" charset="0"/>
              </a:rPr>
              <a:t>, click in it and insert a photo from the menu.</a:t>
            </a:r>
          </a:p>
          <a:p>
            <a:pPr defTabSz="2689055"/>
            <a:r>
              <a:rPr lang="en-US" sz="3800" b="1" u="sng" baseline="0" dirty="0" smtClean="0">
                <a:latin typeface="Trebuchet MS" pitchFamily="34" charset="0"/>
              </a:rPr>
              <a:t>TABLES: </a:t>
            </a:r>
            <a:r>
              <a:rPr lang="en-US" sz="3800" baseline="0" dirty="0" smtClean="0">
                <a:latin typeface="Trebuchet MS" pitchFamily="34" charset="0"/>
              </a:rPr>
              <a:t>You can copy and paste a table from an external document onto this poster template. To adjust  the way the text fits within the cells of a table that has been pasted, </a:t>
            </a:r>
            <a:r>
              <a:rPr lang="en-US" sz="3800" u="sng" baseline="0" dirty="0" smtClean="0">
                <a:latin typeface="Trebuchet MS" pitchFamily="34" charset="0"/>
              </a:rPr>
              <a:t>right-click</a:t>
            </a:r>
            <a:r>
              <a:rPr lang="en-US" sz="3800" baseline="0" dirty="0" smtClean="0">
                <a:latin typeface="Trebuchet MS" pitchFamily="34" charset="0"/>
              </a:rPr>
              <a:t> on the table, click FORMAT SHAPE  then click on TEXT BOX and change the INTERNAL MARGIN values to 0.25</a:t>
            </a:r>
          </a:p>
          <a:p>
            <a:pPr defTabSz="2689055"/>
            <a:endParaRPr lang="en-US" sz="3800" baseline="0" dirty="0" smtClean="0">
              <a:latin typeface="Trebuchet MS" pitchFamily="34" charset="0"/>
            </a:endParaRPr>
          </a:p>
          <a:p>
            <a:pPr defTabSz="2689055"/>
            <a:r>
              <a:rPr lang="en-US" sz="3800" b="1" baseline="0" dirty="0" smtClean="0">
                <a:solidFill>
                  <a:srgbClr val="FFFF00"/>
                </a:solidFill>
                <a:latin typeface="Trebuchet MS" pitchFamily="34" charset="0"/>
              </a:rPr>
              <a:t>Modifying the color scheme</a:t>
            </a:r>
          </a:p>
          <a:p>
            <a:pPr defTabSz="2689055"/>
            <a:r>
              <a:rPr lang="en-US" sz="3800" baseline="0" dirty="0" smtClean="0">
                <a:latin typeface="Trebuchet MS" pitchFamily="34" charset="0"/>
              </a:rPr>
              <a:t>To change the color scheme of this template go to the “Design” menu and click on “Colors”. You can choose from the provide color combinations or you can create your own.</a:t>
            </a:r>
          </a:p>
          <a:p>
            <a:pPr defTabSz="2689055"/>
            <a:endParaRPr lang="en-US" sz="3800" baseline="0" dirty="0" smtClean="0">
              <a:latin typeface="Trebuchet MS" pitchFamily="34" charset="0"/>
            </a:endParaRPr>
          </a:p>
          <a:p>
            <a:pPr defTabSz="2689055"/>
            <a:endParaRPr lang="en-US" sz="3800" baseline="0" dirty="0" smtClean="0">
              <a:latin typeface="Trebuchet MS" pitchFamily="34" charset="0"/>
            </a:endParaRPr>
          </a:p>
          <a:p>
            <a:pPr defTabSz="3765128"/>
            <a:endParaRPr lang="en-US" sz="2700" baseline="0" dirty="0" smtClean="0">
              <a:latin typeface="Trebuchet MS" pitchFamily="34" charset="0"/>
            </a:endParaRPr>
          </a:p>
          <a:p>
            <a:pPr defTabSz="3765128"/>
            <a:endParaRPr lang="en-US" sz="2700" dirty="0" smtClean="0">
              <a:latin typeface="Trebuchet MS" pitchFamily="34" charset="0"/>
            </a:endParaRPr>
          </a:p>
          <a:p>
            <a:pPr algn="ctr"/>
            <a:endParaRPr lang="en-US" sz="2700" b="1" dirty="0" smtClean="0">
              <a:solidFill>
                <a:schemeClr val="bg1"/>
              </a:solidFill>
              <a:latin typeface="Trebuchet MS" pitchFamily="34" charset="0"/>
            </a:endParaRPr>
          </a:p>
          <a:p>
            <a:pPr defTabSz="3765128"/>
            <a:endParaRPr lang="en-US" sz="2700" b="1" dirty="0" smtClean="0">
              <a:solidFill>
                <a:srgbClr val="FFFF00"/>
              </a:solidFill>
              <a:latin typeface="Trebuchet MS" pitchFamily="34" charset="0"/>
            </a:endParaRPr>
          </a:p>
          <a:p>
            <a:pPr algn="ctr"/>
            <a:endParaRPr lang="en-US" sz="3800" b="1" dirty="0">
              <a:latin typeface="Trebuchet MS" pitchFamily="34" charset="0"/>
            </a:endParaRPr>
          </a:p>
        </p:txBody>
      </p:sp>
      <p:pic>
        <p:nvPicPr>
          <p:cNvPr id="31" name="Picture 2"/>
          <p:cNvPicPr>
            <a:picLocks noChangeAspect="1" noChangeArrowheads="1"/>
          </p:cNvPicPr>
          <p:nvPr/>
        </p:nvPicPr>
        <p:blipFill>
          <a:blip r:embed="rId7" cstate="print"/>
          <a:srcRect/>
          <a:stretch>
            <a:fillRect/>
          </a:stretch>
        </p:blipFill>
        <p:spPr bwMode="auto">
          <a:xfrm>
            <a:off x="35555211" y="17703447"/>
            <a:ext cx="4830099" cy="2582389"/>
          </a:xfrm>
          <a:prstGeom prst="rect">
            <a:avLst/>
          </a:prstGeom>
          <a:noFill/>
          <a:ln w="9525">
            <a:noFill/>
            <a:miter lim="800000"/>
            <a:headEnd/>
            <a:tailEnd/>
          </a:ln>
          <a:effectLst/>
        </p:spPr>
      </p:pic>
      <p:pic>
        <p:nvPicPr>
          <p:cNvPr id="32" name="Picture 2"/>
          <p:cNvPicPr>
            <a:picLocks noChangeAspect="1" noChangeArrowheads="1"/>
          </p:cNvPicPr>
          <p:nvPr/>
        </p:nvPicPr>
        <p:blipFill>
          <a:blip r:embed="rId8" cstate="print"/>
          <a:srcRect/>
          <a:stretch>
            <a:fillRect/>
          </a:stretch>
        </p:blipFill>
        <p:spPr bwMode="auto">
          <a:xfrm>
            <a:off x="38980366" y="14391790"/>
            <a:ext cx="576088" cy="388188"/>
          </a:xfrm>
          <a:prstGeom prst="rect">
            <a:avLst/>
          </a:prstGeom>
          <a:noFill/>
          <a:ln w="9525">
            <a:solidFill>
              <a:schemeClr val="tx1"/>
            </a:solidFill>
            <a:miter lim="800000"/>
            <a:headEnd/>
            <a:tailEnd/>
          </a:ln>
          <a:effectLst/>
        </p:spPr>
      </p:pic>
      <p:sp>
        <p:nvSpPr>
          <p:cNvPr id="33" name="TextBox 32"/>
          <p:cNvSpPr txBox="1"/>
          <p:nvPr/>
        </p:nvSpPr>
        <p:spPr>
          <a:xfrm>
            <a:off x="27852463" y="33654191"/>
            <a:ext cx="8842600" cy="2510635"/>
          </a:xfrm>
          <a:prstGeom prst="rect">
            <a:avLst/>
          </a:prstGeom>
          <a:noFill/>
        </p:spPr>
        <p:txBody>
          <a:bodyPr wrap="square" lIns="78435" tIns="39217" rIns="78435" bIns="39217" rtlCol="0">
            <a:spAutoFit/>
          </a:bodyPr>
          <a:lstStyle/>
          <a:p>
            <a:r>
              <a:rPr lang="en-US" sz="4100" dirty="0" smtClean="0">
                <a:solidFill>
                  <a:schemeClr val="bg1"/>
                </a:solidFill>
              </a:rPr>
              <a:t>© 2011 PosterPresentations.com</a:t>
            </a:r>
            <a:br>
              <a:rPr lang="en-US" sz="4100" dirty="0" smtClean="0">
                <a:solidFill>
                  <a:schemeClr val="bg1"/>
                </a:solidFill>
              </a:rPr>
            </a:br>
            <a:r>
              <a:rPr lang="en-US" sz="4100" dirty="0" smtClean="0">
                <a:solidFill>
                  <a:schemeClr val="bg1"/>
                </a:solidFill>
              </a:rPr>
              <a:t>    </a:t>
            </a:r>
            <a:r>
              <a:rPr lang="en-US" sz="3800" dirty="0" smtClean="0">
                <a:solidFill>
                  <a:schemeClr val="bg1"/>
                </a:solidFill>
              </a:rPr>
              <a:t>2117 Fourth Street ,</a:t>
            </a:r>
            <a:r>
              <a:rPr lang="en-US" sz="3800" baseline="0" dirty="0" smtClean="0">
                <a:solidFill>
                  <a:schemeClr val="bg1"/>
                </a:solidFill>
              </a:rPr>
              <a:t> Unit C</a:t>
            </a:r>
            <a:br>
              <a:rPr lang="en-US" sz="3800" baseline="0" dirty="0" smtClean="0">
                <a:solidFill>
                  <a:schemeClr val="bg1"/>
                </a:solidFill>
              </a:rPr>
            </a:br>
            <a:r>
              <a:rPr lang="en-US" sz="3800" baseline="0" dirty="0" smtClean="0">
                <a:solidFill>
                  <a:schemeClr val="bg1"/>
                </a:solidFill>
              </a:rPr>
              <a:t>    Berkeley CA 94710</a:t>
            </a:r>
            <a:br>
              <a:rPr lang="en-US" sz="3800" baseline="0" dirty="0" smtClean="0">
                <a:solidFill>
                  <a:schemeClr val="bg1"/>
                </a:solidFill>
              </a:rPr>
            </a:br>
            <a:r>
              <a:rPr lang="en-US" sz="3800" baseline="0" dirty="0" smtClean="0">
                <a:solidFill>
                  <a:schemeClr val="bg1"/>
                </a:solidFill>
              </a:rPr>
              <a:t>    </a:t>
            </a:r>
            <a:r>
              <a:rPr lang="en-US" sz="3800" b="1" baseline="0" dirty="0" smtClean="0">
                <a:solidFill>
                  <a:srgbClr val="FFFF00"/>
                </a:solidFill>
              </a:rPr>
              <a:t>posterpresenter@gmail.com</a:t>
            </a:r>
            <a:endParaRPr lang="en-US" sz="4100" b="1" dirty="0">
              <a:solidFill>
                <a:srgbClr val="FFFF00"/>
              </a:solidFill>
            </a:endParaRPr>
          </a:p>
        </p:txBody>
      </p:sp>
      <p:cxnSp>
        <p:nvCxnSpPr>
          <p:cNvPr id="34" name="Straight Connector 33"/>
          <p:cNvCxnSpPr/>
          <p:nvPr/>
        </p:nvCxnSpPr>
        <p:spPr>
          <a:xfrm>
            <a:off x="27638832" y="33508037"/>
            <a:ext cx="13045191" cy="366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646861" y="5416908"/>
            <a:ext cx="13037160" cy="17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87" r:id="rId3"/>
  </p:sldLayoutIdLst>
  <p:timing>
    <p:tnLst>
      <p:par>
        <p:cTn id="1" dur="indefinite" restart="never" nodeType="tmRoot"/>
      </p:par>
    </p:tnLst>
  </p:timing>
  <p:txStyles>
    <p:titleStyle>
      <a:lvl1pPr algn="ctr" defTabSz="376485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1821" indent="-1411821" algn="l" defTabSz="376485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8945" indent="-1176517" algn="l" defTabSz="376485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070" indent="-941215" algn="l" defTabSz="376485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8498"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0925"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3353"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5779"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8208"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0636" indent="-941215" algn="l" defTabSz="376485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4856" rtl="0" eaLnBrk="1" latinLnBrk="0" hangingPunct="1">
        <a:defRPr sz="7400" kern="1200">
          <a:solidFill>
            <a:schemeClr val="tx1"/>
          </a:solidFill>
          <a:latin typeface="+mn-lt"/>
          <a:ea typeface="+mn-ea"/>
          <a:cs typeface="+mn-cs"/>
        </a:defRPr>
      </a:lvl1pPr>
      <a:lvl2pPr marL="1882428" algn="l" defTabSz="3764856" rtl="0" eaLnBrk="1" latinLnBrk="0" hangingPunct="1">
        <a:defRPr sz="7400" kern="1200">
          <a:solidFill>
            <a:schemeClr val="tx1"/>
          </a:solidFill>
          <a:latin typeface="+mn-lt"/>
          <a:ea typeface="+mn-ea"/>
          <a:cs typeface="+mn-cs"/>
        </a:defRPr>
      </a:lvl2pPr>
      <a:lvl3pPr marL="3764856" algn="l" defTabSz="3764856" rtl="0" eaLnBrk="1" latinLnBrk="0" hangingPunct="1">
        <a:defRPr sz="7400" kern="1200">
          <a:solidFill>
            <a:schemeClr val="tx1"/>
          </a:solidFill>
          <a:latin typeface="+mn-lt"/>
          <a:ea typeface="+mn-ea"/>
          <a:cs typeface="+mn-cs"/>
        </a:defRPr>
      </a:lvl3pPr>
      <a:lvl4pPr marL="5647283" algn="l" defTabSz="3764856" rtl="0" eaLnBrk="1" latinLnBrk="0" hangingPunct="1">
        <a:defRPr sz="7400" kern="1200">
          <a:solidFill>
            <a:schemeClr val="tx1"/>
          </a:solidFill>
          <a:latin typeface="+mn-lt"/>
          <a:ea typeface="+mn-ea"/>
          <a:cs typeface="+mn-cs"/>
        </a:defRPr>
      </a:lvl4pPr>
      <a:lvl5pPr marL="7529710" algn="l" defTabSz="3764856" rtl="0" eaLnBrk="1" latinLnBrk="0" hangingPunct="1">
        <a:defRPr sz="7400" kern="1200">
          <a:solidFill>
            <a:schemeClr val="tx1"/>
          </a:solidFill>
          <a:latin typeface="+mn-lt"/>
          <a:ea typeface="+mn-ea"/>
          <a:cs typeface="+mn-cs"/>
        </a:defRPr>
      </a:lvl5pPr>
      <a:lvl6pPr marL="9412139" algn="l" defTabSz="3764856" rtl="0" eaLnBrk="1" latinLnBrk="0" hangingPunct="1">
        <a:defRPr sz="7400" kern="1200">
          <a:solidFill>
            <a:schemeClr val="tx1"/>
          </a:solidFill>
          <a:latin typeface="+mn-lt"/>
          <a:ea typeface="+mn-ea"/>
          <a:cs typeface="+mn-cs"/>
        </a:defRPr>
      </a:lvl6pPr>
      <a:lvl7pPr marL="11294568" algn="l" defTabSz="3764856" rtl="0" eaLnBrk="1" latinLnBrk="0" hangingPunct="1">
        <a:defRPr sz="7400" kern="1200">
          <a:solidFill>
            <a:schemeClr val="tx1"/>
          </a:solidFill>
          <a:latin typeface="+mn-lt"/>
          <a:ea typeface="+mn-ea"/>
          <a:cs typeface="+mn-cs"/>
        </a:defRPr>
      </a:lvl7pPr>
      <a:lvl8pPr marL="13176995" algn="l" defTabSz="3764856" rtl="0" eaLnBrk="1" latinLnBrk="0" hangingPunct="1">
        <a:defRPr sz="7400" kern="1200">
          <a:solidFill>
            <a:schemeClr val="tx1"/>
          </a:solidFill>
          <a:latin typeface="+mn-lt"/>
          <a:ea typeface="+mn-ea"/>
          <a:cs typeface="+mn-cs"/>
        </a:defRPr>
      </a:lvl8pPr>
      <a:lvl9pPr marL="15059423" algn="l" defTabSz="376485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 Placeholder 147"/>
          <p:cNvSpPr>
            <a:spLocks noGrp="1"/>
          </p:cNvSpPr>
          <p:nvPr>
            <p:ph type="body" sz="quarter" idx="95"/>
          </p:nvPr>
        </p:nvSpPr>
        <p:spPr>
          <a:xfrm>
            <a:off x="-13439509" y="21583605"/>
            <a:ext cx="13004205" cy="683830"/>
          </a:xfrm>
        </p:spPr>
        <p:txBody>
          <a:bodyPr/>
          <a:lstStyle/>
          <a:p>
            <a:endParaRPr lang="en-US"/>
          </a:p>
        </p:txBody>
      </p:sp>
      <p:sp>
        <p:nvSpPr>
          <p:cNvPr id="150" name="Text Placeholder 149"/>
          <p:cNvSpPr>
            <a:spLocks noGrp="1"/>
          </p:cNvSpPr>
          <p:nvPr>
            <p:ph type="body" sz="quarter" idx="107"/>
          </p:nvPr>
        </p:nvSpPr>
        <p:spPr>
          <a:xfrm>
            <a:off x="-13439507" y="24996956"/>
            <a:ext cx="13016112" cy="767007"/>
          </a:xfrm>
        </p:spPr>
        <p:txBody>
          <a:bodyPr/>
          <a:lstStyle/>
          <a:p>
            <a:endParaRPr lang="en-US"/>
          </a:p>
        </p:txBody>
      </p:sp>
      <p:sp>
        <p:nvSpPr>
          <p:cNvPr id="152" name="Text Placeholder 151"/>
          <p:cNvSpPr>
            <a:spLocks noGrp="1"/>
          </p:cNvSpPr>
          <p:nvPr>
            <p:ph type="body" sz="quarter" idx="116"/>
          </p:nvPr>
        </p:nvSpPr>
        <p:spPr>
          <a:xfrm>
            <a:off x="-13439507" y="24996956"/>
            <a:ext cx="13016112" cy="767007"/>
          </a:xfrm>
        </p:spPr>
        <p:txBody>
          <a:bodyPr/>
          <a:lstStyle/>
          <a:p>
            <a:endParaRPr lang="en-US"/>
          </a:p>
        </p:txBody>
      </p:sp>
      <p:sp>
        <p:nvSpPr>
          <p:cNvPr id="153" name="Text Placeholder 152"/>
          <p:cNvSpPr>
            <a:spLocks noGrp="1"/>
          </p:cNvSpPr>
          <p:nvPr>
            <p:ph type="body" sz="quarter" idx="117"/>
          </p:nvPr>
        </p:nvSpPr>
        <p:spPr>
          <a:xfrm>
            <a:off x="-13439507" y="24996956"/>
            <a:ext cx="13016112" cy="767007"/>
          </a:xfrm>
        </p:spPr>
        <p:txBody>
          <a:bodyPr/>
          <a:lstStyle/>
          <a:p>
            <a:endParaRPr lang="en-US"/>
          </a:p>
        </p:txBody>
      </p:sp>
      <p:sp>
        <p:nvSpPr>
          <p:cNvPr id="154" name="Text Placeholder 153"/>
          <p:cNvSpPr>
            <a:spLocks noGrp="1"/>
          </p:cNvSpPr>
          <p:nvPr>
            <p:ph type="body" sz="quarter" idx="118"/>
          </p:nvPr>
        </p:nvSpPr>
        <p:spPr>
          <a:xfrm>
            <a:off x="-13439507" y="24996956"/>
            <a:ext cx="13016112" cy="767007"/>
          </a:xfrm>
        </p:spPr>
        <p:txBody>
          <a:bodyPr/>
          <a:lstStyle/>
          <a:p>
            <a:endParaRPr lang="en-US"/>
          </a:p>
        </p:txBody>
      </p:sp>
      <p:sp>
        <p:nvSpPr>
          <p:cNvPr id="155" name="Text Placeholder 154"/>
          <p:cNvSpPr>
            <a:spLocks noGrp="1"/>
          </p:cNvSpPr>
          <p:nvPr>
            <p:ph type="body" sz="quarter" idx="119"/>
          </p:nvPr>
        </p:nvSpPr>
        <p:spPr>
          <a:xfrm>
            <a:off x="-13439507" y="24996956"/>
            <a:ext cx="13016112" cy="767007"/>
          </a:xfrm>
        </p:spPr>
        <p:txBody>
          <a:bodyPr/>
          <a:lstStyle/>
          <a:p>
            <a:endParaRPr lang="en-US"/>
          </a:p>
        </p:txBody>
      </p:sp>
      <p:sp>
        <p:nvSpPr>
          <p:cNvPr id="156" name="Text Placeholder 155"/>
          <p:cNvSpPr>
            <a:spLocks noGrp="1"/>
          </p:cNvSpPr>
          <p:nvPr>
            <p:ph type="body" sz="quarter" idx="120"/>
          </p:nvPr>
        </p:nvSpPr>
        <p:spPr>
          <a:xfrm>
            <a:off x="-13439507" y="24996956"/>
            <a:ext cx="13016112" cy="767007"/>
          </a:xfrm>
        </p:spPr>
        <p:txBody>
          <a:bodyPr/>
          <a:lstStyle/>
          <a:p>
            <a:endParaRPr lang="en-US"/>
          </a:p>
        </p:txBody>
      </p:sp>
      <p:sp>
        <p:nvSpPr>
          <p:cNvPr id="157" name="Text Placeholder 156"/>
          <p:cNvSpPr>
            <a:spLocks noGrp="1"/>
          </p:cNvSpPr>
          <p:nvPr>
            <p:ph type="body" sz="quarter" idx="121"/>
          </p:nvPr>
        </p:nvSpPr>
        <p:spPr>
          <a:xfrm>
            <a:off x="-13439507" y="24996956"/>
            <a:ext cx="13016112" cy="767007"/>
          </a:xfrm>
        </p:spPr>
        <p:txBody>
          <a:bodyPr/>
          <a:lstStyle/>
          <a:p>
            <a:endParaRPr lang="en-US"/>
          </a:p>
        </p:txBody>
      </p:sp>
      <p:sp>
        <p:nvSpPr>
          <p:cNvPr id="158" name="Text Placeholder 157"/>
          <p:cNvSpPr>
            <a:spLocks noGrp="1"/>
          </p:cNvSpPr>
          <p:nvPr>
            <p:ph type="body" sz="quarter" idx="122"/>
          </p:nvPr>
        </p:nvSpPr>
        <p:spPr>
          <a:xfrm>
            <a:off x="-13439507" y="24996956"/>
            <a:ext cx="13016112" cy="767007"/>
          </a:xfrm>
        </p:spPr>
        <p:txBody>
          <a:bodyPr/>
          <a:lstStyle/>
          <a:p>
            <a:endParaRPr lang="en-US"/>
          </a:p>
        </p:txBody>
      </p:sp>
      <p:sp>
        <p:nvSpPr>
          <p:cNvPr id="159" name="Text Placeholder 158"/>
          <p:cNvSpPr>
            <a:spLocks noGrp="1"/>
          </p:cNvSpPr>
          <p:nvPr>
            <p:ph type="body" sz="quarter" idx="123"/>
          </p:nvPr>
        </p:nvSpPr>
        <p:spPr>
          <a:xfrm>
            <a:off x="-13439507" y="24996956"/>
            <a:ext cx="13016112" cy="767007"/>
          </a:xfrm>
        </p:spPr>
        <p:txBody>
          <a:bodyPr/>
          <a:lstStyle/>
          <a:p>
            <a:endParaRPr lang="en-US"/>
          </a:p>
        </p:txBody>
      </p:sp>
      <p:sp>
        <p:nvSpPr>
          <p:cNvPr id="160" name="Text Placeholder 159"/>
          <p:cNvSpPr>
            <a:spLocks noGrp="1"/>
          </p:cNvSpPr>
          <p:nvPr>
            <p:ph type="body" sz="quarter" idx="124"/>
          </p:nvPr>
        </p:nvSpPr>
        <p:spPr>
          <a:xfrm>
            <a:off x="-13439507" y="24996956"/>
            <a:ext cx="13016112" cy="767007"/>
          </a:xfrm>
        </p:spPr>
        <p:txBody>
          <a:bodyPr/>
          <a:lstStyle/>
          <a:p>
            <a:endParaRPr lang="en-US"/>
          </a:p>
        </p:txBody>
      </p:sp>
      <p:sp>
        <p:nvSpPr>
          <p:cNvPr id="161" name="Text Placeholder 160"/>
          <p:cNvSpPr>
            <a:spLocks noGrp="1"/>
          </p:cNvSpPr>
          <p:nvPr>
            <p:ph type="body" sz="quarter" idx="125"/>
          </p:nvPr>
        </p:nvSpPr>
        <p:spPr>
          <a:xfrm>
            <a:off x="-13439507" y="24996956"/>
            <a:ext cx="13016112" cy="767007"/>
          </a:xfrm>
        </p:spPr>
        <p:txBody>
          <a:bodyPr/>
          <a:lstStyle/>
          <a:p>
            <a:endParaRPr lang="en-US" dirty="0"/>
          </a:p>
        </p:txBody>
      </p:sp>
      <p:sp>
        <p:nvSpPr>
          <p:cNvPr id="172" name="Text Placeholder 171"/>
          <p:cNvSpPr>
            <a:spLocks noGrp="1"/>
          </p:cNvSpPr>
          <p:nvPr>
            <p:ph type="body" sz="quarter" idx="136"/>
          </p:nvPr>
        </p:nvSpPr>
        <p:spPr>
          <a:xfrm>
            <a:off x="-13439509" y="21583605"/>
            <a:ext cx="13004205" cy="683830"/>
          </a:xfrm>
        </p:spPr>
        <p:txBody>
          <a:bodyPr/>
          <a:lstStyle/>
          <a:p>
            <a:endParaRPr lang="en-US"/>
          </a:p>
        </p:txBody>
      </p:sp>
      <p:sp>
        <p:nvSpPr>
          <p:cNvPr id="173" name="Text Placeholder 172"/>
          <p:cNvSpPr>
            <a:spLocks noGrp="1"/>
          </p:cNvSpPr>
          <p:nvPr>
            <p:ph type="body" sz="quarter" idx="137"/>
          </p:nvPr>
        </p:nvSpPr>
        <p:spPr>
          <a:xfrm>
            <a:off x="-13439509" y="21583605"/>
            <a:ext cx="13004205" cy="683830"/>
          </a:xfrm>
        </p:spPr>
        <p:txBody>
          <a:bodyPr/>
          <a:lstStyle/>
          <a:p>
            <a:endParaRPr lang="en-US"/>
          </a:p>
        </p:txBody>
      </p:sp>
      <p:sp>
        <p:nvSpPr>
          <p:cNvPr id="174" name="Text Placeholder 173"/>
          <p:cNvSpPr>
            <a:spLocks noGrp="1"/>
          </p:cNvSpPr>
          <p:nvPr>
            <p:ph type="body" sz="quarter" idx="138"/>
          </p:nvPr>
        </p:nvSpPr>
        <p:spPr>
          <a:xfrm>
            <a:off x="-13439509" y="21583605"/>
            <a:ext cx="13004205" cy="683830"/>
          </a:xfrm>
        </p:spPr>
        <p:txBody>
          <a:bodyPr/>
          <a:lstStyle/>
          <a:p>
            <a:endParaRPr lang="en-US"/>
          </a:p>
        </p:txBody>
      </p:sp>
      <p:sp>
        <p:nvSpPr>
          <p:cNvPr id="175" name="Text Placeholder 174"/>
          <p:cNvSpPr>
            <a:spLocks noGrp="1"/>
          </p:cNvSpPr>
          <p:nvPr>
            <p:ph type="body" sz="quarter" idx="139"/>
          </p:nvPr>
        </p:nvSpPr>
        <p:spPr>
          <a:xfrm>
            <a:off x="-13439509" y="21583605"/>
            <a:ext cx="13004205" cy="683830"/>
          </a:xfrm>
        </p:spPr>
        <p:txBody>
          <a:bodyPr/>
          <a:lstStyle/>
          <a:p>
            <a:endParaRPr lang="en-US"/>
          </a:p>
        </p:txBody>
      </p:sp>
      <p:sp>
        <p:nvSpPr>
          <p:cNvPr id="176" name="Text Placeholder 175"/>
          <p:cNvSpPr>
            <a:spLocks noGrp="1"/>
          </p:cNvSpPr>
          <p:nvPr>
            <p:ph type="body" sz="quarter" idx="140"/>
          </p:nvPr>
        </p:nvSpPr>
        <p:spPr>
          <a:xfrm>
            <a:off x="-13439509" y="21583605"/>
            <a:ext cx="13004205" cy="683830"/>
          </a:xfrm>
        </p:spPr>
        <p:txBody>
          <a:bodyPr/>
          <a:lstStyle/>
          <a:p>
            <a:endParaRPr lang="en-US"/>
          </a:p>
        </p:txBody>
      </p:sp>
      <p:sp>
        <p:nvSpPr>
          <p:cNvPr id="177" name="Text Placeholder 176"/>
          <p:cNvSpPr>
            <a:spLocks noGrp="1"/>
          </p:cNvSpPr>
          <p:nvPr>
            <p:ph type="body" sz="quarter" idx="141"/>
          </p:nvPr>
        </p:nvSpPr>
        <p:spPr>
          <a:xfrm>
            <a:off x="-13439509" y="21583605"/>
            <a:ext cx="13004205" cy="683830"/>
          </a:xfrm>
        </p:spPr>
        <p:txBody>
          <a:bodyPr/>
          <a:lstStyle/>
          <a:p>
            <a:endParaRPr lang="en-US"/>
          </a:p>
        </p:txBody>
      </p:sp>
      <p:sp>
        <p:nvSpPr>
          <p:cNvPr id="178" name="Text Placeholder 177"/>
          <p:cNvSpPr>
            <a:spLocks noGrp="1"/>
          </p:cNvSpPr>
          <p:nvPr>
            <p:ph type="body" sz="quarter" idx="142"/>
          </p:nvPr>
        </p:nvSpPr>
        <p:spPr>
          <a:xfrm>
            <a:off x="-13439509" y="21583605"/>
            <a:ext cx="13004205" cy="683830"/>
          </a:xfrm>
        </p:spPr>
        <p:txBody>
          <a:bodyPr/>
          <a:lstStyle/>
          <a:p>
            <a:endParaRPr lang="en-US"/>
          </a:p>
        </p:txBody>
      </p:sp>
      <p:sp>
        <p:nvSpPr>
          <p:cNvPr id="179" name="Text Placeholder 178"/>
          <p:cNvSpPr>
            <a:spLocks noGrp="1"/>
          </p:cNvSpPr>
          <p:nvPr>
            <p:ph type="body" sz="quarter" idx="143"/>
          </p:nvPr>
        </p:nvSpPr>
        <p:spPr>
          <a:xfrm>
            <a:off x="-13439509" y="21583605"/>
            <a:ext cx="13004205" cy="683830"/>
          </a:xfrm>
        </p:spPr>
        <p:txBody>
          <a:bodyPr/>
          <a:lstStyle/>
          <a:p>
            <a:endParaRPr lang="en-US"/>
          </a:p>
        </p:txBody>
      </p:sp>
      <p:sp>
        <p:nvSpPr>
          <p:cNvPr id="180" name="Text Placeholder 179"/>
          <p:cNvSpPr>
            <a:spLocks noGrp="1"/>
          </p:cNvSpPr>
          <p:nvPr>
            <p:ph type="body" sz="quarter" idx="144"/>
          </p:nvPr>
        </p:nvSpPr>
        <p:spPr>
          <a:xfrm>
            <a:off x="-13439509" y="21583605"/>
            <a:ext cx="13004205" cy="683830"/>
          </a:xfrm>
        </p:spPr>
        <p:txBody>
          <a:bodyPr/>
          <a:lstStyle/>
          <a:p>
            <a:endParaRPr lang="en-US"/>
          </a:p>
        </p:txBody>
      </p:sp>
      <p:sp>
        <p:nvSpPr>
          <p:cNvPr id="181" name="Text Placeholder 180"/>
          <p:cNvSpPr>
            <a:spLocks noGrp="1"/>
          </p:cNvSpPr>
          <p:nvPr>
            <p:ph type="body" sz="quarter" idx="145"/>
          </p:nvPr>
        </p:nvSpPr>
        <p:spPr>
          <a:xfrm>
            <a:off x="-13439509" y="21583605"/>
            <a:ext cx="13004205" cy="683830"/>
          </a:xfrm>
        </p:spPr>
        <p:txBody>
          <a:bodyPr/>
          <a:lstStyle/>
          <a:p>
            <a:endParaRPr lang="en-US"/>
          </a:p>
        </p:txBody>
      </p:sp>
      <p:sp>
        <p:nvSpPr>
          <p:cNvPr id="182" name="Text Placeholder 181"/>
          <p:cNvSpPr>
            <a:spLocks noGrp="1"/>
          </p:cNvSpPr>
          <p:nvPr>
            <p:ph type="body" sz="quarter" idx="146"/>
          </p:nvPr>
        </p:nvSpPr>
        <p:spPr>
          <a:xfrm>
            <a:off x="-13439509" y="21583605"/>
            <a:ext cx="13004205" cy="683830"/>
          </a:xfrm>
        </p:spPr>
        <p:txBody>
          <a:bodyPr/>
          <a:lstStyle/>
          <a:p>
            <a:endParaRPr lang="en-US"/>
          </a:p>
        </p:txBody>
      </p:sp>
      <p:sp>
        <p:nvSpPr>
          <p:cNvPr id="183" name="Text Placeholder 182"/>
          <p:cNvSpPr>
            <a:spLocks noGrp="1"/>
          </p:cNvSpPr>
          <p:nvPr>
            <p:ph type="body" sz="quarter" idx="147"/>
          </p:nvPr>
        </p:nvSpPr>
        <p:spPr>
          <a:xfrm>
            <a:off x="-13439509" y="21583605"/>
            <a:ext cx="13004205" cy="683830"/>
          </a:xfrm>
        </p:spPr>
        <p:txBody>
          <a:bodyPr/>
          <a:lstStyle/>
          <a:p>
            <a:endParaRPr lang="en-US"/>
          </a:p>
        </p:txBody>
      </p:sp>
      <p:sp>
        <p:nvSpPr>
          <p:cNvPr id="184" name="Text Placeholder 183"/>
          <p:cNvSpPr>
            <a:spLocks noGrp="1"/>
          </p:cNvSpPr>
          <p:nvPr>
            <p:ph type="body" sz="quarter" idx="148"/>
          </p:nvPr>
        </p:nvSpPr>
        <p:spPr>
          <a:xfrm>
            <a:off x="-13439509" y="21583605"/>
            <a:ext cx="13004205" cy="683830"/>
          </a:xfrm>
        </p:spPr>
        <p:txBody>
          <a:bodyPr/>
          <a:lstStyle/>
          <a:p>
            <a:endParaRPr lang="en-US"/>
          </a:p>
        </p:txBody>
      </p:sp>
      <p:sp>
        <p:nvSpPr>
          <p:cNvPr id="185" name="Text Placeholder 184"/>
          <p:cNvSpPr>
            <a:spLocks noGrp="1"/>
          </p:cNvSpPr>
          <p:nvPr>
            <p:ph type="body" sz="quarter" idx="149"/>
          </p:nvPr>
        </p:nvSpPr>
        <p:spPr>
          <a:xfrm>
            <a:off x="-13439509" y="21583605"/>
            <a:ext cx="13004205" cy="683830"/>
          </a:xfrm>
        </p:spPr>
        <p:txBody>
          <a:bodyPr/>
          <a:lstStyle/>
          <a:p>
            <a:endParaRPr lang="en-US"/>
          </a:p>
        </p:txBody>
      </p:sp>
      <p:sp>
        <p:nvSpPr>
          <p:cNvPr id="3" name="TextBox 2"/>
          <p:cNvSpPr txBox="1"/>
          <p:nvPr/>
        </p:nvSpPr>
        <p:spPr>
          <a:xfrm>
            <a:off x="5667460" y="994928"/>
            <a:ext cx="15756057" cy="1569660"/>
          </a:xfrm>
          <a:prstGeom prst="rect">
            <a:avLst/>
          </a:prstGeom>
          <a:noFill/>
        </p:spPr>
        <p:txBody>
          <a:bodyPr wrap="square" rtlCol="0">
            <a:spAutoFit/>
          </a:bodyPr>
          <a:lstStyle/>
          <a:p>
            <a:pPr algn="ctr"/>
            <a:r>
              <a:rPr lang="en-US" sz="9600" dirty="0" smtClean="0"/>
              <a:t>Henry vs. Rudolph</a:t>
            </a:r>
            <a:endParaRPr lang="en-US" sz="9600" dirty="0"/>
          </a:p>
        </p:txBody>
      </p:sp>
      <p:sp>
        <p:nvSpPr>
          <p:cNvPr id="57" name="TextBox 56"/>
          <p:cNvSpPr txBox="1"/>
          <p:nvPr/>
        </p:nvSpPr>
        <p:spPr>
          <a:xfrm>
            <a:off x="5667460" y="3755897"/>
            <a:ext cx="15756057" cy="1015663"/>
          </a:xfrm>
          <a:prstGeom prst="rect">
            <a:avLst/>
          </a:prstGeom>
          <a:noFill/>
        </p:spPr>
        <p:txBody>
          <a:bodyPr wrap="square" rtlCol="0">
            <a:spAutoFit/>
          </a:bodyPr>
          <a:lstStyle/>
          <a:p>
            <a:pPr algn="ctr"/>
            <a:r>
              <a:rPr lang="en-US" sz="6000" dirty="0" smtClean="0">
                <a:solidFill>
                  <a:schemeClr val="bg2">
                    <a:lumMod val="50000"/>
                  </a:schemeClr>
                </a:solidFill>
              </a:rPr>
              <a:t>Anil </a:t>
            </a:r>
            <a:r>
              <a:rPr lang="en-US" sz="6000" dirty="0" err="1" smtClean="0">
                <a:solidFill>
                  <a:schemeClr val="bg2">
                    <a:lumMod val="50000"/>
                  </a:schemeClr>
                </a:solidFill>
              </a:rPr>
              <a:t>Vaitla</a:t>
            </a:r>
            <a:r>
              <a:rPr lang="en-US" sz="6000" dirty="0" smtClean="0">
                <a:solidFill>
                  <a:schemeClr val="bg2">
                    <a:lumMod val="50000"/>
                  </a:schemeClr>
                </a:solidFill>
              </a:rPr>
              <a:t> &amp; Neel Patel</a:t>
            </a:r>
            <a:endParaRPr lang="en-US" sz="6000" dirty="0">
              <a:solidFill>
                <a:schemeClr val="bg2">
                  <a:lumMod val="50000"/>
                </a:schemeClr>
              </a:solidFill>
            </a:endParaRPr>
          </a:p>
        </p:txBody>
      </p:sp>
      <p:sp>
        <p:nvSpPr>
          <p:cNvPr id="32" name="TextBox 31"/>
          <p:cNvSpPr txBox="1"/>
          <p:nvPr/>
        </p:nvSpPr>
        <p:spPr>
          <a:xfrm>
            <a:off x="6043724" y="2424773"/>
            <a:ext cx="14956495" cy="1231106"/>
          </a:xfrm>
          <a:prstGeom prst="rect">
            <a:avLst/>
          </a:prstGeom>
          <a:noFill/>
        </p:spPr>
        <p:txBody>
          <a:bodyPr wrap="square" rtlCol="0">
            <a:spAutoFit/>
          </a:bodyPr>
          <a:lstStyle/>
          <a:p>
            <a:pPr algn="ctr"/>
            <a:r>
              <a:rPr lang="en-US" dirty="0" smtClean="0"/>
              <a:t>Experiments in Gestural Interaction</a:t>
            </a:r>
            <a:endParaRPr lang="en-US" dirty="0"/>
          </a:p>
        </p:txBody>
      </p:sp>
      <p:pic>
        <p:nvPicPr>
          <p:cNvPr id="35" name="Picture 34" descr="Screen Shot 2013-03-21 at 2.32.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472" y="480068"/>
            <a:ext cx="4092021" cy="4616639"/>
          </a:xfrm>
          <a:prstGeom prst="rect">
            <a:avLst/>
          </a:prstGeom>
        </p:spPr>
      </p:pic>
      <p:pic>
        <p:nvPicPr>
          <p:cNvPr id="36" name="Picture 35" descr="Screen Shot 2013-03-21 at 2.32.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82417" y="445744"/>
            <a:ext cx="4506774" cy="5053049"/>
          </a:xfrm>
          <a:prstGeom prst="rect">
            <a:avLst/>
          </a:prstGeom>
        </p:spPr>
      </p:pic>
      <p:pic>
        <p:nvPicPr>
          <p:cNvPr id="41" name="Picture 40" descr="Screen Shot 2013-03-21 at 3.48.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95815" y="17493022"/>
            <a:ext cx="7185396" cy="4322862"/>
          </a:xfrm>
          <a:prstGeom prst="rect">
            <a:avLst/>
          </a:prstGeom>
        </p:spPr>
      </p:pic>
      <p:sp>
        <p:nvSpPr>
          <p:cNvPr id="45" name="TextBox 44"/>
          <p:cNvSpPr txBox="1"/>
          <p:nvPr/>
        </p:nvSpPr>
        <p:spPr>
          <a:xfrm>
            <a:off x="1017795" y="5609661"/>
            <a:ext cx="8480006" cy="1015663"/>
          </a:xfrm>
          <a:prstGeom prst="rect">
            <a:avLst/>
          </a:prstGeom>
          <a:noFill/>
        </p:spPr>
        <p:txBody>
          <a:bodyPr wrap="square" rtlCol="0">
            <a:spAutoFit/>
          </a:bodyPr>
          <a:lstStyle/>
          <a:p>
            <a:r>
              <a:rPr lang="en-US" sz="6000" dirty="0" smtClean="0"/>
              <a:t>Introduction</a:t>
            </a:r>
            <a:endParaRPr lang="en-US" sz="6000" dirty="0"/>
          </a:p>
        </p:txBody>
      </p:sp>
      <p:pic>
        <p:nvPicPr>
          <p:cNvPr id="68" name="Picture Placeholder 67"/>
          <p:cNvPicPr>
            <a:picLocks noGrp="1" noChangeAspect="1"/>
          </p:cNvPicPr>
          <p:nvPr>
            <p:ph type="pic" sz="quarter" idx="133"/>
          </p:nvPr>
        </p:nvPicPr>
        <p:blipFill>
          <a:blip r:embed="rId6"/>
          <a:srcRect l="4036" r="4036"/>
          <a:stretch>
            <a:fillRect/>
          </a:stretch>
        </p:blipFill>
        <p:spPr>
          <a:xfrm>
            <a:off x="10792157" y="11451148"/>
            <a:ext cx="3990263" cy="4340921"/>
          </a:xfrm>
        </p:spPr>
      </p:pic>
      <p:pic>
        <p:nvPicPr>
          <p:cNvPr id="51" name="Picture 50" descr="13.gif"/>
          <p:cNvPicPr>
            <a:picLocks noChangeAspect="1"/>
          </p:cNvPicPr>
          <p:nvPr/>
        </p:nvPicPr>
        <p:blipFill rotWithShape="1">
          <a:blip r:embed="rId7">
            <a:extLst>
              <a:ext uri="{28A0092B-C50C-407E-A947-70E740481C1C}">
                <a14:useLocalDpi xmlns:a14="http://schemas.microsoft.com/office/drawing/2010/main" val="0"/>
              </a:ext>
            </a:extLst>
          </a:blip>
          <a:srcRect l="-30" t="21335" r="30" b="-21335"/>
          <a:stretch/>
        </p:blipFill>
        <p:spPr>
          <a:xfrm>
            <a:off x="16753369" y="5922576"/>
            <a:ext cx="9882275" cy="6250444"/>
          </a:xfrm>
          <a:prstGeom prst="rect">
            <a:avLst/>
          </a:prstGeom>
        </p:spPr>
      </p:pic>
      <p:sp>
        <p:nvSpPr>
          <p:cNvPr id="52" name="TextBox 51"/>
          <p:cNvSpPr txBox="1"/>
          <p:nvPr/>
        </p:nvSpPr>
        <p:spPr>
          <a:xfrm>
            <a:off x="1017795" y="6692567"/>
            <a:ext cx="15094226" cy="3785652"/>
          </a:xfrm>
          <a:prstGeom prst="rect">
            <a:avLst/>
          </a:prstGeom>
          <a:noFill/>
        </p:spPr>
        <p:txBody>
          <a:bodyPr wrap="square" rtlCol="0">
            <a:spAutoFit/>
          </a:bodyPr>
          <a:lstStyle/>
          <a:p>
            <a:pPr algn="just"/>
            <a:r>
              <a:rPr lang="en-US" sz="2400" dirty="0" smtClean="0"/>
              <a:t>There is a lot of interesting </a:t>
            </a:r>
            <a:r>
              <a:rPr lang="en-US" sz="2400" dirty="0" smtClean="0"/>
              <a:t>work </a:t>
            </a:r>
            <a:r>
              <a:rPr lang="en-US" sz="2400" dirty="0" smtClean="0"/>
              <a:t>being done in human computer interaction, both in hardware and software.  As useful as the mouse and keyboard are, they can often feel unnatural when it comes to tasks such as drawing, doing 3D modeling, or playing video games. Our goal in this project was to write a gestural user interface for the game Little Fighter 2 (See Fig. 1). Little Fighter 2 </a:t>
            </a:r>
            <a:r>
              <a:rPr lang="en-US" sz="2400" dirty="0" smtClean="0"/>
              <a:t>is a </a:t>
            </a:r>
            <a:r>
              <a:rPr lang="en-US" sz="2400" dirty="0" smtClean="0"/>
              <a:t>multiplayer game where players can move their characters left, right, up, down, and perform a defend motion, jump motion, or attack motion. In addition, if a </a:t>
            </a:r>
            <a:r>
              <a:rPr lang="en-US" sz="2400" dirty="0" smtClean="0"/>
              <a:t>key </a:t>
            </a:r>
            <a:r>
              <a:rPr lang="en-US" sz="2400" dirty="0" smtClean="0"/>
              <a:t>combination is pressed in a specific order, such as defend, up, attack, </a:t>
            </a:r>
            <a:r>
              <a:rPr lang="en-US" sz="2400" dirty="0" smtClean="0"/>
              <a:t>then a more </a:t>
            </a:r>
            <a:r>
              <a:rPr lang="en-US" sz="2400" dirty="0" smtClean="0"/>
              <a:t>powerful action, such as throwing a large fireball, takes place. In many ways this is unintuitive. It would be more natural if a player could simply say the word “fireball” or form a fist gesture and quickly extend their fingers and have the fireball emerge on screen. </a:t>
            </a:r>
            <a:r>
              <a:rPr lang="en-US" sz="2400" dirty="0" smtClean="0"/>
              <a:t>Little Fighter 2 also has enough complexity to make designing a </a:t>
            </a:r>
            <a:r>
              <a:rPr lang="en-US" sz="2400" dirty="0" smtClean="0"/>
              <a:t>fluid </a:t>
            </a:r>
            <a:r>
              <a:rPr lang="en-US" sz="2400" dirty="0" smtClean="0"/>
              <a:t>user interface non trivial. For these reasons, </a:t>
            </a:r>
            <a:r>
              <a:rPr lang="en-US" sz="2400" dirty="0"/>
              <a:t>w</a:t>
            </a:r>
            <a:r>
              <a:rPr lang="en-US" sz="2400" dirty="0" smtClean="0"/>
              <a:t>e</a:t>
            </a:r>
            <a:r>
              <a:rPr lang="en-US" sz="2400" dirty="0" smtClean="0"/>
              <a:t> </a:t>
            </a:r>
            <a:r>
              <a:rPr lang="en-US" sz="2400" dirty="0" smtClean="0"/>
              <a:t>felt that Little Fighter 2 would be a great platform for demonstrating how successful gestural and audio interaction systems can really </a:t>
            </a:r>
            <a:r>
              <a:rPr lang="en-US" sz="2400" dirty="0" smtClean="0"/>
              <a:t>be</a:t>
            </a:r>
            <a:r>
              <a:rPr lang="en-US" sz="2400" dirty="0"/>
              <a:t>.</a:t>
            </a:r>
            <a:endParaRPr lang="en-US" sz="2400" dirty="0"/>
          </a:p>
        </p:txBody>
      </p:sp>
      <p:sp>
        <p:nvSpPr>
          <p:cNvPr id="58" name="TextBox 57"/>
          <p:cNvSpPr txBox="1"/>
          <p:nvPr/>
        </p:nvSpPr>
        <p:spPr>
          <a:xfrm>
            <a:off x="16901205" y="11127847"/>
            <a:ext cx="9044623" cy="461665"/>
          </a:xfrm>
          <a:prstGeom prst="rect">
            <a:avLst/>
          </a:prstGeom>
          <a:noFill/>
        </p:spPr>
        <p:txBody>
          <a:bodyPr wrap="square" rtlCol="0">
            <a:spAutoFit/>
          </a:bodyPr>
          <a:lstStyle/>
          <a:p>
            <a:r>
              <a:rPr lang="en-US" sz="2400" dirty="0" smtClean="0"/>
              <a:t>Fig 1. Little Fighter 2 Screenshot from lf2.net</a:t>
            </a:r>
            <a:endParaRPr lang="en-US" sz="2400" dirty="0"/>
          </a:p>
        </p:txBody>
      </p:sp>
      <p:sp>
        <p:nvSpPr>
          <p:cNvPr id="190" name="TextBox 189"/>
          <p:cNvSpPr txBox="1"/>
          <p:nvPr/>
        </p:nvSpPr>
        <p:spPr>
          <a:xfrm>
            <a:off x="1010936" y="11245379"/>
            <a:ext cx="8480006" cy="1015663"/>
          </a:xfrm>
          <a:prstGeom prst="rect">
            <a:avLst/>
          </a:prstGeom>
          <a:noFill/>
        </p:spPr>
        <p:txBody>
          <a:bodyPr wrap="square" rtlCol="0">
            <a:spAutoFit/>
          </a:bodyPr>
          <a:lstStyle/>
          <a:p>
            <a:r>
              <a:rPr lang="en-US" sz="6000" dirty="0" smtClean="0"/>
              <a:t>Methods</a:t>
            </a:r>
            <a:endParaRPr lang="en-US" sz="6000" dirty="0"/>
          </a:p>
        </p:txBody>
      </p:sp>
      <p:sp>
        <p:nvSpPr>
          <p:cNvPr id="63" name="TextBox 62"/>
          <p:cNvSpPr txBox="1"/>
          <p:nvPr/>
        </p:nvSpPr>
        <p:spPr>
          <a:xfrm>
            <a:off x="1017795" y="12241041"/>
            <a:ext cx="8024162" cy="17943374"/>
          </a:xfrm>
          <a:prstGeom prst="rect">
            <a:avLst/>
          </a:prstGeom>
          <a:noFill/>
        </p:spPr>
        <p:txBody>
          <a:bodyPr wrap="square" rtlCol="0">
            <a:spAutoFit/>
          </a:bodyPr>
          <a:lstStyle/>
          <a:p>
            <a:pPr algn="just"/>
            <a:r>
              <a:rPr lang="en-US" sz="2400" b="1" dirty="0"/>
              <a:t>Hardware Inputs</a:t>
            </a:r>
          </a:p>
          <a:p>
            <a:pPr algn="just"/>
            <a:endParaRPr lang="en-US" sz="2400" dirty="0"/>
          </a:p>
          <a:p>
            <a:pPr algn="just"/>
            <a:r>
              <a:rPr lang="en-US" sz="2400" dirty="0"/>
              <a:t>We use a setup produced by the 3Gears team for hand reconstruction. The physical hardware is a stand with two vertically mounted </a:t>
            </a:r>
            <a:r>
              <a:rPr lang="en-US" sz="2400" dirty="0" smtClean="0"/>
              <a:t>Microsoft Kinects</a:t>
            </a:r>
            <a:r>
              <a:rPr lang="en-US" sz="2400" dirty="0"/>
              <a:t>. </a:t>
            </a:r>
            <a:r>
              <a:rPr lang="en-US" sz="2400" dirty="0" smtClean="0"/>
              <a:t>The 3Gears SDK </a:t>
            </a:r>
            <a:r>
              <a:rPr lang="en-US" sz="2400" dirty="0"/>
              <a:t>provides (x</a:t>
            </a:r>
            <a:r>
              <a:rPr lang="en-US" sz="2400" dirty="0" smtClean="0"/>
              <a:t>, y, z</a:t>
            </a:r>
            <a:r>
              <a:rPr lang="en-US" sz="2400" dirty="0"/>
              <a:t>) coordinates as well as quaternions representing the angle and axis of rotation for all joints in both hands. The setup is shown in Figure </a:t>
            </a:r>
            <a:r>
              <a:rPr lang="en-US" sz="2400" dirty="0" smtClean="0"/>
              <a:t>2. </a:t>
            </a:r>
            <a:r>
              <a:rPr lang="en-US" sz="2400" dirty="0"/>
              <a:t>The audio recognition setup only requires </a:t>
            </a:r>
            <a:r>
              <a:rPr lang="en-US" sz="2400" dirty="0" smtClean="0"/>
              <a:t>an </a:t>
            </a:r>
            <a:r>
              <a:rPr lang="en-US" sz="2400" dirty="0"/>
              <a:t>embedded or external microphone.</a:t>
            </a:r>
          </a:p>
          <a:p>
            <a:pPr algn="just"/>
            <a:endParaRPr lang="en-US" sz="2400" b="1" dirty="0"/>
          </a:p>
          <a:p>
            <a:pPr algn="just"/>
            <a:r>
              <a:rPr lang="en-US" sz="2400" b="1" dirty="0" smtClean="0"/>
              <a:t>Audio </a:t>
            </a:r>
            <a:r>
              <a:rPr lang="en-US" sz="2400" b="1" dirty="0"/>
              <a:t>Recognition Methodology: </a:t>
            </a:r>
          </a:p>
          <a:p>
            <a:pPr algn="just"/>
            <a:endParaRPr lang="en-US" sz="2400" b="1" dirty="0"/>
          </a:p>
          <a:p>
            <a:pPr algn="just"/>
            <a:r>
              <a:rPr lang="en-US" sz="2400" dirty="0"/>
              <a:t>The user begins by recording themselves saying a single audio command such as “</a:t>
            </a:r>
            <a:r>
              <a:rPr lang="en-US" sz="2400" dirty="0" err="1"/>
              <a:t>pow</a:t>
            </a:r>
            <a:r>
              <a:rPr lang="en-US" sz="2400" dirty="0"/>
              <a:t>” multiple times. The system takes this </a:t>
            </a:r>
            <a:r>
              <a:rPr lang="en-US" sz="2400" dirty="0" smtClean="0"/>
              <a:t>audio </a:t>
            </a:r>
            <a:r>
              <a:rPr lang="en-US" sz="2400" dirty="0"/>
              <a:t>stream and segments it </a:t>
            </a:r>
            <a:r>
              <a:rPr lang="en-US" sz="2400" dirty="0" smtClean="0"/>
              <a:t>into the multiple samples. Segmentation occurs by </a:t>
            </a:r>
            <a:r>
              <a:rPr lang="en-US" sz="2400" dirty="0"/>
              <a:t>detecting audio onset and </a:t>
            </a:r>
            <a:r>
              <a:rPr lang="en-US" sz="2400" dirty="0" smtClean="0"/>
              <a:t>silence. Silence is determined by </a:t>
            </a:r>
            <a:r>
              <a:rPr lang="en-US" sz="2400" dirty="0" smtClean="0"/>
              <a:t>comparing a background noise threshold to the root mean square </a:t>
            </a:r>
            <a:r>
              <a:rPr lang="en-US" sz="2400" dirty="0" smtClean="0"/>
              <a:t>of the current audio frame buffer. </a:t>
            </a:r>
            <a:r>
              <a:rPr lang="en-US" sz="2400" dirty="0"/>
              <a:t>Each sound sample gets sliced into 30ms components, and 13 MFCC components are extracted from each of these </a:t>
            </a:r>
            <a:r>
              <a:rPr lang="en-US" sz="2400" dirty="0" smtClean="0"/>
              <a:t>subsamples. </a:t>
            </a:r>
            <a:r>
              <a:rPr lang="en-US" sz="2400" dirty="0"/>
              <a:t>So, if the sound “</a:t>
            </a:r>
            <a:r>
              <a:rPr lang="en-US" sz="2400" dirty="0" err="1"/>
              <a:t>pow</a:t>
            </a:r>
            <a:r>
              <a:rPr lang="en-US" sz="2400" dirty="0"/>
              <a:t>” was 900ms </a:t>
            </a:r>
            <a:r>
              <a:rPr lang="en-US" sz="2400" dirty="0" smtClean="0"/>
              <a:t>long </a:t>
            </a:r>
            <a:r>
              <a:rPr lang="en-US" sz="2400" dirty="0"/>
              <a:t>then our feature vector has 30 components, each of which has 13 MFCC features. For classification, we proceed by doing segmentation on the </a:t>
            </a:r>
            <a:r>
              <a:rPr lang="en-US" sz="2400" dirty="0" smtClean="0"/>
              <a:t>real-time </a:t>
            </a:r>
            <a:r>
              <a:rPr lang="en-US" sz="2400" dirty="0" smtClean="0"/>
              <a:t>microphone </a:t>
            </a:r>
            <a:r>
              <a:rPr lang="en-US" sz="2400" dirty="0" smtClean="0"/>
              <a:t>stream. </a:t>
            </a:r>
            <a:r>
              <a:rPr lang="en-US" sz="2400" dirty="0" smtClean="0"/>
              <a:t>O</a:t>
            </a:r>
            <a:r>
              <a:rPr lang="en-US" sz="2400" dirty="0" smtClean="0"/>
              <a:t>nce </a:t>
            </a:r>
            <a:r>
              <a:rPr lang="en-US" sz="2400" dirty="0"/>
              <a:t>audio followed by silence is detected we split the capture into 30ms chunks and extract MFCC features. We then examine which audio samples in our training set have same length within ±30ms of the recorded audio, and find the </a:t>
            </a:r>
            <a:r>
              <a:rPr lang="en-US" sz="2400" dirty="0" smtClean="0"/>
              <a:t>nearest </a:t>
            </a:r>
            <a:r>
              <a:rPr lang="en-US" sz="2400" dirty="0"/>
              <a:t>neighbor. The metric used in nearest neighbor processing is L1 Norm of all components in the MFCC feature vector</a:t>
            </a:r>
            <a:r>
              <a:rPr lang="en-US" sz="2400" dirty="0" smtClean="0"/>
              <a:t>.</a:t>
            </a:r>
            <a:r>
              <a:rPr lang="en-US" sz="2400" dirty="0" smtClean="0"/>
              <a:t> If the distance from the closest point to our sound is below a trained threshold we assign this class label to our sample.</a:t>
            </a:r>
          </a:p>
          <a:p>
            <a:pPr algn="just"/>
            <a:endParaRPr lang="en-US" sz="2400" dirty="0"/>
          </a:p>
          <a:p>
            <a:pPr algn="just"/>
            <a:r>
              <a:rPr lang="en-US" sz="2400" b="1" dirty="0"/>
              <a:t>Static Gesture Recognition Methodology: </a:t>
            </a:r>
          </a:p>
          <a:p>
            <a:pPr algn="just"/>
            <a:endParaRPr lang="en-US" sz="2400" b="1" dirty="0"/>
          </a:p>
          <a:p>
            <a:pPr algn="just"/>
            <a:r>
              <a:rPr lang="en-US" sz="2400" dirty="0"/>
              <a:t>Static Gestures are found by looking at a subset of primitive </a:t>
            </a:r>
            <a:r>
              <a:rPr lang="en-US" sz="2400" dirty="0" smtClean="0"/>
              <a:t>features</a:t>
            </a:r>
            <a:r>
              <a:rPr lang="en-US" sz="2400" dirty="0" smtClean="0"/>
              <a:t>. The chosen features were</a:t>
            </a:r>
            <a:r>
              <a:rPr lang="en-US" sz="2400" dirty="0" smtClean="0"/>
              <a:t> </a:t>
            </a:r>
            <a:r>
              <a:rPr lang="en-US" sz="2400" dirty="0"/>
              <a:t>the velocity vector of the hand and the pointer finger, whether the hand is a fist or outstretched (computed by checking finger tip distances), whether both hands participate in the action, and the orientation of the </a:t>
            </a:r>
            <a:r>
              <a:rPr lang="en-US" sz="2400" dirty="0" smtClean="0"/>
              <a:t>hand. </a:t>
            </a:r>
            <a:r>
              <a:rPr lang="en-US" sz="2400" dirty="0"/>
              <a:t>These </a:t>
            </a:r>
            <a:r>
              <a:rPr lang="en-US" sz="2400" dirty="0" smtClean="0"/>
              <a:t>features </a:t>
            </a:r>
            <a:r>
              <a:rPr lang="en-US" sz="2400" dirty="0"/>
              <a:t>were enough to separate our three primary static gestures “right punch”, “</a:t>
            </a:r>
            <a:r>
              <a:rPr lang="en-US" sz="2400" dirty="0" err="1"/>
              <a:t>hadouken</a:t>
            </a:r>
            <a:r>
              <a:rPr lang="en-US" sz="2400" dirty="0"/>
              <a:t>”, and “hand explode”. Although </a:t>
            </a:r>
            <a:r>
              <a:rPr lang="en-US" sz="2400" dirty="0" smtClean="0"/>
              <a:t>each of these</a:t>
            </a:r>
            <a:r>
              <a:rPr lang="en-US" sz="2400" dirty="0" smtClean="0"/>
              <a:t> involve motion </a:t>
            </a:r>
            <a:r>
              <a:rPr lang="en-US" sz="2400" dirty="0"/>
              <a:t>and don’t seem static, we label them as such </a:t>
            </a:r>
            <a:r>
              <a:rPr lang="en-US" sz="2400" dirty="0" smtClean="0"/>
              <a:t>since velocity information allows us to perform </a:t>
            </a:r>
            <a:r>
              <a:rPr lang="en-US" sz="2400" dirty="0"/>
              <a:t>classification </a:t>
            </a:r>
            <a:r>
              <a:rPr lang="en-US" sz="2400" dirty="0" smtClean="0"/>
              <a:t>using </a:t>
            </a:r>
            <a:r>
              <a:rPr lang="en-US" sz="2400" dirty="0"/>
              <a:t>a single frame of data.</a:t>
            </a:r>
          </a:p>
          <a:p>
            <a:pPr algn="just"/>
            <a:endParaRPr lang="en-US" sz="2800" dirty="0"/>
          </a:p>
          <a:p>
            <a:endParaRPr lang="en-US" sz="2800" dirty="0"/>
          </a:p>
        </p:txBody>
      </p:sp>
      <p:sp>
        <p:nvSpPr>
          <p:cNvPr id="197" name="TextBox 196"/>
          <p:cNvSpPr txBox="1"/>
          <p:nvPr/>
        </p:nvSpPr>
        <p:spPr>
          <a:xfrm>
            <a:off x="9298171" y="17645422"/>
            <a:ext cx="7089491" cy="16342935"/>
          </a:xfrm>
          <a:prstGeom prst="rect">
            <a:avLst/>
          </a:prstGeom>
          <a:noFill/>
        </p:spPr>
        <p:txBody>
          <a:bodyPr wrap="square" rtlCol="0">
            <a:spAutoFit/>
          </a:bodyPr>
          <a:lstStyle/>
          <a:p>
            <a:pPr algn="just"/>
            <a:r>
              <a:rPr lang="en-US" sz="2400" b="1" dirty="0" smtClean="0"/>
              <a:t>Continuous Gesture Recognition Methodology:</a:t>
            </a:r>
            <a:endParaRPr lang="en-US" sz="2400" b="1" dirty="0"/>
          </a:p>
          <a:p>
            <a:pPr algn="just"/>
            <a:endParaRPr lang="en-US" sz="2400" dirty="0"/>
          </a:p>
          <a:p>
            <a:pPr algn="just"/>
            <a:r>
              <a:rPr lang="en-US" sz="2400" dirty="0" smtClean="0"/>
              <a:t>Continuous Gesture Recognition involves being able to detect some sort of movement that cannot be identified by looking at a single frame in isolation. Drawing shapes, letters, and sign language all fall into this category and cannot be identified with the static recognition system.</a:t>
            </a:r>
          </a:p>
          <a:p>
            <a:pPr algn="just"/>
            <a:r>
              <a:rPr lang="en-US" sz="2400" dirty="0"/>
              <a:t> </a:t>
            </a:r>
            <a:r>
              <a:rPr lang="en-US" sz="2400" dirty="0" smtClean="0"/>
              <a:t>  Gesture recognition begins with the user recording multiple samples of a single continuous gesture. Then from the entire set of motions, the user must choose which frames to persist and which ones to remove</a:t>
            </a:r>
            <a:r>
              <a:rPr lang="en-US" sz="2400" dirty="0" smtClean="0"/>
              <a:t>. </a:t>
            </a:r>
            <a:r>
              <a:rPr lang="en-US" sz="2400" dirty="0" smtClean="0"/>
              <a:t>For each gesture an HMM Model Is trained with Baum Welch seeded with a Left Right Transition matrix. In the HMM </a:t>
            </a:r>
            <a:r>
              <a:rPr lang="en-US" sz="2400" dirty="0" smtClean="0"/>
              <a:t>model, </a:t>
            </a:r>
            <a:r>
              <a:rPr lang="en-US" sz="2400" dirty="0" smtClean="0"/>
              <a:t>the hidden states </a:t>
            </a:r>
            <a:r>
              <a:rPr lang="en-US" sz="2400" dirty="0" smtClean="0"/>
              <a:t>correspond </a:t>
            </a:r>
            <a:r>
              <a:rPr lang="en-US" sz="2400" dirty="0" smtClean="0"/>
              <a:t>to a portion of a gesture. For example, the gesture for the number 7 seems to have two primary hidden states, one when you move your finger horizontally, and another when you move your finger diagonally. </a:t>
            </a:r>
            <a:r>
              <a:rPr lang="en-US" sz="2400" dirty="0" smtClean="0"/>
              <a:t>The left right  </a:t>
            </a:r>
            <a:r>
              <a:rPr lang="en-US" sz="2400" dirty="0" smtClean="0"/>
              <a:t>transition matrix </a:t>
            </a:r>
            <a:r>
              <a:rPr lang="en-US" sz="2400" dirty="0" smtClean="0"/>
              <a:t>encodes the </a:t>
            </a:r>
            <a:r>
              <a:rPr lang="en-US" sz="2400" dirty="0" smtClean="0"/>
              <a:t>probability of transitioning from any hidden state to another, and has </a:t>
            </a:r>
            <a:r>
              <a:rPr lang="en-US" sz="2400" dirty="0" smtClean="0"/>
              <a:t>an upper bidiagonal structure. </a:t>
            </a:r>
            <a:r>
              <a:rPr lang="en-US" sz="2400" dirty="0" smtClean="0"/>
              <a:t>This is why this HMM System is commonly referred to as a Left Right HMM, because you move in a linear motion between states. </a:t>
            </a:r>
            <a:r>
              <a:rPr lang="en-US" sz="2400" dirty="0"/>
              <a:t>Currently </a:t>
            </a:r>
            <a:r>
              <a:rPr lang="en-US" sz="2400" dirty="0" smtClean="0"/>
              <a:t>all </a:t>
            </a:r>
            <a:r>
              <a:rPr lang="en-US" sz="2400" dirty="0"/>
              <a:t>HMM’s </a:t>
            </a:r>
            <a:r>
              <a:rPr lang="en-US" sz="2400" dirty="0" smtClean="0"/>
              <a:t>are fixed with 5 </a:t>
            </a:r>
            <a:r>
              <a:rPr lang="en-US" sz="2400" dirty="0"/>
              <a:t>hidden </a:t>
            </a:r>
            <a:r>
              <a:rPr lang="en-US" sz="2400" dirty="0" smtClean="0"/>
              <a:t>states when we do the learning </a:t>
            </a:r>
            <a:r>
              <a:rPr lang="en-US" sz="2400" dirty="0" smtClean="0"/>
              <a:t>step. The </a:t>
            </a:r>
            <a:r>
              <a:rPr lang="en-US" sz="2400" dirty="0" smtClean="0"/>
              <a:t>emissions, or the observations, are discrete code points denoting direction of motion of the hand. In order to compute this code point we find the change in position of the hand, and map this direction onto the 2d plane and find the angle it is closest to </a:t>
            </a:r>
            <a:r>
              <a:rPr lang="en-US" sz="2400" dirty="0" smtClean="0"/>
              <a:t>from those seen </a:t>
            </a:r>
            <a:r>
              <a:rPr lang="en-US" sz="2400" dirty="0" smtClean="0"/>
              <a:t>in Figure 3. </a:t>
            </a:r>
          </a:p>
          <a:p>
            <a:pPr algn="just"/>
            <a:r>
              <a:rPr lang="en-US" sz="2400" dirty="0" smtClean="0"/>
              <a:t>   Once we have built an HMM model for each set of continuous gestures, we proceed to do classification as follows. We record the code points of the hand, and use the Forwards Backwards </a:t>
            </a:r>
            <a:r>
              <a:rPr lang="en-US" sz="2400" dirty="0" smtClean="0"/>
              <a:t>algorithm, with  </a:t>
            </a:r>
            <a:r>
              <a:rPr lang="en-US" sz="2400" dirty="0" smtClean="0"/>
              <a:t>backwards variable </a:t>
            </a:r>
            <a:r>
              <a:rPr lang="en-US" sz="2400" dirty="0" smtClean="0"/>
              <a:t>simply 1, </a:t>
            </a:r>
            <a:r>
              <a:rPr lang="en-US" sz="2400" dirty="0" smtClean="0"/>
              <a:t>in order to determine which state we believe the users hand to be </a:t>
            </a:r>
            <a:r>
              <a:rPr lang="en-US" sz="2400" dirty="0" smtClean="0"/>
              <a:t>in. </a:t>
            </a:r>
            <a:r>
              <a:rPr lang="en-US" sz="2400" dirty="0" smtClean="0"/>
              <a:t>If any gesture is signaled as being in State 5 (which means historically the user moved from states 1 to 2 to 3 to 4 to 5 because of the structure of the transition matrix), we indicate that the </a:t>
            </a:r>
            <a:r>
              <a:rPr lang="en-US" sz="2400" dirty="0"/>
              <a:t>u</a:t>
            </a:r>
            <a:r>
              <a:rPr lang="en-US" sz="2400" dirty="0" smtClean="0"/>
              <a:t>ser </a:t>
            </a:r>
            <a:r>
              <a:rPr lang="en-US" sz="2400" dirty="0" smtClean="0"/>
              <a:t>has made the gesture corresponding to the </a:t>
            </a:r>
            <a:r>
              <a:rPr lang="en-US" sz="2400" dirty="0" smtClean="0"/>
              <a:t>triggered HMM.  </a:t>
            </a:r>
            <a:r>
              <a:rPr lang="en-US" sz="2400" dirty="0" smtClean="0"/>
              <a:t>Currently Our System can detect Symbols 6 and 7, with 30 training samples provided for each.</a:t>
            </a:r>
            <a:endParaRPr lang="en-US" sz="2400" dirty="0"/>
          </a:p>
        </p:txBody>
      </p:sp>
      <p:pic>
        <p:nvPicPr>
          <p:cNvPr id="67" name="Picture 66" descr="3gears_01.jpeg"/>
          <p:cNvPicPr>
            <a:picLocks noChangeAspect="1"/>
          </p:cNvPicPr>
          <p:nvPr/>
        </p:nvPicPr>
        <p:blipFill rotWithShape="1">
          <a:blip r:embed="rId8">
            <a:extLst>
              <a:ext uri="{28A0092B-C50C-407E-A947-70E740481C1C}">
                <a14:useLocalDpi xmlns:a14="http://schemas.microsoft.com/office/drawing/2010/main" val="0"/>
              </a:ext>
            </a:extLst>
          </a:blip>
          <a:srcRect l="-46633" r="46633"/>
          <a:stretch/>
        </p:blipFill>
        <p:spPr>
          <a:xfrm>
            <a:off x="-2319690" y="29736266"/>
            <a:ext cx="7657710" cy="4390253"/>
          </a:xfrm>
          <a:prstGeom prst="rect">
            <a:avLst/>
          </a:prstGeom>
        </p:spPr>
      </p:pic>
      <p:sp>
        <p:nvSpPr>
          <p:cNvPr id="198" name="TextBox 197"/>
          <p:cNvSpPr txBox="1"/>
          <p:nvPr/>
        </p:nvSpPr>
        <p:spPr>
          <a:xfrm>
            <a:off x="1017795" y="34540217"/>
            <a:ext cx="9044623" cy="461665"/>
          </a:xfrm>
          <a:prstGeom prst="rect">
            <a:avLst/>
          </a:prstGeom>
          <a:noFill/>
        </p:spPr>
        <p:txBody>
          <a:bodyPr wrap="square" rtlCol="0">
            <a:spAutoFit/>
          </a:bodyPr>
          <a:lstStyle/>
          <a:p>
            <a:r>
              <a:rPr lang="en-US" sz="2400" dirty="0" smtClean="0"/>
              <a:t>Fig 2. 3 Gears Systems Hardware setup</a:t>
            </a:r>
            <a:endParaRPr lang="en-US" sz="2400" dirty="0"/>
          </a:p>
        </p:txBody>
      </p:sp>
      <p:sp>
        <p:nvSpPr>
          <p:cNvPr id="199" name="TextBox 198"/>
          <p:cNvSpPr txBox="1"/>
          <p:nvPr/>
        </p:nvSpPr>
        <p:spPr>
          <a:xfrm>
            <a:off x="18195815" y="21938729"/>
            <a:ext cx="9044623" cy="461665"/>
          </a:xfrm>
          <a:prstGeom prst="rect">
            <a:avLst/>
          </a:prstGeom>
          <a:noFill/>
        </p:spPr>
        <p:txBody>
          <a:bodyPr wrap="square" rtlCol="0">
            <a:spAutoFit/>
          </a:bodyPr>
          <a:lstStyle/>
          <a:p>
            <a:r>
              <a:rPr lang="en-US" sz="2400" dirty="0" smtClean="0"/>
              <a:t>Fig 4. Architecture Overview</a:t>
            </a:r>
            <a:endParaRPr lang="en-US" sz="2400" dirty="0"/>
          </a:p>
        </p:txBody>
      </p:sp>
      <p:sp>
        <p:nvSpPr>
          <p:cNvPr id="200" name="TextBox 199"/>
          <p:cNvSpPr txBox="1"/>
          <p:nvPr/>
        </p:nvSpPr>
        <p:spPr>
          <a:xfrm>
            <a:off x="9455088" y="16032377"/>
            <a:ext cx="6656933" cy="1200328"/>
          </a:xfrm>
          <a:prstGeom prst="rect">
            <a:avLst/>
          </a:prstGeom>
          <a:noFill/>
        </p:spPr>
        <p:txBody>
          <a:bodyPr wrap="square" rtlCol="0">
            <a:spAutoFit/>
          </a:bodyPr>
          <a:lstStyle/>
          <a:p>
            <a:pPr algn="just"/>
            <a:r>
              <a:rPr lang="en-US" sz="2400" dirty="0" smtClean="0"/>
              <a:t>Fig 3. Code Points. For preprocessing we convert a</a:t>
            </a:r>
          </a:p>
          <a:p>
            <a:pPr algn="just"/>
            <a:r>
              <a:rPr lang="en-US" sz="2400" dirty="0" smtClean="0"/>
              <a:t>velocity direction in a frame into one of the discrete</a:t>
            </a:r>
          </a:p>
          <a:p>
            <a:pPr algn="just"/>
            <a:r>
              <a:rPr lang="en-US" sz="2400" dirty="0"/>
              <a:t>d</a:t>
            </a:r>
            <a:r>
              <a:rPr lang="en-US" sz="2400" dirty="0" smtClean="0"/>
              <a:t>irections shown above. </a:t>
            </a:r>
            <a:endParaRPr lang="en-US" sz="2400" dirty="0"/>
          </a:p>
        </p:txBody>
      </p:sp>
      <p:sp>
        <p:nvSpPr>
          <p:cNvPr id="202" name="TextBox 201"/>
          <p:cNvSpPr txBox="1"/>
          <p:nvPr/>
        </p:nvSpPr>
        <p:spPr>
          <a:xfrm>
            <a:off x="16901205" y="22465839"/>
            <a:ext cx="8480006" cy="1015663"/>
          </a:xfrm>
          <a:prstGeom prst="rect">
            <a:avLst/>
          </a:prstGeom>
          <a:noFill/>
        </p:spPr>
        <p:txBody>
          <a:bodyPr wrap="square" rtlCol="0">
            <a:spAutoFit/>
          </a:bodyPr>
          <a:lstStyle/>
          <a:p>
            <a:r>
              <a:rPr lang="en-US" sz="6000" dirty="0" smtClean="0"/>
              <a:t>Results and Conclusions</a:t>
            </a:r>
            <a:endParaRPr lang="en-US" sz="6000" dirty="0"/>
          </a:p>
        </p:txBody>
      </p:sp>
      <p:sp>
        <p:nvSpPr>
          <p:cNvPr id="71" name="TextBox 70"/>
          <p:cNvSpPr txBox="1"/>
          <p:nvPr/>
        </p:nvSpPr>
        <p:spPr>
          <a:xfrm>
            <a:off x="16901205" y="11879500"/>
            <a:ext cx="9734439" cy="5262979"/>
          </a:xfrm>
          <a:prstGeom prst="rect">
            <a:avLst/>
          </a:prstGeom>
          <a:noFill/>
        </p:spPr>
        <p:txBody>
          <a:bodyPr wrap="square" rtlCol="0">
            <a:spAutoFit/>
          </a:bodyPr>
          <a:lstStyle/>
          <a:p>
            <a:pPr algn="just"/>
            <a:r>
              <a:rPr lang="en-US" sz="2400" b="1" dirty="0" smtClean="0"/>
              <a:t>Architecture Overview</a:t>
            </a:r>
          </a:p>
          <a:p>
            <a:pPr algn="just"/>
            <a:endParaRPr lang="en-US" sz="2400" b="1" dirty="0"/>
          </a:p>
          <a:p>
            <a:pPr algn="just"/>
            <a:r>
              <a:rPr lang="en-US" sz="2400" dirty="0" smtClean="0"/>
              <a:t>Figure 4 outlines the general design of the system. The audio recognition and gesture </a:t>
            </a:r>
            <a:r>
              <a:rPr lang="en-US" sz="2400" dirty="0" smtClean="0"/>
              <a:t>recognition systems </a:t>
            </a:r>
            <a:r>
              <a:rPr lang="en-US" sz="2400" dirty="0" smtClean="0"/>
              <a:t>receive inputs from the microphone and </a:t>
            </a:r>
            <a:r>
              <a:rPr lang="en-US" sz="2400" dirty="0"/>
              <a:t>K</a:t>
            </a:r>
            <a:r>
              <a:rPr lang="en-US" sz="2400" dirty="0" smtClean="0"/>
              <a:t>inect respectively. During real time classification </a:t>
            </a:r>
            <a:r>
              <a:rPr lang="en-US" sz="2400" dirty="0" smtClean="0"/>
              <a:t>they fetch the users </a:t>
            </a:r>
            <a:r>
              <a:rPr lang="en-US" sz="2400" dirty="0" smtClean="0"/>
              <a:t>t</a:t>
            </a:r>
            <a:r>
              <a:rPr lang="en-US" sz="2400" dirty="0" smtClean="0"/>
              <a:t>rained models from the databases. Once they </a:t>
            </a:r>
            <a:r>
              <a:rPr lang="en-US" sz="2400" dirty="0" smtClean="0"/>
              <a:t>classify a gesture they send a message consisting of (</a:t>
            </a:r>
            <a:r>
              <a:rPr lang="en-US" sz="2400" dirty="0"/>
              <a:t>U</a:t>
            </a:r>
            <a:r>
              <a:rPr lang="en-US" sz="2400" dirty="0" smtClean="0"/>
              <a:t>sername, Gesture Name) to the </a:t>
            </a:r>
            <a:r>
              <a:rPr lang="en-US" sz="2400" dirty="0" err="1" smtClean="0"/>
              <a:t>AutoPy</a:t>
            </a:r>
            <a:r>
              <a:rPr lang="en-US" sz="2400" dirty="0" smtClean="0"/>
              <a:t> Server. All </a:t>
            </a:r>
            <a:r>
              <a:rPr lang="en-US" sz="2400" dirty="0" smtClean="0"/>
              <a:t>usernames </a:t>
            </a:r>
            <a:r>
              <a:rPr lang="en-US" sz="2400" dirty="0" smtClean="0"/>
              <a:t>and </a:t>
            </a:r>
            <a:r>
              <a:rPr lang="en-US" sz="2400" dirty="0" smtClean="0"/>
              <a:t>gesture </a:t>
            </a:r>
            <a:r>
              <a:rPr lang="en-US" sz="2400" dirty="0"/>
              <a:t>n</a:t>
            </a:r>
            <a:r>
              <a:rPr lang="en-US" sz="2400" dirty="0" smtClean="0"/>
              <a:t>ames </a:t>
            </a:r>
            <a:r>
              <a:rPr lang="en-US" sz="2400" dirty="0" smtClean="0"/>
              <a:t>are resolved to the correct key combination through the </a:t>
            </a:r>
            <a:r>
              <a:rPr lang="en-US" sz="2400" dirty="0" err="1"/>
              <a:t>k</a:t>
            </a:r>
            <a:r>
              <a:rPr lang="en-US" sz="2400" dirty="0" err="1" smtClean="0"/>
              <a:t>eymaps</a:t>
            </a:r>
            <a:r>
              <a:rPr lang="en-US" sz="2400" dirty="0" smtClean="0"/>
              <a:t> file. </a:t>
            </a:r>
            <a:r>
              <a:rPr lang="en-US" sz="2400" dirty="0" err="1" smtClean="0"/>
              <a:t>AutoPy</a:t>
            </a:r>
            <a:r>
              <a:rPr lang="en-US" sz="2400" dirty="0" smtClean="0"/>
              <a:t> then </a:t>
            </a:r>
            <a:r>
              <a:rPr lang="en-US" sz="2400" dirty="0" smtClean="0"/>
              <a:t>injects the key up and key down events, with </a:t>
            </a:r>
            <a:r>
              <a:rPr lang="en-US" sz="2400" dirty="0" smtClean="0"/>
              <a:t>calibrated LF2 </a:t>
            </a:r>
            <a:r>
              <a:rPr lang="en-US" sz="2400" dirty="0" smtClean="0"/>
              <a:t>timing, into the systems keyboard </a:t>
            </a:r>
            <a:r>
              <a:rPr lang="en-US" sz="2400" dirty="0" smtClean="0"/>
              <a:t>buffer. These get </a:t>
            </a:r>
            <a:r>
              <a:rPr lang="en-US" sz="2400" dirty="0" smtClean="0"/>
              <a:t>picked up by the </a:t>
            </a:r>
            <a:r>
              <a:rPr lang="en-US" sz="2400" dirty="0" smtClean="0"/>
              <a:t>game and the actions occur onscreen. </a:t>
            </a:r>
            <a:r>
              <a:rPr lang="en-US" sz="2400" dirty="0" smtClean="0"/>
              <a:t>A key logger is required as well because certain combination moves require information about the direction of a player in order to resolve the correct combination attack. </a:t>
            </a:r>
            <a:r>
              <a:rPr lang="en-US" sz="2400" dirty="0" smtClean="0"/>
              <a:t>Therefore all changes </a:t>
            </a:r>
            <a:r>
              <a:rPr lang="en-US" sz="2400" dirty="0" smtClean="0"/>
              <a:t>in user position </a:t>
            </a:r>
            <a:r>
              <a:rPr lang="en-US" sz="2400" dirty="0" smtClean="0"/>
              <a:t>are also broadcast to </a:t>
            </a:r>
            <a:r>
              <a:rPr lang="en-US" sz="2400" dirty="0" err="1" smtClean="0"/>
              <a:t>AutoPy</a:t>
            </a:r>
            <a:r>
              <a:rPr lang="en-US" sz="2400" dirty="0" smtClean="0"/>
              <a:t>.</a:t>
            </a:r>
            <a:endParaRPr lang="en-US" sz="2400" dirty="0"/>
          </a:p>
        </p:txBody>
      </p:sp>
      <p:sp>
        <p:nvSpPr>
          <p:cNvPr id="203" name="TextBox 202"/>
          <p:cNvSpPr txBox="1"/>
          <p:nvPr/>
        </p:nvSpPr>
        <p:spPr>
          <a:xfrm>
            <a:off x="16901205" y="29933827"/>
            <a:ext cx="12003382" cy="1015663"/>
          </a:xfrm>
          <a:prstGeom prst="rect">
            <a:avLst/>
          </a:prstGeom>
          <a:noFill/>
        </p:spPr>
        <p:txBody>
          <a:bodyPr wrap="square" rtlCol="0">
            <a:spAutoFit/>
          </a:bodyPr>
          <a:lstStyle/>
          <a:p>
            <a:r>
              <a:rPr lang="en-US" sz="6000" dirty="0" smtClean="0"/>
              <a:t>Sources / Acknowledgements</a:t>
            </a:r>
            <a:endParaRPr lang="en-US" sz="6000" dirty="0"/>
          </a:p>
        </p:txBody>
      </p:sp>
      <p:sp>
        <p:nvSpPr>
          <p:cNvPr id="205" name="TextBox 204"/>
          <p:cNvSpPr txBox="1"/>
          <p:nvPr/>
        </p:nvSpPr>
        <p:spPr>
          <a:xfrm>
            <a:off x="16901204" y="30873446"/>
            <a:ext cx="9734439" cy="1200329"/>
          </a:xfrm>
          <a:prstGeom prst="rect">
            <a:avLst/>
          </a:prstGeom>
          <a:noFill/>
        </p:spPr>
        <p:txBody>
          <a:bodyPr wrap="square" rtlCol="0">
            <a:spAutoFit/>
          </a:bodyPr>
          <a:lstStyle/>
          <a:p>
            <a:pPr algn="just"/>
            <a:r>
              <a:rPr lang="en-US" sz="1800" dirty="0"/>
              <a:t>This project was completed as part of CS 234 Mobile Computing (Winter 2013), taught by Professor </a:t>
            </a:r>
            <a:r>
              <a:rPr lang="en-US" sz="1800" dirty="0" err="1"/>
              <a:t>Chien</a:t>
            </a:r>
            <a:r>
              <a:rPr lang="en-US" sz="1800" dirty="0"/>
              <a:t>, with TA support by </a:t>
            </a:r>
            <a:r>
              <a:rPr lang="en-US" sz="1800" dirty="0" err="1"/>
              <a:t>Tanakorn</a:t>
            </a:r>
            <a:r>
              <a:rPr lang="en-US" sz="1800" dirty="0"/>
              <a:t> L. and Falcon </a:t>
            </a:r>
            <a:r>
              <a:rPr lang="en-US" sz="1800" dirty="0" smtClean="0"/>
              <a:t>Dai. We’d like to thank 3Gears for providing us an Academic License to use their software. Also thanks to Marti and </a:t>
            </a:r>
            <a:r>
              <a:rPr lang="en-US" sz="1800" dirty="0" err="1" smtClean="0"/>
              <a:t>Starsky</a:t>
            </a:r>
            <a:r>
              <a:rPr lang="en-US" sz="1800" dirty="0" smtClean="0"/>
              <a:t> Wong for making Little Fighter 2. Code is available on </a:t>
            </a:r>
            <a:r>
              <a:rPr lang="en-US" sz="1800" dirty="0" err="1" smtClean="0"/>
              <a:t>Github</a:t>
            </a:r>
            <a:r>
              <a:rPr lang="en-US" sz="1800" dirty="0" smtClean="0"/>
              <a:t> under the project name </a:t>
            </a:r>
            <a:r>
              <a:rPr lang="en-US" sz="1800" dirty="0" err="1" smtClean="0"/>
              <a:t>HenryVsRudolph</a:t>
            </a:r>
            <a:r>
              <a:rPr lang="en-US" sz="1800" dirty="0" smtClean="0"/>
              <a:t>. </a:t>
            </a:r>
            <a:endParaRPr lang="en-US" sz="1800" dirty="0"/>
          </a:p>
        </p:txBody>
      </p:sp>
      <p:sp>
        <p:nvSpPr>
          <p:cNvPr id="80" name="TextBox 79"/>
          <p:cNvSpPr txBox="1"/>
          <p:nvPr/>
        </p:nvSpPr>
        <p:spPr>
          <a:xfrm>
            <a:off x="16910306" y="32073775"/>
            <a:ext cx="9725338" cy="2800767"/>
          </a:xfrm>
          <a:prstGeom prst="rect">
            <a:avLst/>
          </a:prstGeom>
          <a:noFill/>
        </p:spPr>
        <p:txBody>
          <a:bodyPr wrap="square" rtlCol="0">
            <a:spAutoFit/>
          </a:bodyPr>
          <a:lstStyle/>
          <a:p>
            <a:r>
              <a:rPr lang="en-US" sz="1600" dirty="0" err="1" smtClean="0"/>
              <a:t>lmezain</a:t>
            </a:r>
            <a:r>
              <a:rPr lang="en-US" sz="1600" dirty="0"/>
              <a:t>, Mahmoud, </a:t>
            </a:r>
            <a:r>
              <a:rPr lang="en-US" sz="1600" dirty="0" err="1"/>
              <a:t>Ayoub</a:t>
            </a:r>
            <a:r>
              <a:rPr lang="en-US" sz="1600" dirty="0"/>
              <a:t> Al-</a:t>
            </a:r>
            <a:r>
              <a:rPr lang="en-US" sz="1600" dirty="0" err="1"/>
              <a:t>hamadi</a:t>
            </a:r>
            <a:r>
              <a:rPr lang="en-US" sz="1600" dirty="0"/>
              <a:t>, and Bernd </a:t>
            </a:r>
            <a:r>
              <a:rPr lang="en-US" sz="1600" dirty="0" err="1"/>
              <a:t>Michaelis</a:t>
            </a:r>
            <a:r>
              <a:rPr lang="en-US" sz="1600" dirty="0"/>
              <a:t>. "A Hidden Markov Model-Based Isolated </a:t>
            </a:r>
            <a:r>
              <a:rPr lang="en-US" sz="1600" dirty="0" smtClean="0"/>
              <a:t>and </a:t>
            </a:r>
            <a:endParaRPr lang="en-US" sz="1600" dirty="0" smtClean="0"/>
          </a:p>
          <a:p>
            <a:r>
              <a:rPr lang="en-US" sz="1600" dirty="0"/>
              <a:t> </a:t>
            </a:r>
            <a:r>
              <a:rPr lang="en-US" sz="1600" dirty="0" smtClean="0"/>
              <a:t>   </a:t>
            </a:r>
            <a:r>
              <a:rPr lang="en-US" sz="1600" dirty="0" smtClean="0"/>
              <a:t>Meaningful </a:t>
            </a:r>
            <a:r>
              <a:rPr lang="en-US" sz="1600" dirty="0"/>
              <a:t>Hand Gesture Recognition." International Journal of Electrical and </a:t>
            </a:r>
            <a:r>
              <a:rPr lang="en-US" sz="1600" dirty="0" smtClean="0"/>
              <a:t>Electronic Engineering </a:t>
            </a:r>
            <a:r>
              <a:rPr lang="en-US" sz="1600" dirty="0"/>
              <a:t>3.3 (2009): </a:t>
            </a:r>
            <a:endParaRPr lang="en-US" sz="1600" dirty="0" smtClean="0"/>
          </a:p>
          <a:p>
            <a:r>
              <a:rPr lang="en-US" sz="1600" dirty="0"/>
              <a:t> </a:t>
            </a:r>
            <a:r>
              <a:rPr lang="en-US" sz="1600" dirty="0" smtClean="0"/>
              <a:t>   </a:t>
            </a:r>
            <a:r>
              <a:rPr lang="en-US" sz="1600" dirty="0" smtClean="0"/>
              <a:t>156-63</a:t>
            </a:r>
            <a:r>
              <a:rPr lang="en-US" sz="1600" dirty="0"/>
              <a:t>. Print</a:t>
            </a:r>
            <a:r>
              <a:rPr lang="en-US" sz="1600" dirty="0" smtClean="0"/>
              <a:t>.</a:t>
            </a:r>
          </a:p>
          <a:p>
            <a:r>
              <a:rPr lang="en-US" sz="1600" dirty="0" smtClean="0"/>
              <a:t>Jang</a:t>
            </a:r>
            <a:r>
              <a:rPr lang="en-US" sz="1600" dirty="0"/>
              <a:t>, Roger. "12-2." Audio Signal Processing. </a:t>
            </a:r>
            <a:r>
              <a:rPr lang="en-US" sz="1600" dirty="0" smtClean="0"/>
              <a:t>Web</a:t>
            </a:r>
            <a:r>
              <a:rPr lang="en-US" sz="1600" dirty="0"/>
              <a:t>. </a:t>
            </a:r>
            <a:endParaRPr lang="en-US" sz="1600" dirty="0" smtClean="0"/>
          </a:p>
          <a:p>
            <a:r>
              <a:rPr lang="en-US" sz="1600" dirty="0"/>
              <a:t> </a:t>
            </a:r>
            <a:r>
              <a:rPr lang="en-US" sz="1600" dirty="0" smtClean="0"/>
              <a:t>   </a:t>
            </a:r>
            <a:r>
              <a:rPr lang="en-US" sz="1600" dirty="0" smtClean="0"/>
              <a:t>&lt;</a:t>
            </a:r>
            <a:r>
              <a:rPr lang="en-US" sz="1600" dirty="0"/>
              <a:t>http://neural.cs.nthu.edu.tw/jang/</a:t>
            </a:r>
            <a:r>
              <a:rPr lang="en-US" sz="1600" dirty="0" smtClean="0"/>
              <a:t>books/audiosignalprocessing</a:t>
            </a:r>
            <a:r>
              <a:rPr lang="en-US" sz="1600" dirty="0"/>
              <a:t>/speechFeatureMfcc.asp?title=12-2%20MFCC&gt;</a:t>
            </a:r>
            <a:r>
              <a:rPr lang="en-US" sz="1600" dirty="0" smtClean="0"/>
              <a:t>.</a:t>
            </a:r>
          </a:p>
          <a:p>
            <a:r>
              <a:rPr lang="en-US" sz="1600" dirty="0" err="1" smtClean="0"/>
              <a:t>Kiran</a:t>
            </a:r>
            <a:r>
              <a:rPr lang="en-US" sz="1600" dirty="0"/>
              <a:t>, </a:t>
            </a:r>
            <a:r>
              <a:rPr lang="en-US" sz="1600" dirty="0" err="1"/>
              <a:t>Kranthi</a:t>
            </a:r>
            <a:r>
              <a:rPr lang="en-US" sz="1600" dirty="0"/>
              <a:t>. Speech Recognition Using MFCC and Dynamic Time Warping. Indian Institute of </a:t>
            </a:r>
            <a:r>
              <a:rPr lang="en-US" sz="1600" dirty="0" smtClean="0"/>
              <a:t>Technology, </a:t>
            </a:r>
            <a:r>
              <a:rPr lang="en-US" sz="1600" dirty="0"/>
              <a:t>Web. </a:t>
            </a:r>
            <a:endParaRPr lang="en-US" sz="1600" dirty="0" smtClean="0"/>
          </a:p>
          <a:p>
            <a:r>
              <a:rPr lang="en-US" sz="1600" dirty="0"/>
              <a:t> </a:t>
            </a:r>
            <a:r>
              <a:rPr lang="en-US" sz="1600" dirty="0" smtClean="0"/>
              <a:t>   </a:t>
            </a:r>
            <a:r>
              <a:rPr lang="en-US" sz="1600" dirty="0" smtClean="0"/>
              <a:t>&lt;</a:t>
            </a:r>
            <a:r>
              <a:rPr lang="en-US" sz="1600" dirty="0"/>
              <a:t>http://xa.yimg.com/kq/groups/24321415/1523383180/name</a:t>
            </a:r>
            <a:r>
              <a:rPr lang="en-US" sz="1600" dirty="0" smtClean="0"/>
              <a:t>/Speech_Recognition_seminar.pdf</a:t>
            </a:r>
            <a:r>
              <a:rPr lang="en-US" sz="1600" dirty="0"/>
              <a:t>&gt;</a:t>
            </a:r>
            <a:r>
              <a:rPr lang="en-US" sz="1600" dirty="0" smtClean="0"/>
              <a:t>.</a:t>
            </a:r>
          </a:p>
          <a:p>
            <a:r>
              <a:rPr lang="en-US" sz="1600" dirty="0" smtClean="0"/>
              <a:t>Lee</a:t>
            </a:r>
            <a:r>
              <a:rPr lang="en-US" sz="1600" dirty="0"/>
              <a:t>, </a:t>
            </a:r>
            <a:r>
              <a:rPr lang="en-US" sz="1600" dirty="0" err="1"/>
              <a:t>Hyeon-Kyu</a:t>
            </a:r>
            <a:r>
              <a:rPr lang="en-US" sz="1600" dirty="0"/>
              <a:t>, and Jin H. Kim. "An HMM-Based Threshold Model Approach for Gesture </a:t>
            </a:r>
            <a:r>
              <a:rPr lang="en-US" sz="1600" dirty="0" smtClean="0"/>
              <a:t>Recognition</a:t>
            </a:r>
            <a:r>
              <a:rPr lang="en-US" sz="1600" dirty="0"/>
              <a:t>." IEEE </a:t>
            </a:r>
            <a:endParaRPr lang="en-US" sz="1600" dirty="0" smtClean="0"/>
          </a:p>
          <a:p>
            <a:r>
              <a:rPr lang="en-US" sz="1600" dirty="0"/>
              <a:t> </a:t>
            </a:r>
            <a:r>
              <a:rPr lang="en-US" sz="1600" dirty="0" smtClean="0"/>
              <a:t>   </a:t>
            </a:r>
            <a:r>
              <a:rPr lang="en-US" sz="1600" dirty="0" smtClean="0"/>
              <a:t>Transactions </a:t>
            </a:r>
            <a:r>
              <a:rPr lang="en-US" sz="1600" dirty="0" smtClean="0"/>
              <a:t>On Pattern Analysis And Machine Learning </a:t>
            </a:r>
            <a:r>
              <a:rPr lang="en-US" sz="1600" dirty="0"/>
              <a:t>21.10 (1999): 961-73. </a:t>
            </a:r>
            <a:r>
              <a:rPr lang="en-US" sz="1600" dirty="0" smtClean="0"/>
              <a:t>Print.</a:t>
            </a:r>
          </a:p>
          <a:p>
            <a:r>
              <a:rPr lang="en-US" sz="1600" dirty="0" err="1" smtClean="0"/>
              <a:t>Shen</a:t>
            </a:r>
            <a:r>
              <a:rPr lang="en-US" sz="1600" dirty="0"/>
              <a:t>, </a:t>
            </a:r>
            <a:r>
              <a:rPr lang="en-US" sz="1600" dirty="0" err="1"/>
              <a:t>Dawei</a:t>
            </a:r>
            <a:r>
              <a:rPr lang="en-US" sz="1600" dirty="0"/>
              <a:t>. Some Mathematics for HMM. MIT, </a:t>
            </a:r>
            <a:r>
              <a:rPr lang="en-US" sz="1600" dirty="0" smtClean="0"/>
              <a:t>Web</a:t>
            </a:r>
            <a:r>
              <a:rPr lang="en-US" sz="1600" dirty="0"/>
              <a:t>. </a:t>
            </a:r>
            <a:endParaRPr lang="en-US" sz="1600" dirty="0" smtClean="0"/>
          </a:p>
          <a:p>
            <a:r>
              <a:rPr lang="en-US" sz="1600" dirty="0"/>
              <a:t> </a:t>
            </a:r>
            <a:r>
              <a:rPr lang="en-US" sz="1600" dirty="0" smtClean="0"/>
              <a:t>   </a:t>
            </a:r>
            <a:r>
              <a:rPr lang="en-US" sz="1600" dirty="0" smtClean="0"/>
              <a:t>&lt;</a:t>
            </a:r>
            <a:r>
              <a:rPr lang="en-US" sz="1600" dirty="0"/>
              <a:t>http://courses.media.mit.edu/2010fall</a:t>
            </a:r>
            <a:r>
              <a:rPr lang="en-US" sz="1600" dirty="0" smtClean="0"/>
              <a:t>/mas622j/ProblemSets</a:t>
            </a:r>
            <a:r>
              <a:rPr lang="en-US" sz="1600" dirty="0"/>
              <a:t>/ps4/tutorial.pdf&gt;.</a:t>
            </a:r>
          </a:p>
        </p:txBody>
      </p:sp>
      <p:sp>
        <p:nvSpPr>
          <p:cNvPr id="81" name="TextBox 80"/>
          <p:cNvSpPr txBox="1"/>
          <p:nvPr/>
        </p:nvSpPr>
        <p:spPr>
          <a:xfrm>
            <a:off x="16901204" y="23482377"/>
            <a:ext cx="9734439" cy="6370975"/>
          </a:xfrm>
          <a:prstGeom prst="rect">
            <a:avLst/>
          </a:prstGeom>
          <a:noFill/>
        </p:spPr>
        <p:txBody>
          <a:bodyPr wrap="square" rtlCol="0">
            <a:spAutoFit/>
          </a:bodyPr>
          <a:lstStyle/>
          <a:p>
            <a:pPr algn="just"/>
            <a:r>
              <a:rPr lang="en-US" sz="2400" dirty="0" smtClean="0"/>
              <a:t>We set up automated tests for our audio recognition performance in which the training data was randomly split into a new test and train set. Given the words “play”, “cannon”, and “shoot”, </a:t>
            </a:r>
            <a:r>
              <a:rPr lang="en-US" sz="2400" dirty="0" smtClean="0"/>
              <a:t>the classifier had </a:t>
            </a:r>
            <a:r>
              <a:rPr lang="en-US" sz="2400" dirty="0" smtClean="0"/>
              <a:t>100% accuracy on “play” and “cannon”, 90% accuracy on “shoot”, and only classified 3 / 20 false positives. </a:t>
            </a:r>
            <a:r>
              <a:rPr lang="en-US" sz="2400" dirty="0" smtClean="0"/>
              <a:t>Nevertheless, </a:t>
            </a:r>
            <a:r>
              <a:rPr lang="en-US" sz="2400" dirty="0" smtClean="0"/>
              <a:t>we noticed our system performance would degrade over time because a user would begin to say a word differently </a:t>
            </a:r>
            <a:r>
              <a:rPr lang="en-US" sz="2400" dirty="0" smtClean="0"/>
              <a:t>then the way they </a:t>
            </a:r>
            <a:r>
              <a:rPr lang="en-US" sz="2400" dirty="0" smtClean="0"/>
              <a:t>had </a:t>
            </a:r>
            <a:r>
              <a:rPr lang="en-US" sz="2400" dirty="0" smtClean="0"/>
              <a:t>recorded it.</a:t>
            </a:r>
          </a:p>
          <a:p>
            <a:pPr algn="just"/>
            <a:r>
              <a:rPr lang="en-US" sz="2400" dirty="0" smtClean="0"/>
              <a:t>    For </a:t>
            </a:r>
            <a:r>
              <a:rPr lang="en-US" sz="2400" dirty="0" smtClean="0"/>
              <a:t>gestures, we didn’t have automated tests, but ran a trial run in which we counted the </a:t>
            </a:r>
            <a:r>
              <a:rPr lang="en-US" sz="2400" dirty="0" smtClean="0"/>
              <a:t>number </a:t>
            </a:r>
            <a:r>
              <a:rPr lang="en-US" sz="2400" dirty="0" smtClean="0"/>
              <a:t>of correct and incorrect classifications. All three static gestures were recognized 100% of the time, however there were </a:t>
            </a:r>
            <a:r>
              <a:rPr lang="en-US" sz="2400" dirty="0" smtClean="0"/>
              <a:t>some gestures </a:t>
            </a:r>
            <a:r>
              <a:rPr lang="en-US" sz="2400" dirty="0" smtClean="0"/>
              <a:t>which were not among the set which were also </a:t>
            </a:r>
            <a:r>
              <a:rPr lang="en-US" sz="2400" dirty="0" smtClean="0"/>
              <a:t>recognized. </a:t>
            </a:r>
            <a:r>
              <a:rPr lang="en-US" sz="2400" dirty="0" smtClean="0"/>
              <a:t>Our continuous gesture system had poor performance in the opposite regard. When it did make an classification it would be correct, but there were many instances of 6’s and 7’s which it failed to label. The overall success rate of the continuous system was about 60%, in that it assigned no class label to 4/10 entries. This might be improved by adding more training samples or changing the number of hidden states.</a:t>
            </a:r>
            <a:endParaRPr lang="en-US" sz="2400" dirty="0"/>
          </a:p>
        </p:txBody>
      </p:sp>
      <p:pic>
        <p:nvPicPr>
          <p:cNvPr id="1026" name="Picture 2" descr="http://valleybizdaily.com/wp-content/uploads/2012/10/screen-shot-2012-10-03-at-2-21-48-pm.png"/>
          <p:cNvPicPr>
            <a:picLocks noChangeAspect="1" noChangeArrowheads="1"/>
          </p:cNvPicPr>
          <p:nvPr/>
        </p:nvPicPr>
        <p:blipFill rotWithShape="1">
          <a:blip r:embed="rId9">
            <a:extLst>
              <a:ext uri="{28A0092B-C50C-407E-A947-70E740481C1C}">
                <a14:useLocalDpi xmlns:a14="http://schemas.microsoft.com/office/drawing/2010/main" val="0"/>
              </a:ext>
            </a:extLst>
          </a:blip>
          <a:srcRect l="-48999" r="48999"/>
          <a:stretch/>
        </p:blipFill>
        <p:spPr bwMode="auto">
          <a:xfrm>
            <a:off x="2642130" y="29673473"/>
            <a:ext cx="6158386" cy="246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valleybizdaily.com/wp-content/uploads/2012/10/screen-shot-2012-10-03-at-2-21-48-pm.png"/>
          <p:cNvPicPr>
            <a:picLocks noChangeAspect="1" noChangeArrowheads="1"/>
          </p:cNvPicPr>
          <p:nvPr/>
        </p:nvPicPr>
        <p:blipFill rotWithShape="1">
          <a:blip r:embed="rId9">
            <a:extLst>
              <a:ext uri="{28A0092B-C50C-407E-A947-70E740481C1C}">
                <a14:useLocalDpi xmlns:a14="http://schemas.microsoft.com/office/drawing/2010/main" val="0"/>
              </a:ext>
            </a:extLst>
          </a:blip>
          <a:srcRect l="52548" t="-1" r="-52548" b="6903"/>
          <a:stretch/>
        </p:blipFill>
        <p:spPr bwMode="auto">
          <a:xfrm>
            <a:off x="5659650" y="31901966"/>
            <a:ext cx="6629890" cy="24688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lassic - Wide Center">
  <a:themeElements>
    <a:clrScheme name="Custom 11">
      <a:dk1>
        <a:sysClr val="windowText" lastClr="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TotalTime>
  <Words>1731</Words>
  <Application>Microsoft Office PowerPoint</Application>
  <PresentationFormat>Custom</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Tigger</cp:lastModifiedBy>
  <cp:revision>53</cp:revision>
  <cp:lastPrinted>2012-02-05T18:07:59Z</cp:lastPrinted>
  <dcterms:created xsi:type="dcterms:W3CDTF">2011-08-02T18:26:21Z</dcterms:created>
  <dcterms:modified xsi:type="dcterms:W3CDTF">2013-03-23T03:37:45Z</dcterms:modified>
</cp:coreProperties>
</file>