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721" r:id="rId2"/>
    <p:sldMasterId id="2147483733" r:id="rId3"/>
    <p:sldMasterId id="2147483745" r:id="rId4"/>
    <p:sldMasterId id="2147483757" r:id="rId5"/>
    <p:sldMasterId id="2147483805" r:id="rId6"/>
    <p:sldMasterId id="2147483865" r:id="rId7"/>
    <p:sldMasterId id="2147483877" r:id="rId8"/>
    <p:sldMasterId id="2147483889" r:id="rId9"/>
    <p:sldMasterId id="2147483901" r:id="rId10"/>
    <p:sldMasterId id="2147483913" r:id="rId11"/>
    <p:sldMasterId id="2147483925" r:id="rId12"/>
    <p:sldMasterId id="2147483937" r:id="rId13"/>
    <p:sldMasterId id="2147483949" r:id="rId14"/>
  </p:sldMasterIdLst>
  <p:notesMasterIdLst>
    <p:notesMasterId r:id="rId69"/>
  </p:notesMasterIdLst>
  <p:handoutMasterIdLst>
    <p:handoutMasterId r:id="rId70"/>
  </p:handoutMasterIdLst>
  <p:sldIdLst>
    <p:sldId id="303" r:id="rId15"/>
    <p:sldId id="304" r:id="rId16"/>
    <p:sldId id="300" r:id="rId17"/>
    <p:sldId id="299" r:id="rId18"/>
    <p:sldId id="289" r:id="rId19"/>
    <p:sldId id="282" r:id="rId20"/>
    <p:sldId id="283" r:id="rId21"/>
    <p:sldId id="279" r:id="rId22"/>
    <p:sldId id="259" r:id="rId23"/>
    <p:sldId id="260" r:id="rId24"/>
    <p:sldId id="290" r:id="rId25"/>
    <p:sldId id="262" r:id="rId26"/>
    <p:sldId id="280" r:id="rId27"/>
    <p:sldId id="263" r:id="rId28"/>
    <p:sldId id="264" r:id="rId29"/>
    <p:sldId id="265" r:id="rId30"/>
    <p:sldId id="266" r:id="rId31"/>
    <p:sldId id="268" r:id="rId32"/>
    <p:sldId id="269" r:id="rId33"/>
    <p:sldId id="271" r:id="rId34"/>
    <p:sldId id="272" r:id="rId35"/>
    <p:sldId id="274" r:id="rId36"/>
    <p:sldId id="275" r:id="rId37"/>
    <p:sldId id="291" r:id="rId38"/>
    <p:sldId id="292" r:id="rId39"/>
    <p:sldId id="276" r:id="rId40"/>
    <p:sldId id="285" r:id="rId41"/>
    <p:sldId id="277" r:id="rId42"/>
    <p:sldId id="278" r:id="rId43"/>
    <p:sldId id="288" r:id="rId44"/>
    <p:sldId id="286" r:id="rId45"/>
    <p:sldId id="287" r:id="rId46"/>
    <p:sldId id="295" r:id="rId47"/>
    <p:sldId id="305" r:id="rId48"/>
    <p:sldId id="306" r:id="rId49"/>
    <p:sldId id="296" r:id="rId50"/>
    <p:sldId id="310" r:id="rId51"/>
    <p:sldId id="311" r:id="rId52"/>
    <p:sldId id="316" r:id="rId53"/>
    <p:sldId id="317" r:id="rId54"/>
    <p:sldId id="318" r:id="rId55"/>
    <p:sldId id="319" r:id="rId56"/>
    <p:sldId id="326" r:id="rId57"/>
    <p:sldId id="327" r:id="rId58"/>
    <p:sldId id="328" r:id="rId59"/>
    <p:sldId id="329" r:id="rId60"/>
    <p:sldId id="330" r:id="rId61"/>
    <p:sldId id="331" r:id="rId62"/>
    <p:sldId id="323" r:id="rId63"/>
    <p:sldId id="320" r:id="rId64"/>
    <p:sldId id="321" r:id="rId65"/>
    <p:sldId id="322" r:id="rId66"/>
    <p:sldId id="324" r:id="rId67"/>
    <p:sldId id="325" r:id="rId68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80748"/>
  </p:normalViewPr>
  <p:slideViewPr>
    <p:cSldViewPr>
      <p:cViewPr varScale="1">
        <p:scale>
          <a:sx n="102" d="100"/>
          <a:sy n="102" d="100"/>
        </p:scale>
        <p:origin x="22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2.xml"/><Relationship Id="rId21" Type="http://schemas.openxmlformats.org/officeDocument/2006/relationships/slide" Target="slides/slide7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63" Type="http://schemas.openxmlformats.org/officeDocument/2006/relationships/slide" Target="slides/slide49.xml"/><Relationship Id="rId68" Type="http://schemas.openxmlformats.org/officeDocument/2006/relationships/slide" Target="slides/slide5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9" Type="http://schemas.openxmlformats.org/officeDocument/2006/relationships/slide" Target="slides/slide15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openxmlformats.org/officeDocument/2006/relationships/slide" Target="slides/slide39.xml"/><Relationship Id="rId58" Type="http://schemas.openxmlformats.org/officeDocument/2006/relationships/slide" Target="slides/slide44.xml"/><Relationship Id="rId66" Type="http://schemas.openxmlformats.org/officeDocument/2006/relationships/slide" Target="slides/slide52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7.xml"/><Relationship Id="rId19" Type="http://schemas.openxmlformats.org/officeDocument/2006/relationships/slide" Target="slides/slide5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56" Type="http://schemas.openxmlformats.org/officeDocument/2006/relationships/slide" Target="slides/slide42.xml"/><Relationship Id="rId64" Type="http://schemas.openxmlformats.org/officeDocument/2006/relationships/slide" Target="slides/slide50.xml"/><Relationship Id="rId69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7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59" Type="http://schemas.openxmlformats.org/officeDocument/2006/relationships/slide" Target="slides/slide45.xml"/><Relationship Id="rId67" Type="http://schemas.openxmlformats.org/officeDocument/2006/relationships/slide" Target="slides/slide53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54" Type="http://schemas.openxmlformats.org/officeDocument/2006/relationships/slide" Target="slides/slide40.xml"/><Relationship Id="rId62" Type="http://schemas.openxmlformats.org/officeDocument/2006/relationships/slide" Target="slides/slide48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slide" Target="slides/slide35.xml"/><Relationship Id="rId57" Type="http://schemas.openxmlformats.org/officeDocument/2006/relationships/slide" Target="slides/slide43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slide" Target="slides/slide38.xml"/><Relationship Id="rId60" Type="http://schemas.openxmlformats.org/officeDocument/2006/relationships/slide" Target="slides/slide46.xml"/><Relationship Id="rId65" Type="http://schemas.openxmlformats.org/officeDocument/2006/relationships/slide" Target="slides/slide5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39" Type="http://schemas.openxmlformats.org/officeDocument/2006/relationships/slide" Target="slides/slide25.xml"/><Relationship Id="rId34" Type="http://schemas.openxmlformats.org/officeDocument/2006/relationships/slide" Target="slides/slide20.xml"/><Relationship Id="rId50" Type="http://schemas.openxmlformats.org/officeDocument/2006/relationships/slide" Target="slides/slide36.xml"/><Relationship Id="rId55" Type="http://schemas.openxmlformats.org/officeDocument/2006/relationships/slide" Target="slides/slide41.xml"/><Relationship Id="rId7" Type="http://schemas.openxmlformats.org/officeDocument/2006/relationships/slideMaster" Target="slideMasters/slideMaster7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A15A61B8-D4F0-8B49-B0F5-A893DB842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87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AE0D590E-7667-0A4B-8E36-964B956CF4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0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2156DEE-EC2D-A049-96C0-DE987B857E72}" type="slidenum">
              <a:rPr lang="en-US" sz="1200">
                <a:latin typeface="Arial" charset="0"/>
              </a:rPr>
              <a:pPr/>
              <a:t>3</a:t>
            </a:fld>
            <a:endParaRPr lang="en-US" sz="1200">
              <a:latin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80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Scrum Master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baseline="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who maintains the processes and is the supervisor of a scrum team</a:t>
            </a:r>
          </a:p>
          <a:p>
            <a:pPr>
              <a:buFont typeface="Arial" pitchFamily="34" charset="0"/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Product Owner</a:t>
            </a:r>
            <a:r>
              <a:rPr lang="en-US" altLang="zh-CN" dirty="0">
                <a:solidFill>
                  <a:schemeClr val="tx1"/>
                </a:solidFill>
              </a:rPr>
              <a:t>  who represents the stakeholders and the business</a:t>
            </a:r>
          </a:p>
          <a:p>
            <a:pPr>
              <a:buFont typeface="Arial" pitchFamily="34" charset="0"/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Team Member</a:t>
            </a:r>
            <a:r>
              <a:rPr lang="en-US" altLang="zh-CN" b="1" baseline="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 team member is a basic member who works for the completion of a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product</a:t>
            </a:r>
          </a:p>
          <a:p>
            <a:r>
              <a:rPr lang="en-US" dirty="0"/>
              <a:t>a product backlog, which is a prioritized list of the functionality to be developed in a product or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D590E-7667-0A4B-8E36-964B956CF4E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9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product backlog, which is a prioritized list of the functionality to be developed in a product or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D590E-7667-0A4B-8E36-964B956CF4E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59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D590E-7667-0A4B-8E36-964B956CF4E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68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0D590E-7667-0A4B-8E36-964B956CF4E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10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0D590E-7667-0A4B-8E36-964B956CF4E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6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D590E-7667-0A4B-8E36-964B956CF4E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83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D590E-7667-0A4B-8E36-964B956CF4E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8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2156DEE-EC2D-A049-96C0-DE987B857E72}" type="slidenum">
              <a:rPr lang="en-US" sz="1200">
                <a:latin typeface="Arial" charset="0"/>
              </a:rPr>
              <a:pPr/>
              <a:t>4</a:t>
            </a:fld>
            <a:endParaRPr lang="en-US" sz="1200">
              <a:latin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80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C3CC865-8049-A24F-BAB6-3598ED5DD749}" type="slidenum">
              <a:rPr lang="en-US" sz="1200">
                <a:latin typeface="Arial" charset="0"/>
              </a:rPr>
              <a:pPr/>
              <a:t>5</a:t>
            </a:fld>
            <a:endParaRPr lang="en-US" sz="12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(2/1/18 12:10) -----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D590E-7667-0A4B-8E36-964B956CF4E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60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700CD71-243E-9A46-929D-360046F7ED3F}" type="slidenum">
              <a:rPr lang="en-US" sz="1200">
                <a:latin typeface="Arial" charset="0"/>
              </a:rPr>
              <a:pPr/>
              <a:t>11</a:t>
            </a:fld>
            <a:endParaRPr lang="en-US" sz="1200">
              <a:latin typeface="Arial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A7CDF9D-7019-8041-8741-9BB37AAF03AA}" type="slidenum">
              <a:rPr lang="en-US" sz="1200">
                <a:latin typeface="Arial" charset="0"/>
              </a:rPr>
              <a:pPr/>
              <a:t>24</a:t>
            </a:fld>
            <a:endParaRPr lang="en-US" sz="1200">
              <a:latin typeface="Arial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7005A0D4-4D1D-1C40-B9D2-BE4CE2169917}" type="slidenum">
              <a:rPr lang="en-US" sz="1200">
                <a:latin typeface="Arial" charset="0"/>
              </a:rPr>
              <a:pPr/>
              <a:t>25</a:t>
            </a:fld>
            <a:endParaRPr lang="en-US" sz="1200">
              <a:latin typeface="Arial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1CB6CA9-4FD5-5644-A605-C02742008DA6}" type="slidenum">
              <a:rPr lang="en-US" sz="1200">
                <a:latin typeface="Arial" charset="0"/>
              </a:rPr>
              <a:pPr/>
              <a:t>33</a:t>
            </a:fld>
            <a:endParaRPr lang="en-US" sz="1200">
              <a:latin typeface="Arial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768E6E4D-C76E-CD4F-AF81-D3A8A77520BF}" type="slidenum">
              <a:rPr lang="en-US" sz="1200">
                <a:latin typeface="Arial" charset="0"/>
              </a:rPr>
              <a:pPr/>
              <a:t>36</a:t>
            </a:fld>
            <a:endParaRPr lang="en-US" sz="1200">
              <a:latin typeface="Arial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-111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8ABED2-083B-F44D-8B03-1D1D21B30D14}" type="datetime1">
              <a:rPr lang="en-US"/>
              <a:pPr>
                <a:defRPr/>
              </a:pPr>
              <a:t>9/10/21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CD5DD0-AFAA-0842-9734-BED70CE492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2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DF3CC-EEA0-604A-8251-9624DB43FD37}" type="datetime1">
              <a:rPr lang="en-US"/>
              <a:pPr>
                <a:defRPr/>
              </a:pPr>
              <a:t>9/10/21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Lecture2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4A9F-A868-6347-ADF4-AF9EB16D1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25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4525" y="15843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613025" y="6407150"/>
            <a:ext cx="3848100" cy="3143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9751274A-6B6E-174E-87C9-694752E925B9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874713" y="655638"/>
            <a:ext cx="73834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i="1">
                <a:solidFill>
                  <a:srgbClr val="000000"/>
                </a:solidFill>
                <a:latin typeface="Times New Roman" charset="0"/>
                <a:cs typeface="+mn-cs"/>
              </a:rPr>
              <a:t>Object-Oriented Software Engineering: An Agile Unified Methodology</a:t>
            </a:r>
          </a:p>
          <a:p>
            <a:pPr algn="ctr" eaLnBrk="1" hangingPunct="1"/>
            <a:r>
              <a:rPr lang="en-US" sz="2000" i="1">
                <a:solidFill>
                  <a:srgbClr val="000000"/>
                </a:solidFill>
                <a:latin typeface="Times New Roman" charset="0"/>
                <a:cs typeface="+mn-cs"/>
              </a:rPr>
              <a:t>by David Kung</a:t>
            </a: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5544" name="Text Box 3"/>
          <p:cNvSpPr txBox="1">
            <a:spLocks noChangeArrowheads="1"/>
          </p:cNvSpPr>
          <p:nvPr/>
        </p:nvSpPr>
        <p:spPr bwMode="auto">
          <a:xfrm>
            <a:off x="1714500" y="6604000"/>
            <a:ext cx="56562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3" tIns="51417" rIns="102833" bIns="51417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 defTabSz="10287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>
                <a:solidFill>
                  <a:srgbClr val="000000"/>
                </a:solidFill>
              </a:rPr>
              <a:t>Copyright </a:t>
            </a:r>
            <a:r>
              <a:rPr lang="en-US" sz="1000">
                <a:solidFill>
                  <a:srgbClr val="000000"/>
                </a:solidFill>
                <a:cs typeface="Times New Roman" charset="0"/>
              </a:rPr>
              <a:t>© </a:t>
            </a:r>
            <a:r>
              <a:rPr lang="en-US" sz="1000">
                <a:solidFill>
                  <a:srgbClr val="000000"/>
                </a:solidFill>
              </a:rPr>
              <a:t>The McGraw-Hill Companies, Inc. Permission required for reproduction or display.</a:t>
            </a:r>
          </a:p>
        </p:txBody>
      </p:sp>
      <p:pic>
        <p:nvPicPr>
          <p:cNvPr id="65545" name="Picture 26" descr="branding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BAB0E-9DA0-3E49-A5D5-F6B0FA2E86D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4326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1D7DA-3EA1-BE44-8590-CB241B50082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479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DB10C-2FF3-204E-8DBE-821F924EA2E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8226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1D44B6-8863-694F-93A0-06C1133011A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29621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D98E5F-F70C-7E4B-A2B0-10FA6DAA2A2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42191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35F6BD-34C4-A846-95A4-FAED136D657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6961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04E46-9142-174D-9272-D7326561C47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41438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A94B2-5983-C946-86EF-04F7AAC911C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36992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A2E98-3CC4-D547-A722-3D24E2AFFF5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63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BE0BF-6529-AB4A-8D75-9436775149F2}" type="datetime1">
              <a:rPr lang="en-US"/>
              <a:pPr>
                <a:defRPr/>
              </a:pPr>
              <a:t>9/10/21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Lecture2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14E35-A603-5240-B7EF-61D3E5B150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8632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8292C-9092-3647-AA0F-E0BED2C1FBB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057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4525" y="15843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613025" y="6407150"/>
            <a:ext cx="3848100" cy="3143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9751274A-6B6E-174E-87C9-694752E925B9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874713" y="655638"/>
            <a:ext cx="73834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i="1">
                <a:solidFill>
                  <a:srgbClr val="000000"/>
                </a:solidFill>
                <a:latin typeface="Times New Roman" charset="0"/>
                <a:cs typeface="+mn-cs"/>
              </a:rPr>
              <a:t>Object-Oriented Software Engineering: An Agile Unified Methodology</a:t>
            </a:r>
          </a:p>
          <a:p>
            <a:pPr algn="ctr" eaLnBrk="1" hangingPunct="1"/>
            <a:r>
              <a:rPr lang="en-US" sz="2000" i="1">
                <a:solidFill>
                  <a:srgbClr val="000000"/>
                </a:solidFill>
                <a:latin typeface="Times New Roman" charset="0"/>
                <a:cs typeface="+mn-cs"/>
              </a:rPr>
              <a:t>by David Kung</a:t>
            </a: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5544" name="Text Box 3"/>
          <p:cNvSpPr txBox="1">
            <a:spLocks noChangeArrowheads="1"/>
          </p:cNvSpPr>
          <p:nvPr/>
        </p:nvSpPr>
        <p:spPr bwMode="auto">
          <a:xfrm>
            <a:off x="1714500" y="6604000"/>
            <a:ext cx="56562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3" tIns="51417" rIns="102833" bIns="51417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 defTabSz="10287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>
                <a:solidFill>
                  <a:srgbClr val="000000"/>
                </a:solidFill>
              </a:rPr>
              <a:t>Copyright </a:t>
            </a:r>
            <a:r>
              <a:rPr lang="en-US" sz="1000">
                <a:solidFill>
                  <a:srgbClr val="000000"/>
                </a:solidFill>
                <a:cs typeface="Times New Roman" charset="0"/>
              </a:rPr>
              <a:t>© </a:t>
            </a:r>
            <a:r>
              <a:rPr lang="en-US" sz="1000">
                <a:solidFill>
                  <a:srgbClr val="000000"/>
                </a:solidFill>
              </a:rPr>
              <a:t>The McGraw-Hill Companies, Inc. Permission required for reproduction or display.</a:t>
            </a:r>
          </a:p>
        </p:txBody>
      </p:sp>
      <p:pic>
        <p:nvPicPr>
          <p:cNvPr id="65545" name="Picture 26" descr="branding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BAB0E-9DA0-3E49-A5D5-F6B0FA2E86D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4326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1D7DA-3EA1-BE44-8590-CB241B50082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479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DB10C-2FF3-204E-8DBE-821F924EA2E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8226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1D44B6-8863-694F-93A0-06C1133011A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29621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D98E5F-F70C-7E4B-A2B0-10FA6DAA2A2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42191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35F6BD-34C4-A846-95A4-FAED136D657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6961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04E46-9142-174D-9272-D7326561C47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41438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A94B2-5983-C946-86EF-04F7AAC911C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369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4525" y="15843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fld id="{F09F5550-3B84-DD4B-BAE8-F1DD3C269705}" type="datetime4">
              <a:rPr lang="en-US">
                <a:solidFill>
                  <a:srgbClr val="000000"/>
                </a:solidFill>
              </a:rPr>
              <a:pPr/>
              <a:t>September 10,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613025" y="6407150"/>
            <a:ext cx="3848100" cy="314325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986494AD-08B4-6A4A-A58A-9043765F3A5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874713" y="655638"/>
            <a:ext cx="73834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i="1">
                <a:solidFill>
                  <a:srgbClr val="000000"/>
                </a:solidFill>
                <a:latin typeface="Times New Roman" charset="0"/>
                <a:cs typeface="+mn-cs"/>
              </a:rPr>
              <a:t>Object-Oriented Software Engineering: An Agile Unified Methodology</a:t>
            </a:r>
          </a:p>
          <a:p>
            <a:pPr algn="ctr" eaLnBrk="1" hangingPunct="1"/>
            <a:r>
              <a:rPr lang="en-US" sz="2000" i="1">
                <a:solidFill>
                  <a:srgbClr val="000000"/>
                </a:solidFill>
                <a:latin typeface="Times New Roman" charset="0"/>
                <a:cs typeface="+mn-cs"/>
              </a:rPr>
              <a:t>by David Kung</a:t>
            </a: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5544" name="Text Box 3"/>
          <p:cNvSpPr txBox="1">
            <a:spLocks noChangeArrowheads="1"/>
          </p:cNvSpPr>
          <p:nvPr/>
        </p:nvSpPr>
        <p:spPr bwMode="auto">
          <a:xfrm>
            <a:off x="1714500" y="6604000"/>
            <a:ext cx="56562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3" tIns="51417" rIns="102833" bIns="51417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 defTabSz="10287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>
                <a:solidFill>
                  <a:srgbClr val="000000"/>
                </a:solidFill>
              </a:rPr>
              <a:t>Copyright </a:t>
            </a:r>
            <a:r>
              <a:rPr lang="en-US" sz="1000">
                <a:solidFill>
                  <a:srgbClr val="000000"/>
                </a:solidFill>
                <a:cs typeface="Times New Roman" charset="0"/>
              </a:rPr>
              <a:t>© </a:t>
            </a:r>
            <a:r>
              <a:rPr lang="en-US" sz="1000">
                <a:solidFill>
                  <a:srgbClr val="000000"/>
                </a:solidFill>
              </a:rPr>
              <a:t>The McGraw-Hill Companies, Inc. Permission required for reproduction or display.</a:t>
            </a:r>
          </a:p>
        </p:txBody>
      </p:sp>
      <p:pic>
        <p:nvPicPr>
          <p:cNvPr id="65545" name="Picture 26" descr="branding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A2E98-3CC4-D547-A722-3D24E2AFFF5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63603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8292C-9092-3647-AA0F-E0BED2C1FBB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057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4525" y="15843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613025" y="6407150"/>
            <a:ext cx="3848100" cy="3143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9751274A-6B6E-174E-87C9-694752E925B9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874713" y="655638"/>
            <a:ext cx="73834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i="1">
                <a:solidFill>
                  <a:srgbClr val="000000"/>
                </a:solidFill>
                <a:latin typeface="Times New Roman" charset="0"/>
                <a:cs typeface="+mn-cs"/>
              </a:rPr>
              <a:t>Object-Oriented Software Engineering: An Agile Unified Methodology</a:t>
            </a:r>
          </a:p>
          <a:p>
            <a:pPr algn="ctr" eaLnBrk="1" hangingPunct="1"/>
            <a:r>
              <a:rPr lang="en-US" sz="2000" i="1">
                <a:solidFill>
                  <a:srgbClr val="000000"/>
                </a:solidFill>
                <a:latin typeface="Times New Roman" charset="0"/>
                <a:cs typeface="+mn-cs"/>
              </a:rPr>
              <a:t>by David Kung</a:t>
            </a: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5544" name="Text Box 3"/>
          <p:cNvSpPr txBox="1">
            <a:spLocks noChangeArrowheads="1"/>
          </p:cNvSpPr>
          <p:nvPr/>
        </p:nvSpPr>
        <p:spPr bwMode="auto">
          <a:xfrm>
            <a:off x="1714500" y="6604000"/>
            <a:ext cx="56562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3" tIns="51417" rIns="102833" bIns="51417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 defTabSz="10287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>
                <a:solidFill>
                  <a:srgbClr val="000000"/>
                </a:solidFill>
              </a:rPr>
              <a:t>Copyright </a:t>
            </a:r>
            <a:r>
              <a:rPr lang="en-US" sz="1000">
                <a:solidFill>
                  <a:srgbClr val="000000"/>
                </a:solidFill>
                <a:cs typeface="Times New Roman" charset="0"/>
              </a:rPr>
              <a:t>© </a:t>
            </a:r>
            <a:r>
              <a:rPr lang="en-US" sz="1000">
                <a:solidFill>
                  <a:srgbClr val="000000"/>
                </a:solidFill>
              </a:rPr>
              <a:t>The McGraw-Hill Companies, Inc. Permission required for reproduction or display.</a:t>
            </a:r>
          </a:p>
        </p:txBody>
      </p:sp>
      <p:pic>
        <p:nvPicPr>
          <p:cNvPr id="65545" name="Picture 26" descr="branding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BAB0E-9DA0-3E49-A5D5-F6B0FA2E86D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4326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1D7DA-3EA1-BE44-8590-CB241B50082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479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DB10C-2FF3-204E-8DBE-821F924EA2E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8226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1D44B6-8863-694F-93A0-06C1133011A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29621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D98E5F-F70C-7E4B-A2B0-10FA6DAA2A2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42191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35F6BD-34C4-A846-95A4-FAED136D657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6961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04E46-9142-174D-9272-D7326561C47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414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B6D3BC-8E2F-734A-A2BA-CFDDF65F0D44}" type="datetime4">
              <a:rPr lang="en-US">
                <a:solidFill>
                  <a:srgbClr val="000000"/>
                </a:solidFill>
              </a:rPr>
              <a:pPr/>
              <a:t>September 10,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The McGraw-Hill Companies,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45FF8-F3CB-5A4D-995D-D0DF486D0B57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37866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A94B2-5983-C946-86EF-04F7AAC911C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36992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A2E98-3CC4-D547-A722-3D24E2AFFF5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63603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8292C-9092-3647-AA0F-E0BED2C1FBB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057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4525" y="15843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613025" y="6407150"/>
            <a:ext cx="3848100" cy="3143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9751274A-6B6E-174E-87C9-694752E925B9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874713" y="655638"/>
            <a:ext cx="73834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i="1">
                <a:solidFill>
                  <a:srgbClr val="000000"/>
                </a:solidFill>
                <a:latin typeface="Times New Roman" charset="0"/>
                <a:cs typeface="+mn-cs"/>
              </a:rPr>
              <a:t>Object-Oriented Software Engineering: An Agile Unified Methodology</a:t>
            </a:r>
          </a:p>
          <a:p>
            <a:pPr algn="ctr" eaLnBrk="1" hangingPunct="1"/>
            <a:r>
              <a:rPr lang="en-US" sz="2000" i="1">
                <a:solidFill>
                  <a:srgbClr val="000000"/>
                </a:solidFill>
                <a:latin typeface="Times New Roman" charset="0"/>
                <a:cs typeface="+mn-cs"/>
              </a:rPr>
              <a:t>by David Kung</a:t>
            </a: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5544" name="Text Box 3"/>
          <p:cNvSpPr txBox="1">
            <a:spLocks noChangeArrowheads="1"/>
          </p:cNvSpPr>
          <p:nvPr/>
        </p:nvSpPr>
        <p:spPr bwMode="auto">
          <a:xfrm>
            <a:off x="1714500" y="6604000"/>
            <a:ext cx="56562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3" tIns="51417" rIns="102833" bIns="51417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 defTabSz="10287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>
                <a:solidFill>
                  <a:srgbClr val="000000"/>
                </a:solidFill>
              </a:rPr>
              <a:t>Copyright </a:t>
            </a:r>
            <a:r>
              <a:rPr lang="en-US" sz="1000">
                <a:solidFill>
                  <a:srgbClr val="000000"/>
                </a:solidFill>
                <a:cs typeface="Times New Roman" charset="0"/>
              </a:rPr>
              <a:t>© </a:t>
            </a:r>
            <a:r>
              <a:rPr lang="en-US" sz="1000">
                <a:solidFill>
                  <a:srgbClr val="000000"/>
                </a:solidFill>
              </a:rPr>
              <a:t>The McGraw-Hill Companies, Inc. Permission required for reproduction or display.</a:t>
            </a:r>
          </a:p>
        </p:txBody>
      </p:sp>
      <p:pic>
        <p:nvPicPr>
          <p:cNvPr id="65545" name="Picture 26" descr="branding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BAB0E-9DA0-3E49-A5D5-F6B0FA2E86D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4326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1D7DA-3EA1-BE44-8590-CB241B50082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479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DB10C-2FF3-204E-8DBE-821F924EA2E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8226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1D44B6-8863-694F-93A0-06C1133011A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29621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D98E5F-F70C-7E4B-A2B0-10FA6DAA2A2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42191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35F6BD-34C4-A846-95A4-FAED136D657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69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40759F-03AC-6940-BBA8-CAE4F6730491}" type="datetime4">
              <a:rPr lang="en-US">
                <a:solidFill>
                  <a:srgbClr val="000000"/>
                </a:solidFill>
              </a:rPr>
              <a:pPr/>
              <a:t>September 10,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The McGraw-Hill Companies,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A8FFC8-2B99-4147-9E04-FC3F1050ACB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1445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04E46-9142-174D-9272-D7326561C47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41438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A94B2-5983-C946-86EF-04F7AAC911C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36992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A2E98-3CC4-D547-A722-3D24E2AFFF5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63603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8292C-9092-3647-AA0F-E0BED2C1FBB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057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4525" y="15843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613025" y="6407150"/>
            <a:ext cx="3848100" cy="314325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031CF0B2-8C4D-9D4D-A52D-79DDFFAA999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328613" y="655638"/>
            <a:ext cx="8575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i="1">
                <a:solidFill>
                  <a:srgbClr val="000000"/>
                </a:solidFill>
                <a:latin typeface="Times New Roman" charset="0"/>
                <a:cs typeface="+mn-cs"/>
              </a:rPr>
              <a:t>Object-Oriented Software Engineering: An Agile Unified Methodology by David Kung</a:t>
            </a: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5544" name="Text Box 3"/>
          <p:cNvSpPr txBox="1">
            <a:spLocks noChangeArrowheads="1"/>
          </p:cNvSpPr>
          <p:nvPr/>
        </p:nvSpPr>
        <p:spPr bwMode="auto">
          <a:xfrm>
            <a:off x="1714500" y="6604000"/>
            <a:ext cx="56562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3" tIns="51417" rIns="102833" bIns="51417">
            <a:spAutoFit/>
          </a:bodyPr>
          <a:lstStyle>
            <a:lvl1pPr algn="l" defTabSz="10287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 algn="l" defTabSz="10287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>
                <a:solidFill>
                  <a:srgbClr val="000000"/>
                </a:solidFill>
              </a:rPr>
              <a:t>Copyright </a:t>
            </a:r>
            <a:r>
              <a:rPr lang="en-US" sz="1000">
                <a:solidFill>
                  <a:srgbClr val="000000"/>
                </a:solidFill>
                <a:cs typeface="Times New Roman" charset="0"/>
              </a:rPr>
              <a:t>© </a:t>
            </a:r>
            <a:r>
              <a:rPr lang="en-US" sz="1000">
                <a:solidFill>
                  <a:srgbClr val="000000"/>
                </a:solidFill>
              </a:rPr>
              <a:t>The McGraw-Hill Companies, Inc. Permission required for reproduction or display.</a:t>
            </a:r>
          </a:p>
        </p:txBody>
      </p:sp>
      <p:pic>
        <p:nvPicPr>
          <p:cNvPr id="65545" name="Picture 26" descr="branding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The McGraw-Hill Companies,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17FC6-F68E-FA44-AA4A-9677DA27ADB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00422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The McGraw-Hill Companies,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4C335-26E8-8447-8E87-540756C88D8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47842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The McGraw-Hill Companies,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556482-898E-1145-9B64-2CFF73888919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096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The McGraw-Hill Companies,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D2B54-C6DE-2149-BAEA-2F4A0A59F4A6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50675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The McGraw-Hill Companies,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35522-2B33-4A48-AC68-5E1F9C28F667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398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2470F0-BF44-8E43-98F1-A302E9727434}" type="datetime4">
              <a:rPr lang="en-US">
                <a:solidFill>
                  <a:srgbClr val="000000"/>
                </a:solidFill>
              </a:rPr>
              <a:pPr/>
              <a:t>September 10,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The McGraw-Hill Companies,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2E2DC-13C4-CB4C-9E41-ADD406D087A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0377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The McGraw-Hill Companies,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1B45E-8AEB-EB44-A337-9DD0B9BF66F9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86116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The McGraw-Hill Companies,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3E862-E461-8040-8890-AA3B70A9D02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309015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The McGraw-Hill Companies,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8743EA-874F-2E44-AA33-C8A080EA4B7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182564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The McGraw-Hill Companies,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6D1171-03B9-5D43-9159-E0F98B6A4B5C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44448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The McGraw-Hill Companies,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AA63B8-9C37-294E-80AA-C712E4F1C56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546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189D4F-63EB-8C4D-94CA-45649BE72F95}" type="datetime4">
              <a:rPr lang="en-US">
                <a:solidFill>
                  <a:srgbClr val="000000"/>
                </a:solidFill>
              </a:rPr>
              <a:pPr/>
              <a:t>September 10,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The McGraw-Hill Companies,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D8FC4-814B-174F-AC8E-43E2943A7C3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165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96A821-6DF1-F04A-AE45-CCCE21B523A0}" type="datetime4">
              <a:rPr lang="en-US">
                <a:solidFill>
                  <a:srgbClr val="000000"/>
                </a:solidFill>
              </a:rPr>
              <a:pPr/>
              <a:t>September 10,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The McGraw-Hill Companies,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216030-372B-F845-872D-25E1349E33C9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250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47B2C4-8753-D84B-89D0-A82EDFDC1785}" type="datetime4">
              <a:rPr lang="en-US">
                <a:solidFill>
                  <a:srgbClr val="000000"/>
                </a:solidFill>
              </a:rPr>
              <a:pPr/>
              <a:t>September 10,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The McGraw-Hill Companies,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4A9958-B607-2D4E-8FD8-DC82864D07F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056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4EEDA-DA42-FE41-B0B5-C3EB15B4363B}" type="datetime4">
              <a:rPr lang="en-US">
                <a:solidFill>
                  <a:srgbClr val="000000"/>
                </a:solidFill>
              </a:rPr>
              <a:pPr/>
              <a:t>September 10,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The McGraw-Hill Companies,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29F25C-966D-FB43-98F3-64AD8CA6875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75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05B42-04B5-C244-BF95-CD2770060CF0}" type="datetime1">
              <a:rPr lang="en-US"/>
              <a:pPr>
                <a:defRPr/>
              </a:pPr>
              <a:t>9/10/21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Lecture2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4CC61-6058-3141-860B-CE25A1DE47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93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A1A8F0-9AC0-2740-81C7-D3D552B15705}" type="datetime4">
              <a:rPr lang="en-US">
                <a:solidFill>
                  <a:srgbClr val="000000"/>
                </a:solidFill>
              </a:rPr>
              <a:pPr/>
              <a:t>September 10,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The McGraw-Hill Companies,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B2E5C7-215B-0C4B-8B4F-D7FB868F1AA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10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396740-694B-8F44-9A1B-E7AA390C60BF}" type="datetime4">
              <a:rPr lang="en-US">
                <a:solidFill>
                  <a:srgbClr val="000000"/>
                </a:solidFill>
              </a:rPr>
              <a:pPr/>
              <a:t>September 10,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The McGraw-Hill Companies,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ADD5CA-F330-614E-A6C5-2EA7F1C4A22C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611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AB7E6B-C729-324E-8CCB-1AF5E8280ACB}" type="datetime4">
              <a:rPr lang="en-US">
                <a:solidFill>
                  <a:srgbClr val="000000"/>
                </a:solidFill>
              </a:rPr>
              <a:pPr/>
              <a:t>September 10,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The McGraw-Hill Companies,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D4D39E-DE61-404F-A16D-8BFC9B98B9A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3165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4525" y="15843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fld id="{F09F5550-3B84-DD4B-BAE8-F1DD3C269705}" type="datetime4">
              <a:rPr lang="en-US">
                <a:solidFill>
                  <a:srgbClr val="000000"/>
                </a:solidFill>
              </a:rPr>
              <a:pPr/>
              <a:t>September 10,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613025" y="6407150"/>
            <a:ext cx="3848100" cy="314325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986494AD-08B4-6A4A-A58A-9043765F3A5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874713" y="655638"/>
            <a:ext cx="73834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i="1">
                <a:solidFill>
                  <a:srgbClr val="000000"/>
                </a:solidFill>
                <a:latin typeface="Times New Roman" charset="0"/>
                <a:cs typeface="+mn-cs"/>
              </a:rPr>
              <a:t>Object-Oriented Software Engineering: An Agile Unified Methodology</a:t>
            </a:r>
          </a:p>
          <a:p>
            <a:pPr algn="ctr" eaLnBrk="1" hangingPunct="1"/>
            <a:r>
              <a:rPr lang="en-US" sz="2000" i="1">
                <a:solidFill>
                  <a:srgbClr val="000000"/>
                </a:solidFill>
                <a:latin typeface="Times New Roman" charset="0"/>
                <a:cs typeface="+mn-cs"/>
              </a:rPr>
              <a:t>by David Kung</a:t>
            </a: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5544" name="Text Box 3"/>
          <p:cNvSpPr txBox="1">
            <a:spLocks noChangeArrowheads="1"/>
          </p:cNvSpPr>
          <p:nvPr/>
        </p:nvSpPr>
        <p:spPr bwMode="auto">
          <a:xfrm>
            <a:off x="1714500" y="6604000"/>
            <a:ext cx="56562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3" tIns="51417" rIns="102833" bIns="51417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 defTabSz="10287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>
                <a:solidFill>
                  <a:srgbClr val="000000"/>
                </a:solidFill>
              </a:rPr>
              <a:t>Copyright </a:t>
            </a:r>
            <a:r>
              <a:rPr lang="en-US" sz="1000">
                <a:solidFill>
                  <a:srgbClr val="000000"/>
                </a:solidFill>
                <a:cs typeface="Times New Roman" charset="0"/>
              </a:rPr>
              <a:t>© </a:t>
            </a:r>
            <a:r>
              <a:rPr lang="en-US" sz="1000">
                <a:solidFill>
                  <a:srgbClr val="000000"/>
                </a:solidFill>
              </a:rPr>
              <a:t>The McGraw-Hill Companies, Inc. Permission required for reproduction or display.</a:t>
            </a:r>
          </a:p>
        </p:txBody>
      </p:sp>
      <p:pic>
        <p:nvPicPr>
          <p:cNvPr id="65545" name="Picture 26" descr="branding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B6D3BC-8E2F-734A-A2BA-CFDDF65F0D44}" type="datetime4">
              <a:rPr lang="en-US">
                <a:solidFill>
                  <a:srgbClr val="000000"/>
                </a:solidFill>
              </a:rPr>
              <a:pPr/>
              <a:t>September 10,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The McGraw-Hill Companies,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45FF8-F3CB-5A4D-995D-D0DF486D0B57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3786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40759F-03AC-6940-BBA8-CAE4F6730491}" type="datetime4">
              <a:rPr lang="en-US">
                <a:solidFill>
                  <a:srgbClr val="000000"/>
                </a:solidFill>
              </a:rPr>
              <a:pPr/>
              <a:t>September 10,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The McGraw-Hill Companies,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A8FFC8-2B99-4147-9E04-FC3F1050ACB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144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2470F0-BF44-8E43-98F1-A302E9727434}" type="datetime4">
              <a:rPr lang="en-US">
                <a:solidFill>
                  <a:srgbClr val="000000"/>
                </a:solidFill>
              </a:rPr>
              <a:pPr/>
              <a:t>September 10,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The McGraw-Hill Companies,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2E2DC-13C4-CB4C-9E41-ADD406D087A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037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189D4F-63EB-8C4D-94CA-45649BE72F95}" type="datetime4">
              <a:rPr lang="en-US">
                <a:solidFill>
                  <a:srgbClr val="000000"/>
                </a:solidFill>
              </a:rPr>
              <a:pPr/>
              <a:t>September 10,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The McGraw-Hill Companies,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D8FC4-814B-174F-AC8E-43E2943A7C3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1655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96A821-6DF1-F04A-AE45-CCCE21B523A0}" type="datetime4">
              <a:rPr lang="en-US">
                <a:solidFill>
                  <a:srgbClr val="000000"/>
                </a:solidFill>
              </a:rPr>
              <a:pPr/>
              <a:t>September 10,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The McGraw-Hill Companies,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216030-372B-F845-872D-25E1349E33C9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2506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47B2C4-8753-D84B-89D0-A82EDFDC1785}" type="datetime4">
              <a:rPr lang="en-US">
                <a:solidFill>
                  <a:srgbClr val="000000"/>
                </a:solidFill>
              </a:rPr>
              <a:pPr/>
              <a:t>September 10,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The McGraw-Hill Companies,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4A9958-B607-2D4E-8FD8-DC82864D07F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05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5738F-7C0F-6E4C-9C57-71B21A96925A}" type="datetime1">
              <a:rPr lang="en-US"/>
              <a:pPr>
                <a:defRPr/>
              </a:pPr>
              <a:t>9/10/21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Lecture2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A7461-9CF0-384E-AE13-A76C58C977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559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4EEDA-DA42-FE41-B0B5-C3EB15B4363B}" type="datetime4">
              <a:rPr lang="en-US">
                <a:solidFill>
                  <a:srgbClr val="000000"/>
                </a:solidFill>
              </a:rPr>
              <a:pPr/>
              <a:t>September 10,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The McGraw-Hill Companies,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29F25C-966D-FB43-98F3-64AD8CA6875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754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A1A8F0-9AC0-2740-81C7-D3D552B15705}" type="datetime4">
              <a:rPr lang="en-US">
                <a:solidFill>
                  <a:srgbClr val="000000"/>
                </a:solidFill>
              </a:rPr>
              <a:pPr/>
              <a:t>September 10,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The McGraw-Hill Companies,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B2E5C7-215B-0C4B-8B4F-D7FB868F1AA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106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396740-694B-8F44-9A1B-E7AA390C60BF}" type="datetime4">
              <a:rPr lang="en-US">
                <a:solidFill>
                  <a:srgbClr val="000000"/>
                </a:solidFill>
              </a:rPr>
              <a:pPr/>
              <a:t>September 10,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The McGraw-Hill Companies,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ADD5CA-F330-614E-A6C5-2EA7F1C4A22C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6117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AB7E6B-C729-324E-8CCB-1AF5E8280ACB}" type="datetime4">
              <a:rPr lang="en-US">
                <a:solidFill>
                  <a:srgbClr val="000000"/>
                </a:solidFill>
              </a:rPr>
              <a:pPr/>
              <a:t>September 10, 2021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The McGraw-Hill Companies,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D4D39E-DE61-404F-A16D-8BFC9B98B9A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3165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4525" y="15843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613025" y="6407150"/>
            <a:ext cx="3848100" cy="3143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5ED5C5C7-325D-8948-AB6E-B9D3107AC7B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874713" y="655638"/>
            <a:ext cx="73834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i="1">
                <a:solidFill>
                  <a:srgbClr val="000000"/>
                </a:solidFill>
                <a:latin typeface="Times New Roman" charset="0"/>
                <a:cs typeface="+mn-cs"/>
              </a:rPr>
              <a:t>Object-Oriented Software Engineering: An Agile Unified Methodology</a:t>
            </a:r>
          </a:p>
          <a:p>
            <a:pPr algn="ctr" eaLnBrk="1" hangingPunct="1"/>
            <a:r>
              <a:rPr lang="en-US" sz="2000" i="1">
                <a:solidFill>
                  <a:srgbClr val="000000"/>
                </a:solidFill>
                <a:latin typeface="Times New Roman" charset="0"/>
                <a:cs typeface="+mn-cs"/>
              </a:rPr>
              <a:t>by David Kung</a:t>
            </a: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5544" name="Text Box 3"/>
          <p:cNvSpPr txBox="1">
            <a:spLocks noChangeArrowheads="1"/>
          </p:cNvSpPr>
          <p:nvPr/>
        </p:nvSpPr>
        <p:spPr bwMode="auto">
          <a:xfrm>
            <a:off x="1714500" y="6604000"/>
            <a:ext cx="56562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3" tIns="51417" rIns="102833" bIns="51417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 defTabSz="10287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>
                <a:solidFill>
                  <a:srgbClr val="000000"/>
                </a:solidFill>
              </a:rPr>
              <a:t>Copyright </a:t>
            </a:r>
            <a:r>
              <a:rPr lang="en-US" sz="1000">
                <a:solidFill>
                  <a:srgbClr val="000000"/>
                </a:solidFill>
                <a:cs typeface="Times New Roman" charset="0"/>
              </a:rPr>
              <a:t>© </a:t>
            </a:r>
            <a:r>
              <a:rPr lang="en-US" sz="1000">
                <a:solidFill>
                  <a:srgbClr val="000000"/>
                </a:solidFill>
              </a:rPr>
              <a:t>The McGraw-Hill Companies, Inc. Permission required for reproduction or display.</a:t>
            </a:r>
          </a:p>
        </p:txBody>
      </p:sp>
      <p:pic>
        <p:nvPicPr>
          <p:cNvPr id="65545" name="Picture 26" descr="branding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16FA1-5248-4E4B-B04F-2844803C4AA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1882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3BB27-FDEC-1246-B537-39C16D385AE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5825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254327-22D3-0544-99DE-8A4F197EB25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8914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D26BA-E3DE-8E4A-9112-F1AE134E6F47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924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215D4-2C61-8244-AF73-E7A8325D37F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76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89448-E517-9A46-A202-604AC4088750}" type="datetime1">
              <a:rPr lang="en-US"/>
              <a:pPr>
                <a:defRPr/>
              </a:pPr>
              <a:t>9/10/21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Lecture2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2440E-2241-E141-82EF-819BD34BB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701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F5BDD-2ECC-1F49-B3ED-6C93601D386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0493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A1BB8-5B1D-924F-B76B-379A9540144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6476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F1545-47F9-8942-ADE8-70D46BD7C89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0583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0C35F-8BA1-8643-8876-5113D89D9B07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720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C4DD5-09EF-4F43-9D18-C26673BC69C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7505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4525" y="15843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613025" y="6407150"/>
            <a:ext cx="3848100" cy="3143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5ED5C5C7-325D-8948-AB6E-B9D3107AC7B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874713" y="655638"/>
            <a:ext cx="73834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i="1">
                <a:solidFill>
                  <a:srgbClr val="000000"/>
                </a:solidFill>
                <a:latin typeface="Times New Roman" charset="0"/>
                <a:cs typeface="+mn-cs"/>
              </a:rPr>
              <a:t>Object-Oriented Software Engineering: An Agile Unified Methodology</a:t>
            </a:r>
          </a:p>
          <a:p>
            <a:pPr algn="ctr" eaLnBrk="1" hangingPunct="1"/>
            <a:r>
              <a:rPr lang="en-US" sz="2000" i="1">
                <a:solidFill>
                  <a:srgbClr val="000000"/>
                </a:solidFill>
                <a:latin typeface="Times New Roman" charset="0"/>
                <a:cs typeface="+mn-cs"/>
              </a:rPr>
              <a:t>by David Kung</a:t>
            </a: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5544" name="Text Box 3"/>
          <p:cNvSpPr txBox="1">
            <a:spLocks noChangeArrowheads="1"/>
          </p:cNvSpPr>
          <p:nvPr/>
        </p:nvSpPr>
        <p:spPr bwMode="auto">
          <a:xfrm>
            <a:off x="1714500" y="6604000"/>
            <a:ext cx="56562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3" tIns="51417" rIns="102833" bIns="51417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 defTabSz="10287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>
                <a:solidFill>
                  <a:srgbClr val="000000"/>
                </a:solidFill>
              </a:rPr>
              <a:t>Copyright </a:t>
            </a:r>
            <a:r>
              <a:rPr lang="en-US" sz="1000">
                <a:solidFill>
                  <a:srgbClr val="000000"/>
                </a:solidFill>
                <a:cs typeface="Times New Roman" charset="0"/>
              </a:rPr>
              <a:t>© </a:t>
            </a:r>
            <a:r>
              <a:rPr lang="en-US" sz="1000">
                <a:solidFill>
                  <a:srgbClr val="000000"/>
                </a:solidFill>
              </a:rPr>
              <a:t>The McGraw-Hill Companies, Inc. Permission required for reproduction or display.</a:t>
            </a:r>
          </a:p>
        </p:txBody>
      </p:sp>
      <p:pic>
        <p:nvPicPr>
          <p:cNvPr id="65545" name="Picture 26" descr="branding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16FA1-5248-4E4B-B04F-2844803C4AA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1882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3BB27-FDEC-1246-B537-39C16D385AE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5825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254327-22D3-0544-99DE-8A4F197EB25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8914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D26BA-E3DE-8E4A-9112-F1AE134E6F47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9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D17CA-0E0A-9A41-ACA0-54A9E966DDAA}" type="datetime1">
              <a:rPr lang="en-US"/>
              <a:pPr>
                <a:defRPr/>
              </a:pPr>
              <a:t>9/10/21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Lecture2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C9A38-E5C5-C240-B5FF-DD3FB9E5B7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594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215D4-2C61-8244-AF73-E7A8325D37F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7632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F5BDD-2ECC-1F49-B3ED-6C93601D386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0493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A1BB8-5B1D-924F-B76B-379A9540144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6476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F1545-47F9-8942-ADE8-70D46BD7C89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0583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0C35F-8BA1-8643-8876-5113D89D9B07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720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C4DD5-09EF-4F43-9D18-C26673BC69C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7505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4525" y="15843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613025" y="6407150"/>
            <a:ext cx="3848100" cy="3143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9751274A-6B6E-174E-87C9-694752E925B9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874713" y="655638"/>
            <a:ext cx="73834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i="1">
                <a:solidFill>
                  <a:srgbClr val="000000"/>
                </a:solidFill>
                <a:latin typeface="Times New Roman" charset="0"/>
                <a:cs typeface="+mn-cs"/>
              </a:rPr>
              <a:t>Object-Oriented Software Engineering: An Agile Unified Methodology</a:t>
            </a:r>
          </a:p>
          <a:p>
            <a:pPr algn="ctr" eaLnBrk="1" hangingPunct="1"/>
            <a:r>
              <a:rPr lang="en-US" sz="2000" i="1">
                <a:solidFill>
                  <a:srgbClr val="000000"/>
                </a:solidFill>
                <a:latin typeface="Times New Roman" charset="0"/>
                <a:cs typeface="+mn-cs"/>
              </a:rPr>
              <a:t>by David Kung</a:t>
            </a: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5544" name="Text Box 3"/>
          <p:cNvSpPr txBox="1">
            <a:spLocks noChangeArrowheads="1"/>
          </p:cNvSpPr>
          <p:nvPr/>
        </p:nvSpPr>
        <p:spPr bwMode="auto">
          <a:xfrm>
            <a:off x="1714500" y="6604000"/>
            <a:ext cx="56562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3" tIns="51417" rIns="102833" bIns="51417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 defTabSz="10287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>
                <a:solidFill>
                  <a:srgbClr val="000000"/>
                </a:solidFill>
              </a:rPr>
              <a:t>Copyright </a:t>
            </a:r>
            <a:r>
              <a:rPr lang="en-US" sz="1000">
                <a:solidFill>
                  <a:srgbClr val="000000"/>
                </a:solidFill>
                <a:cs typeface="Times New Roman" charset="0"/>
              </a:rPr>
              <a:t>© </a:t>
            </a:r>
            <a:r>
              <a:rPr lang="en-US" sz="1000">
                <a:solidFill>
                  <a:srgbClr val="000000"/>
                </a:solidFill>
              </a:rPr>
              <a:t>The McGraw-Hill Companies, Inc. Permission required for reproduction or display.</a:t>
            </a:r>
          </a:p>
        </p:txBody>
      </p:sp>
      <p:pic>
        <p:nvPicPr>
          <p:cNvPr id="65545" name="Picture 26" descr="branding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BAB0E-9DA0-3E49-A5D5-F6B0FA2E86D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432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1D7DA-3EA1-BE44-8590-CB241B50082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47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DB10C-2FF3-204E-8DBE-821F924EA2E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8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B7008-2D24-BA42-9B11-59FBA9B78CC8}" type="datetime1">
              <a:rPr lang="en-US"/>
              <a:pPr>
                <a:defRPr/>
              </a:pPr>
              <a:t>9/10/21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Lecture2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6B638-D41C-644D-92F0-7D0DF2C757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195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1D44B6-8863-694F-93A0-06C1133011A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2962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D98E5F-F70C-7E4B-A2B0-10FA6DAA2A2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42191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35F6BD-34C4-A846-95A4-FAED136D657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696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04E46-9142-174D-9272-D7326561C47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4143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A94B2-5983-C946-86EF-04F7AAC911C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36992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A2E98-3CC4-D547-A722-3D24E2AFFF5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63603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8292C-9092-3647-AA0F-E0BED2C1FBB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057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4525" y="15843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613025" y="6407150"/>
            <a:ext cx="3848100" cy="3143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9751274A-6B6E-174E-87C9-694752E925B9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874713" y="655638"/>
            <a:ext cx="73834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i="1">
                <a:solidFill>
                  <a:srgbClr val="000000"/>
                </a:solidFill>
                <a:latin typeface="Times New Roman" charset="0"/>
                <a:cs typeface="+mn-cs"/>
              </a:rPr>
              <a:t>Object-Oriented Software Engineering: An Agile Unified Methodology</a:t>
            </a:r>
          </a:p>
          <a:p>
            <a:pPr algn="ctr" eaLnBrk="1" hangingPunct="1"/>
            <a:r>
              <a:rPr lang="en-US" sz="2000" i="1">
                <a:solidFill>
                  <a:srgbClr val="000000"/>
                </a:solidFill>
                <a:latin typeface="Times New Roman" charset="0"/>
                <a:cs typeface="+mn-cs"/>
              </a:rPr>
              <a:t>by David Kung</a:t>
            </a: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5544" name="Text Box 3"/>
          <p:cNvSpPr txBox="1">
            <a:spLocks noChangeArrowheads="1"/>
          </p:cNvSpPr>
          <p:nvPr/>
        </p:nvSpPr>
        <p:spPr bwMode="auto">
          <a:xfrm>
            <a:off x="1714500" y="6604000"/>
            <a:ext cx="56562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3" tIns="51417" rIns="102833" bIns="51417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 defTabSz="10287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>
                <a:solidFill>
                  <a:srgbClr val="000000"/>
                </a:solidFill>
              </a:rPr>
              <a:t>Copyright </a:t>
            </a:r>
            <a:r>
              <a:rPr lang="en-US" sz="1000">
                <a:solidFill>
                  <a:srgbClr val="000000"/>
                </a:solidFill>
                <a:cs typeface="Times New Roman" charset="0"/>
              </a:rPr>
              <a:t>© </a:t>
            </a:r>
            <a:r>
              <a:rPr lang="en-US" sz="1000">
                <a:solidFill>
                  <a:srgbClr val="000000"/>
                </a:solidFill>
              </a:rPr>
              <a:t>The McGraw-Hill Companies, Inc. Permission required for reproduction or display.</a:t>
            </a:r>
          </a:p>
        </p:txBody>
      </p:sp>
      <p:pic>
        <p:nvPicPr>
          <p:cNvPr id="65545" name="Picture 26" descr="branding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BAB0E-9DA0-3E49-A5D5-F6B0FA2E86D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432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1D7DA-3EA1-BE44-8590-CB241B50082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C382A-578D-3644-888A-0D6E3C7D5D7F}" type="datetime1">
              <a:rPr lang="en-US"/>
              <a:pPr>
                <a:defRPr/>
              </a:pPr>
              <a:t>9/10/21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Lecture2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0241E-F6CE-244F-AF21-3008B1AC0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2662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DB10C-2FF3-204E-8DBE-821F924EA2E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8226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1D44B6-8863-694F-93A0-06C1133011A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29621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D98E5F-F70C-7E4B-A2B0-10FA6DAA2A2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42191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35F6BD-34C4-A846-95A4-FAED136D657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6961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04E46-9142-174D-9272-D7326561C47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41438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A94B2-5983-C946-86EF-04F7AAC911C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3699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A2E98-3CC4-D547-A722-3D24E2AFFF5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63603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8292C-9092-3647-AA0F-E0BED2C1FBB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057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4525" y="15843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613025" y="6407150"/>
            <a:ext cx="3848100" cy="3143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9751274A-6B6E-174E-87C9-694752E925B9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874713" y="655638"/>
            <a:ext cx="73834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i="1">
                <a:solidFill>
                  <a:srgbClr val="000000"/>
                </a:solidFill>
                <a:latin typeface="Times New Roman" charset="0"/>
                <a:cs typeface="+mn-cs"/>
              </a:rPr>
              <a:t>Object-Oriented Software Engineering: An Agile Unified Methodology</a:t>
            </a:r>
          </a:p>
          <a:p>
            <a:pPr algn="ctr" eaLnBrk="1" hangingPunct="1"/>
            <a:r>
              <a:rPr lang="en-US" sz="2000" i="1">
                <a:solidFill>
                  <a:srgbClr val="000000"/>
                </a:solidFill>
                <a:latin typeface="Times New Roman" charset="0"/>
                <a:cs typeface="+mn-cs"/>
              </a:rPr>
              <a:t>by David Kung</a:t>
            </a: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5544" name="Text Box 3"/>
          <p:cNvSpPr txBox="1">
            <a:spLocks noChangeArrowheads="1"/>
          </p:cNvSpPr>
          <p:nvPr/>
        </p:nvSpPr>
        <p:spPr bwMode="auto">
          <a:xfrm>
            <a:off x="1714500" y="6604000"/>
            <a:ext cx="56562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3" tIns="51417" rIns="102833" bIns="51417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 defTabSz="10287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>
                <a:solidFill>
                  <a:srgbClr val="000000"/>
                </a:solidFill>
              </a:rPr>
              <a:t>Copyright </a:t>
            </a:r>
            <a:r>
              <a:rPr lang="en-US" sz="1000">
                <a:solidFill>
                  <a:srgbClr val="000000"/>
                </a:solidFill>
                <a:cs typeface="Times New Roman" charset="0"/>
              </a:rPr>
              <a:t>© </a:t>
            </a:r>
            <a:r>
              <a:rPr lang="en-US" sz="1000">
                <a:solidFill>
                  <a:srgbClr val="000000"/>
                </a:solidFill>
              </a:rPr>
              <a:t>The McGraw-Hill Companies, Inc. Permission required for reproduction or display.</a:t>
            </a:r>
          </a:p>
        </p:txBody>
      </p:sp>
      <p:pic>
        <p:nvPicPr>
          <p:cNvPr id="65545" name="Picture 26" descr="branding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BAB0E-9DA0-3E49-A5D5-F6B0FA2E86D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4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A3BCE-F72E-F047-A9A5-87564D101155}" type="datetime1">
              <a:rPr lang="en-US"/>
              <a:pPr>
                <a:defRPr/>
              </a:pPr>
              <a:t>9/10/21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Lecture2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5DBB5-3C87-2D4D-BA87-B4DAB31D0A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6404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1D7DA-3EA1-BE44-8590-CB241B50082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479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DB10C-2FF3-204E-8DBE-821F924EA2E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8226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1D44B6-8863-694F-93A0-06C1133011A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29621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D98E5F-F70C-7E4B-A2B0-10FA6DAA2A2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42191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35F6BD-34C4-A846-95A4-FAED136D657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6961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04E46-9142-174D-9272-D7326561C47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41438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A94B2-5983-C946-86EF-04F7AAC911C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36992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A2E98-3CC4-D547-A722-3D24E2AFFF5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63603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8292C-9092-3647-AA0F-E0BED2C1FBB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057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4525" y="15843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613025" y="6407150"/>
            <a:ext cx="3848100" cy="3143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9751274A-6B6E-174E-87C9-694752E925B9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874713" y="655638"/>
            <a:ext cx="73834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i="1">
                <a:solidFill>
                  <a:srgbClr val="000000"/>
                </a:solidFill>
                <a:latin typeface="Times New Roman" charset="0"/>
                <a:cs typeface="+mn-cs"/>
              </a:rPr>
              <a:t>Object-Oriented Software Engineering: An Agile Unified Methodology</a:t>
            </a:r>
          </a:p>
          <a:p>
            <a:pPr algn="ctr" eaLnBrk="1" hangingPunct="1"/>
            <a:r>
              <a:rPr lang="en-US" sz="2000" i="1">
                <a:solidFill>
                  <a:srgbClr val="000000"/>
                </a:solidFill>
                <a:latin typeface="Times New Roman" charset="0"/>
                <a:cs typeface="+mn-cs"/>
              </a:rPr>
              <a:t>by David Kung</a:t>
            </a: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5544" name="Text Box 3"/>
          <p:cNvSpPr txBox="1">
            <a:spLocks noChangeArrowheads="1"/>
          </p:cNvSpPr>
          <p:nvPr/>
        </p:nvSpPr>
        <p:spPr bwMode="auto">
          <a:xfrm>
            <a:off x="1714500" y="6604000"/>
            <a:ext cx="56562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3" tIns="51417" rIns="102833" bIns="51417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 defTabSz="10287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>
                <a:solidFill>
                  <a:srgbClr val="000000"/>
                </a:solidFill>
              </a:rPr>
              <a:t>Copyright </a:t>
            </a:r>
            <a:r>
              <a:rPr lang="en-US" sz="1000">
                <a:solidFill>
                  <a:srgbClr val="000000"/>
                </a:solidFill>
                <a:cs typeface="Times New Roman" charset="0"/>
              </a:rPr>
              <a:t>© </a:t>
            </a:r>
            <a:r>
              <a:rPr lang="en-US" sz="1000">
                <a:solidFill>
                  <a:srgbClr val="000000"/>
                </a:solidFill>
              </a:rPr>
              <a:t>The McGraw-Hill Companies, Inc. Permission required for reproduction or display.</a:t>
            </a:r>
          </a:p>
        </p:txBody>
      </p:sp>
      <p:pic>
        <p:nvPicPr>
          <p:cNvPr id="65545" name="Picture 26" descr="branding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FB68B-2ACE-9D41-BCA3-A1D378548364}" type="datetime1">
              <a:rPr lang="en-US"/>
              <a:pPr>
                <a:defRPr/>
              </a:pPr>
              <a:t>9/10/21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Lecture2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F58EA-39BE-B245-B5B7-296F2A1E7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5115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BAB0E-9DA0-3E49-A5D5-F6B0FA2E86D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4326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1D7DA-3EA1-BE44-8590-CB241B50082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479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DB10C-2FF3-204E-8DBE-821F924EA2E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8226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1D44B6-8863-694F-93A0-06C1133011A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29621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D98E5F-F70C-7E4B-A2B0-10FA6DAA2A2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42191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35F6BD-34C4-A846-95A4-FAED136D657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6961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04E46-9142-174D-9272-D7326561C47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41438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A94B2-5983-C946-86EF-04F7AAC911C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36992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A2E98-3CC4-D547-A722-3D24E2AFFF5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6360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8292C-9092-3647-AA0F-E0BED2C1FBB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fld id="{585E7D96-AE56-F94C-97B2-40B87CEDF384}" type="datetime1">
              <a:rPr lang="en-US"/>
              <a:pPr>
                <a:defRPr/>
              </a:pPr>
              <a:t>9/10/21</a:t>
            </a:fld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Lecture2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8E52820-76E6-7744-BA0C-8646B392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-111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-111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-111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-11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-11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-11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-111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o"/>
        <a:defRPr sz="30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n"/>
        <a:defRPr sz="2600">
          <a:solidFill>
            <a:schemeClr val="tx1"/>
          </a:solidFill>
          <a:latin typeface="+mn-lt"/>
          <a:ea typeface="ＭＳ Ｐゴシック" pitchFamily="-111" charset="-128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o"/>
        <a:defRPr sz="23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-111" charset="2"/>
        <a:buChar char="§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-111" charset="2"/>
        <a:buChar char="§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-111" charset="2"/>
        <a:buChar char="§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-111" charset="2"/>
        <a:buChar char="§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endParaRPr lang="en-US" altLang="zh-CN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81063" y="6421438"/>
            <a:ext cx="7434262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</a:rPr>
              <a:t>Copyright © The McGraw-Hill Companies, Inc. Permission required for reproduction or display.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fld id="{8130B6A4-4EFA-6943-AE90-419A0B80AB8C}" type="slidenum">
              <a:rPr lang="zh-CN" altLang="en-US" smtClean="0">
                <a:solidFill>
                  <a:srgbClr val="000000"/>
                </a:solidFill>
                <a:latin typeface="Times New Roman" charset="0"/>
              </a:rPr>
              <a:pPr eaLnBrk="1" hangingPunct="1"/>
              <a:t>‹#›</a:t>
            </a:fld>
            <a:endParaRPr lang="en-US" altLang="zh-CN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endParaRPr lang="en-US" altLang="zh-CN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81063" y="6421438"/>
            <a:ext cx="7434262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</a:rPr>
              <a:t>Copyright © The McGraw-Hill Companies, Inc. Permission required for reproduction or display.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fld id="{8130B6A4-4EFA-6943-AE90-419A0B80AB8C}" type="slidenum">
              <a:rPr lang="zh-CN" altLang="en-US" smtClean="0">
                <a:solidFill>
                  <a:srgbClr val="000000"/>
                </a:solidFill>
                <a:latin typeface="Times New Roman" charset="0"/>
              </a:rPr>
              <a:pPr eaLnBrk="1" hangingPunct="1"/>
              <a:t>‹#›</a:t>
            </a:fld>
            <a:endParaRPr lang="en-US" altLang="zh-CN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endParaRPr lang="en-US" altLang="zh-CN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81063" y="6421438"/>
            <a:ext cx="7434262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</a:rPr>
              <a:t>Copyright © The McGraw-Hill Companies, Inc. Permission required for reproduction or display.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fld id="{8130B6A4-4EFA-6943-AE90-419A0B80AB8C}" type="slidenum">
              <a:rPr lang="zh-CN" altLang="en-US" smtClean="0">
                <a:solidFill>
                  <a:srgbClr val="000000"/>
                </a:solidFill>
                <a:latin typeface="Times New Roman" charset="0"/>
              </a:rPr>
              <a:pPr eaLnBrk="1" hangingPunct="1"/>
              <a:t>‹#›</a:t>
            </a:fld>
            <a:endParaRPr lang="en-US" altLang="zh-CN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endParaRPr lang="en-US" altLang="zh-CN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81063" y="6421438"/>
            <a:ext cx="7434262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</a:rPr>
              <a:t>Copyright © The McGraw-Hill Companies, Inc. Permission required for reproduction or display.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fld id="{8130B6A4-4EFA-6943-AE90-419A0B80AB8C}" type="slidenum">
              <a:rPr lang="zh-CN" altLang="en-US" smtClean="0">
                <a:solidFill>
                  <a:srgbClr val="000000"/>
                </a:solidFill>
                <a:latin typeface="Times New Roman" charset="0"/>
              </a:rPr>
              <a:pPr eaLnBrk="1" hangingPunct="1"/>
              <a:t>‹#›</a:t>
            </a:fld>
            <a:endParaRPr lang="en-US" altLang="zh-CN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ea typeface="宋体" charset="0"/>
                <a:cs typeface="宋体" charset="0"/>
              </a:defRPr>
            </a:lvl1pPr>
          </a:lstStyle>
          <a:p>
            <a:pPr eaLnBrk="1" hangingPunct="1"/>
            <a:endParaRPr lang="en-US" altLang="zh-CN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20950" y="6421438"/>
            <a:ext cx="4071938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tx1"/>
                </a:solidFill>
                <a:ea typeface="宋体" charset="0"/>
                <a:cs typeface="宋体" charset="0"/>
              </a:defRPr>
            </a:lvl1pPr>
          </a:lstStyle>
          <a:p>
            <a:pPr algn="ctr" eaLnBrk="1" hangingPunct="1"/>
            <a:r>
              <a:rPr lang="en-US">
                <a:solidFill>
                  <a:srgbClr val="000000"/>
                </a:solidFill>
                <a:latin typeface="Times New Roman" charset="0"/>
              </a:rPr>
              <a:t>Copyright © The McGraw-Hill Companies, Inc.</a:t>
            </a:r>
            <a:endParaRPr lang="en-US" altLang="zh-CN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ea typeface="宋体" charset="0"/>
                <a:cs typeface="宋体" charset="0"/>
              </a:defRPr>
            </a:lvl1pPr>
          </a:lstStyle>
          <a:p>
            <a:pPr eaLnBrk="1" hangingPunct="1"/>
            <a:fld id="{78E725A4-2DFB-9C4B-BEB7-06D97066AA85}" type="slidenum">
              <a:rPr lang="zh-CN" altLang="en-US" smtClean="0">
                <a:solidFill>
                  <a:srgbClr val="000000"/>
                </a:solidFill>
                <a:latin typeface="Times New Roman" charset="0"/>
              </a:rPr>
              <a:pPr eaLnBrk="1" hangingPunct="1"/>
              <a:t>‹#›</a:t>
            </a:fld>
            <a:endParaRPr lang="en-US" altLang="zh-CN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fld id="{AD5F6E07-E7D9-754C-AAA1-4A8A6EE546C3}" type="datetime4">
              <a:rPr lang="en-US" smtClean="0">
                <a:solidFill>
                  <a:srgbClr val="000000"/>
                </a:solidFill>
                <a:latin typeface="Times New Roman" charset="0"/>
              </a:rPr>
              <a:pPr eaLnBrk="1" hangingPunct="1"/>
              <a:t>September 10, 2021</a:t>
            </a:fld>
            <a:endParaRPr lang="en-US" altLang="zh-CN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20950" y="6421438"/>
            <a:ext cx="4071938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r>
              <a:rPr lang="en-US">
                <a:solidFill>
                  <a:srgbClr val="000000"/>
                </a:solidFill>
                <a:latin typeface="Times New Roman" charset="0"/>
              </a:rPr>
              <a:t>Copyright © The McGraw-Hill Companies, Inc.</a:t>
            </a:r>
            <a:endParaRPr lang="en-US" altLang="zh-CN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fld id="{B5D477ED-72D5-864A-8A7C-A0EFA3400C8F}" type="slidenum">
              <a:rPr lang="zh-CN" altLang="en-US" smtClean="0">
                <a:solidFill>
                  <a:srgbClr val="000000"/>
                </a:solidFill>
                <a:latin typeface="Times New Roman" charset="0"/>
              </a:rPr>
              <a:pPr eaLnBrk="1" hangingPunct="1"/>
              <a:t>‹#›</a:t>
            </a:fld>
            <a:endParaRPr lang="en-US" altLang="zh-CN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fld id="{AD5F6E07-E7D9-754C-AAA1-4A8A6EE546C3}" type="datetime4">
              <a:rPr lang="en-US" smtClean="0">
                <a:solidFill>
                  <a:srgbClr val="000000"/>
                </a:solidFill>
                <a:latin typeface="Times New Roman" charset="0"/>
              </a:rPr>
              <a:pPr eaLnBrk="1" hangingPunct="1"/>
              <a:t>September 10, 2021</a:t>
            </a:fld>
            <a:endParaRPr lang="en-US" altLang="zh-CN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20950" y="6421438"/>
            <a:ext cx="4071938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r>
              <a:rPr lang="en-US">
                <a:solidFill>
                  <a:srgbClr val="000000"/>
                </a:solidFill>
                <a:latin typeface="Times New Roman" charset="0"/>
              </a:rPr>
              <a:t>Copyright © The McGraw-Hill Companies, Inc.</a:t>
            </a:r>
            <a:endParaRPr lang="en-US" altLang="zh-CN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fld id="{B5D477ED-72D5-864A-8A7C-A0EFA3400C8F}" type="slidenum">
              <a:rPr lang="zh-CN" altLang="en-US" smtClean="0">
                <a:solidFill>
                  <a:srgbClr val="000000"/>
                </a:solidFill>
                <a:latin typeface="Times New Roman" charset="0"/>
              </a:rPr>
              <a:pPr eaLnBrk="1" hangingPunct="1"/>
              <a:t>‹#›</a:t>
            </a:fld>
            <a:endParaRPr lang="en-US" altLang="zh-CN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endParaRPr lang="en-US" altLang="zh-CN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81063" y="6421438"/>
            <a:ext cx="7434262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</a:rPr>
              <a:t>Copyright © The McGraw-Hill Companies, Inc. Permission required for reproduction or display.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fld id="{CB5C0744-5326-5947-B97F-1681F3AB68E7}" type="slidenum">
              <a:rPr lang="zh-CN" altLang="en-US" smtClean="0">
                <a:solidFill>
                  <a:srgbClr val="000000"/>
                </a:solidFill>
                <a:latin typeface="Times New Roman" charset="0"/>
              </a:rPr>
              <a:pPr eaLnBrk="1" hangingPunct="1"/>
              <a:t>‹#›</a:t>
            </a:fld>
            <a:endParaRPr lang="en-US" altLang="zh-CN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endParaRPr lang="en-US" altLang="zh-CN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81063" y="6421438"/>
            <a:ext cx="7434262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</a:rPr>
              <a:t>Copyright © The McGraw-Hill Companies, Inc. Permission required for reproduction or display.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fld id="{CB5C0744-5326-5947-B97F-1681F3AB68E7}" type="slidenum">
              <a:rPr lang="zh-CN" altLang="en-US" smtClean="0">
                <a:solidFill>
                  <a:srgbClr val="000000"/>
                </a:solidFill>
                <a:latin typeface="Times New Roman" charset="0"/>
              </a:rPr>
              <a:pPr eaLnBrk="1" hangingPunct="1"/>
              <a:t>‹#›</a:t>
            </a:fld>
            <a:endParaRPr lang="en-US" altLang="zh-CN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endParaRPr lang="en-US" altLang="zh-CN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81063" y="6421438"/>
            <a:ext cx="7434262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</a:rPr>
              <a:t>Copyright © The McGraw-Hill Companies, Inc. Permission required for reproduction or display.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fld id="{8130B6A4-4EFA-6943-AE90-419A0B80AB8C}" type="slidenum">
              <a:rPr lang="zh-CN" altLang="en-US" smtClean="0">
                <a:solidFill>
                  <a:srgbClr val="000000"/>
                </a:solidFill>
                <a:latin typeface="Times New Roman" charset="0"/>
              </a:rPr>
              <a:pPr eaLnBrk="1" hangingPunct="1"/>
              <a:t>‹#›</a:t>
            </a:fld>
            <a:endParaRPr lang="en-US" altLang="zh-CN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endParaRPr lang="en-US" altLang="zh-CN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81063" y="6421438"/>
            <a:ext cx="7434262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</a:rPr>
              <a:t>Copyright © The McGraw-Hill Companies, Inc. Permission required for reproduction or display.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fld id="{8130B6A4-4EFA-6943-AE90-419A0B80AB8C}" type="slidenum">
              <a:rPr lang="zh-CN" altLang="en-US" smtClean="0">
                <a:solidFill>
                  <a:srgbClr val="000000"/>
                </a:solidFill>
                <a:latin typeface="Times New Roman" charset="0"/>
              </a:rPr>
              <a:pPr eaLnBrk="1" hangingPunct="1"/>
              <a:t>‹#›</a:t>
            </a:fld>
            <a:endParaRPr lang="en-US" altLang="zh-CN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endParaRPr lang="en-US" altLang="zh-CN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81063" y="6421438"/>
            <a:ext cx="7434262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</a:rPr>
              <a:t>Copyright © The McGraw-Hill Companies, Inc. Permission required for reproduction or display.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fld id="{8130B6A4-4EFA-6943-AE90-419A0B80AB8C}" type="slidenum">
              <a:rPr lang="zh-CN" altLang="en-US" smtClean="0">
                <a:solidFill>
                  <a:srgbClr val="000000"/>
                </a:solidFill>
                <a:latin typeface="Times New Roman" charset="0"/>
              </a:rPr>
              <a:pPr eaLnBrk="1" hangingPunct="1"/>
              <a:t>‹#›</a:t>
            </a:fld>
            <a:endParaRPr lang="en-US" altLang="zh-CN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endParaRPr lang="en-US" altLang="zh-CN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81063" y="6421438"/>
            <a:ext cx="7434262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</a:rPr>
              <a:t>Copyright © The McGraw-Hill Companies, Inc. Permission required for reproduction or display.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0"/>
                <a:cs typeface="宋体" charset="0"/>
              </a:defRPr>
            </a:lvl1pPr>
          </a:lstStyle>
          <a:p>
            <a:pPr eaLnBrk="1" hangingPunct="1"/>
            <a:fld id="{8130B6A4-4EFA-6943-AE90-419A0B80AB8C}" type="slidenum">
              <a:rPr lang="zh-CN" altLang="en-US" smtClean="0">
                <a:solidFill>
                  <a:srgbClr val="000000"/>
                </a:solidFill>
                <a:latin typeface="Times New Roman" charset="0"/>
              </a:rPr>
              <a:pPr eaLnBrk="1" hangingPunct="1"/>
              <a:t>‹#›</a:t>
            </a:fld>
            <a:endParaRPr lang="en-US" altLang="zh-CN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0.wmf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4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3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21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1D5F-B345-FC4B-A4D1-156F81AB5041}" type="slidenum">
              <a:rPr lang="zh-CN" altLang="en-US">
                <a:solidFill>
                  <a:srgbClr val="000000"/>
                </a:solidFill>
              </a:rPr>
              <a:pPr/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Software Engineering?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1195388"/>
          </a:xfrm>
        </p:spPr>
        <p:txBody>
          <a:bodyPr/>
          <a:lstStyle/>
          <a:p>
            <a:pPr marL="609600" indent="-609600">
              <a:buFont typeface="Symbol" charset="0"/>
              <a:buNone/>
            </a:pPr>
            <a:r>
              <a:rPr lang="en-US"/>
              <a:t>To work together, the software engineers must overcome three challenges, among others:</a:t>
            </a:r>
          </a:p>
          <a:p>
            <a:pPr marL="990600" lvl="1" indent="-533400">
              <a:buFont typeface="Symbol" charset="0"/>
              <a:buNone/>
            </a:pPr>
            <a:endParaRPr lang="en-US"/>
          </a:p>
          <a:p>
            <a:pPr marL="990600" lvl="1" indent="-533400">
              <a:buFont typeface="Symbol" charset="0"/>
              <a:buNone/>
            </a:pPr>
            <a:endParaRPr lang="en-US"/>
          </a:p>
          <a:p>
            <a:pPr marL="990600" lvl="1" indent="-533400">
              <a:buFont typeface="Symbol" charset="0"/>
              <a:buNone/>
            </a:pPr>
            <a:endParaRPr lang="en-US"/>
          </a:p>
          <a:p>
            <a:pPr marL="609600" indent="-609600">
              <a:buFontTx/>
              <a:buNone/>
            </a:pPr>
            <a:endParaRPr lang="en-US"/>
          </a:p>
        </p:txBody>
      </p:sp>
      <p:grpSp>
        <p:nvGrpSpPr>
          <p:cNvPr id="70660" name="Group 4"/>
          <p:cNvGrpSpPr>
            <a:grpSpLocks/>
          </p:cNvGrpSpPr>
          <p:nvPr/>
        </p:nvGrpSpPr>
        <p:grpSpPr bwMode="auto">
          <a:xfrm>
            <a:off x="3660775" y="2185988"/>
            <a:ext cx="2144713" cy="1738312"/>
            <a:chOff x="2182" y="1346"/>
            <a:chExt cx="1351" cy="1095"/>
          </a:xfrm>
        </p:grpSpPr>
        <p:pic>
          <p:nvPicPr>
            <p:cNvPr id="70661" name="Picture 5" descr="K01934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1" y="1346"/>
              <a:ext cx="858" cy="86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662" name="Text Box 6"/>
            <p:cNvSpPr txBox="1">
              <a:spLocks noChangeArrowheads="1"/>
            </p:cNvSpPr>
            <p:nvPr/>
          </p:nvSpPr>
          <p:spPr bwMode="auto">
            <a:xfrm>
              <a:off x="2182" y="2153"/>
              <a:ext cx="1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000000"/>
                  </a:solidFill>
                  <a:latin typeface="Times New Roman" charset="0"/>
                  <a:cs typeface="+mn-cs"/>
                </a:rPr>
                <a:t>Communication</a:t>
              </a:r>
            </a:p>
          </p:txBody>
        </p:sp>
      </p:grpSp>
      <p:grpSp>
        <p:nvGrpSpPr>
          <p:cNvPr id="70663" name="Group 7"/>
          <p:cNvGrpSpPr>
            <a:grpSpLocks/>
          </p:cNvGrpSpPr>
          <p:nvPr/>
        </p:nvGrpSpPr>
        <p:grpSpPr bwMode="auto">
          <a:xfrm>
            <a:off x="6472238" y="2149475"/>
            <a:ext cx="1790700" cy="1811338"/>
            <a:chOff x="4077" y="1309"/>
            <a:chExt cx="1128" cy="1141"/>
          </a:xfrm>
        </p:grpSpPr>
        <p:pic>
          <p:nvPicPr>
            <p:cNvPr id="70664" name="Picture 8" descr="K01934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4" y="1309"/>
              <a:ext cx="880" cy="84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665" name="Text Box 9"/>
            <p:cNvSpPr txBox="1">
              <a:spLocks noChangeArrowheads="1"/>
            </p:cNvSpPr>
            <p:nvPr/>
          </p:nvSpPr>
          <p:spPr bwMode="auto">
            <a:xfrm>
              <a:off x="4077" y="2162"/>
              <a:ext cx="11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000000"/>
                  </a:solidFill>
                  <a:latin typeface="Times New Roman" charset="0"/>
                  <a:cs typeface="+mn-cs"/>
                </a:rPr>
                <a:t>Coordination</a:t>
              </a:r>
            </a:p>
          </p:txBody>
        </p:sp>
      </p:grpSp>
      <p:grpSp>
        <p:nvGrpSpPr>
          <p:cNvPr id="70666" name="Group 10"/>
          <p:cNvGrpSpPr>
            <a:grpSpLocks/>
          </p:cNvGrpSpPr>
          <p:nvPr/>
        </p:nvGrpSpPr>
        <p:grpSpPr bwMode="auto">
          <a:xfrm>
            <a:off x="557213" y="2070100"/>
            <a:ext cx="2397125" cy="1971675"/>
            <a:chOff x="351" y="1304"/>
            <a:chExt cx="1510" cy="1242"/>
          </a:xfrm>
        </p:grpSpPr>
        <p:sp>
          <p:nvSpPr>
            <p:cNvPr id="70667" name="Text Box 11"/>
            <p:cNvSpPr txBox="1">
              <a:spLocks noChangeArrowheads="1"/>
            </p:cNvSpPr>
            <p:nvPr/>
          </p:nvSpPr>
          <p:spPr bwMode="auto">
            <a:xfrm>
              <a:off x="351" y="2258"/>
              <a:ext cx="1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000000"/>
                  </a:solidFill>
                  <a:latin typeface="Times New Roman" charset="0"/>
                  <a:cs typeface="+mn-cs"/>
                </a:rPr>
                <a:t>Conceptualization</a:t>
              </a:r>
            </a:p>
          </p:txBody>
        </p:sp>
        <p:pic>
          <p:nvPicPr>
            <p:cNvPr id="70668" name="Picture 12" descr="J070550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" y="1304"/>
              <a:ext cx="975" cy="100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433388" y="4229100"/>
            <a:ext cx="8188325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  <a:latin typeface="Times New Roman" charset="0"/>
                <a:cs typeface="+mn-cs"/>
              </a:rPr>
              <a:t>Solution: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 charset="0"/>
                <a:cs typeface="+mn-cs"/>
              </a:rPr>
              <a:t> Processes and methodologies for analysis and design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 charset="0"/>
                <a:cs typeface="+mn-cs"/>
              </a:rPr>
              <a:t> UML for communication and coordination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 charset="0"/>
                <a:cs typeface="+mn-cs"/>
              </a:rPr>
              <a:t> Tools that automate or support methodology steps.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71406F36-9AC0-0E4E-93D4-6A0B41F24013}" type="datetime1">
              <a:rPr lang="en-US" sz="1200"/>
              <a:pPr/>
              <a:t>9/10/21</a:t>
            </a:fld>
            <a:endParaRPr lang="en-US" sz="1200"/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200"/>
              <a:t>Lecture2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DE2D6C0-C8D0-9E45-8132-DC0C432DE46D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Waterfall model (continued)</a:t>
            </a:r>
          </a:p>
        </p:txBody>
      </p:sp>
      <p:graphicFrame>
        <p:nvGraphicFramePr>
          <p:cNvPr id="23557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33400" y="1219200"/>
          <a:ext cx="7904163" cy="443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7" name="Microsoft Draw Drawing" r:id="rId3" imgW="7905750" imgH="4429125" progId="MSDraw.Drawing.8.2">
                  <p:embed/>
                </p:oleObj>
              </mc:Choice>
              <mc:Fallback>
                <p:oleObj name="Microsoft Draw Drawing" r:id="rId3" imgW="7905750" imgH="4429125" progId="MSDraw.Drawing.8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7904163" cy="443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457200" y="54102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Times New Roman" charset="0"/>
              </a:rPr>
              <a:t>There are several variations to this model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786C26B-B353-9F4A-AAE1-704C2063ED16}" type="datetime1">
              <a:rPr lang="en-US" sz="1200"/>
              <a:pPr/>
              <a:t>9/10/21</a:t>
            </a:fld>
            <a:endParaRPr lang="en-US" sz="1200"/>
          </a:p>
        </p:txBody>
      </p:sp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200"/>
              <a:t>Lecture2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DBE176C-5821-DD4C-A000-22376FA6A27C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The waterfall model</a:t>
            </a:r>
          </a:p>
        </p:txBody>
      </p:sp>
      <p:pic>
        <p:nvPicPr>
          <p:cNvPr id="2458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752600"/>
            <a:ext cx="4864100" cy="4419600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5FDB8928-0CB7-F642-8309-CE28C2ACD4C5}" type="datetime1">
              <a:rPr lang="en-US" sz="1200"/>
              <a:pPr/>
              <a:t>9/10/21</a:t>
            </a:fld>
            <a:endParaRPr lang="en-US" sz="1200"/>
          </a:p>
        </p:txBody>
      </p:sp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200"/>
              <a:t>Lecture2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DAE972E-B7AB-8141-A794-D6EF3CC5F206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Waterfall Model (continued)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305800" cy="4114800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en-US" sz="2600">
                <a:latin typeface="Verdana" charset="0"/>
                <a:ea typeface="ＭＳ Ｐゴシック" charset="0"/>
                <a:cs typeface="ＭＳ Ｐゴシック" charset="0"/>
              </a:rPr>
              <a:t>Advantages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200">
                <a:latin typeface="Verdana" charset="0"/>
                <a:ea typeface="ＭＳ Ｐゴシック" charset="0"/>
              </a:rPr>
              <a:t>Linear model; simple and easy to follow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200">
                <a:latin typeface="Verdana" charset="0"/>
                <a:ea typeface="ＭＳ Ｐゴシック" charset="0"/>
              </a:rPr>
              <a:t>Feedback from each phase to earlier phases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200">
                <a:latin typeface="Verdana" charset="0"/>
                <a:ea typeface="ＭＳ Ｐゴシック" charset="0"/>
              </a:rPr>
              <a:t>Separate and distinct phases of specification and development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200">
                <a:latin typeface="Verdana" charset="0"/>
                <a:ea typeface="ＭＳ Ｐゴシック" charset="0"/>
              </a:rPr>
              <a:t>Enforced disciplined approach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200">
                <a:latin typeface="Verdana" charset="0"/>
                <a:ea typeface="ＭＳ Ｐゴシック" charset="0"/>
              </a:rPr>
              <a:t>The documents are essential tools for maintaining the product. Every change has to be reflected in the relevant documentation.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200">
                <a:latin typeface="Verdana" charset="0"/>
                <a:ea typeface="ＭＳ Ｐゴシック" charset="0"/>
              </a:rPr>
              <a:t>Every phase has to be approved by the SQA group.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200">
                <a:latin typeface="Verdana" charset="0"/>
                <a:ea typeface="ＭＳ Ｐゴシック" charset="0"/>
              </a:rPr>
              <a:t>Provides a good approach when the requirements are well understood.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sz="2200">
              <a:latin typeface="Verdana" charset="0"/>
              <a:ea typeface="ＭＳ Ｐゴシック" charset="0"/>
            </a:endParaRPr>
          </a:p>
          <a:p>
            <a:pPr marL="742950" lvl="1" indent="-285750" eaLnBrk="1" hangingPunct="1">
              <a:lnSpc>
                <a:spcPct val="80000"/>
              </a:lnSpc>
            </a:pPr>
            <a:endParaRPr lang="en-US" sz="2200">
              <a:latin typeface="Verdana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F4D6CF1-B28D-5B40-951F-3700D1341CE0}" type="datetime1">
              <a:rPr lang="en-US" sz="1200"/>
              <a:pPr/>
              <a:t>9/10/21</a:t>
            </a:fld>
            <a:endParaRPr lang="en-US" sz="1200"/>
          </a:p>
        </p:txBody>
      </p:sp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200"/>
              <a:t>Lecture2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524540DB-88B0-5746-9F00-8AFF3E01A389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Waterfall Model (continued)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43862" cy="3810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900">
                <a:latin typeface="Verdana" charset="0"/>
                <a:ea typeface="ＭＳ Ｐゴシック" charset="0"/>
                <a:cs typeface="ＭＳ Ｐゴシック" charset="0"/>
              </a:rPr>
              <a:t>Disadvantages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>
                <a:latin typeface="Verdana" charset="0"/>
                <a:ea typeface="ＭＳ Ｐゴシック" charset="0"/>
              </a:rPr>
              <a:t>Not easy to use for wicked (not-well-understood)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700">
                <a:latin typeface="Verdana" charset="0"/>
                <a:ea typeface="ＭＳ Ｐゴシック" charset="0"/>
              </a:rPr>
              <a:t>“</a:t>
            </a:r>
            <a:r>
              <a:rPr lang="en-US" altLang="ja-JP" sz="1700">
                <a:latin typeface="Verdana" charset="0"/>
                <a:ea typeface="ＭＳ Ｐゴシック" charset="0"/>
              </a:rPr>
              <a:t>All requirements must be well understood and frozen before development starts</a:t>
            </a:r>
            <a:r>
              <a:rPr lang="ja-JP" altLang="en-US" sz="1700">
                <a:latin typeface="Verdana" charset="0"/>
                <a:ea typeface="ＭＳ Ｐゴシック" charset="0"/>
              </a:rPr>
              <a:t>”</a:t>
            </a:r>
            <a:r>
              <a:rPr lang="en-US" altLang="ja-JP" sz="1700">
                <a:latin typeface="Verdana" charset="0"/>
                <a:ea typeface="ＭＳ Ｐゴシック" charset="0"/>
              </a:rPr>
              <a:t> is unrealistic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>
                <a:latin typeface="Verdana" charset="0"/>
                <a:ea typeface="ＭＳ Ｐゴシック" charset="0"/>
              </a:rPr>
              <a:t>Requirements evolve as development continues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>
                <a:latin typeface="Verdana" charset="0"/>
                <a:ea typeface="ＭＳ Ｐゴシック" charset="0"/>
              </a:rPr>
              <a:t>Difficult to estimate all the resources accurately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>
                <a:latin typeface="Verdana" charset="0"/>
                <a:ea typeface="ＭＳ Ｐゴシック" charset="0"/>
              </a:rPr>
              <a:t>Specific properties of the application domain are not considered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>
                <a:latin typeface="Verdana" charset="0"/>
                <a:ea typeface="ＭＳ Ｐゴシック" charset="0"/>
              </a:rPr>
              <a:t>The specification only exists on paper and the client not necessarily fully understands what the final product will look like.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>
                <a:latin typeface="Verdana" charset="0"/>
                <a:ea typeface="ＭＳ Ｐゴシック" charset="0"/>
              </a:rPr>
              <a:t>Only applicable, if a good specification document can be created.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>
                <a:latin typeface="Verdana" charset="0"/>
                <a:ea typeface="ＭＳ Ｐゴシック" charset="0"/>
              </a:rPr>
              <a:t>Full specifications are not necessarily known or identifiable at the beginning </a:t>
            </a:r>
            <a:r>
              <a:rPr sz="1700" noProof="1">
                <a:latin typeface="Verdana" charset="0"/>
                <a:ea typeface="ＭＳ Ｐゴシック" charset="0"/>
                <a:sym typeface="Wingdings" charset="0"/>
              </a:rPr>
              <a:t></a:t>
            </a:r>
            <a:r>
              <a:rPr lang="en-US" sz="1700">
                <a:latin typeface="Verdana" charset="0"/>
                <a:ea typeface="ＭＳ Ｐゴシック" charset="0"/>
              </a:rPr>
              <a:t> Unrealistic for most large scale projects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Verdan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762BFA5-4481-A54D-A725-F728A3C27A56}" type="datetime1">
              <a:rPr lang="en-US" sz="1200"/>
              <a:pPr/>
              <a:t>9/10/21</a:t>
            </a:fld>
            <a:endParaRPr lang="en-US" sz="1200"/>
          </a:p>
        </p:txBody>
      </p:sp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200"/>
              <a:t>Lecture2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42C167C-02C3-F440-A5C0-6D0B34CF79B1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Prototyping Models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en-GB" sz="2100">
                <a:latin typeface="Verdana" charset="0"/>
                <a:ea typeface="ＭＳ Ｐゴシック" charset="0"/>
                <a:cs typeface="ＭＳ Ｐゴシック" charset="0"/>
              </a:rPr>
              <a:t>Prototyping is essential for parts of the system such as the user interface which cannot be effectively pre-specified. Users must be involved in prototype evaluation</a:t>
            </a:r>
            <a:endParaRPr lang="en-US" sz="2100">
              <a:latin typeface="Verdana" charset="0"/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lnSpc>
                <a:spcPct val="80000"/>
              </a:lnSpc>
            </a:pPr>
            <a:r>
              <a:rPr lang="en-US" sz="2100">
                <a:latin typeface="Verdana" charset="0"/>
                <a:ea typeface="ＭＳ Ｐゴシック" charset="0"/>
                <a:cs typeface="ＭＳ Ｐゴシック" charset="0"/>
              </a:rPr>
              <a:t>Repeated processes</a:t>
            </a:r>
          </a:p>
          <a:p>
            <a:pPr marL="342900" indent="-342900" eaLnBrk="1" hangingPunct="1">
              <a:lnSpc>
                <a:spcPct val="80000"/>
              </a:lnSpc>
            </a:pPr>
            <a:r>
              <a:rPr lang="en-US" sz="2100">
                <a:latin typeface="Verdana" charset="0"/>
                <a:ea typeface="ＭＳ Ｐゴシック" charset="0"/>
                <a:cs typeface="ＭＳ Ｐゴシック" charset="0"/>
              </a:rPr>
              <a:t>In each iteration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>
                <a:latin typeface="Verdana" charset="0"/>
                <a:ea typeface="ＭＳ Ｐゴシック" charset="0"/>
              </a:rPr>
              <a:t>Add a subset (possibly small subset) of requirements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US" sz="1800">
                <a:latin typeface="Verdana" charset="0"/>
                <a:ea typeface="ＭＳ Ｐゴシック" charset="0"/>
              </a:rPr>
              <a:t>Correspond to most important functionalities that were not yet implemented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>
                <a:latin typeface="Verdana" charset="0"/>
                <a:ea typeface="ＭＳ Ｐゴシック" charset="0"/>
              </a:rPr>
              <a:t>Analyze the requirements, design, implement, test (by developer), check with customer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>
                <a:latin typeface="Verdana" charset="0"/>
                <a:ea typeface="ＭＳ Ｐゴシック" charset="0"/>
              </a:rPr>
              <a:t>requires customer</a:t>
            </a:r>
            <a:r>
              <a:rPr lang="ja-JP" altLang="en-US" sz="2000">
                <a:latin typeface="Verdana" charset="0"/>
                <a:ea typeface="ＭＳ Ｐゴシック" charset="0"/>
              </a:rPr>
              <a:t>’</a:t>
            </a:r>
            <a:r>
              <a:rPr lang="en-US" altLang="ja-JP" sz="2000">
                <a:latin typeface="Verdana" charset="0"/>
                <a:ea typeface="ＭＳ Ｐゴシック" charset="0"/>
              </a:rPr>
              <a:t>s approval before moving to the next iteration</a:t>
            </a:r>
          </a:p>
          <a:p>
            <a:pPr marL="342900" indent="-342900" eaLnBrk="1" hangingPunct="1">
              <a:lnSpc>
                <a:spcPct val="80000"/>
              </a:lnSpc>
            </a:pPr>
            <a:r>
              <a:rPr lang="en-US" sz="2100">
                <a:latin typeface="Verdana" charset="0"/>
                <a:ea typeface="ＭＳ Ｐゴシック" charset="0"/>
                <a:cs typeface="ＭＳ Ｐゴシック" charset="0"/>
              </a:rPr>
              <a:t>Repeat until the product is done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AA23621A-43D2-4F4E-9F29-7E6B7CE7DB76}" type="datetime1">
              <a:rPr lang="en-US" sz="1200"/>
              <a:pPr/>
              <a:t>9/10/21</a:t>
            </a:fld>
            <a:endParaRPr lang="en-US" sz="1200"/>
          </a:p>
        </p:txBody>
      </p:sp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200"/>
              <a:t>Lecture2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7A5CAE41-4722-4B41-ABD3-F11BC4B133B3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Advantages of prototyping models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600">
                <a:latin typeface="Verdana" charset="0"/>
                <a:ea typeface="ＭＳ Ｐゴシック" charset="0"/>
                <a:cs typeface="ＭＳ Ｐゴシック" charset="0"/>
              </a:rPr>
              <a:t>Most important functionalities are considered as and when they arrive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600">
                <a:latin typeface="Verdana" charset="0"/>
                <a:ea typeface="ＭＳ Ｐゴシック" charset="0"/>
                <a:cs typeface="ＭＳ Ｐゴシック" charset="0"/>
              </a:rPr>
              <a:t>Consistency between requirements is checked in each iteration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600">
                <a:latin typeface="Verdana" charset="0"/>
                <a:ea typeface="ＭＳ Ｐゴシック" charset="0"/>
                <a:cs typeface="ＭＳ Ｐゴシック" charset="0"/>
              </a:rPr>
              <a:t>Customers feel the progress of the development process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600">
                <a:latin typeface="Verdana" charset="0"/>
                <a:ea typeface="ＭＳ Ｐゴシック" charset="0"/>
                <a:cs typeface="ＭＳ Ｐゴシック" charset="0"/>
              </a:rPr>
              <a:t>Developer can use the prototype in any iteration as a source for winning customer contracts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>
                <a:latin typeface="Verdana" charset="0"/>
                <a:ea typeface="ＭＳ Ｐゴシック" charset="0"/>
              </a:rPr>
              <a:t>Used for bidding government contracts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3E8F1A7-B752-9145-B5CA-43D3C6536375}" type="datetime1">
              <a:rPr lang="en-US" sz="1200"/>
              <a:pPr/>
              <a:t>9/10/21</a:t>
            </a:fld>
            <a:endParaRPr lang="en-US" sz="1200"/>
          </a:p>
        </p:txBody>
      </p:sp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200"/>
              <a:t>Lecture2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AE77F593-B8D2-AD43-9F5B-8996E5BCBA99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Challenges posed by prototyping models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>
                <a:latin typeface="Verdana" charset="0"/>
                <a:ea typeface="ＭＳ Ｐゴシック" charset="0"/>
                <a:cs typeface="ＭＳ Ｐゴシック" charset="0"/>
              </a:rPr>
              <a:t>Identifying the most important subset of requirements at any stage is a tedious task</a:t>
            </a:r>
          </a:p>
          <a:p>
            <a:pPr eaLnBrk="1" hangingPunct="1">
              <a:lnSpc>
                <a:spcPct val="90000"/>
              </a:lnSpc>
            </a:pPr>
            <a:r>
              <a:rPr lang="en-US" sz="2600">
                <a:latin typeface="Verdana" charset="0"/>
                <a:ea typeface="ＭＳ Ｐゴシック" charset="0"/>
                <a:cs typeface="ＭＳ Ｐゴシック" charset="0"/>
              </a:rPr>
              <a:t>Establishing consistency in each iteration is a repetitive work, particularly when new subset of requirements bear no relationships with the existing ones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>
                <a:latin typeface="Verdana" charset="0"/>
                <a:ea typeface="ＭＳ Ｐゴシック" charset="0"/>
              </a:rPr>
              <a:t>Moreover, it is a tedious and time consuming work</a:t>
            </a:r>
          </a:p>
          <a:p>
            <a:pPr eaLnBrk="1" hangingPunct="1">
              <a:lnSpc>
                <a:spcPct val="90000"/>
              </a:lnSpc>
            </a:pPr>
            <a:r>
              <a:rPr lang="en-US" sz="2600">
                <a:latin typeface="Verdana" charset="0"/>
                <a:ea typeface="ＭＳ Ｐゴシック" charset="0"/>
                <a:cs typeface="ＭＳ Ｐゴシック" charset="0"/>
              </a:rPr>
              <a:t>Project deadline cannot be estimated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>
                <a:latin typeface="Verdana" charset="0"/>
                <a:ea typeface="ＭＳ Ｐゴシック" charset="0"/>
              </a:rPr>
              <a:t>No visible end to the set of iterations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>
                <a:latin typeface="Verdana" charset="0"/>
                <a:ea typeface="ＭＳ Ｐゴシック" charset="0"/>
              </a:rPr>
              <a:t>Poses </a:t>
            </a:r>
            <a:r>
              <a:rPr lang="ja-JP" altLang="en-US" sz="2200">
                <a:latin typeface="Verdana" charset="0"/>
                <a:ea typeface="ＭＳ Ｐゴシック" charset="0"/>
              </a:rPr>
              <a:t>“</a:t>
            </a:r>
            <a:r>
              <a:rPr lang="en-US" altLang="ja-JP" sz="2200">
                <a:latin typeface="Verdana" charset="0"/>
                <a:ea typeface="ＭＳ Ｐゴシック" charset="0"/>
              </a:rPr>
              <a:t>maintenance</a:t>
            </a:r>
            <a:r>
              <a:rPr lang="ja-JP" altLang="en-US" sz="2200">
                <a:latin typeface="Verdana" charset="0"/>
                <a:ea typeface="ＭＳ Ｐゴシック" charset="0"/>
              </a:rPr>
              <a:t>”</a:t>
            </a:r>
            <a:r>
              <a:rPr lang="en-US" altLang="ja-JP" sz="2200">
                <a:latin typeface="Verdana" charset="0"/>
                <a:ea typeface="ＭＳ Ｐゴシック" charset="0"/>
              </a:rPr>
              <a:t> problems</a:t>
            </a:r>
            <a:endParaRPr lang="en-US" sz="2200">
              <a:latin typeface="Verdana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89EF43A-6C08-DB4F-AC7F-6170C0B864B5}" type="datetime1">
              <a:rPr lang="en-US" sz="1200"/>
              <a:pPr/>
              <a:t>9/10/21</a:t>
            </a:fld>
            <a:endParaRPr lang="en-US" sz="1200"/>
          </a:p>
        </p:txBody>
      </p:sp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200"/>
              <a:t>Lecture2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5A63061-041B-3E4E-8A98-2C1E63C2CC4A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Rapid Prototyping model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534400" cy="4267200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000">
                <a:latin typeface="Verdana" charset="0"/>
                <a:ea typeface="ＭＳ Ｐゴシック" charset="0"/>
                <a:cs typeface="ＭＳ Ｐゴシック" charset="0"/>
              </a:rPr>
              <a:t>Initial: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>
                <a:latin typeface="Verdana" charset="0"/>
                <a:ea typeface="ＭＳ Ｐゴシック" charset="0"/>
              </a:rPr>
              <a:t>A </a:t>
            </a:r>
            <a:r>
              <a:rPr lang="ja-JP" altLang="en-US" sz="2000">
                <a:latin typeface="Verdana" charset="0"/>
                <a:ea typeface="ＭＳ Ｐゴシック" charset="0"/>
              </a:rPr>
              <a:t>“</a:t>
            </a:r>
            <a:r>
              <a:rPr lang="en-US" altLang="ja-JP" sz="2000">
                <a:latin typeface="Verdana" charset="0"/>
                <a:ea typeface="ＭＳ Ｐゴシック" charset="0"/>
              </a:rPr>
              <a:t>quick and dirty</a:t>
            </a:r>
            <a:r>
              <a:rPr lang="ja-JP" altLang="en-US" sz="2000">
                <a:latin typeface="Verdana" charset="0"/>
                <a:ea typeface="ＭＳ Ｐゴシック" charset="0"/>
              </a:rPr>
              <a:t>”</a:t>
            </a:r>
            <a:r>
              <a:rPr lang="en-US" altLang="ja-JP" sz="2000">
                <a:latin typeface="Verdana" charset="0"/>
                <a:ea typeface="ＭＳ Ｐゴシック" charset="0"/>
              </a:rPr>
              <a:t> prototype is developed that implements the most important subset of requirements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ja-JP" altLang="en-US" sz="2000">
                <a:latin typeface="Verdana" charset="0"/>
                <a:ea typeface="ＭＳ Ｐゴシック" charset="0"/>
              </a:rPr>
              <a:t>“</a:t>
            </a:r>
            <a:r>
              <a:rPr lang="en-US" altLang="ja-JP" sz="2000">
                <a:latin typeface="Verdana" charset="0"/>
                <a:ea typeface="ＭＳ Ｐゴシック" charset="0"/>
              </a:rPr>
              <a:t>quick</a:t>
            </a:r>
            <a:r>
              <a:rPr lang="ja-JP" altLang="en-US" sz="2000">
                <a:latin typeface="Verdana" charset="0"/>
                <a:ea typeface="ＭＳ Ｐゴシック" charset="0"/>
              </a:rPr>
              <a:t>”</a:t>
            </a:r>
            <a:r>
              <a:rPr lang="en-US" altLang="ja-JP" sz="2000">
                <a:latin typeface="Verdana" charset="0"/>
                <a:ea typeface="ＭＳ Ｐゴシック" charset="0"/>
              </a:rPr>
              <a:t> because it is developed faster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ja-JP" altLang="en-US" sz="2000">
                <a:latin typeface="Verdana" charset="0"/>
                <a:ea typeface="ＭＳ Ｐゴシック" charset="0"/>
              </a:rPr>
              <a:t>“</a:t>
            </a:r>
            <a:r>
              <a:rPr lang="en-US" altLang="ja-JP" sz="2000">
                <a:latin typeface="Verdana" charset="0"/>
                <a:ea typeface="ＭＳ Ｐゴシック" charset="0"/>
              </a:rPr>
              <a:t>dirty</a:t>
            </a:r>
            <a:r>
              <a:rPr lang="ja-JP" altLang="en-US" sz="2000">
                <a:latin typeface="Verdana" charset="0"/>
                <a:ea typeface="ＭＳ Ｐゴシック" charset="0"/>
              </a:rPr>
              <a:t>”</a:t>
            </a:r>
            <a:r>
              <a:rPr lang="en-US" altLang="ja-JP" sz="2000">
                <a:latin typeface="Verdana" charset="0"/>
                <a:ea typeface="ＭＳ Ｐゴシック" charset="0"/>
              </a:rPr>
              <a:t> because development process does not follow any standard or disciplined approach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>
                <a:latin typeface="Verdana" charset="0"/>
                <a:ea typeface="ＭＳ Ｐゴシック" charset="0"/>
              </a:rPr>
              <a:t>Get the approval of the customer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000">
                <a:latin typeface="Verdana" charset="0"/>
                <a:ea typeface="ＭＳ Ｐゴシック" charset="0"/>
                <a:cs typeface="ＭＳ Ｐゴシック" charset="0"/>
              </a:rPr>
              <a:t>Follow-up: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>
                <a:latin typeface="Verdana" charset="0"/>
                <a:ea typeface="ＭＳ Ｐゴシック" charset="0"/>
              </a:rPr>
              <a:t>After customer</a:t>
            </a:r>
            <a:r>
              <a:rPr lang="ja-JP" altLang="en-US" sz="2000">
                <a:latin typeface="Verdana" charset="0"/>
                <a:ea typeface="ＭＳ Ｐゴシック" charset="0"/>
              </a:rPr>
              <a:t>’</a:t>
            </a:r>
            <a:r>
              <a:rPr lang="en-US" altLang="ja-JP" sz="2000">
                <a:latin typeface="Verdana" charset="0"/>
                <a:ea typeface="ＭＳ Ｐゴシック" charset="0"/>
              </a:rPr>
              <a:t>s approval, discard the prototype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>
                <a:latin typeface="Verdana" charset="0"/>
                <a:ea typeface="ＭＳ Ｐゴシック" charset="0"/>
              </a:rPr>
              <a:t>Start the project again from scratch; may use any model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>
                <a:latin typeface="Verdana" charset="0"/>
                <a:ea typeface="ＭＳ Ｐゴシック" charset="0"/>
              </a:rPr>
              <a:t>Use the knowledge and expertise gained in developing the prototype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000">
                <a:latin typeface="Verdana" charset="0"/>
                <a:ea typeface="ＭＳ Ｐゴシック" charset="0"/>
                <a:cs typeface="ＭＳ Ｐゴシック" charset="0"/>
              </a:rPr>
              <a:t>Also called </a:t>
            </a:r>
            <a:r>
              <a:rPr lang="ja-JP" altLang="en-US" sz="2000">
                <a:latin typeface="Verdan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000">
                <a:latin typeface="Verdana" charset="0"/>
                <a:ea typeface="ＭＳ Ｐゴシック" charset="0"/>
                <a:cs typeface="ＭＳ Ｐゴシック" charset="0"/>
              </a:rPr>
              <a:t>throw-away prototype</a:t>
            </a:r>
            <a:r>
              <a:rPr lang="ja-JP" altLang="en-US" sz="2000">
                <a:latin typeface="Verdana" charset="0"/>
                <a:ea typeface="ＭＳ Ｐゴシック" charset="0"/>
                <a:cs typeface="ＭＳ Ｐゴシック" charset="0"/>
              </a:rPr>
              <a:t>”</a:t>
            </a:r>
            <a:endParaRPr lang="en-US" sz="2000">
              <a:latin typeface="Verdan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B215FF9-DD02-0544-81C2-7D925896A6AB}" type="datetime1">
              <a:rPr lang="en-US" sz="1200"/>
              <a:pPr/>
              <a:t>9/10/21</a:t>
            </a:fld>
            <a:endParaRPr lang="en-US" sz="1200"/>
          </a:p>
        </p:txBody>
      </p:sp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200"/>
              <a:t>Lecture2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BFBD948-9FC9-DA44-B82B-5ABAFDC0BB01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Rapid prototyping model (continued)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Advantages – same as </a:t>
            </a:r>
            <a:r>
              <a:rPr lang="ja-JP" altLang="en-US">
                <a:latin typeface="Verdan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Verdana" charset="0"/>
                <a:ea typeface="ＭＳ Ｐゴシック" charset="0"/>
                <a:cs typeface="ＭＳ Ｐゴシック" charset="0"/>
              </a:rPr>
              <a:t>prototyping models</a:t>
            </a:r>
            <a:r>
              <a:rPr lang="ja-JP" altLang="en-US">
                <a:latin typeface="Verdana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>
              <a:latin typeface="Verdan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Time and resources spent on prototype become a waste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Final product may not resemble the initial prototype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Developer might have overlooked some features while developing the </a:t>
            </a:r>
            <a:r>
              <a:rPr lang="ja-JP" altLang="en-US">
                <a:latin typeface="Verdana" charset="0"/>
                <a:ea typeface="ＭＳ Ｐゴシック" charset="0"/>
              </a:rPr>
              <a:t>“</a:t>
            </a:r>
            <a:r>
              <a:rPr lang="en-US" altLang="ja-JP">
                <a:latin typeface="Verdana" charset="0"/>
                <a:ea typeface="ＭＳ Ｐゴシック" charset="0"/>
              </a:rPr>
              <a:t>quick and dirty</a:t>
            </a:r>
            <a:r>
              <a:rPr lang="ja-JP" altLang="en-US">
                <a:latin typeface="Verdana" charset="0"/>
                <a:ea typeface="ＭＳ Ｐゴシック" charset="0"/>
              </a:rPr>
              <a:t>”</a:t>
            </a:r>
            <a:r>
              <a:rPr lang="en-US" altLang="ja-JP">
                <a:latin typeface="Verdana" charset="0"/>
                <a:ea typeface="ＭＳ Ｐゴシック" charset="0"/>
              </a:rPr>
              <a:t> prototype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May lead to customer dissatisfaction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11CA3DE3-3677-784C-9AA6-F1F45A974A51}" type="datetime1">
              <a:rPr lang="en-US" sz="1200"/>
              <a:pPr/>
              <a:t>9/10/21</a:t>
            </a:fld>
            <a:endParaRPr lang="en-US" sz="1200"/>
          </a:p>
        </p:txBody>
      </p:sp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200"/>
              <a:t>Lecture2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1130988-80AE-3849-B46A-7BED2103A13C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Incremental Prototyping model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600">
                <a:latin typeface="Verdana" charset="0"/>
                <a:ea typeface="ＭＳ Ｐゴシック" charset="0"/>
                <a:cs typeface="ＭＳ Ｐゴシック" charset="0"/>
              </a:rPr>
              <a:t>Initial: Same as </a:t>
            </a:r>
            <a:r>
              <a:rPr lang="ja-JP" altLang="en-US" sz="2600">
                <a:latin typeface="Verdan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600">
                <a:latin typeface="Verdana" charset="0"/>
                <a:ea typeface="ＭＳ Ｐゴシック" charset="0"/>
                <a:cs typeface="ＭＳ Ｐゴシック" charset="0"/>
              </a:rPr>
              <a:t>rapid prototyping model</a:t>
            </a:r>
            <a:r>
              <a:rPr lang="ja-JP" altLang="en-US" sz="2600">
                <a:latin typeface="Verdana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2600">
              <a:latin typeface="Verdana" charset="0"/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600">
                <a:latin typeface="Verdana" charset="0"/>
                <a:ea typeface="ＭＳ Ｐゴシック" charset="0"/>
                <a:cs typeface="ＭＳ Ｐゴシック" charset="0"/>
              </a:rPr>
              <a:t>Follow-up: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>
                <a:latin typeface="Verdana" charset="0"/>
                <a:ea typeface="ＭＳ Ｐゴシック" charset="0"/>
              </a:rPr>
              <a:t>Developer uses the </a:t>
            </a:r>
            <a:r>
              <a:rPr lang="en-US" sz="2200" i="1">
                <a:latin typeface="Verdana" charset="0"/>
                <a:ea typeface="ＭＳ Ｐゴシック" charset="0"/>
              </a:rPr>
              <a:t>initial model as the base, and keeps adding</a:t>
            </a:r>
            <a:r>
              <a:rPr lang="en-US" sz="2200">
                <a:latin typeface="Verdana" charset="0"/>
                <a:ea typeface="ＭＳ Ｐゴシック" charset="0"/>
              </a:rPr>
              <a:t> more functionalities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>
                <a:latin typeface="Verdana" charset="0"/>
                <a:ea typeface="ＭＳ Ｐゴシック" charset="0"/>
              </a:rPr>
              <a:t>Implementation of the new subset of functionalities must be checked and approved by the customer before adding the next subset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>
                <a:latin typeface="Verdana" charset="0"/>
                <a:ea typeface="ＭＳ Ｐゴシック" charset="0"/>
              </a:rPr>
              <a:t>Developer may use any model to implement the new subset of functionalities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>
                <a:latin typeface="Verdana" charset="0"/>
                <a:ea typeface="ＭＳ Ｐゴシック" charset="0"/>
              </a:rPr>
              <a:t>Also called </a:t>
            </a:r>
            <a:r>
              <a:rPr lang="ja-JP" altLang="en-US" sz="2200">
                <a:latin typeface="Verdana" charset="0"/>
                <a:ea typeface="ＭＳ Ｐゴシック" charset="0"/>
              </a:rPr>
              <a:t>“</a:t>
            </a:r>
            <a:r>
              <a:rPr lang="en-US" altLang="ja-JP" sz="2200">
                <a:latin typeface="Verdana" charset="0"/>
                <a:ea typeface="ＭＳ Ｐゴシック" charset="0"/>
              </a:rPr>
              <a:t>staircase model</a:t>
            </a:r>
            <a:r>
              <a:rPr lang="ja-JP" altLang="en-US" sz="2200">
                <a:latin typeface="Verdana" charset="0"/>
                <a:ea typeface="ＭＳ Ｐゴシック" charset="0"/>
              </a:rPr>
              <a:t>”</a:t>
            </a:r>
            <a:endParaRPr lang="en-US" sz="2200">
              <a:latin typeface="Verdana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B9E6-8D69-A34F-9D49-87C342B70CBB}" type="slidenum">
              <a:rPr lang="zh-CN" altLang="en-US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1682" name="AutoShape 2"/>
          <p:cNvSpPr>
            <a:spLocks noChangeArrowheads="1"/>
          </p:cNvSpPr>
          <p:nvPr/>
        </p:nvSpPr>
        <p:spPr bwMode="auto">
          <a:xfrm flipH="1">
            <a:off x="6219825" y="2139950"/>
            <a:ext cx="1116013" cy="673100"/>
          </a:xfrm>
          <a:prstGeom prst="flowChartPunchedTape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8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Software Life Cycle Activities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1195388"/>
          </a:xfrm>
        </p:spPr>
        <p:txBody>
          <a:bodyPr/>
          <a:lstStyle/>
          <a:p>
            <a:r>
              <a:rPr lang="en-US"/>
              <a:t>Software processes and methodologies consist of life cycle activities: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6107113" y="2247900"/>
            <a:ext cx="11858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Cost</a:t>
            </a:r>
            <a:endParaRPr lang="en-US" sz="20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>
            <a:off x="6218238" y="2136775"/>
            <a:ext cx="1587" cy="1062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sm" len="sm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28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71687" name="AutoShape 7"/>
          <p:cNvSpPr>
            <a:spLocks noChangeArrowheads="1"/>
          </p:cNvSpPr>
          <p:nvPr/>
        </p:nvSpPr>
        <p:spPr bwMode="auto">
          <a:xfrm flipH="1">
            <a:off x="7080250" y="2139950"/>
            <a:ext cx="1300163" cy="673100"/>
          </a:xfrm>
          <a:prstGeom prst="flowChartPunchedTape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8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71688" name="AutoShape 8"/>
          <p:cNvSpPr>
            <a:spLocks noChangeArrowheads="1"/>
          </p:cNvSpPr>
          <p:nvPr/>
        </p:nvSpPr>
        <p:spPr bwMode="auto">
          <a:xfrm flipH="1">
            <a:off x="4914900" y="2125663"/>
            <a:ext cx="1116013" cy="674687"/>
          </a:xfrm>
          <a:prstGeom prst="flowChartPunchedTape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8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4914900" y="2122488"/>
            <a:ext cx="0" cy="10620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sm" len="sm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28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71690" name="AutoShape 10"/>
          <p:cNvSpPr>
            <a:spLocks noChangeArrowheads="1"/>
          </p:cNvSpPr>
          <p:nvPr/>
        </p:nvSpPr>
        <p:spPr bwMode="auto">
          <a:xfrm flipH="1">
            <a:off x="3319463" y="2139950"/>
            <a:ext cx="1433512" cy="674688"/>
          </a:xfrm>
          <a:prstGeom prst="flowChartPunchedTape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8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>
            <a:off x="3311525" y="2136775"/>
            <a:ext cx="0" cy="1062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sm" len="sm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28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>
            <a:off x="7078663" y="2136775"/>
            <a:ext cx="1587" cy="1062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sm" len="sm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28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 flipV="1">
            <a:off x="2516188" y="3178175"/>
            <a:ext cx="2089150" cy="3135313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28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71694" name="Line 14"/>
          <p:cNvSpPr>
            <a:spLocks noChangeShapeType="1"/>
          </p:cNvSpPr>
          <p:nvPr/>
        </p:nvSpPr>
        <p:spPr bwMode="auto">
          <a:xfrm flipV="1">
            <a:off x="4260850" y="3178175"/>
            <a:ext cx="1730375" cy="3135313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28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71695" name="Line 15"/>
          <p:cNvSpPr>
            <a:spLocks noChangeShapeType="1"/>
          </p:cNvSpPr>
          <p:nvPr/>
        </p:nvSpPr>
        <p:spPr bwMode="auto">
          <a:xfrm>
            <a:off x="466725" y="6315075"/>
            <a:ext cx="54022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28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2947988" y="3186113"/>
            <a:ext cx="44275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28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 flipV="1">
            <a:off x="490538" y="3187700"/>
            <a:ext cx="2476500" cy="3106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28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71698" name="Line 18"/>
          <p:cNvSpPr>
            <a:spLocks noChangeShapeType="1"/>
          </p:cNvSpPr>
          <p:nvPr/>
        </p:nvSpPr>
        <p:spPr bwMode="auto">
          <a:xfrm flipV="1">
            <a:off x="5827713" y="3159125"/>
            <a:ext cx="1555750" cy="3171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28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1892300" y="4108450"/>
            <a:ext cx="176847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i="1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Software Development Process</a:t>
            </a:r>
            <a:endParaRPr lang="en-US" sz="20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71700" name="Text Box 20"/>
          <p:cNvSpPr txBox="1">
            <a:spLocks noChangeArrowheads="1"/>
          </p:cNvSpPr>
          <p:nvPr/>
        </p:nvSpPr>
        <p:spPr bwMode="auto">
          <a:xfrm>
            <a:off x="3497263" y="4108450"/>
            <a:ext cx="176847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i="1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    Software Quality Assurance</a:t>
            </a:r>
            <a:endParaRPr lang="en-US" sz="20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71701" name="Text Box 21"/>
          <p:cNvSpPr txBox="1">
            <a:spLocks noChangeArrowheads="1"/>
          </p:cNvSpPr>
          <p:nvPr/>
        </p:nvSpPr>
        <p:spPr bwMode="auto">
          <a:xfrm>
            <a:off x="4959350" y="4108450"/>
            <a:ext cx="1770063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i="1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    Software Project Management</a:t>
            </a:r>
            <a:endParaRPr lang="en-US" sz="20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graphicFrame>
        <p:nvGraphicFramePr>
          <p:cNvPr id="71702" name="Object 22"/>
          <p:cNvGraphicFramePr>
            <a:graphicFrameLocks noChangeAspect="1"/>
          </p:cNvGraphicFramePr>
          <p:nvPr/>
        </p:nvGraphicFramePr>
        <p:xfrm flipH="1">
          <a:off x="4502150" y="3336925"/>
          <a:ext cx="5683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" r:id="rId3" imgW="2409480" imgH="2562120" progId="">
                  <p:embed/>
                </p:oleObj>
              </mc:Choice>
              <mc:Fallback>
                <p:oleObj r:id="rId3" imgW="2409480" imgH="25621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4502150" y="3336925"/>
                        <a:ext cx="5683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3" name="Object 23"/>
          <p:cNvGraphicFramePr>
            <a:graphicFrameLocks noChangeAspect="1"/>
          </p:cNvGraphicFramePr>
          <p:nvPr/>
        </p:nvGraphicFramePr>
        <p:xfrm>
          <a:off x="5057775" y="3343275"/>
          <a:ext cx="44767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" r:id="rId5" imgW="1027440" imgH="1418040" progId="">
                  <p:embed/>
                </p:oleObj>
              </mc:Choice>
              <mc:Fallback>
                <p:oleObj r:id="rId5" imgW="1027440" imgH="1418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5" y="3343275"/>
                        <a:ext cx="447675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4" name="Object 24"/>
          <p:cNvGraphicFramePr>
            <a:graphicFrameLocks noChangeAspect="1"/>
          </p:cNvGraphicFramePr>
          <p:nvPr/>
        </p:nvGraphicFramePr>
        <p:xfrm>
          <a:off x="5916613" y="3436938"/>
          <a:ext cx="5397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" r:id="rId7" imgW="2571480" imgH="3104640" progId="">
                  <p:embed/>
                </p:oleObj>
              </mc:Choice>
              <mc:Fallback>
                <p:oleObj r:id="rId7" imgW="2571480" imgH="3104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3436938"/>
                        <a:ext cx="5397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5" name="Object 25"/>
          <p:cNvGraphicFramePr>
            <a:graphicFrameLocks noChangeAspect="1"/>
          </p:cNvGraphicFramePr>
          <p:nvPr/>
        </p:nvGraphicFramePr>
        <p:xfrm>
          <a:off x="6489700" y="3408363"/>
          <a:ext cx="45561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" r:id="rId9" imgW="6933600" imgH="3862080" progId="">
                  <p:embed/>
                </p:oleObj>
              </mc:Choice>
              <mc:Fallback>
                <p:oleObj r:id="rId9" imgW="6933600" imgH="3862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3408363"/>
                        <a:ext cx="45561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6" name="Object 26"/>
          <p:cNvGraphicFramePr>
            <a:graphicFrameLocks noChangeAspect="1"/>
          </p:cNvGraphicFramePr>
          <p:nvPr/>
        </p:nvGraphicFramePr>
        <p:xfrm>
          <a:off x="6403975" y="3752850"/>
          <a:ext cx="3921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" r:id="rId11" imgW="3528720" imgH="3344400" progId="">
                  <p:embed/>
                </p:oleObj>
              </mc:Choice>
              <mc:Fallback>
                <p:oleObj r:id="rId11" imgW="3528720" imgH="3344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3975" y="3752850"/>
                        <a:ext cx="3921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7" name="Object 27"/>
          <p:cNvGraphicFramePr>
            <a:graphicFrameLocks noChangeAspect="1"/>
          </p:cNvGraphicFramePr>
          <p:nvPr/>
        </p:nvGraphicFramePr>
        <p:xfrm flipH="1">
          <a:off x="3454400" y="5314950"/>
          <a:ext cx="55245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" r:id="rId13" imgW="2409480" imgH="2562120" progId="">
                  <p:embed/>
                </p:oleObj>
              </mc:Choice>
              <mc:Fallback>
                <p:oleObj r:id="rId13" imgW="2409480" imgH="25621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3454400" y="5314950"/>
                        <a:ext cx="55245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8" name="Object 28"/>
          <p:cNvGraphicFramePr>
            <a:graphicFrameLocks noChangeAspect="1"/>
          </p:cNvGraphicFramePr>
          <p:nvPr/>
        </p:nvGraphicFramePr>
        <p:xfrm>
          <a:off x="3995738" y="5321300"/>
          <a:ext cx="43656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" r:id="rId14" imgW="1027440" imgH="1418040" progId="">
                  <p:embed/>
                </p:oleObj>
              </mc:Choice>
              <mc:Fallback>
                <p:oleObj r:id="rId14" imgW="1027440" imgH="1418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321300"/>
                        <a:ext cx="43656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9" name="Object 29"/>
          <p:cNvGraphicFramePr>
            <a:graphicFrameLocks noChangeAspect="1"/>
          </p:cNvGraphicFramePr>
          <p:nvPr/>
        </p:nvGraphicFramePr>
        <p:xfrm>
          <a:off x="1298575" y="5368925"/>
          <a:ext cx="5953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" r:id="rId15" imgW="3938400" imgH="3420720" progId="">
                  <p:embed/>
                </p:oleObj>
              </mc:Choice>
              <mc:Fallback>
                <p:oleObj r:id="rId15" imgW="3938400" imgH="3420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5368925"/>
                        <a:ext cx="59531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0" name="Object 30"/>
          <p:cNvGraphicFramePr>
            <a:graphicFrameLocks noChangeAspect="1"/>
          </p:cNvGraphicFramePr>
          <p:nvPr/>
        </p:nvGraphicFramePr>
        <p:xfrm>
          <a:off x="2030413" y="5368925"/>
          <a:ext cx="5683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" r:id="rId17" imgW="3954240" imgH="3497040" progId="">
                  <p:embed/>
                </p:oleObj>
              </mc:Choice>
              <mc:Fallback>
                <p:oleObj r:id="rId17" imgW="3954240" imgH="3497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5368925"/>
                        <a:ext cx="56832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1" name="Object 31"/>
          <p:cNvGraphicFramePr>
            <a:graphicFrameLocks noChangeAspect="1"/>
          </p:cNvGraphicFramePr>
          <p:nvPr/>
        </p:nvGraphicFramePr>
        <p:xfrm>
          <a:off x="2805113" y="3390900"/>
          <a:ext cx="5953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" r:id="rId19" imgW="3938400" imgH="3420720" progId="">
                  <p:embed/>
                </p:oleObj>
              </mc:Choice>
              <mc:Fallback>
                <p:oleObj r:id="rId19" imgW="3938400" imgH="3420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3390900"/>
                        <a:ext cx="59531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2" name="Object 32"/>
          <p:cNvGraphicFramePr>
            <a:graphicFrameLocks noChangeAspect="1"/>
          </p:cNvGraphicFramePr>
          <p:nvPr/>
        </p:nvGraphicFramePr>
        <p:xfrm>
          <a:off x="3536950" y="3390900"/>
          <a:ext cx="5683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" r:id="rId20" imgW="3954240" imgH="3497040" progId="">
                  <p:embed/>
                </p:oleObj>
              </mc:Choice>
              <mc:Fallback>
                <p:oleObj r:id="rId20" imgW="3954240" imgH="3497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3390900"/>
                        <a:ext cx="56832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3" name="Text Box 33"/>
          <p:cNvSpPr txBox="1">
            <a:spLocks noChangeArrowheads="1"/>
          </p:cNvSpPr>
          <p:nvPr/>
        </p:nvSpPr>
        <p:spPr bwMode="auto">
          <a:xfrm>
            <a:off x="7173913" y="2173288"/>
            <a:ext cx="1096962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Time to Market</a:t>
            </a:r>
            <a:endParaRPr lang="en-US" sz="20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71714" name="Text Box 34"/>
          <p:cNvSpPr txBox="1">
            <a:spLocks noChangeArrowheads="1"/>
          </p:cNvSpPr>
          <p:nvPr/>
        </p:nvSpPr>
        <p:spPr bwMode="auto">
          <a:xfrm>
            <a:off x="4879975" y="2257425"/>
            <a:ext cx="1185863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Quality</a:t>
            </a:r>
            <a:endParaRPr lang="en-US" sz="20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71715" name="Text Box 35"/>
          <p:cNvSpPr txBox="1">
            <a:spLocks noChangeArrowheads="1"/>
          </p:cNvSpPr>
          <p:nvPr/>
        </p:nvSpPr>
        <p:spPr bwMode="auto">
          <a:xfrm>
            <a:off x="3243263" y="2271713"/>
            <a:ext cx="161607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Productivity</a:t>
            </a:r>
            <a:endParaRPr lang="en-US" sz="20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graphicFrame>
        <p:nvGraphicFramePr>
          <p:cNvPr id="71716" name="Object 36"/>
          <p:cNvGraphicFramePr>
            <a:graphicFrameLocks noChangeAspect="1"/>
          </p:cNvGraphicFramePr>
          <p:nvPr/>
        </p:nvGraphicFramePr>
        <p:xfrm>
          <a:off x="4900613" y="5360988"/>
          <a:ext cx="5397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" r:id="rId21" imgW="2571480" imgH="3104640" progId="">
                  <p:embed/>
                </p:oleObj>
              </mc:Choice>
              <mc:Fallback>
                <p:oleObj r:id="rId21" imgW="2571480" imgH="3104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613" y="5360988"/>
                        <a:ext cx="53975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7" name="Object 37"/>
          <p:cNvGraphicFramePr>
            <a:graphicFrameLocks noChangeAspect="1"/>
          </p:cNvGraphicFramePr>
          <p:nvPr/>
        </p:nvGraphicFramePr>
        <p:xfrm>
          <a:off x="5473700" y="5332413"/>
          <a:ext cx="4556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" r:id="rId22" imgW="6933600" imgH="3862080" progId="">
                  <p:embed/>
                </p:oleObj>
              </mc:Choice>
              <mc:Fallback>
                <p:oleObj r:id="rId22" imgW="6933600" imgH="3862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5332413"/>
                        <a:ext cx="45561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8" name="Object 38"/>
          <p:cNvGraphicFramePr>
            <a:graphicFrameLocks noChangeAspect="1"/>
          </p:cNvGraphicFramePr>
          <p:nvPr/>
        </p:nvGraphicFramePr>
        <p:xfrm>
          <a:off x="5387975" y="5678488"/>
          <a:ext cx="3921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" r:id="rId23" imgW="3528720" imgH="3344400" progId="">
                  <p:embed/>
                </p:oleObj>
              </mc:Choice>
              <mc:Fallback>
                <p:oleObj r:id="rId23" imgW="3528720" imgH="3344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5678488"/>
                        <a:ext cx="3921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12EA4A12-A286-164B-90F7-F055AC8FA833}" type="datetime1">
              <a:rPr lang="en-US" sz="1200"/>
              <a:pPr/>
              <a:t>9/10/21</a:t>
            </a:fld>
            <a:endParaRPr lang="en-US" sz="1200"/>
          </a:p>
        </p:txBody>
      </p:sp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200"/>
              <a:t>Lecture2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FB0DE6E4-862D-3649-B61E-18ED00D10C7B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Incremental prototyping model (continued)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43862" cy="4572000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Advantages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Same as </a:t>
            </a:r>
            <a:r>
              <a:rPr lang="ja-JP" altLang="en-US">
                <a:latin typeface="Verdana" charset="0"/>
                <a:ea typeface="ＭＳ Ｐゴシック" charset="0"/>
              </a:rPr>
              <a:t>“</a:t>
            </a:r>
            <a:r>
              <a:rPr lang="en-US" altLang="ja-JP">
                <a:latin typeface="Verdana" charset="0"/>
                <a:ea typeface="ＭＳ Ｐゴシック" charset="0"/>
              </a:rPr>
              <a:t>advantages of prototyping models</a:t>
            </a:r>
            <a:r>
              <a:rPr lang="ja-JP" altLang="en-US">
                <a:latin typeface="Verdana" charset="0"/>
                <a:ea typeface="ＭＳ Ｐゴシック" charset="0"/>
              </a:rPr>
              <a:t>”</a:t>
            </a:r>
            <a:r>
              <a:rPr lang="en-US" altLang="ja-JP">
                <a:latin typeface="Verdana" charset="0"/>
                <a:ea typeface="ＭＳ Ｐゴシック" charset="0"/>
              </a:rPr>
              <a:t> in general (see previous slides).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Disadvantages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Time consuming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Too much customer interaction; certain design decisions taken by the developer may not be approved by the customer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No visible end to the finished product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Can easily degenerate into the build and fix approach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BAA059C-973B-A548-9AFA-0C4F4B7576E7}" type="datetime1">
              <a:rPr lang="en-US" sz="1200"/>
              <a:pPr/>
              <a:t>9/10/21</a:t>
            </a:fld>
            <a:endParaRPr lang="en-US" sz="1200"/>
          </a:p>
        </p:txBody>
      </p:sp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200"/>
              <a:t>Lecture2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EA3C936-FBFC-CD42-BD87-EC4DE9417054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Evolutionary prototyping model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Verdan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Verdana" charset="0"/>
                <a:ea typeface="ＭＳ Ｐゴシック" charset="0"/>
                <a:cs typeface="ＭＳ Ｐゴシック" charset="0"/>
              </a:rPr>
              <a:t>Initial</a:t>
            </a:r>
            <a:r>
              <a:rPr lang="ja-JP" altLang="en-US">
                <a:latin typeface="Verdan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Verdana" charset="0"/>
                <a:ea typeface="ＭＳ Ｐゴシック" charset="0"/>
                <a:cs typeface="ＭＳ Ｐゴシック" charset="0"/>
              </a:rPr>
              <a:t> and </a:t>
            </a:r>
            <a:r>
              <a:rPr lang="ja-JP" altLang="en-US">
                <a:latin typeface="Verdan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Verdana" charset="0"/>
                <a:ea typeface="ＭＳ Ｐゴシック" charset="0"/>
                <a:cs typeface="ＭＳ Ｐゴシック" charset="0"/>
              </a:rPr>
              <a:t>Follow-up</a:t>
            </a:r>
            <a:r>
              <a:rPr lang="ja-JP" altLang="en-US">
                <a:latin typeface="Verdan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Verdana" charset="0"/>
                <a:ea typeface="ＭＳ Ｐゴシック" charset="0"/>
                <a:cs typeface="ＭＳ Ｐゴシック" charset="0"/>
              </a:rPr>
              <a:t> stages are similar to those of </a:t>
            </a:r>
            <a:r>
              <a:rPr lang="ja-JP" altLang="en-US">
                <a:latin typeface="Verdan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Verdana" charset="0"/>
                <a:ea typeface="ＭＳ Ｐゴシック" charset="0"/>
                <a:cs typeface="ＭＳ Ｐゴシック" charset="0"/>
              </a:rPr>
              <a:t>incremental prototyping</a:t>
            </a:r>
            <a:r>
              <a:rPr lang="ja-JP" altLang="en-US">
                <a:latin typeface="Verdan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Verdana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/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Major difference</a:t>
            </a:r>
          </a:p>
          <a:p>
            <a:pPr lvl="1" eaLnBrk="1" hangingPunct="1"/>
            <a:r>
              <a:rPr lang="en-US">
                <a:latin typeface="Verdana" charset="0"/>
                <a:ea typeface="ＭＳ Ｐゴシック" charset="0"/>
              </a:rPr>
              <a:t>Customer interaction is reduced</a:t>
            </a:r>
          </a:p>
          <a:p>
            <a:pPr lvl="1" eaLnBrk="1" hangingPunct="1"/>
            <a:r>
              <a:rPr lang="en-US">
                <a:latin typeface="Verdana" charset="0"/>
                <a:ea typeface="ＭＳ Ｐゴシック" charset="0"/>
              </a:rPr>
              <a:t>Customer interact only when significant changes are made to the product</a:t>
            </a:r>
          </a:p>
          <a:p>
            <a:pPr lvl="2" eaLnBrk="1" hangingPunct="1"/>
            <a:r>
              <a:rPr lang="en-US">
                <a:latin typeface="Verdana" charset="0"/>
                <a:ea typeface="ＭＳ Ｐゴシック" charset="0"/>
              </a:rPr>
              <a:t>Who decides on the </a:t>
            </a:r>
            <a:r>
              <a:rPr lang="ja-JP" altLang="en-US">
                <a:latin typeface="Verdana" charset="0"/>
                <a:ea typeface="ＭＳ Ｐゴシック" charset="0"/>
              </a:rPr>
              <a:t>“</a:t>
            </a:r>
            <a:r>
              <a:rPr lang="en-US" altLang="ja-JP">
                <a:latin typeface="Verdana" charset="0"/>
                <a:ea typeface="ＭＳ Ｐゴシック" charset="0"/>
              </a:rPr>
              <a:t>significance</a:t>
            </a:r>
            <a:r>
              <a:rPr lang="ja-JP" altLang="en-US">
                <a:latin typeface="Verdana" charset="0"/>
                <a:ea typeface="ＭＳ Ｐゴシック" charset="0"/>
              </a:rPr>
              <a:t>”</a:t>
            </a:r>
            <a:r>
              <a:rPr lang="en-US" altLang="ja-JP">
                <a:latin typeface="Verdana" charset="0"/>
                <a:ea typeface="ＭＳ Ｐゴシック" charset="0"/>
              </a:rPr>
              <a:t> of changes?</a:t>
            </a:r>
            <a:endParaRPr lang="en-US">
              <a:latin typeface="Verdana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A8899C2-2D1A-3749-BC5C-5762BF21C9BF}" type="datetime1">
              <a:rPr lang="en-US" sz="1200"/>
              <a:pPr/>
              <a:t>9/10/21</a:t>
            </a:fld>
            <a:endParaRPr lang="en-US" sz="1200"/>
          </a:p>
        </p:txBody>
      </p:sp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200"/>
              <a:t>Lecture2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9925963-6624-A244-91FF-20B07B4E2FE6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Spiral Model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600">
                <a:latin typeface="Verdana" charset="0"/>
                <a:ea typeface="ＭＳ Ｐゴシック" charset="0"/>
                <a:cs typeface="ＭＳ Ｐゴシック" charset="0"/>
              </a:rPr>
              <a:t>An evolutionary version of incremental prototyping, developed by Boehm in 1988.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600">
                <a:latin typeface="Verdana" charset="0"/>
                <a:ea typeface="ＭＳ Ｐゴシック" charset="0"/>
                <a:cs typeface="ＭＳ Ｐゴシック" charset="0"/>
              </a:rPr>
              <a:t>Each iteration of the prototype is represented as a cycle in a spiral.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600">
                <a:latin typeface="Verdana" charset="0"/>
                <a:ea typeface="ＭＳ Ｐゴシック" charset="0"/>
                <a:cs typeface="ＭＳ Ｐゴシック" charset="0"/>
              </a:rPr>
              <a:t>Each iteration of the spiral adds more functionalities, BUT..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>
                <a:latin typeface="Verdana" charset="0"/>
                <a:ea typeface="ＭＳ Ｐゴシック" charset="0"/>
              </a:rPr>
              <a:t>in each iteration, a set of risks in carrying out that iteration is identified at the beginning of the iteration and the product is checked for risk-free at the end of the iteration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52B76727-AA5F-9C4C-963F-DB5B8D42629C}" type="datetime1">
              <a:rPr lang="en-US" sz="1200"/>
              <a:pPr/>
              <a:t>9/10/21</a:t>
            </a:fld>
            <a:endParaRPr lang="en-US" sz="1200"/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200"/>
              <a:t>Lecture2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722B4184-CA78-8741-93F9-AA42C6489188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Spiral Model (continued)</a:t>
            </a:r>
          </a:p>
        </p:txBody>
      </p:sp>
      <p:pic>
        <p:nvPicPr>
          <p:cNvPr id="41989" name="Picture 3" descr="Spir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8229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457200" y="5715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charset="0"/>
                <a:cs typeface="Times New Roman" charset="0"/>
              </a:rPr>
              <a:t>© Boehm, 1988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AF6FD0E-A027-C84C-AC13-68762041E5AE}" type="datetime1">
              <a:rPr lang="en-US" sz="1200"/>
              <a:pPr/>
              <a:t>9/10/21</a:t>
            </a:fld>
            <a:endParaRPr lang="en-US" sz="1200"/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200"/>
              <a:t>Lecture2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AFD75239-2D81-7D44-9163-C4704AD126A1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Verdana" charset="0"/>
                <a:ea typeface="ＭＳ Ｐゴシック" charset="0"/>
                <a:cs typeface="ＭＳ Ｐゴシック" charset="0"/>
              </a:rPr>
              <a:t>The spiral model</a:t>
            </a:r>
          </a:p>
        </p:txBody>
      </p:sp>
      <p:pic>
        <p:nvPicPr>
          <p:cNvPr id="4301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890713"/>
            <a:ext cx="6788150" cy="3684587"/>
          </a:xfr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8A575716-2321-1345-94BF-603CE0B1D7FA}" type="datetime1">
              <a:rPr lang="en-US" sz="1200"/>
              <a:pPr/>
              <a:t>9/10/21</a:t>
            </a:fld>
            <a:endParaRPr lang="en-US" sz="1200"/>
          </a:p>
        </p:txBody>
      </p:sp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200"/>
              <a:t>Lecture2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5E2910C-B167-2943-8FF6-ED5C2873AD24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Verdana" charset="0"/>
                <a:ea typeface="ＭＳ Ｐゴシック" charset="0"/>
                <a:cs typeface="ＭＳ Ｐゴシック" charset="0"/>
              </a:rPr>
              <a:t>The spiral model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>
                <a:latin typeface="Verdana" charset="0"/>
                <a:ea typeface="ＭＳ Ｐゴシック" charset="0"/>
                <a:cs typeface="ＭＳ Ｐゴシック" charset="0"/>
              </a:rPr>
              <a:t>It explicitly embraces prototyping and an </a:t>
            </a:r>
            <a:r>
              <a:rPr lang="en-GB" sz="2400" i="1">
                <a:latin typeface="Verdana" charset="0"/>
                <a:ea typeface="ＭＳ Ｐゴシック" charset="0"/>
                <a:cs typeface="ＭＳ Ｐゴシック" charset="0"/>
              </a:rPr>
              <a:t>iterative</a:t>
            </a:r>
            <a:r>
              <a:rPr lang="en-GB" sz="2400">
                <a:latin typeface="Verdana" charset="0"/>
                <a:ea typeface="ＭＳ Ｐゴシック" charset="0"/>
                <a:cs typeface="ＭＳ Ｐゴシック" charset="0"/>
              </a:rPr>
              <a:t> approach to software development</a:t>
            </a:r>
            <a:r>
              <a:rPr lang="en-US" sz="2400">
                <a:latin typeface="Verdana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1" eaLnBrk="1" hangingPunct="1"/>
            <a:r>
              <a:rPr lang="en-GB" sz="2000">
                <a:latin typeface="Verdana" charset="0"/>
                <a:ea typeface="ＭＳ Ｐゴシック" charset="0"/>
              </a:rPr>
              <a:t>Start by developing a small prototype</a:t>
            </a:r>
          </a:p>
          <a:p>
            <a:pPr lvl="1" eaLnBrk="1" hangingPunct="1"/>
            <a:r>
              <a:rPr lang="en-GB" sz="2000">
                <a:latin typeface="Verdana" charset="0"/>
                <a:ea typeface="ＭＳ Ｐゴシック" charset="0"/>
              </a:rPr>
              <a:t>Followed by a mini-waterfall process, primarily to gather requirements</a:t>
            </a:r>
          </a:p>
          <a:p>
            <a:pPr lvl="1" eaLnBrk="1" hangingPunct="1"/>
            <a:r>
              <a:rPr lang="en-GB" sz="2000">
                <a:latin typeface="Verdana" charset="0"/>
                <a:ea typeface="ＭＳ Ｐゴシック" charset="0"/>
              </a:rPr>
              <a:t>Then, the first prototype is reviewed</a:t>
            </a:r>
          </a:p>
          <a:p>
            <a:pPr lvl="1" eaLnBrk="1" hangingPunct="1"/>
            <a:r>
              <a:rPr lang="en-GB" sz="2000">
                <a:latin typeface="Verdana" charset="0"/>
                <a:ea typeface="ＭＳ Ｐゴシック" charset="0"/>
              </a:rPr>
              <a:t>In subsequent loops, the project team performs further requirements, design, implementation and review</a:t>
            </a:r>
          </a:p>
          <a:p>
            <a:pPr lvl="1" eaLnBrk="1" hangingPunct="1"/>
            <a:r>
              <a:rPr lang="en-GB" sz="2000">
                <a:latin typeface="Verdana" charset="0"/>
                <a:ea typeface="ＭＳ Ｐゴシック" charset="0"/>
              </a:rPr>
              <a:t>The first thing to do before embarking on each new loop</a:t>
            </a:r>
            <a:r>
              <a:rPr lang="en-US" sz="2000">
                <a:latin typeface="Verdana" charset="0"/>
                <a:ea typeface="ＭＳ Ｐゴシック" charset="0"/>
              </a:rPr>
              <a:t> is risk analysis</a:t>
            </a:r>
          </a:p>
          <a:p>
            <a:pPr lvl="1" eaLnBrk="1" hangingPunct="1"/>
            <a:r>
              <a:rPr lang="en-GB" sz="2000">
                <a:latin typeface="Verdana" charset="0"/>
                <a:ea typeface="ＭＳ Ｐゴシック" charset="0"/>
              </a:rPr>
              <a:t>Maintenance is simply a type of on-going development</a:t>
            </a:r>
            <a:r>
              <a:rPr lang="en-US" sz="2000">
                <a:latin typeface="Verdana" charset="0"/>
                <a:ea typeface="ＭＳ Ｐゴシック" charset="0"/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F158632-7133-794E-B834-78003AA358F2}" type="datetime1">
              <a:rPr lang="en-US" sz="1200"/>
              <a:pPr/>
              <a:t>9/10/21</a:t>
            </a:fld>
            <a:endParaRPr lang="en-US" sz="1200"/>
          </a:p>
        </p:txBody>
      </p:sp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200"/>
              <a:t>Lecture2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C65333F-655A-5544-B207-81D4CACC548F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Spiral model (continued)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en-US" sz="2100">
                <a:latin typeface="Verdana" charset="0"/>
                <a:ea typeface="ＭＳ Ｐゴシック" charset="0"/>
                <a:cs typeface="ＭＳ Ｐゴシック" charset="0"/>
              </a:rPr>
              <a:t>Accommodates all features of </a:t>
            </a:r>
            <a:r>
              <a:rPr lang="ja-JP" altLang="en-US" sz="2100">
                <a:latin typeface="Verdan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100">
                <a:latin typeface="Verdana" charset="0"/>
                <a:ea typeface="ＭＳ Ｐゴシック" charset="0"/>
                <a:cs typeface="ＭＳ Ｐゴシック" charset="0"/>
              </a:rPr>
              <a:t>incremental</a:t>
            </a:r>
            <a:r>
              <a:rPr lang="ja-JP" altLang="en-US" sz="2100">
                <a:latin typeface="Verdan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100">
                <a:latin typeface="Verdana" charset="0"/>
                <a:ea typeface="ＭＳ Ｐゴシック" charset="0"/>
                <a:cs typeface="ＭＳ Ｐゴシック" charset="0"/>
              </a:rPr>
              <a:t> and </a:t>
            </a:r>
            <a:r>
              <a:rPr lang="ja-JP" altLang="en-US" sz="2100">
                <a:latin typeface="Verdan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100">
                <a:latin typeface="Verdana" charset="0"/>
                <a:ea typeface="ＭＳ Ｐゴシック" charset="0"/>
                <a:cs typeface="ＭＳ Ｐゴシック" charset="0"/>
              </a:rPr>
              <a:t>evolutionary</a:t>
            </a:r>
            <a:r>
              <a:rPr lang="ja-JP" altLang="en-US" sz="2100">
                <a:latin typeface="Verdan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100">
                <a:latin typeface="Verdana" charset="0"/>
                <a:ea typeface="ＭＳ Ｐゴシック" charset="0"/>
                <a:cs typeface="ＭＳ Ｐゴシック" charset="0"/>
              </a:rPr>
              <a:t> prototyping models</a:t>
            </a:r>
          </a:p>
          <a:p>
            <a:pPr marL="342900" indent="-342900" eaLnBrk="1" hangingPunct="1">
              <a:lnSpc>
                <a:spcPct val="80000"/>
              </a:lnSpc>
            </a:pPr>
            <a:r>
              <a:rPr lang="en-US" sz="2100">
                <a:latin typeface="Verdana" charset="0"/>
                <a:ea typeface="ＭＳ Ｐゴシック" charset="0"/>
                <a:cs typeface="ＭＳ Ｐゴシック" charset="0"/>
              </a:rPr>
              <a:t>Advantages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>
                <a:latin typeface="Verdana" charset="0"/>
                <a:ea typeface="ＭＳ Ｐゴシック" charset="0"/>
              </a:rPr>
              <a:t>Focuses on </a:t>
            </a:r>
            <a:r>
              <a:rPr lang="ja-JP" altLang="en-US" sz="2000">
                <a:latin typeface="Verdana" charset="0"/>
                <a:ea typeface="ＭＳ Ｐゴシック" charset="0"/>
              </a:rPr>
              <a:t>“</a:t>
            </a:r>
            <a:r>
              <a:rPr lang="en-US" altLang="ja-JP" sz="2000">
                <a:latin typeface="Verdana" charset="0"/>
                <a:ea typeface="ＭＳ Ｐゴシック" charset="0"/>
              </a:rPr>
              <a:t>risks</a:t>
            </a:r>
            <a:r>
              <a:rPr lang="ja-JP" altLang="en-US" sz="2000">
                <a:latin typeface="Verdana" charset="0"/>
                <a:ea typeface="ＭＳ Ｐゴシック" charset="0"/>
              </a:rPr>
              <a:t>”</a:t>
            </a:r>
            <a:r>
              <a:rPr lang="en-US" altLang="ja-JP" sz="2000">
                <a:latin typeface="Verdana" charset="0"/>
                <a:ea typeface="ＭＳ Ｐゴシック" charset="0"/>
              </a:rPr>
              <a:t> early in development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>
                <a:latin typeface="Verdana" charset="0"/>
                <a:ea typeface="ＭＳ Ｐゴシック" charset="0"/>
              </a:rPr>
              <a:t>More or less guarantees a better product (correct and consistent)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>
                <a:latin typeface="Verdana" charset="0"/>
                <a:ea typeface="ＭＳ Ｐゴシック" charset="0"/>
              </a:rPr>
              <a:t>Accommodates changes in requirements during product development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>
                <a:latin typeface="Verdana" charset="0"/>
                <a:ea typeface="ＭＳ Ｐゴシック" charset="0"/>
              </a:rPr>
              <a:t>Provides a mechanism for incorporating software quality objectives into product development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US" sz="1800">
                <a:latin typeface="Verdana" charset="0"/>
                <a:ea typeface="ＭＳ Ｐゴシック" charset="0"/>
              </a:rPr>
              <a:t>Spiral model targets testing by treating it as a risk, which has to be addressed.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>
                <a:latin typeface="Verdana" charset="0"/>
                <a:ea typeface="ＭＳ Ｐゴシック" charset="0"/>
              </a:rPr>
              <a:t>Emphasis on alternatives and constraints =&gt; supports the reuse of existing solutions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FD6789F0-755C-9245-AA4D-27C61084900F}" type="datetime1">
              <a:rPr lang="en-US" sz="1200"/>
              <a:pPr/>
              <a:t>9/10/21</a:t>
            </a:fld>
            <a:endParaRPr lang="en-US" sz="1200"/>
          </a:p>
        </p:txBody>
      </p:sp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200"/>
              <a:t>Lecture2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B8B8FF5A-1DFA-1443-AFBB-F1C5D8BF8CB2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Spiral Model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>
                <a:latin typeface="Verdana" charset="0"/>
                <a:ea typeface="ＭＳ Ｐゴシック" charset="0"/>
                <a:cs typeface="ＭＳ Ｐゴシック" charset="0"/>
              </a:rPr>
              <a:t>Disadvantages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>
                <a:latin typeface="Verdana" charset="0"/>
                <a:ea typeface="ＭＳ Ｐゴシック" charset="0"/>
              </a:rPr>
              <a:t>Best used for internal projects (inside a company) – termination of a project causes just a reassignment of the staff.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>
                <a:latin typeface="Verdana" charset="0"/>
                <a:ea typeface="ＭＳ Ｐゴシック" charset="0"/>
              </a:rPr>
              <a:t>In case of contract software development, all risk analysis must be performed by both client and developers before the contract is signed and not as in the spiral model.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>
                <a:latin typeface="Verdana" charset="0"/>
                <a:ea typeface="ＭＳ Ｐゴシック" charset="0"/>
              </a:rPr>
              <a:t>Spiral model is risk driven. Therefore it requires knowledgeable staff.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>
                <a:latin typeface="Verdana" charset="0"/>
                <a:ea typeface="ＭＳ Ｐゴシック" charset="0"/>
              </a:rPr>
              <a:t>Suitable for only large scale software development. Does not make sense if the cost of risk analysis is a major part of the overall project cost.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5080D27-5E4F-2348-95CE-72C8D078E725}" type="datetime1">
              <a:rPr lang="en-US" sz="1200"/>
              <a:pPr/>
              <a:t>9/10/21</a:t>
            </a:fld>
            <a:endParaRPr lang="en-US" sz="1200"/>
          </a:p>
        </p:txBody>
      </p:sp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200"/>
              <a:t>Lecture2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72CA9E6D-2935-254F-95D5-0864FCC59542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Spiral model (continued)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>
                <a:latin typeface="Verdana" charset="0"/>
                <a:ea typeface="ＭＳ Ｐゴシック" charset="0"/>
                <a:cs typeface="ＭＳ Ｐゴシック" charset="0"/>
              </a:rPr>
              <a:t>Risk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>
                <a:latin typeface="Verdana" charset="0"/>
                <a:ea typeface="ＭＳ Ｐゴシック" charset="0"/>
              </a:rPr>
              <a:t>Risk identification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>
                <a:latin typeface="Verdana" charset="0"/>
                <a:ea typeface="ＭＳ Ｐゴシック" charset="0"/>
              </a:rPr>
              <a:t>Consider all sorts of </a:t>
            </a:r>
            <a:r>
              <a:rPr lang="ja-JP" altLang="en-US" sz="2100">
                <a:latin typeface="Verdana" charset="0"/>
                <a:ea typeface="ＭＳ Ｐゴシック" charset="0"/>
              </a:rPr>
              <a:t>“</a:t>
            </a:r>
            <a:r>
              <a:rPr lang="en-US" altLang="ja-JP" sz="2100">
                <a:latin typeface="Verdana" charset="0"/>
                <a:ea typeface="ＭＳ Ｐゴシック" charset="0"/>
              </a:rPr>
              <a:t>what if …</a:t>
            </a:r>
            <a:r>
              <a:rPr lang="ja-JP" altLang="en-US" sz="2100">
                <a:latin typeface="Verdana" charset="0"/>
                <a:ea typeface="ＭＳ Ｐゴシック" charset="0"/>
              </a:rPr>
              <a:t>”</a:t>
            </a:r>
            <a:r>
              <a:rPr lang="en-US" altLang="ja-JP" sz="2100">
                <a:latin typeface="Verdana" charset="0"/>
                <a:ea typeface="ＭＳ Ｐゴシック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>
                <a:latin typeface="Verdana" charset="0"/>
                <a:ea typeface="ＭＳ Ｐゴシック" charset="0"/>
              </a:rPr>
              <a:t>Prioritize/rank risks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>
                <a:latin typeface="Verdana" charset="0"/>
                <a:ea typeface="ＭＳ Ｐゴシック" charset="0"/>
              </a:rPr>
              <a:t>Risk analysis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>
                <a:latin typeface="Verdana" charset="0"/>
                <a:ea typeface="ＭＳ Ｐゴシック" charset="0"/>
              </a:rPr>
              <a:t>Identify methods, techniques and schedules to evaluate risks during product development in that iteration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>
                <a:latin typeface="Verdana" charset="0"/>
                <a:ea typeface="ＭＳ Ｐゴシック" charset="0"/>
              </a:rPr>
              <a:t>Risk control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>
                <a:latin typeface="Verdana" charset="0"/>
                <a:ea typeface="ＭＳ Ｐゴシック" charset="0"/>
              </a:rPr>
              <a:t>Evaluate risks during product development and document the results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>
                <a:latin typeface="Verdana" charset="0"/>
                <a:ea typeface="ＭＳ Ｐゴシック" charset="0"/>
              </a:rPr>
              <a:t>Plan the next iteration such that the same set of risks do not arise again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5295A10-CA39-7E49-AC13-0072BDF4ACCE}" type="datetime1">
              <a:rPr lang="en-US" sz="1200"/>
              <a:pPr/>
              <a:t>9/10/21</a:t>
            </a:fld>
            <a:endParaRPr lang="en-US" sz="1200"/>
          </a:p>
        </p:txBody>
      </p:sp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200"/>
              <a:t>Lecture2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F8103FD9-6530-954C-947A-57407680912C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Spiral model (continued)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>
                <a:latin typeface="Verdana" charset="0"/>
                <a:ea typeface="ＭＳ Ｐゴシック" charset="0"/>
                <a:cs typeface="ＭＳ Ｐゴシック" charset="0"/>
              </a:rPr>
              <a:t>Some risk items listed in literature</a:t>
            </a:r>
          </a:p>
          <a:p>
            <a:pPr lvl="1" eaLnBrk="1" hangingPunct="1"/>
            <a:r>
              <a:rPr lang="en-US" sz="2200">
                <a:latin typeface="Verdana" charset="0"/>
                <a:ea typeface="ＭＳ Ｐゴシック" charset="0"/>
              </a:rPr>
              <a:t>Change in requirements</a:t>
            </a:r>
          </a:p>
          <a:p>
            <a:pPr lvl="1" eaLnBrk="1" hangingPunct="1"/>
            <a:r>
              <a:rPr lang="en-US" sz="2200">
                <a:latin typeface="Verdana" charset="0"/>
                <a:ea typeface="ＭＳ Ｐゴシック" charset="0"/>
              </a:rPr>
              <a:t>Change in external resources (e.g., databases)</a:t>
            </a:r>
          </a:p>
          <a:p>
            <a:pPr lvl="1" eaLnBrk="1" hangingPunct="1"/>
            <a:r>
              <a:rPr lang="en-US" sz="2200">
                <a:latin typeface="Verdana" charset="0"/>
                <a:ea typeface="ＭＳ Ｐゴシック" charset="0"/>
              </a:rPr>
              <a:t>Change in staff/personnel</a:t>
            </a:r>
          </a:p>
          <a:p>
            <a:pPr lvl="1" eaLnBrk="1" hangingPunct="1"/>
            <a:r>
              <a:rPr lang="en-US" sz="2200">
                <a:latin typeface="Verdana" charset="0"/>
                <a:ea typeface="ＭＳ Ｐゴシック" charset="0"/>
              </a:rPr>
              <a:t>Budget overrun</a:t>
            </a:r>
          </a:p>
          <a:p>
            <a:pPr lvl="1" eaLnBrk="1" hangingPunct="1"/>
            <a:r>
              <a:rPr lang="en-US" sz="2200">
                <a:latin typeface="Verdana" charset="0"/>
                <a:ea typeface="ＭＳ Ｐゴシック" charset="0"/>
              </a:rPr>
              <a:t>Resource reallocation</a:t>
            </a:r>
          </a:p>
          <a:p>
            <a:pPr lvl="1" eaLnBrk="1" hangingPunct="1"/>
            <a:r>
              <a:rPr lang="en-US" sz="2200">
                <a:latin typeface="Verdana" charset="0"/>
                <a:ea typeface="ＭＳ Ｐゴシック" charset="0"/>
              </a:rPr>
              <a:t>Equipment failure</a:t>
            </a:r>
          </a:p>
          <a:p>
            <a:pPr lvl="1" eaLnBrk="1" hangingPunct="1"/>
            <a:r>
              <a:rPr lang="en-US" sz="2200">
                <a:latin typeface="Verdana" charset="0"/>
                <a:ea typeface="ＭＳ Ｐゴシック" charset="0"/>
              </a:rPr>
              <a:t>Change in business policies</a:t>
            </a:r>
          </a:p>
          <a:p>
            <a:pPr lvl="1" eaLnBrk="1" hangingPunct="1"/>
            <a:r>
              <a:rPr lang="en-US" sz="2200">
                <a:latin typeface="Verdana" charset="0"/>
                <a:ea typeface="ＭＳ Ｐゴシック" charset="0"/>
              </a:rPr>
              <a:t>Deviation from expected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5C99440E-7BE0-A04D-B2F8-D10917F2CCFC}" type="datetime1">
              <a:rPr lang="en-US" sz="1200"/>
              <a:pPr/>
              <a:t>9/10/21</a:t>
            </a:fld>
            <a:endParaRPr lang="en-US" sz="1200"/>
          </a:p>
        </p:txBody>
      </p:sp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200"/>
              <a:t>Lecture2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FAF9198B-79AC-C646-BD50-6E9C308AD5C4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Life Cycle Activities</a:t>
            </a:r>
            <a:endParaRPr lang="en-US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Software engineering consists of three tracks of interacting life cycle activities: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software development process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software quality assurance, and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software project management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489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A5ADEF6-F25D-D34F-8488-0D54CB369541}" type="datetime1">
              <a:rPr lang="en-US" sz="1200"/>
              <a:pPr/>
              <a:t>9/10/21</a:t>
            </a:fld>
            <a:endParaRPr lang="en-US" sz="1200"/>
          </a:p>
        </p:txBody>
      </p:sp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200"/>
              <a:t>Lecture2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A0153043-1690-5645-BEB9-7A65838A1F14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Key Points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900">
                <a:latin typeface="Verdana" charset="0"/>
                <a:ea typeface="ＭＳ Ｐゴシック" charset="0"/>
                <a:cs typeface="ＭＳ Ｐゴシック" charset="0"/>
              </a:rPr>
              <a:t>Lifecycle models are almost never used as-is. </a:t>
            </a:r>
          </a:p>
          <a:p>
            <a:pPr eaLnBrk="1" hangingPunct="1">
              <a:lnSpc>
                <a:spcPct val="80000"/>
              </a:lnSpc>
            </a:pPr>
            <a:r>
              <a:rPr lang="en-US" sz="1900">
                <a:latin typeface="Verdana" charset="0"/>
                <a:ea typeface="ＭＳ Ｐゴシック" charset="0"/>
                <a:cs typeface="ＭＳ Ｐゴシック" charset="0"/>
              </a:rPr>
              <a:t>The lifecycle model used should be adapted to the current situation. </a:t>
            </a:r>
          </a:p>
          <a:p>
            <a:pPr eaLnBrk="1" hangingPunct="1">
              <a:lnSpc>
                <a:spcPct val="80000"/>
              </a:lnSpc>
            </a:pPr>
            <a:r>
              <a:rPr lang="en-US" sz="1900">
                <a:latin typeface="Verdana" charset="0"/>
                <a:ea typeface="ＭＳ Ｐゴシック" charset="0"/>
                <a:cs typeface="ＭＳ Ｐゴシック" charset="0"/>
              </a:rPr>
              <a:t>Different projects require different models.</a:t>
            </a:r>
          </a:p>
          <a:p>
            <a:pPr eaLnBrk="1" hangingPunct="1">
              <a:lnSpc>
                <a:spcPct val="80000"/>
              </a:lnSpc>
            </a:pPr>
            <a:r>
              <a:rPr lang="en-US" sz="1900">
                <a:latin typeface="Verdana" charset="0"/>
                <a:ea typeface="ＭＳ Ｐゴシック" charset="0"/>
                <a:cs typeface="ＭＳ Ｐゴシック" charset="0"/>
              </a:rPr>
              <a:t>The waterfall model is generic but almost never used as is.</a:t>
            </a:r>
          </a:p>
          <a:p>
            <a:pPr eaLnBrk="1" hangingPunct="1">
              <a:lnSpc>
                <a:spcPct val="80000"/>
              </a:lnSpc>
            </a:pPr>
            <a:r>
              <a:rPr lang="en-GB" sz="1900">
                <a:latin typeface="Verdana" charset="0"/>
                <a:ea typeface="ＭＳ Ｐゴシック" charset="0"/>
                <a:cs typeface="ＭＳ Ｐゴシック" charset="0"/>
              </a:rPr>
              <a:t>A prototype can be used to give end-users a concrete impression of the system’s capabilities</a:t>
            </a:r>
          </a:p>
          <a:p>
            <a:pPr eaLnBrk="1" hangingPunct="1">
              <a:lnSpc>
                <a:spcPct val="80000"/>
              </a:lnSpc>
            </a:pPr>
            <a:r>
              <a:rPr lang="en-GB" sz="1900">
                <a:latin typeface="Verdana" charset="0"/>
                <a:ea typeface="ＭＳ Ｐゴシック" charset="0"/>
                <a:cs typeface="ＭＳ Ｐゴシック" charset="0"/>
              </a:rPr>
              <a:t>Prototyping is becoming increasingly used for system development where rapid development is essential</a:t>
            </a:r>
          </a:p>
          <a:p>
            <a:pPr eaLnBrk="1" hangingPunct="1">
              <a:lnSpc>
                <a:spcPct val="80000"/>
              </a:lnSpc>
            </a:pPr>
            <a:r>
              <a:rPr lang="en-GB" sz="1900">
                <a:latin typeface="Verdana" charset="0"/>
                <a:ea typeface="ＭＳ Ｐゴシック" charset="0"/>
                <a:cs typeface="ＭＳ Ｐゴシック" charset="0"/>
              </a:rPr>
              <a:t>Throw-away prototyping is used to understand the system requirements</a:t>
            </a:r>
          </a:p>
          <a:p>
            <a:pPr eaLnBrk="1" hangingPunct="1">
              <a:lnSpc>
                <a:spcPct val="80000"/>
              </a:lnSpc>
            </a:pPr>
            <a:r>
              <a:rPr lang="en-GB" sz="1900">
                <a:latin typeface="Verdana" charset="0"/>
                <a:ea typeface="ＭＳ Ｐゴシック" charset="0"/>
                <a:cs typeface="ＭＳ Ｐゴシック" charset="0"/>
              </a:rPr>
              <a:t>In evolutionary prototyping, the system is developed by evolving an initial version to the final version</a:t>
            </a:r>
            <a:endParaRPr lang="en-US" sz="1900">
              <a:latin typeface="Verdan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900">
                <a:latin typeface="Verdana" charset="0"/>
                <a:ea typeface="ＭＳ Ｐゴシック" charset="0"/>
                <a:cs typeface="ＭＳ Ｐゴシック" charset="0"/>
              </a:rPr>
              <a:t>Incremental models are heavily used, but dangerous to use.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77C608E9-C3A9-1D4C-B695-0CF503F67C80}" type="datetime1">
              <a:rPr lang="en-US" sz="1200"/>
              <a:pPr/>
              <a:t>9/10/21</a:t>
            </a:fld>
            <a:endParaRPr lang="en-US" sz="1200"/>
          </a:p>
        </p:txBody>
      </p:sp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200"/>
              <a:t>Lecture2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AE0FF07E-5E12-D94B-BDB0-9C23C9D3403F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3525"/>
            <a:ext cx="8418513" cy="1108075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Synchronize and Stabilize Model</a:t>
            </a:r>
            <a:endParaRPr lang="en-US" b="1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86800" cy="4572000"/>
          </a:xfrm>
        </p:spPr>
        <p:txBody>
          <a:bodyPr/>
          <a:lstStyle/>
          <a:p>
            <a:pPr marL="465138" indent="-465138" eaLnBrk="1" hangingPunct="1">
              <a:lnSpc>
                <a:spcPct val="90000"/>
              </a:lnSpc>
            </a:pPr>
            <a:r>
              <a:rPr lang="en-US" sz="2400" dirty="0">
                <a:latin typeface="Verdana" charset="0"/>
                <a:ea typeface="ＭＳ Ｐゴシック" charset="0"/>
                <a:cs typeface="ＭＳ Ｐゴシック" charset="0"/>
              </a:rPr>
              <a:t>Used by Microsoft (introduced in 1997). 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US" sz="2400" dirty="0">
                <a:latin typeface="Verdana" charset="0"/>
                <a:ea typeface="ＭＳ Ｐゴシック" charset="0"/>
                <a:cs typeface="ＭＳ Ｐゴシック" charset="0"/>
              </a:rPr>
              <a:t>The work is divided in 2 or 3 builds. The first build consists of the most critical features, the second build with next critical ones, etc. 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US" sz="2400" dirty="0">
                <a:latin typeface="Verdana" charset="0"/>
                <a:ea typeface="ＭＳ Ｐゴシック" charset="0"/>
                <a:cs typeface="ＭＳ Ｐゴシック" charset="0"/>
              </a:rPr>
              <a:t>Each build is carried out by a number of small teams working in parallel. 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US" sz="2400" dirty="0">
                <a:latin typeface="Verdana" charset="0"/>
                <a:ea typeface="ＭＳ Ｐゴシック" charset="0"/>
                <a:cs typeface="ＭＳ Ｐゴシック" charset="0"/>
              </a:rPr>
              <a:t>At the end of. each day, all the teams </a:t>
            </a:r>
            <a:r>
              <a:rPr lang="en-US" sz="2400" b="1" i="1" dirty="0">
                <a:latin typeface="Verdana" charset="0"/>
                <a:ea typeface="ＭＳ Ｐゴシック" charset="0"/>
                <a:cs typeface="ＭＳ Ｐゴシック" charset="0"/>
              </a:rPr>
              <a:t>synchronize;</a:t>
            </a:r>
            <a:r>
              <a:rPr lang="en-US" sz="2400" dirty="0">
                <a:latin typeface="Verdana" charset="0"/>
                <a:ea typeface="ＭＳ Ｐゴシック" charset="0"/>
                <a:cs typeface="ＭＳ Ｐゴシック" charset="0"/>
              </a:rPr>
              <a:t> i.e. they put the partially completed components together and test and debug the resulting product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US" sz="2400" b="1" i="1" dirty="0">
                <a:latin typeface="Verdana" charset="0"/>
                <a:ea typeface="ＭＳ Ｐゴシック" charset="0"/>
                <a:cs typeface="ＭＳ Ｐゴシック" charset="0"/>
              </a:rPr>
              <a:t>Stabilization</a:t>
            </a:r>
            <a:r>
              <a:rPr lang="en-US" sz="2400" dirty="0">
                <a:latin typeface="Verdana" charset="0"/>
                <a:ea typeface="ＭＳ Ｐゴシック" charset="0"/>
                <a:cs typeface="ＭＳ Ｐゴシック" charset="0"/>
              </a:rPr>
              <a:t> is performed at the end of each of the builds.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D6D7605-4192-0A48-90A4-9AAA68A5953D}" type="datetime1">
              <a:rPr lang="en-US" sz="1200"/>
              <a:pPr/>
              <a:t>9/10/21</a:t>
            </a:fld>
            <a:endParaRPr lang="en-US" sz="1200"/>
          </a:p>
        </p:txBody>
      </p:sp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200"/>
              <a:t>Lecture2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586D32BC-66B9-DE41-BD00-3F0E096CDA8A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340725" cy="1216025"/>
          </a:xfrm>
        </p:spPr>
        <p:txBody>
          <a:bodyPr/>
          <a:lstStyle/>
          <a:p>
            <a:pPr eaLnBrk="1" hangingPunct="1"/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Synchronize and Stabilize Model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Advantages </a:t>
            </a:r>
          </a:p>
          <a:p>
            <a:pPr lvl="1" eaLnBrk="1" hangingPunct="1"/>
            <a:r>
              <a:rPr lang="en-US">
                <a:latin typeface="Verdana" charset="0"/>
                <a:ea typeface="ＭＳ Ｐゴシック" charset="0"/>
              </a:rPr>
              <a:t>Repeated synchronization ensures that the various components always work together.</a:t>
            </a:r>
          </a:p>
          <a:p>
            <a:pPr lvl="1" eaLnBrk="1" hangingPunct="1"/>
            <a:r>
              <a:rPr lang="en-US">
                <a:latin typeface="Verdana" charset="0"/>
                <a:ea typeface="ＭＳ Ｐゴシック" charset="0"/>
              </a:rPr>
              <a:t>Regular execution of the partial product  allows developers to get a insight in the operations of the product and modify the requirements as necessary during the course of a build.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7F661201-1D9E-C54B-A947-1B106367A366}" type="datetime1">
              <a:rPr lang="en-US" sz="1200"/>
              <a:pPr/>
              <a:t>9/10/21</a:t>
            </a:fld>
            <a:endParaRPr lang="en-US" sz="1200"/>
          </a:p>
        </p:txBody>
      </p:sp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200"/>
              <a:t>Lecture2</a:t>
            </a: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A4E6E09-82B8-C34D-B585-64163A0DFD59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The Rational Unified process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This is the most widely known methodology that embraces UML</a:t>
            </a:r>
            <a:endParaRPr lang="en-GB">
              <a:latin typeface="Verdana" charset="0"/>
              <a:ea typeface="ＭＳ Ｐゴシック" charset="0"/>
              <a:cs typeface="ＭＳ Ｐゴシック" charset="0"/>
            </a:endParaRPr>
          </a:p>
          <a:p>
            <a:pPr lvl="1" algn="just" eaLnBrk="1" hangingPunct="1"/>
            <a:r>
              <a:rPr lang="en-GB">
                <a:latin typeface="Verdana" charset="0"/>
                <a:ea typeface="ＭＳ Ｐゴシック" charset="0"/>
              </a:rPr>
              <a:t>Designed to be adaptable</a:t>
            </a:r>
          </a:p>
          <a:p>
            <a:pPr lvl="1" algn="just" eaLnBrk="1" hangingPunct="1"/>
            <a:r>
              <a:rPr lang="en-GB">
                <a:latin typeface="Verdana" charset="0"/>
                <a:ea typeface="ＭＳ Ｐゴシック" charset="0"/>
              </a:rPr>
              <a:t>Suggests a process framework</a:t>
            </a:r>
          </a:p>
          <a:p>
            <a:pPr lvl="1" algn="just" eaLnBrk="1" hangingPunct="1"/>
            <a:r>
              <a:rPr lang="en-GB">
                <a:latin typeface="Verdana" charset="0"/>
                <a:ea typeface="ＭＳ Ｐゴシック" charset="0"/>
              </a:rPr>
              <a:t>Adapts to the project needs</a:t>
            </a:r>
          </a:p>
          <a:p>
            <a:pPr lvl="1" algn="just" eaLnBrk="1" hangingPunct="1"/>
            <a:r>
              <a:rPr lang="en-GB">
                <a:latin typeface="Verdana" charset="0"/>
                <a:ea typeface="ＭＳ Ｐゴシック" charset="0"/>
              </a:rPr>
              <a:t>Use-case-driven development</a:t>
            </a:r>
          </a:p>
          <a:p>
            <a:pPr lvl="1" algn="just" eaLnBrk="1" hangingPunct="1"/>
            <a:r>
              <a:rPr lang="en-GB">
                <a:latin typeface="Verdana" charset="0"/>
                <a:ea typeface="ＭＳ Ｐゴシック" charset="0"/>
              </a:rPr>
              <a:t>Architecture-centric process</a:t>
            </a:r>
            <a:endParaRPr lang="en-US">
              <a:latin typeface="Verdana" charset="0"/>
              <a:ea typeface="ＭＳ Ｐゴシック" charset="0"/>
            </a:endParaRPr>
          </a:p>
          <a:p>
            <a:pPr eaLnBrk="1" hangingPunct="1"/>
            <a:endParaRPr lang="en-US">
              <a:latin typeface="Verdan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DEC0-A9A9-6A4F-B069-FB597A170A1A}" type="slidenum">
              <a:rPr lang="zh-CN" altLang="en-US">
                <a:solidFill>
                  <a:srgbClr val="000000"/>
                </a:solidFill>
              </a:rPr>
              <a:pPr/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Rational Unified Process (RUP)</a:t>
            </a:r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246188"/>
            <a:ext cx="4433887" cy="4513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1370013"/>
            <a:ext cx="4186238" cy="4640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EC1C-E142-AD49-9F6A-DBADACB0559C}" type="slidenum">
              <a:rPr lang="zh-CN" altLang="en-US">
                <a:solidFill>
                  <a:srgbClr val="000000"/>
                </a:solidFill>
              </a:rPr>
              <a:pPr/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Rational Unified Process (RUP)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/>
              <a:t>Inception</a:t>
            </a:r>
            <a:r>
              <a:rPr lang="en-US" sz="2800"/>
              <a:t> consists of the first 1-2 iterations. It produces a simplified use case model, a tentative architecture, and a project plan.</a:t>
            </a:r>
          </a:p>
          <a:p>
            <a:r>
              <a:rPr lang="en-US" sz="2800" b="1"/>
              <a:t>Elaboration</a:t>
            </a:r>
            <a:r>
              <a:rPr lang="en-US" sz="2800"/>
              <a:t> consists of the next N iterations. It produces the architectural design and implements the most critical use cases.</a:t>
            </a:r>
          </a:p>
          <a:p>
            <a:r>
              <a:rPr lang="en-US" sz="2800" b="1"/>
              <a:t>Construction</a:t>
            </a:r>
            <a:r>
              <a:rPr lang="en-US" sz="2800"/>
              <a:t>, during which remaining use cases are iteratively implemented and integrated into the system.</a:t>
            </a:r>
          </a:p>
          <a:p>
            <a:r>
              <a:rPr lang="en-US" sz="2800" b="1"/>
              <a:t>Transition, </a:t>
            </a:r>
            <a:r>
              <a:rPr lang="en-US" sz="2800"/>
              <a:t>during which the system is deployed, users are trained, and defects are corrected.</a:t>
            </a:r>
            <a:endParaRPr lang="en-US" sz="2800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30A67954-1EAE-BB43-AB3F-CA8DEC9BC60E}" type="datetime1">
              <a:rPr lang="en-US" sz="1200"/>
              <a:pPr/>
              <a:t>9/10/21</a:t>
            </a:fld>
            <a:endParaRPr lang="en-US" sz="1200"/>
          </a:p>
        </p:txBody>
      </p:sp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200"/>
              <a:t>Lecture2</a:t>
            </a:r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CFE698FB-440C-4344-B1B1-B8C3A76730B0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Agile Process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10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sz="3200" dirty="0">
                <a:latin typeface="Verdana" charset="0"/>
                <a:ea typeface="ＭＳ Ｐゴシック" charset="0"/>
              </a:rPr>
              <a:t>Emphasize teamwork, joint application development with the users, design for change, and rapid development and frequent delivery of small increments in short iterations. 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sz="2800" dirty="0">
                <a:latin typeface="Verdana" charset="0"/>
                <a:ea typeface="ＭＳ Ｐゴシック" charset="0"/>
              </a:rPr>
              <a:t>A light-weight methodology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sz="2800" dirty="0">
                <a:latin typeface="Verdana" charset="0"/>
                <a:ea typeface="ＭＳ Ｐゴシック" charset="0"/>
              </a:rPr>
              <a:t>Minimize initial planning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en-US" sz="3200" dirty="0">
              <a:latin typeface="Verdana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391E-DA01-A048-8A89-555697E2A9FF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Agile Process Models</a:t>
            </a: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5" y="1006475"/>
            <a:ext cx="3482975" cy="48466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7044" name="Group 4"/>
          <p:cNvGrpSpPr>
            <a:grpSpLocks/>
          </p:cNvGrpSpPr>
          <p:nvPr/>
        </p:nvGrpSpPr>
        <p:grpSpPr bwMode="auto">
          <a:xfrm>
            <a:off x="5105400" y="933450"/>
            <a:ext cx="1676400" cy="4935538"/>
            <a:chOff x="2300" y="588"/>
            <a:chExt cx="1056" cy="3365"/>
          </a:xfrm>
        </p:grpSpPr>
        <p:sp>
          <p:nvSpPr>
            <p:cNvPr id="87045" name="Line 5"/>
            <p:cNvSpPr>
              <a:spLocks noChangeShapeType="1"/>
            </p:cNvSpPr>
            <p:nvPr/>
          </p:nvSpPr>
          <p:spPr bwMode="auto">
            <a:xfrm>
              <a:off x="2880" y="588"/>
              <a:ext cx="5" cy="336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46" name="Line 6"/>
            <p:cNvSpPr>
              <a:spLocks noChangeShapeType="1"/>
            </p:cNvSpPr>
            <p:nvPr/>
          </p:nvSpPr>
          <p:spPr bwMode="auto">
            <a:xfrm>
              <a:off x="2300" y="588"/>
              <a:ext cx="5" cy="336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47" name="Line 7"/>
            <p:cNvSpPr>
              <a:spLocks noChangeShapeType="1"/>
            </p:cNvSpPr>
            <p:nvPr/>
          </p:nvSpPr>
          <p:spPr bwMode="auto">
            <a:xfrm>
              <a:off x="3351" y="588"/>
              <a:ext cx="5" cy="336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048" name="Group 8"/>
          <p:cNvGrpSpPr>
            <a:grpSpLocks/>
          </p:cNvGrpSpPr>
          <p:nvPr/>
        </p:nvGrpSpPr>
        <p:grpSpPr bwMode="auto">
          <a:xfrm>
            <a:off x="2743200" y="998538"/>
            <a:ext cx="549275" cy="4995862"/>
            <a:chOff x="1077" y="629"/>
            <a:chExt cx="346" cy="3147"/>
          </a:xfrm>
        </p:grpSpPr>
        <p:sp>
          <p:nvSpPr>
            <p:cNvPr id="87049" name="Line 9"/>
            <p:cNvSpPr>
              <a:spLocks noChangeShapeType="1"/>
            </p:cNvSpPr>
            <p:nvPr/>
          </p:nvSpPr>
          <p:spPr bwMode="auto">
            <a:xfrm>
              <a:off x="1413" y="629"/>
              <a:ext cx="6" cy="314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0" name="Text Box 10"/>
            <p:cNvSpPr txBox="1">
              <a:spLocks noChangeArrowheads="1"/>
            </p:cNvSpPr>
            <p:nvPr/>
          </p:nvSpPr>
          <p:spPr bwMode="auto">
            <a:xfrm flipH="1" flipV="1">
              <a:off x="1077" y="1190"/>
              <a:ext cx="346" cy="1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algn="ctr"/>
              <a:r>
                <a:rPr lang="en-US" sz="2400">
                  <a:solidFill>
                    <a:schemeClr val="accent2"/>
                  </a:solidFill>
                  <a:latin typeface="Arial" charset="0"/>
                </a:rPr>
                <a:t>phases in an iteration</a:t>
              </a:r>
            </a:p>
          </p:txBody>
        </p:sp>
      </p:grpSp>
      <p:grpSp>
        <p:nvGrpSpPr>
          <p:cNvPr id="87051" name="Group 11"/>
          <p:cNvGrpSpPr>
            <a:grpSpLocks/>
          </p:cNvGrpSpPr>
          <p:nvPr/>
        </p:nvGrpSpPr>
        <p:grpSpPr bwMode="auto">
          <a:xfrm>
            <a:off x="3157537" y="5984875"/>
            <a:ext cx="4995863" cy="457200"/>
            <a:chOff x="1406" y="3770"/>
            <a:chExt cx="3147" cy="288"/>
          </a:xfrm>
        </p:grpSpPr>
        <p:sp>
          <p:nvSpPr>
            <p:cNvPr id="87052" name="Line 12"/>
            <p:cNvSpPr>
              <a:spLocks noChangeShapeType="1"/>
            </p:cNvSpPr>
            <p:nvPr/>
          </p:nvSpPr>
          <p:spPr bwMode="auto">
            <a:xfrm rot="-5400000">
              <a:off x="2977" y="2204"/>
              <a:ext cx="6" cy="314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3" name="Text Box 13"/>
            <p:cNvSpPr txBox="1">
              <a:spLocks noChangeArrowheads="1"/>
            </p:cNvSpPr>
            <p:nvPr/>
          </p:nvSpPr>
          <p:spPr bwMode="auto">
            <a:xfrm>
              <a:off x="2439" y="3770"/>
              <a:ext cx="9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chemeClr val="accent2"/>
                  </a:solidFill>
                  <a:latin typeface="Arial" charset="0"/>
                </a:rPr>
                <a:t>Iterations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FBAB-D374-2C4C-A9EF-43DF968C82AE}" type="slidenum">
              <a:rPr lang="zh-CN" altLang="en-US">
                <a:solidFill>
                  <a:srgbClr val="000000"/>
                </a:solidFill>
              </a:rPr>
              <a:pPr/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Some Well-Known Agile Methods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  <a:p>
            <a:r>
              <a:rPr lang="en-US" dirty="0"/>
              <a:t>Extreme Programming (</a:t>
            </a:r>
            <a:r>
              <a:rPr lang="en-US"/>
              <a:t>XP)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8D7A-7C23-A04F-8D98-B0EC6A793142}" type="slidenum">
              <a:rPr lang="zh-CN" altLang="en-US">
                <a:solidFill>
                  <a:srgbClr val="000000"/>
                </a:solidFill>
              </a:rPr>
              <a:pPr/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Scrum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Unique key features:</a:t>
            </a:r>
          </a:p>
          <a:p>
            <a:pPr lvl="1"/>
            <a:r>
              <a:rPr lang="en-US"/>
              <a:t>include Scrum Master, Product Owner, and Team roles</a:t>
            </a:r>
          </a:p>
          <a:p>
            <a:pPr lvl="1"/>
            <a:r>
              <a:rPr lang="en-US"/>
              <a:t>15 minute daily status meeting to improve communication</a:t>
            </a:r>
          </a:p>
          <a:p>
            <a:pPr lvl="1"/>
            <a:r>
              <a:rPr lang="en-US"/>
              <a:t>team retrospect to improve process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5C99440E-7BE0-A04D-B2F8-D10917F2CCFC}" type="datetime1">
              <a:rPr lang="en-US" sz="1200"/>
              <a:pPr/>
              <a:t>9/10/21</a:t>
            </a:fld>
            <a:endParaRPr lang="en-US" sz="1200"/>
          </a:p>
        </p:txBody>
      </p:sp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200"/>
              <a:t>Lecture2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FAF9198B-79AC-C646-BD50-6E9C308AD5C4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Software Process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Coherent sets of activities for specifying, designing, implementing and testing software systems</a:t>
            </a:r>
          </a:p>
          <a:p>
            <a:pPr eaLnBrk="1" hangingPunct="1">
              <a:lnSpc>
                <a:spcPct val="90000"/>
              </a:lnSpc>
            </a:pPr>
            <a:r>
              <a:rPr lang="en-GB">
                <a:latin typeface="Verdana" charset="0"/>
                <a:ea typeface="ＭＳ Ｐゴシック" charset="0"/>
                <a:cs typeface="ＭＳ Ｐゴシック" charset="0"/>
              </a:rPr>
              <a:t>A structured set of activities required to develop a software system</a:t>
            </a:r>
          </a:p>
          <a:p>
            <a:pPr eaLnBrk="1" hangingPunct="1">
              <a:lnSpc>
                <a:spcPct val="90000"/>
              </a:lnSpc>
            </a:pPr>
            <a:r>
              <a:rPr lang="en-GB">
                <a:latin typeface="Verdana" charset="0"/>
                <a:ea typeface="ＭＳ Ｐゴシック" charset="0"/>
                <a:cs typeface="ＭＳ Ｐゴシック" charset="0"/>
              </a:rPr>
              <a:t>A software process model is an abstract representation of a process. It presents a description of a process from some particular perspective</a:t>
            </a:r>
            <a:endParaRPr lang="en-US">
              <a:latin typeface="Verdan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521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FC91-EC35-3B43-82D6-5D51CA5BA113}" type="slidenum">
              <a:rPr lang="zh-CN" altLang="en-US">
                <a:solidFill>
                  <a:srgbClr val="000000"/>
                </a:solidFill>
              </a:rPr>
              <a:pPr/>
              <a:t>40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Scrum Lifecycle Activities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Release planning meeting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identify and prioritize requirements, called product backlog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identify top priority requirements to be delivered within an increment, called a sprint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identify sprint development activities</a:t>
            </a:r>
          </a:p>
          <a:p>
            <a:pPr>
              <a:lnSpc>
                <a:spcPct val="80000"/>
              </a:lnSpc>
            </a:pPr>
            <a:r>
              <a:rPr lang="en-US" sz="2800"/>
              <a:t>Sprint iteration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sprint planning meeting to determine what and how to build next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daily Scrum meeting to exchange status</a:t>
            </a:r>
          </a:p>
          <a:p>
            <a:pPr>
              <a:lnSpc>
                <a:spcPct val="80000"/>
              </a:lnSpc>
            </a:pPr>
            <a:r>
              <a:rPr lang="en-US" sz="2800"/>
              <a:t>Sprint review meeting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increment demo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team retrospection</a:t>
            </a:r>
          </a:p>
          <a:p>
            <a:pPr>
              <a:lnSpc>
                <a:spcPct val="80000"/>
              </a:lnSpc>
            </a:pPr>
            <a:r>
              <a:rPr lang="en-US" sz="2800"/>
              <a:t>Deployment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10AF-7141-2A4E-A27E-B66E786DAA85}" type="slidenum">
              <a:rPr lang="zh-CN" altLang="en-US">
                <a:solidFill>
                  <a:srgbClr val="000000"/>
                </a:solidFill>
              </a:rPr>
              <a:pPr/>
              <a:t>41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Scrum Process</a:t>
            </a:r>
          </a:p>
        </p:txBody>
      </p:sp>
      <p:grpSp>
        <p:nvGrpSpPr>
          <p:cNvPr id="96259" name="Group 3"/>
          <p:cNvGrpSpPr>
            <a:grpSpLocks/>
          </p:cNvGrpSpPr>
          <p:nvPr/>
        </p:nvGrpSpPr>
        <p:grpSpPr bwMode="auto">
          <a:xfrm>
            <a:off x="1050925" y="2103438"/>
            <a:ext cx="7099300" cy="4148137"/>
            <a:chOff x="662" y="1325"/>
            <a:chExt cx="4472" cy="2613"/>
          </a:xfrm>
        </p:grpSpPr>
        <p:sp>
          <p:nvSpPr>
            <p:cNvPr id="96260" name="Oval 4"/>
            <p:cNvSpPr>
              <a:spLocks noChangeArrowheads="1"/>
            </p:cNvSpPr>
            <p:nvPr/>
          </p:nvSpPr>
          <p:spPr bwMode="auto">
            <a:xfrm>
              <a:off x="662" y="2258"/>
              <a:ext cx="4472" cy="168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320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96261" name="Text Box 5"/>
            <p:cNvSpPr txBox="1">
              <a:spLocks noChangeArrowheads="1"/>
            </p:cNvSpPr>
            <p:nvPr/>
          </p:nvSpPr>
          <p:spPr bwMode="auto">
            <a:xfrm>
              <a:off x="2498" y="2242"/>
              <a:ext cx="1021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2-4 Weeks </a:t>
              </a:r>
              <a:endParaRPr lang="en-US" sz="2800">
                <a:solidFill>
                  <a:srgbClr val="000000"/>
                </a:solidFill>
                <a:latin typeface="Arial" charset="0"/>
                <a:cs typeface="+mn-cs"/>
              </a:endParaRPr>
            </a:p>
          </p:txBody>
        </p:sp>
        <p:grpSp>
          <p:nvGrpSpPr>
            <p:cNvPr id="96262" name="Group 6"/>
            <p:cNvGrpSpPr>
              <a:grpSpLocks/>
            </p:cNvGrpSpPr>
            <p:nvPr/>
          </p:nvGrpSpPr>
          <p:grpSpPr bwMode="auto">
            <a:xfrm>
              <a:off x="1292" y="1325"/>
              <a:ext cx="2426" cy="2381"/>
              <a:chOff x="1292" y="1325"/>
              <a:chExt cx="2426" cy="2381"/>
            </a:xfrm>
          </p:grpSpPr>
          <p:sp>
            <p:nvSpPr>
              <p:cNvPr id="96263" name="AutoShape 7"/>
              <p:cNvSpPr>
                <a:spLocks noChangeArrowheads="1"/>
              </p:cNvSpPr>
              <p:nvPr/>
            </p:nvSpPr>
            <p:spPr bwMode="auto">
              <a:xfrm flipH="1">
                <a:off x="2233" y="1486"/>
                <a:ext cx="1401" cy="1032"/>
              </a:xfrm>
              <a:prstGeom prst="curvedDownArrow">
                <a:avLst>
                  <a:gd name="adj1" fmla="val 27151"/>
                  <a:gd name="adj2" fmla="val 54302"/>
                  <a:gd name="adj3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320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6264" name="AutoShape 8"/>
              <p:cNvSpPr>
                <a:spLocks noChangeArrowheads="1"/>
              </p:cNvSpPr>
              <p:nvPr/>
            </p:nvSpPr>
            <p:spPr bwMode="auto">
              <a:xfrm>
                <a:off x="2383" y="2577"/>
                <a:ext cx="1335" cy="845"/>
              </a:xfrm>
              <a:prstGeom prst="curvedUpArrow">
                <a:avLst>
                  <a:gd name="adj1" fmla="val 31598"/>
                  <a:gd name="adj2" fmla="val 63195"/>
                  <a:gd name="adj3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320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grpSp>
            <p:nvGrpSpPr>
              <p:cNvPr id="96265" name="Group 9"/>
              <p:cNvGrpSpPr>
                <a:grpSpLocks/>
              </p:cNvGrpSpPr>
              <p:nvPr/>
            </p:nvGrpSpPr>
            <p:grpSpPr bwMode="auto">
              <a:xfrm>
                <a:off x="1292" y="1325"/>
                <a:ext cx="1200" cy="2381"/>
                <a:chOff x="1292" y="1325"/>
                <a:chExt cx="1200" cy="2381"/>
              </a:xfrm>
            </p:grpSpPr>
            <p:grpSp>
              <p:nvGrpSpPr>
                <p:cNvPr id="96266" name="Group 10"/>
                <p:cNvGrpSpPr>
                  <a:grpSpLocks/>
                </p:cNvGrpSpPr>
                <p:nvPr/>
              </p:nvGrpSpPr>
              <p:grpSpPr bwMode="auto">
                <a:xfrm>
                  <a:off x="1780" y="2957"/>
                  <a:ext cx="576" cy="387"/>
                  <a:chOff x="1961" y="2957"/>
                  <a:chExt cx="395" cy="387"/>
                </a:xfrm>
              </p:grpSpPr>
              <p:sp>
                <p:nvSpPr>
                  <p:cNvPr id="9626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961" y="3236"/>
                    <a:ext cx="389" cy="10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PerspectiveFront">
                      <a:rot lat="1500000" lon="20099999" rev="0"/>
                    </a:camera>
                    <a:lightRig rig="legacyFlat4" dir="t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C0C0C0"/>
                    </a:extrusionClr>
                  </a:sp3d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flatTx/>
                  </a:bodyPr>
                  <a:lstStyle/>
                  <a:p>
                    <a:pPr eaLnBrk="1" hangingPunct="1"/>
                    <a:endParaRPr lang="en-US" sz="3200">
                      <a:solidFill>
                        <a:srgbClr val="000000"/>
                      </a:solidFill>
                      <a:latin typeface="Times New Roman" charset="0"/>
                      <a:cs typeface="+mn-cs"/>
                    </a:endParaRPr>
                  </a:p>
                </p:txBody>
              </p:sp>
              <p:sp>
                <p:nvSpPr>
                  <p:cNvPr id="9626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967" y="3100"/>
                    <a:ext cx="389" cy="107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PerspectiveFront">
                      <a:rot lat="1500000" lon="20099999" rev="0"/>
                    </a:camera>
                    <a:lightRig rig="legacyFlat4" dir="t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C0C0C0"/>
                    </a:extrusionClr>
                  </a:sp3d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flatTx/>
                  </a:bodyPr>
                  <a:lstStyle/>
                  <a:p>
                    <a:pPr eaLnBrk="1" hangingPunct="1"/>
                    <a:endParaRPr lang="en-US" sz="3200">
                      <a:solidFill>
                        <a:srgbClr val="000000"/>
                      </a:solidFill>
                      <a:latin typeface="Times New Roman" charset="0"/>
                      <a:cs typeface="+mn-cs"/>
                    </a:endParaRPr>
                  </a:p>
                </p:txBody>
              </p:sp>
              <p:sp>
                <p:nvSpPr>
                  <p:cNvPr id="9626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962" y="2957"/>
                    <a:ext cx="388" cy="10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PerspectiveFront">
                      <a:rot lat="1500000" lon="20099999" rev="0"/>
                    </a:camera>
                    <a:lightRig rig="legacyFlat4" dir="t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C0C0C0"/>
                    </a:extrusionClr>
                  </a:sp3d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flatTx/>
                  </a:bodyPr>
                  <a:lstStyle/>
                  <a:p>
                    <a:pPr eaLnBrk="1" hangingPunct="1"/>
                    <a:endParaRPr lang="en-US" sz="3200">
                      <a:solidFill>
                        <a:srgbClr val="000000"/>
                      </a:solidFill>
                      <a:latin typeface="Times New Roman" charset="0"/>
                      <a:cs typeface="+mn-cs"/>
                    </a:endParaRPr>
                  </a:p>
                </p:txBody>
              </p:sp>
            </p:grpSp>
            <p:sp>
              <p:nvSpPr>
                <p:cNvPr id="9627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676" y="3336"/>
                  <a:ext cx="772" cy="3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zh-CN" b="1">
                      <a:solidFill>
                        <a:srgbClr val="000000"/>
                      </a:solidFill>
                      <a:latin typeface="Times New Roman" charset="0"/>
                      <a:ea typeface="宋体" charset="0"/>
                      <a:cs typeface="宋体" charset="0"/>
                    </a:rPr>
                    <a:t>Sprint Backlog</a:t>
                  </a:r>
                  <a:endParaRPr lang="en-US" sz="2800">
                    <a:solidFill>
                      <a:srgbClr val="000000"/>
                    </a:solidFill>
                    <a:latin typeface="Arial" charset="0"/>
                    <a:cs typeface="+mn-cs"/>
                  </a:endParaRPr>
                </a:p>
              </p:txBody>
            </p:sp>
            <p:sp>
              <p:nvSpPr>
                <p:cNvPr id="96271" name="AutoShape 15"/>
                <p:cNvSpPr>
                  <a:spLocks noChangeArrowheads="1"/>
                </p:cNvSpPr>
                <p:nvPr/>
              </p:nvSpPr>
              <p:spPr bwMode="auto">
                <a:xfrm rot="2931687">
                  <a:off x="1610" y="2266"/>
                  <a:ext cx="554" cy="87"/>
                </a:xfrm>
                <a:prstGeom prst="rightArrow">
                  <a:avLst>
                    <a:gd name="adj1" fmla="val 50000"/>
                    <a:gd name="adj2" fmla="val 159195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en-US" sz="3200">
                    <a:solidFill>
                      <a:srgbClr val="000000"/>
                    </a:solidFill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9627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292" y="1849"/>
                  <a:ext cx="1200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zh-CN" b="1">
                      <a:solidFill>
                        <a:srgbClr val="000000"/>
                      </a:solidFill>
                      <a:latin typeface="Times New Roman" charset="0"/>
                      <a:ea typeface="宋体" charset="0"/>
                      <a:cs typeface="宋体" charset="0"/>
                    </a:rPr>
                    <a:t>Sprint Planning </a:t>
                  </a:r>
                  <a:endParaRPr lang="en-US" sz="2800">
                    <a:solidFill>
                      <a:srgbClr val="000000"/>
                    </a:solidFill>
                    <a:latin typeface="Arial" charset="0"/>
                    <a:cs typeface="+mn-cs"/>
                  </a:endParaRPr>
                </a:p>
              </p:txBody>
            </p:sp>
            <p:sp>
              <p:nvSpPr>
                <p:cNvPr id="96273" name="AutoShape 17"/>
                <p:cNvSpPr>
                  <a:spLocks noChangeArrowheads="1"/>
                </p:cNvSpPr>
                <p:nvPr/>
              </p:nvSpPr>
              <p:spPr bwMode="auto">
                <a:xfrm rot="-2468313">
                  <a:off x="1370" y="2236"/>
                  <a:ext cx="287" cy="167"/>
                </a:xfrm>
                <a:prstGeom prst="rightArrow">
                  <a:avLst>
                    <a:gd name="adj1" fmla="val 50000"/>
                    <a:gd name="adj2" fmla="val 4296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en-US" sz="3200">
                    <a:solidFill>
                      <a:srgbClr val="000000"/>
                    </a:solidFill>
                    <a:latin typeface="Times New Roman" charset="0"/>
                    <a:cs typeface="+mn-cs"/>
                  </a:endParaRPr>
                </a:p>
              </p:txBody>
            </p:sp>
            <p:pic>
              <p:nvPicPr>
                <p:cNvPr id="96274" name="Picture 18" descr="K0705520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62" y="1325"/>
                  <a:ext cx="832" cy="5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96275" name="Group 19"/>
          <p:cNvGrpSpPr>
            <a:grpSpLocks/>
          </p:cNvGrpSpPr>
          <p:nvPr/>
        </p:nvGrpSpPr>
        <p:grpSpPr bwMode="auto">
          <a:xfrm>
            <a:off x="4305300" y="1162050"/>
            <a:ext cx="3452813" cy="1184275"/>
            <a:chOff x="2712" y="732"/>
            <a:chExt cx="2175" cy="746"/>
          </a:xfrm>
        </p:grpSpPr>
        <p:sp>
          <p:nvSpPr>
            <p:cNvPr id="96276" name="AutoShape 20"/>
            <p:cNvSpPr>
              <a:spLocks noChangeArrowheads="1"/>
            </p:cNvSpPr>
            <p:nvPr/>
          </p:nvSpPr>
          <p:spPr bwMode="auto">
            <a:xfrm>
              <a:off x="2745" y="780"/>
              <a:ext cx="547" cy="372"/>
            </a:xfrm>
            <a:prstGeom prst="curvedDownArrow">
              <a:avLst>
                <a:gd name="adj1" fmla="val 29409"/>
                <a:gd name="adj2" fmla="val 58817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320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96277" name="AutoShape 21"/>
            <p:cNvSpPr>
              <a:spLocks noChangeArrowheads="1"/>
            </p:cNvSpPr>
            <p:nvPr/>
          </p:nvSpPr>
          <p:spPr bwMode="auto">
            <a:xfrm flipH="1">
              <a:off x="2712" y="1173"/>
              <a:ext cx="521" cy="305"/>
            </a:xfrm>
            <a:prstGeom prst="curvedUpArrow">
              <a:avLst>
                <a:gd name="adj1" fmla="val 34164"/>
                <a:gd name="adj2" fmla="val 68328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320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96278" name="Text Box 22"/>
            <p:cNvSpPr txBox="1">
              <a:spLocks noChangeArrowheads="1"/>
            </p:cNvSpPr>
            <p:nvPr/>
          </p:nvSpPr>
          <p:spPr bwMode="auto">
            <a:xfrm>
              <a:off x="4002" y="789"/>
              <a:ext cx="885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Daily Scrum Meeting</a:t>
              </a:r>
              <a:endParaRPr lang="en-US" sz="2800">
                <a:solidFill>
                  <a:srgbClr val="000000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96279" name="Text Box 23"/>
            <p:cNvSpPr txBox="1">
              <a:spLocks noChangeArrowheads="1"/>
            </p:cNvSpPr>
            <p:nvPr/>
          </p:nvSpPr>
          <p:spPr bwMode="auto">
            <a:xfrm>
              <a:off x="3249" y="732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endParaRPr lang="en-US" sz="2800">
                <a:solidFill>
                  <a:srgbClr val="000000"/>
                </a:solidFill>
                <a:latin typeface="Arial" charset="0"/>
                <a:cs typeface="+mn-cs"/>
              </a:endParaRPr>
            </a:p>
          </p:txBody>
        </p:sp>
        <p:pic>
          <p:nvPicPr>
            <p:cNvPr id="96280" name="Picture 24" descr="K07055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0" y="802"/>
              <a:ext cx="832" cy="59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281" name="Group 25"/>
          <p:cNvGrpSpPr>
            <a:grpSpLocks/>
          </p:cNvGrpSpPr>
          <p:nvPr/>
        </p:nvGrpSpPr>
        <p:grpSpPr bwMode="auto">
          <a:xfrm>
            <a:off x="5775325" y="2551113"/>
            <a:ext cx="2849563" cy="1384300"/>
            <a:chOff x="3638" y="1607"/>
            <a:chExt cx="1795" cy="872"/>
          </a:xfrm>
        </p:grpSpPr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3720" y="2152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endParaRPr lang="en-US" sz="2800">
                <a:solidFill>
                  <a:srgbClr val="000000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96283" name="Text Box 27"/>
            <p:cNvSpPr txBox="1">
              <a:spLocks noChangeArrowheads="1"/>
            </p:cNvSpPr>
            <p:nvPr/>
          </p:nvSpPr>
          <p:spPr bwMode="auto">
            <a:xfrm>
              <a:off x="3790" y="2195"/>
              <a:ext cx="164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Sprint Retrospection </a:t>
              </a:r>
              <a:endParaRPr lang="en-US" sz="2800">
                <a:solidFill>
                  <a:srgbClr val="000000"/>
                </a:solidFill>
                <a:latin typeface="Arial" charset="0"/>
                <a:cs typeface="+mn-cs"/>
              </a:endParaRPr>
            </a:p>
          </p:txBody>
        </p:sp>
        <p:pic>
          <p:nvPicPr>
            <p:cNvPr id="96284" name="Picture 28" descr="K07055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8" y="1607"/>
              <a:ext cx="832" cy="59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285" name="Group 29"/>
          <p:cNvGrpSpPr>
            <a:grpSpLocks/>
          </p:cNvGrpSpPr>
          <p:nvPr/>
        </p:nvGrpSpPr>
        <p:grpSpPr bwMode="auto">
          <a:xfrm>
            <a:off x="5046663" y="4140200"/>
            <a:ext cx="3675062" cy="1617663"/>
            <a:chOff x="3179" y="2608"/>
            <a:chExt cx="2315" cy="1019"/>
          </a:xfrm>
        </p:grpSpPr>
        <p:sp>
          <p:nvSpPr>
            <p:cNvPr id="96286" name="AutoShape 30"/>
            <p:cNvSpPr>
              <a:spLocks noChangeArrowheads="1"/>
            </p:cNvSpPr>
            <p:nvPr/>
          </p:nvSpPr>
          <p:spPr bwMode="auto">
            <a:xfrm>
              <a:off x="3179" y="3142"/>
              <a:ext cx="1130" cy="368"/>
            </a:xfrm>
            <a:prstGeom prst="rightArrow">
              <a:avLst>
                <a:gd name="adj1" fmla="val 50000"/>
                <a:gd name="adj2" fmla="val 7676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320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96287" name="Text Box 31"/>
            <p:cNvSpPr txBox="1">
              <a:spLocks noChangeArrowheads="1"/>
            </p:cNvSpPr>
            <p:nvPr/>
          </p:nvSpPr>
          <p:spPr bwMode="auto">
            <a:xfrm>
              <a:off x="4710" y="2644"/>
              <a:ext cx="784" cy="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Potentially Shippable Product Increment</a:t>
              </a:r>
              <a:endParaRPr lang="en-US" sz="2800">
                <a:solidFill>
                  <a:srgbClr val="000000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96288" name="Text Box 32"/>
            <p:cNvSpPr txBox="1">
              <a:spLocks noChangeArrowheads="1"/>
            </p:cNvSpPr>
            <p:nvPr/>
          </p:nvSpPr>
          <p:spPr bwMode="auto">
            <a:xfrm>
              <a:off x="4318" y="2704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endParaRPr lang="en-US" sz="2800">
                <a:solidFill>
                  <a:srgbClr val="000000"/>
                </a:solidFill>
                <a:latin typeface="Arial" charset="0"/>
                <a:cs typeface="+mn-cs"/>
              </a:endParaRPr>
            </a:p>
          </p:txBody>
        </p:sp>
        <p:pic>
          <p:nvPicPr>
            <p:cNvPr id="96289" name="Picture 33" descr="MC900233529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8" y="2608"/>
              <a:ext cx="773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6290" name="Group 34"/>
          <p:cNvGrpSpPr>
            <a:grpSpLocks/>
          </p:cNvGrpSpPr>
          <p:nvPr/>
        </p:nvGrpSpPr>
        <p:grpSpPr bwMode="auto">
          <a:xfrm>
            <a:off x="174625" y="2143125"/>
            <a:ext cx="2441575" cy="3808413"/>
            <a:chOff x="110" y="1350"/>
            <a:chExt cx="1538" cy="2399"/>
          </a:xfrm>
        </p:grpSpPr>
        <p:grpSp>
          <p:nvGrpSpPr>
            <p:cNvPr id="96291" name="Group 35"/>
            <p:cNvGrpSpPr>
              <a:grpSpLocks/>
            </p:cNvGrpSpPr>
            <p:nvPr/>
          </p:nvGrpSpPr>
          <p:grpSpPr bwMode="auto">
            <a:xfrm>
              <a:off x="804" y="2862"/>
              <a:ext cx="597" cy="482"/>
              <a:chOff x="1076" y="2724"/>
              <a:chExt cx="325" cy="620"/>
            </a:xfrm>
          </p:grpSpPr>
          <p:sp>
            <p:nvSpPr>
              <p:cNvPr id="96292" name="Rectangle 36"/>
              <p:cNvSpPr>
                <a:spLocks noChangeArrowheads="1"/>
              </p:cNvSpPr>
              <p:nvPr/>
            </p:nvSpPr>
            <p:spPr bwMode="auto">
              <a:xfrm>
                <a:off x="1076" y="3172"/>
                <a:ext cx="320" cy="172"/>
              </a:xfrm>
              <a:prstGeom prst="rect">
                <a:avLst/>
              </a:pr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500000" lon="20099999" rev="0"/>
                </a:camera>
                <a:lightRig rig="legacyFlat4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pPr eaLnBrk="1" hangingPunct="1"/>
                <a:endParaRPr lang="en-US" sz="320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6293" name="Rectangle 37"/>
              <p:cNvSpPr>
                <a:spLocks noChangeArrowheads="1"/>
              </p:cNvSpPr>
              <p:nvPr/>
            </p:nvSpPr>
            <p:spPr bwMode="auto">
              <a:xfrm>
                <a:off x="1081" y="2953"/>
                <a:ext cx="320" cy="172"/>
              </a:xfrm>
              <a:prstGeom prst="rect">
                <a:avLst/>
              </a:pr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500000" lon="20099999" rev="0"/>
                </a:camera>
                <a:lightRig rig="legacyFlat4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pPr eaLnBrk="1" hangingPunct="1"/>
                <a:endParaRPr lang="en-US" sz="320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6294" name="Rectangle 38"/>
              <p:cNvSpPr>
                <a:spLocks noChangeArrowheads="1"/>
              </p:cNvSpPr>
              <p:nvPr/>
            </p:nvSpPr>
            <p:spPr bwMode="auto">
              <a:xfrm>
                <a:off x="1076" y="2724"/>
                <a:ext cx="320" cy="172"/>
              </a:xfrm>
              <a:prstGeom prst="rect">
                <a:avLst/>
              </a:pr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500000" lon="20099999" rev="0"/>
                </a:camera>
                <a:lightRig rig="legacyFlat4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pPr eaLnBrk="1" hangingPunct="1"/>
                <a:endParaRPr lang="en-US" sz="320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</p:grpSp>
        <p:sp>
          <p:nvSpPr>
            <p:cNvPr id="96295" name="Text Box 39"/>
            <p:cNvSpPr txBox="1">
              <a:spLocks noChangeArrowheads="1"/>
            </p:cNvSpPr>
            <p:nvPr/>
          </p:nvSpPr>
          <p:spPr bwMode="auto">
            <a:xfrm>
              <a:off x="752" y="3336"/>
              <a:ext cx="896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Product Backlog</a:t>
              </a:r>
              <a:endParaRPr lang="en-US" sz="2800">
                <a:solidFill>
                  <a:srgbClr val="000000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96296" name="AutoShape 40"/>
            <p:cNvSpPr>
              <a:spLocks noChangeArrowheads="1"/>
            </p:cNvSpPr>
            <p:nvPr/>
          </p:nvSpPr>
          <p:spPr bwMode="auto">
            <a:xfrm rot="3884899">
              <a:off x="667" y="2332"/>
              <a:ext cx="542" cy="149"/>
            </a:xfrm>
            <a:prstGeom prst="rightArrow">
              <a:avLst>
                <a:gd name="adj1" fmla="val 50000"/>
                <a:gd name="adj2" fmla="val 9094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320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grpSp>
          <p:nvGrpSpPr>
            <p:cNvPr id="96297" name="Group 41"/>
            <p:cNvGrpSpPr>
              <a:grpSpLocks/>
            </p:cNvGrpSpPr>
            <p:nvPr/>
          </p:nvGrpSpPr>
          <p:grpSpPr bwMode="auto">
            <a:xfrm>
              <a:off x="110" y="1350"/>
              <a:ext cx="1269" cy="826"/>
              <a:chOff x="110" y="1350"/>
              <a:chExt cx="1269" cy="826"/>
            </a:xfrm>
          </p:grpSpPr>
          <p:sp>
            <p:nvSpPr>
              <p:cNvPr id="96298" name="Text Box 42"/>
              <p:cNvSpPr txBox="1">
                <a:spLocks noChangeArrowheads="1"/>
              </p:cNvSpPr>
              <p:nvPr/>
            </p:nvSpPr>
            <p:spPr bwMode="auto">
              <a:xfrm>
                <a:off x="419" y="1350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endParaRPr lang="en-US" sz="2800">
                  <a:solidFill>
                    <a:srgbClr val="000000"/>
                  </a:solidFill>
                  <a:latin typeface="Arial" charset="0"/>
                  <a:cs typeface="+mn-cs"/>
                </a:endParaRPr>
              </a:p>
            </p:txBody>
          </p:sp>
          <p:sp>
            <p:nvSpPr>
              <p:cNvPr id="96299" name="Text Box 43"/>
              <p:cNvSpPr txBox="1">
                <a:spLocks noChangeArrowheads="1"/>
              </p:cNvSpPr>
              <p:nvPr/>
            </p:nvSpPr>
            <p:spPr bwMode="auto">
              <a:xfrm>
                <a:off x="110" y="1911"/>
                <a:ext cx="1269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charset="0"/>
                    <a:ea typeface="宋体" charset="0"/>
                    <a:cs typeface="宋体" charset="0"/>
                  </a:rPr>
                  <a:t>Release Planning </a:t>
                </a:r>
                <a:endParaRPr lang="en-US" sz="2800">
                  <a:solidFill>
                    <a:srgbClr val="000000"/>
                  </a:solidFill>
                  <a:latin typeface="Arial" charset="0"/>
                  <a:cs typeface="+mn-cs"/>
                </a:endParaRPr>
              </a:p>
            </p:txBody>
          </p:sp>
          <p:pic>
            <p:nvPicPr>
              <p:cNvPr id="96300" name="Picture 44" descr="K070552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" y="1350"/>
                <a:ext cx="832" cy="5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9733-1592-6446-8149-A1D535714F03}" type="slidenum">
              <a:rPr lang="zh-CN" altLang="en-US">
                <a:solidFill>
                  <a:srgbClr val="000000"/>
                </a:solidFill>
              </a:rPr>
              <a:pPr/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Extreme Programming (XP)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Unique Key Features:</a:t>
            </a:r>
          </a:p>
          <a:p>
            <a:pPr marL="857250" lvl="1" algn="just">
              <a:lnSpc>
                <a:spcPct val="90000"/>
              </a:lnSpc>
            </a:pPr>
            <a:r>
              <a:rPr lang="en-US" sz="2200" dirty="0">
                <a:latin typeface="Verdana" charset="0"/>
                <a:ea typeface="ＭＳ Ｐゴシック" charset="0"/>
              </a:rPr>
              <a:t>All stakeholders work closely together</a:t>
            </a:r>
          </a:p>
          <a:p>
            <a:pPr marL="857250" lvl="1" algn="just">
              <a:lnSpc>
                <a:spcPct val="90000"/>
              </a:lnSpc>
            </a:pPr>
            <a:r>
              <a:rPr lang="en-US" sz="2200" dirty="0">
                <a:latin typeface="Verdana" charset="0"/>
                <a:ea typeface="ＭＳ Ｐゴシック" charset="0"/>
              </a:rPr>
              <a:t>User stories are written instead of requirement document</a:t>
            </a:r>
          </a:p>
          <a:p>
            <a:pPr marL="857250" lvl="1" algn="just">
              <a:lnSpc>
                <a:spcPct val="90000"/>
              </a:lnSpc>
            </a:pPr>
            <a:r>
              <a:rPr lang="en-US" sz="2200" dirty="0">
                <a:latin typeface="Verdana" charset="0"/>
                <a:ea typeface="ＭＳ Ｐゴシック" charset="0"/>
              </a:rPr>
              <a:t>There must be a series of small and frequent releases (1 to 3 weeks)</a:t>
            </a:r>
          </a:p>
          <a:p>
            <a:pPr marL="857250" lvl="1" algn="just">
              <a:lnSpc>
                <a:spcPct val="90000"/>
              </a:lnSpc>
            </a:pPr>
            <a:r>
              <a:rPr lang="en-US" sz="2200" dirty="0">
                <a:latin typeface="Verdana" charset="0"/>
                <a:ea typeface="ＭＳ Ｐゴシック" charset="0"/>
              </a:rPr>
              <a:t>The project variable are: scope, resources and time (and quality)</a:t>
            </a:r>
          </a:p>
          <a:p>
            <a:pPr marL="857250" lvl="1" algn="just">
              <a:lnSpc>
                <a:spcPct val="90000"/>
              </a:lnSpc>
            </a:pPr>
            <a:r>
              <a:rPr lang="en-US" sz="2200" dirty="0">
                <a:latin typeface="Verdana" charset="0"/>
                <a:ea typeface="ＭＳ Ｐゴシック" charset="0"/>
              </a:rPr>
              <a:t>Test cases are written before the software is developed</a:t>
            </a:r>
          </a:p>
          <a:p>
            <a:pPr marL="857250" lvl="1" algn="just">
              <a:lnSpc>
                <a:spcPct val="90000"/>
              </a:lnSpc>
            </a:pPr>
            <a:r>
              <a:rPr lang="en-US" sz="2200" dirty="0">
                <a:latin typeface="Verdana" charset="0"/>
                <a:ea typeface="ＭＳ Ｐゴシック" charset="0"/>
              </a:rPr>
              <a:t>A large amount of refactoring is encouraged</a:t>
            </a:r>
          </a:p>
          <a:p>
            <a:pPr marL="857250" lvl="1" algn="just">
              <a:lnSpc>
                <a:spcPct val="90000"/>
              </a:lnSpc>
            </a:pPr>
            <a:r>
              <a:rPr lang="en-US" sz="2200" dirty="0">
                <a:latin typeface="Verdana" charset="0"/>
                <a:ea typeface="ＭＳ Ｐゴシック" charset="0"/>
              </a:rPr>
              <a:t>Pair programming is recommended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user story is </a:t>
            </a:r>
          </a:p>
          <a:p>
            <a:pPr lvl="1"/>
            <a:r>
              <a:rPr lang="en-US" dirty="0"/>
              <a:t>Independent</a:t>
            </a:r>
          </a:p>
          <a:p>
            <a:pPr lvl="1"/>
            <a:r>
              <a:rPr lang="en-US" dirty="0"/>
              <a:t>Negotiable</a:t>
            </a:r>
          </a:p>
          <a:p>
            <a:pPr lvl="1"/>
            <a:r>
              <a:rPr lang="en-US" dirty="0"/>
              <a:t>Valuable to users or customers</a:t>
            </a:r>
          </a:p>
          <a:p>
            <a:pPr lvl="1"/>
            <a:r>
              <a:rPr lang="en-US" dirty="0"/>
              <a:t>Small</a:t>
            </a:r>
          </a:p>
          <a:p>
            <a:pPr lvl="1"/>
            <a:r>
              <a:rPr lang="en-US" dirty="0"/>
              <a:t>Estimable</a:t>
            </a:r>
          </a:p>
          <a:p>
            <a:pPr lvl="1"/>
            <a:r>
              <a:rPr lang="en-US" dirty="0"/>
              <a:t>Testable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AB0E-9DA0-3E49-A5D5-F6B0FA2E86D8}" type="slidenum">
              <a:rPr lang="zh-CN" altLang="en-US" smtClean="0">
                <a:solidFill>
                  <a:srgbClr val="000000"/>
                </a:solidFill>
              </a:rPr>
              <a:pPr/>
              <a:t>43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03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5211763"/>
          </a:xfrm>
        </p:spPr>
        <p:txBody>
          <a:bodyPr/>
          <a:lstStyle/>
          <a:p>
            <a:r>
              <a:rPr lang="en-US" dirty="0"/>
              <a:t>As a _____,  I want __________, so that ______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b="1" dirty="0"/>
              <a:t>As an </a:t>
            </a:r>
            <a:r>
              <a:rPr lang="en-US" i="1" dirty="0"/>
              <a:t>administrator</a:t>
            </a:r>
            <a:r>
              <a:rPr lang="en-US" dirty="0"/>
              <a:t>, </a:t>
            </a:r>
            <a:r>
              <a:rPr lang="en-US" b="1" dirty="0"/>
              <a:t>I want </a:t>
            </a:r>
            <a:r>
              <a:rPr lang="en-US" dirty="0"/>
              <a:t>to be able to create </a:t>
            </a:r>
            <a:r>
              <a:rPr lang="en-US" i="1" dirty="0"/>
              <a:t>user accounts</a:t>
            </a:r>
            <a:r>
              <a:rPr lang="en-US" dirty="0"/>
              <a:t>, </a:t>
            </a:r>
            <a:r>
              <a:rPr lang="en-US" b="1" dirty="0"/>
              <a:t>so that </a:t>
            </a:r>
            <a:r>
              <a:rPr lang="en-US" dirty="0"/>
              <a:t>I can grant users access to the system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AB0E-9DA0-3E49-A5D5-F6B0FA2E86D8}" type="slidenum">
              <a:rPr lang="zh-CN" altLang="en-US" smtClean="0">
                <a:solidFill>
                  <a:srgbClr val="000000"/>
                </a:solidFill>
              </a:rPr>
              <a:pPr/>
              <a:t>44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83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5D64-1507-9146-830B-3225A4DE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Project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D18EB-8C20-B049-8265-ADF4D445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AB0E-9DA0-3E49-A5D5-F6B0FA2E86D8}" type="slidenum">
              <a:rPr lang="zh-CN" altLang="en-US" smtClean="0">
                <a:solidFill>
                  <a:srgbClr val="000000"/>
                </a:solidFill>
              </a:rPr>
              <a:pPr/>
              <a:t>45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68EEA26-82B2-1043-8A1E-6DD07FC6A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901700"/>
            <a:ext cx="89154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009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3EDD-69B7-DB45-A8AC-AE88A305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Project 2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3FA276BE-9607-DB44-BEE3-00D302749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269828"/>
            <a:ext cx="8229600" cy="467377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BC042-AD5A-6E40-A57A-0D66306D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AB0E-9DA0-3E49-A5D5-F6B0FA2E86D8}" type="slidenum">
              <a:rPr lang="zh-CN" altLang="en-US" smtClean="0">
                <a:solidFill>
                  <a:srgbClr val="000000"/>
                </a:solidFill>
              </a:rPr>
              <a:pPr/>
              <a:t>46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4685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1680-0492-5C48-8718-B0E334707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Project 2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904458-D949-C146-943F-36986A10C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69828"/>
            <a:ext cx="8229600" cy="497539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C7084-D661-164C-9D09-1597CD95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AB0E-9DA0-3E49-A5D5-F6B0FA2E86D8}" type="slidenum">
              <a:rPr lang="zh-CN" altLang="en-US" smtClean="0">
                <a:solidFill>
                  <a:srgbClr val="000000"/>
                </a:solidFill>
              </a:rPr>
              <a:pPr/>
              <a:t>47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9B6C-472C-8E4A-A4EB-0114A341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Project 2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FCEB4AE-5BCC-E346-B82A-289384C8D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74247"/>
            <a:ext cx="8229600" cy="477097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9E986-C8A5-5B40-AC76-88B72C2D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AB0E-9DA0-3E49-A5D5-F6B0FA2E86D8}" type="slidenum">
              <a:rPr lang="zh-CN" altLang="en-US" smtClean="0">
                <a:solidFill>
                  <a:srgbClr val="000000"/>
                </a:solidFill>
              </a:rPr>
              <a:pPr/>
              <a:t>48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4215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</a:t>
            </a:r>
            <a:r>
              <a:rPr lang="en-US" i="1" dirty="0"/>
              <a:t>vs.</a:t>
            </a:r>
            <a:r>
              <a:rPr lang="en-US" dirty="0"/>
              <a:t> Plan-driven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development values individuals and interactions over processes and tools</a:t>
            </a:r>
          </a:p>
          <a:p>
            <a:r>
              <a:rPr lang="en-US" dirty="0"/>
              <a:t>Agile methods work well for small to medium-size projects</a:t>
            </a:r>
          </a:p>
          <a:p>
            <a:r>
              <a:rPr lang="en-US" dirty="0"/>
              <a:t>Plan-driven approach: large, complex systems</a:t>
            </a:r>
          </a:p>
          <a:p>
            <a:r>
              <a:rPr lang="en-US" dirty="0"/>
              <a:t>Both approaches are needed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AB0E-9DA0-3E49-A5D5-F6B0FA2E86D8}" type="slidenum">
              <a:rPr lang="zh-CN" altLang="en-US" smtClean="0">
                <a:solidFill>
                  <a:srgbClr val="000000"/>
                </a:solidFill>
              </a:rPr>
              <a:pPr/>
              <a:t>49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4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53FCE218-9C40-BE4F-BF56-07B08711F23D}" type="datetime1">
              <a:rPr lang="en-US" sz="1200"/>
              <a:pPr/>
              <a:t>9/10/21</a:t>
            </a:fld>
            <a:endParaRPr lang="en-US" sz="1200"/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200"/>
              <a:t>Lecture2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5FB5A87-B4AC-CC45-B9D9-B6097153D0C3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Verdana" charset="0"/>
                <a:ea typeface="ＭＳ Ｐゴシック" charset="0"/>
                <a:cs typeface="ＭＳ Ｐゴシック" charset="0"/>
              </a:rPr>
              <a:t>Software Process Models</a:t>
            </a: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>
                <a:latin typeface="Verdana" charset="0"/>
                <a:ea typeface="ＭＳ Ｐゴシック" charset="0"/>
                <a:cs typeface="ＭＳ Ｐゴシック" charset="0"/>
              </a:rPr>
              <a:t>Software process models are general approaches for organizing a project into activities</a:t>
            </a:r>
            <a:endParaRPr lang="en-GB">
              <a:latin typeface="Verdana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GB" sz="1800">
                <a:latin typeface="Verdana" charset="0"/>
                <a:ea typeface="ＭＳ Ｐゴシック" charset="0"/>
              </a:rPr>
              <a:t>Help the project manager and his or her team to decide:</a:t>
            </a:r>
          </a:p>
          <a:p>
            <a:pPr lvl="2" eaLnBrk="1" hangingPunct="1"/>
            <a:r>
              <a:rPr lang="en-GB" sz="1800">
                <a:latin typeface="Verdana" charset="0"/>
                <a:ea typeface="ＭＳ Ｐゴシック" charset="0"/>
              </a:rPr>
              <a:t>What work should be done</a:t>
            </a:r>
          </a:p>
          <a:p>
            <a:pPr lvl="2" eaLnBrk="1" hangingPunct="1"/>
            <a:r>
              <a:rPr lang="en-GB" sz="1800">
                <a:latin typeface="Verdana" charset="0"/>
                <a:ea typeface="ＭＳ Ｐゴシック" charset="0"/>
              </a:rPr>
              <a:t>In what sequence to perform the work</a:t>
            </a:r>
            <a:endParaRPr lang="en-GB">
              <a:latin typeface="Verdana" charset="0"/>
              <a:ea typeface="ＭＳ Ｐゴシック" charset="0"/>
            </a:endParaRPr>
          </a:p>
          <a:p>
            <a:pPr lvl="1" eaLnBrk="1" hangingPunct="1"/>
            <a:r>
              <a:rPr lang="en-GB" sz="2000">
                <a:latin typeface="Verdana" charset="0"/>
                <a:ea typeface="ＭＳ Ｐゴシック" charset="0"/>
              </a:rPr>
              <a:t>The models should be seen as </a:t>
            </a:r>
            <a:r>
              <a:rPr lang="en-GB" sz="2000" i="1">
                <a:latin typeface="Verdana" charset="0"/>
                <a:ea typeface="ＭＳ Ｐゴシック" charset="0"/>
              </a:rPr>
              <a:t>aids to thinking</a:t>
            </a:r>
            <a:r>
              <a:rPr lang="en-GB" sz="2000">
                <a:latin typeface="Verdana" charset="0"/>
                <a:ea typeface="ＭＳ Ｐゴシック" charset="0"/>
              </a:rPr>
              <a:t>, not rigid prescriptions of the way to do things</a:t>
            </a:r>
          </a:p>
          <a:p>
            <a:pPr lvl="1" eaLnBrk="1" hangingPunct="1"/>
            <a:r>
              <a:rPr lang="en-GB" sz="2000">
                <a:latin typeface="Verdana" charset="0"/>
                <a:ea typeface="ＭＳ Ｐゴシック" charset="0"/>
              </a:rPr>
              <a:t>Each project ends up with its own unique plan</a:t>
            </a:r>
            <a:endParaRPr lang="en-US" sz="2000">
              <a:latin typeface="Verdana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F238-7236-694B-99B9-C6DADF190913}" type="slidenum">
              <a:rPr lang="zh-CN" altLang="en-US">
                <a:solidFill>
                  <a:srgbClr val="000000"/>
                </a:solidFill>
              </a:rPr>
              <a:pPr/>
              <a:t>50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Methodology Presented in the textbook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It is designed for beginners as well as seasoned developers.</a:t>
            </a:r>
          </a:p>
          <a:p>
            <a:r>
              <a:rPr lang="en-US" sz="2800" dirty="0"/>
              <a:t>It is aimed at educating software architects and systems analysts.</a:t>
            </a:r>
          </a:p>
          <a:p>
            <a:r>
              <a:rPr lang="en-US" sz="2800" dirty="0"/>
              <a:t>It can be applied to agile as well as plan-driven projects. It has been applied to sponsored as well as industrial projects.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2FBC-108C-7442-94D4-FEDD65858F30}" type="slidenum">
              <a:rPr lang="zh-CN" altLang="en-US">
                <a:solidFill>
                  <a:srgbClr val="000000"/>
                </a:solidFill>
              </a:rPr>
              <a:pPr/>
              <a:t>51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 Overview – Planning Phase 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3543300" y="2632075"/>
            <a:ext cx="2965450" cy="628650"/>
          </a:xfrm>
          <a:prstGeom prst="rect">
            <a:avLst/>
          </a:prstGeom>
          <a:solidFill>
            <a:srgbClr val="FFFF00"/>
          </a:solidFill>
          <a:ln w="19050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pPr eaLnBrk="1" hangingPunct="1"/>
            <a:endParaRPr lang="en-US" sz="32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3706813" y="2619375"/>
            <a:ext cx="264001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Deriving Use Cases </a:t>
            </a:r>
          </a:p>
          <a:p>
            <a:pPr algn="ctr"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from Requirements</a:t>
            </a:r>
            <a:endParaRPr lang="en-US" sz="280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3570288" y="3970338"/>
            <a:ext cx="2913062" cy="671512"/>
          </a:xfrm>
          <a:prstGeom prst="rect">
            <a:avLst/>
          </a:prstGeom>
          <a:solidFill>
            <a:srgbClr val="FFFF00"/>
          </a:solidFill>
          <a:ln w="19050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pPr eaLnBrk="1" hangingPunct="1"/>
            <a:endParaRPr lang="en-US" sz="32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3617913" y="3989388"/>
            <a:ext cx="2817812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Allocating Use Cases &amp;</a:t>
            </a:r>
          </a:p>
          <a:p>
            <a:pPr algn="ctr"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to Iterations</a:t>
            </a:r>
            <a:endParaRPr lang="en-US" sz="280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3486150" y="1581150"/>
            <a:ext cx="3081338" cy="579438"/>
          </a:xfrm>
          <a:prstGeom prst="rect">
            <a:avLst/>
          </a:prstGeom>
          <a:solidFill>
            <a:srgbClr val="FFFF00"/>
          </a:solidFill>
          <a:ln w="19050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pPr eaLnBrk="1" hangingPunct="1"/>
            <a:endParaRPr lang="en-US" sz="32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3565525" y="1520825"/>
            <a:ext cx="29210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Acquiring Requirements &amp; Domain Modeling</a:t>
            </a:r>
            <a:endParaRPr lang="en-US" sz="280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1933575" y="828675"/>
            <a:ext cx="300513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Business goals &amp; needs </a:t>
            </a:r>
          </a:p>
          <a:p>
            <a:pPr algn="r"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Current situation</a:t>
            </a:r>
          </a:p>
          <a:p>
            <a:pPr algn="r" eaLnBrk="1" hangingPunct="1"/>
            <a:endParaRPr lang="en-US" sz="280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2890838" y="2173288"/>
            <a:ext cx="20478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Requirements</a:t>
            </a:r>
            <a:endParaRPr lang="en-US" sz="280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1579563" y="3240088"/>
            <a:ext cx="335915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Abstract &amp; high level use cases, use case diagrams</a:t>
            </a:r>
          </a:p>
          <a:p>
            <a:pPr algn="r" eaLnBrk="1" hangingPunct="1"/>
            <a:endParaRPr lang="en-US" altLang="zh-CN">
              <a:solidFill>
                <a:srgbClr val="000000"/>
              </a:solidFill>
              <a:latin typeface="Times New Roman" charset="0"/>
              <a:ea typeface="宋体" charset="0"/>
              <a:cs typeface="宋体" charset="0"/>
            </a:endParaRPr>
          </a:p>
          <a:p>
            <a:pPr algn="ctr" eaLnBrk="1" hangingPunct="1"/>
            <a:endParaRPr lang="en-US" sz="280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1200150" y="4645025"/>
            <a:ext cx="3738563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Use case-iteration allocation matrix </a:t>
            </a:r>
            <a:endParaRPr lang="en-US" sz="280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00365" name="Line 13"/>
          <p:cNvSpPr>
            <a:spLocks noChangeShapeType="1"/>
          </p:cNvSpPr>
          <p:nvPr/>
        </p:nvSpPr>
        <p:spPr bwMode="auto">
          <a:xfrm>
            <a:off x="5026025" y="1116013"/>
            <a:ext cx="0" cy="447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32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00366" name="Line 14"/>
          <p:cNvSpPr>
            <a:spLocks noChangeShapeType="1"/>
          </p:cNvSpPr>
          <p:nvPr/>
        </p:nvSpPr>
        <p:spPr bwMode="auto">
          <a:xfrm>
            <a:off x="5026025" y="2162175"/>
            <a:ext cx="0" cy="466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32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00367" name="Line 15"/>
          <p:cNvSpPr>
            <a:spLocks noChangeShapeType="1"/>
          </p:cNvSpPr>
          <p:nvPr/>
        </p:nvSpPr>
        <p:spPr bwMode="auto">
          <a:xfrm>
            <a:off x="5026025" y="5746750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32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00368" name="Line 16"/>
          <p:cNvSpPr>
            <a:spLocks noChangeShapeType="1"/>
          </p:cNvSpPr>
          <p:nvPr/>
        </p:nvSpPr>
        <p:spPr bwMode="auto">
          <a:xfrm>
            <a:off x="5026025" y="3251200"/>
            <a:ext cx="0" cy="7318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32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00369" name="Rectangle 17"/>
          <p:cNvSpPr>
            <a:spLocks noChangeArrowheads="1"/>
          </p:cNvSpPr>
          <p:nvPr/>
        </p:nvSpPr>
        <p:spPr bwMode="auto">
          <a:xfrm>
            <a:off x="3568700" y="5097463"/>
            <a:ext cx="2916238" cy="654050"/>
          </a:xfrm>
          <a:prstGeom prst="rect">
            <a:avLst/>
          </a:prstGeom>
          <a:solidFill>
            <a:srgbClr val="FFFF00"/>
          </a:solidFill>
          <a:ln w="19050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pPr eaLnBrk="1" hangingPunct="1"/>
            <a:endParaRPr lang="en-US" sz="32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00370" name="Text Box 18"/>
          <p:cNvSpPr txBox="1">
            <a:spLocks noChangeArrowheads="1"/>
          </p:cNvSpPr>
          <p:nvPr/>
        </p:nvSpPr>
        <p:spPr bwMode="auto">
          <a:xfrm>
            <a:off x="3617913" y="5072063"/>
            <a:ext cx="2817812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Producing an </a:t>
            </a:r>
          </a:p>
          <a:p>
            <a:pPr algn="ctr"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Architecture Design</a:t>
            </a:r>
            <a:endParaRPr lang="en-US" sz="280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00371" name="Line 19"/>
          <p:cNvSpPr>
            <a:spLocks noChangeShapeType="1"/>
          </p:cNvSpPr>
          <p:nvPr/>
        </p:nvSpPr>
        <p:spPr bwMode="auto">
          <a:xfrm>
            <a:off x="5026025" y="4635500"/>
            <a:ext cx="0" cy="4619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32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00372" name="Text Box 20"/>
          <p:cNvSpPr txBox="1">
            <a:spLocks noChangeArrowheads="1"/>
          </p:cNvSpPr>
          <p:nvPr/>
        </p:nvSpPr>
        <p:spPr bwMode="auto">
          <a:xfrm>
            <a:off x="2600325" y="5754688"/>
            <a:ext cx="23383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Software architecture</a:t>
            </a:r>
            <a:endParaRPr lang="en-US" sz="280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7F0E-17D8-A240-9EED-603DD1D2F5C1}" type="slidenum">
              <a:rPr lang="zh-CN" altLang="en-US">
                <a:solidFill>
                  <a:srgbClr val="000000"/>
                </a:solidFill>
              </a:rPr>
              <a:pPr/>
              <a:t>52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2763838" y="3146425"/>
            <a:ext cx="3108325" cy="582613"/>
          </a:xfrm>
          <a:prstGeom prst="rect">
            <a:avLst/>
          </a:prstGeom>
          <a:solidFill>
            <a:srgbClr val="CCFF33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33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pPr eaLnBrk="1" hangingPunct="1"/>
            <a:endParaRPr lang="en-US" sz="32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2805113" y="2379663"/>
            <a:ext cx="3073400" cy="415925"/>
          </a:xfrm>
          <a:prstGeom prst="rect">
            <a:avLst/>
          </a:prstGeom>
          <a:solidFill>
            <a:srgbClr val="CCFF33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33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pPr eaLnBrk="1" hangingPunct="1"/>
            <a:endParaRPr lang="en-US" sz="32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2787650" y="1450975"/>
            <a:ext cx="3060700" cy="588963"/>
          </a:xfrm>
          <a:prstGeom prst="rect">
            <a:avLst/>
          </a:prstGeom>
          <a:solidFill>
            <a:srgbClr val="CCFF33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33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pPr eaLnBrk="1" hangingPunct="1"/>
            <a:endParaRPr lang="en-US" sz="32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2686050" y="4144963"/>
            <a:ext cx="3263900" cy="501650"/>
          </a:xfrm>
          <a:prstGeom prst="rect">
            <a:avLst/>
          </a:prstGeom>
          <a:solidFill>
            <a:srgbClr val="CCFF33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33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pPr eaLnBrk="1" hangingPunct="1"/>
            <a:endParaRPr lang="en-US" sz="32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2720975" y="4992688"/>
            <a:ext cx="3244850" cy="498475"/>
          </a:xfrm>
          <a:prstGeom prst="rect">
            <a:avLst/>
          </a:prstGeom>
          <a:solidFill>
            <a:srgbClr val="CCFF33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33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pPr eaLnBrk="1" hangingPunct="1"/>
            <a:endParaRPr lang="en-US" sz="32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2690813" y="5935663"/>
            <a:ext cx="3259137" cy="415925"/>
          </a:xfrm>
          <a:prstGeom prst="rect">
            <a:avLst/>
          </a:prstGeom>
          <a:solidFill>
            <a:srgbClr val="CCFF33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33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pPr eaLnBrk="1" hangingPunct="1"/>
            <a:endParaRPr lang="en-US" sz="32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2787650" y="1398588"/>
            <a:ext cx="30607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Accommodating</a:t>
            </a:r>
          </a:p>
          <a:p>
            <a:pPr algn="ctr"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Requirements Change</a:t>
            </a:r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0138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 Overview – Iterative Phase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2654300" y="5054600"/>
            <a:ext cx="33591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Deriving Design Class Diagram</a:t>
            </a:r>
          </a:p>
          <a:p>
            <a:pPr algn="ctr" eaLnBrk="1" hangingPunct="1"/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2603500" y="3105150"/>
            <a:ext cx="3443288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Actor-System Interaction Modeling &amp; UI Design</a:t>
            </a:r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3081338" y="2403475"/>
            <a:ext cx="2520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Domain Modeling</a:t>
            </a:r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3044825" y="4208463"/>
            <a:ext cx="25479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Behavioral Design</a:t>
            </a:r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01390" name="Line 14"/>
          <p:cNvSpPr>
            <a:spLocks noChangeShapeType="1"/>
          </p:cNvSpPr>
          <p:nvPr/>
        </p:nvSpPr>
        <p:spPr bwMode="auto">
          <a:xfrm flipH="1">
            <a:off x="1685925" y="6148388"/>
            <a:ext cx="1023938" cy="47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32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01391" name="Line 15"/>
          <p:cNvSpPr>
            <a:spLocks noChangeShapeType="1"/>
          </p:cNvSpPr>
          <p:nvPr/>
        </p:nvSpPr>
        <p:spPr bwMode="auto">
          <a:xfrm flipV="1">
            <a:off x="1671638" y="1738313"/>
            <a:ext cx="0" cy="44243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32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01392" name="Line 16"/>
          <p:cNvSpPr>
            <a:spLocks noChangeShapeType="1"/>
          </p:cNvSpPr>
          <p:nvPr/>
        </p:nvSpPr>
        <p:spPr bwMode="auto">
          <a:xfrm flipV="1">
            <a:off x="1671638" y="1738313"/>
            <a:ext cx="11128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32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01393" name="Text Box 17"/>
          <p:cNvSpPr txBox="1">
            <a:spLocks noChangeArrowheads="1"/>
          </p:cNvSpPr>
          <p:nvPr/>
        </p:nvSpPr>
        <p:spPr bwMode="auto">
          <a:xfrm>
            <a:off x="2705100" y="5949950"/>
            <a:ext cx="337026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TDD, Integration, &amp; Deployment</a:t>
            </a:r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01394" name="Text Box 18"/>
          <p:cNvSpPr txBox="1">
            <a:spLocks noChangeArrowheads="1"/>
          </p:cNvSpPr>
          <p:nvPr/>
        </p:nvSpPr>
        <p:spPr bwMode="auto">
          <a:xfrm>
            <a:off x="4381500" y="1965325"/>
            <a:ext cx="187166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Iteration use cases</a:t>
            </a:r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01395" name="Text Box 19"/>
          <p:cNvSpPr txBox="1">
            <a:spLocks noChangeArrowheads="1"/>
          </p:cNvSpPr>
          <p:nvPr/>
        </p:nvSpPr>
        <p:spPr bwMode="auto">
          <a:xfrm>
            <a:off x="4119563" y="2752725"/>
            <a:ext cx="21082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Domain model</a:t>
            </a:r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4351338" y="3743325"/>
            <a:ext cx="31877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Expanded use cases &amp; UI design</a:t>
            </a:r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01397" name="Text Box 21"/>
          <p:cNvSpPr txBox="1">
            <a:spLocks noChangeArrowheads="1"/>
          </p:cNvSpPr>
          <p:nvPr/>
        </p:nvSpPr>
        <p:spPr bwMode="auto">
          <a:xfrm>
            <a:off x="4433888" y="4602163"/>
            <a:ext cx="2268537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Behavior diagrams</a:t>
            </a:r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01398" name="Text Box 22"/>
          <p:cNvSpPr txBox="1">
            <a:spLocks noChangeArrowheads="1"/>
          </p:cNvSpPr>
          <p:nvPr/>
        </p:nvSpPr>
        <p:spPr bwMode="auto">
          <a:xfrm>
            <a:off x="4346575" y="5502275"/>
            <a:ext cx="2501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Design class diagram</a:t>
            </a:r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01399" name="Line 23"/>
          <p:cNvSpPr>
            <a:spLocks noChangeShapeType="1"/>
          </p:cNvSpPr>
          <p:nvPr/>
        </p:nvSpPr>
        <p:spPr bwMode="auto">
          <a:xfrm>
            <a:off x="4324350" y="2038350"/>
            <a:ext cx="0" cy="3476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32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01400" name="Line 24"/>
          <p:cNvSpPr>
            <a:spLocks noChangeShapeType="1"/>
          </p:cNvSpPr>
          <p:nvPr/>
        </p:nvSpPr>
        <p:spPr bwMode="auto">
          <a:xfrm>
            <a:off x="4324350" y="3725863"/>
            <a:ext cx="0" cy="419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32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01401" name="Line 25"/>
          <p:cNvSpPr>
            <a:spLocks noChangeShapeType="1"/>
          </p:cNvSpPr>
          <p:nvPr/>
        </p:nvSpPr>
        <p:spPr bwMode="auto">
          <a:xfrm>
            <a:off x="4324350" y="4637088"/>
            <a:ext cx="0" cy="3508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32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01402" name="Line 26"/>
          <p:cNvSpPr>
            <a:spLocks noChangeShapeType="1"/>
          </p:cNvSpPr>
          <p:nvPr/>
        </p:nvSpPr>
        <p:spPr bwMode="auto">
          <a:xfrm>
            <a:off x="4341813" y="5500688"/>
            <a:ext cx="11112" cy="4349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32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01403" name="Line 27"/>
          <p:cNvSpPr>
            <a:spLocks noChangeShapeType="1"/>
          </p:cNvSpPr>
          <p:nvPr/>
        </p:nvSpPr>
        <p:spPr bwMode="auto">
          <a:xfrm>
            <a:off x="4338638" y="1035050"/>
            <a:ext cx="0" cy="3492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32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01404" name="Line 28"/>
          <p:cNvSpPr>
            <a:spLocks noChangeShapeType="1"/>
          </p:cNvSpPr>
          <p:nvPr/>
        </p:nvSpPr>
        <p:spPr bwMode="auto">
          <a:xfrm>
            <a:off x="4341813" y="2798763"/>
            <a:ext cx="0" cy="3492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32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01405" name="Text Box 29"/>
          <p:cNvSpPr txBox="1">
            <a:spLocks noChangeArrowheads="1"/>
          </p:cNvSpPr>
          <p:nvPr/>
        </p:nvSpPr>
        <p:spPr bwMode="auto">
          <a:xfrm>
            <a:off x="6183313" y="3128963"/>
            <a:ext cx="210343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Domain model</a:t>
            </a:r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01406" name="Line 30"/>
          <p:cNvSpPr>
            <a:spLocks noChangeShapeType="1"/>
          </p:cNvSpPr>
          <p:nvPr/>
        </p:nvSpPr>
        <p:spPr bwMode="auto">
          <a:xfrm>
            <a:off x="5918200" y="2582863"/>
            <a:ext cx="20748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32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01407" name="Line 31"/>
          <p:cNvSpPr>
            <a:spLocks noChangeShapeType="1"/>
          </p:cNvSpPr>
          <p:nvPr/>
        </p:nvSpPr>
        <p:spPr bwMode="auto">
          <a:xfrm>
            <a:off x="8004175" y="2586038"/>
            <a:ext cx="0" cy="26558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32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grpSp>
        <p:nvGrpSpPr>
          <p:cNvPr id="101408" name="Group 32"/>
          <p:cNvGrpSpPr>
            <a:grpSpLocks/>
          </p:cNvGrpSpPr>
          <p:nvPr/>
        </p:nvGrpSpPr>
        <p:grpSpPr bwMode="auto">
          <a:xfrm>
            <a:off x="6019800" y="4397375"/>
            <a:ext cx="1984375" cy="844550"/>
            <a:chOff x="3745" y="2695"/>
            <a:chExt cx="1297" cy="532"/>
          </a:xfrm>
        </p:grpSpPr>
        <p:sp>
          <p:nvSpPr>
            <p:cNvPr id="101409" name="Line 33"/>
            <p:cNvSpPr>
              <a:spLocks noChangeShapeType="1"/>
            </p:cNvSpPr>
            <p:nvPr/>
          </p:nvSpPr>
          <p:spPr bwMode="auto">
            <a:xfrm flipH="1">
              <a:off x="3746" y="2695"/>
              <a:ext cx="129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sz="320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101410" name="Line 34"/>
            <p:cNvSpPr>
              <a:spLocks noChangeShapeType="1"/>
            </p:cNvSpPr>
            <p:nvPr/>
          </p:nvSpPr>
          <p:spPr bwMode="auto">
            <a:xfrm flipH="1">
              <a:off x="3745" y="3227"/>
              <a:ext cx="129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sz="320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</p:grpSp>
      <p:sp>
        <p:nvSpPr>
          <p:cNvPr id="101411" name="Text Box 35"/>
          <p:cNvSpPr txBox="1">
            <a:spLocks noChangeArrowheads="1"/>
          </p:cNvSpPr>
          <p:nvPr/>
        </p:nvSpPr>
        <p:spPr bwMode="auto">
          <a:xfrm>
            <a:off x="4414838" y="969963"/>
            <a:ext cx="359092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Use case-iteration  allocation matrix </a:t>
            </a:r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01412" name="Text Box 36"/>
          <p:cNvSpPr txBox="1">
            <a:spLocks noChangeArrowheads="1"/>
          </p:cNvSpPr>
          <p:nvPr/>
        </p:nvSpPr>
        <p:spPr bwMode="auto">
          <a:xfrm>
            <a:off x="1924050" y="947738"/>
            <a:ext cx="23383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/>
            <a:r>
              <a:rPr lang="en-US" altLang="zh-CN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Software architecture</a:t>
            </a:r>
            <a:endParaRPr lang="en-US" sz="280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ATM system</a:t>
            </a:r>
          </a:p>
          <a:p>
            <a:pPr lvl="1"/>
            <a:r>
              <a:rPr lang="en-US" dirty="0"/>
              <a:t>State two functional requirements for an ATM system</a:t>
            </a:r>
          </a:p>
          <a:p>
            <a:pPr lvl="1"/>
            <a:r>
              <a:rPr lang="en-US" dirty="0"/>
              <a:t>Derive use cases from these requirements</a:t>
            </a:r>
          </a:p>
          <a:p>
            <a:pPr lvl="1"/>
            <a:r>
              <a:rPr lang="en-US" dirty="0"/>
              <a:t>Write user stories from these requirements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AB0E-9DA0-3E49-A5D5-F6B0FA2E86D8}" type="slidenum">
              <a:rPr lang="zh-CN" altLang="en-US" smtClean="0">
                <a:solidFill>
                  <a:srgbClr val="000000"/>
                </a:solidFill>
              </a:rPr>
              <a:pPr/>
              <a:t>53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722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course project</a:t>
            </a:r>
          </a:p>
          <a:p>
            <a:pPr lvl="1"/>
            <a:r>
              <a:rPr lang="en-US" dirty="0"/>
              <a:t>State </a:t>
            </a:r>
            <a:r>
              <a:rPr lang="en-US"/>
              <a:t>two functional </a:t>
            </a:r>
            <a:r>
              <a:rPr lang="en-US" dirty="0"/>
              <a:t>requirements for your course project</a:t>
            </a:r>
          </a:p>
          <a:p>
            <a:pPr lvl="1"/>
            <a:r>
              <a:rPr lang="en-US" dirty="0"/>
              <a:t>Derive use cases from these requirements</a:t>
            </a:r>
          </a:p>
          <a:p>
            <a:pPr lvl="1"/>
            <a:r>
              <a:rPr lang="en-US" dirty="0"/>
              <a:t>Write user stories from these requirements</a:t>
            </a:r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AB0E-9DA0-3E49-A5D5-F6B0FA2E86D8}" type="slidenum">
              <a:rPr lang="zh-CN" altLang="en-US" smtClean="0">
                <a:solidFill>
                  <a:srgbClr val="000000"/>
                </a:solidFill>
              </a:rPr>
              <a:pPr/>
              <a:t>54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91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33196172-1614-0641-86A2-284AC2D0A537}" type="datetime1">
              <a:rPr lang="en-US" sz="1200"/>
              <a:pPr/>
              <a:t>9/10/21</a:t>
            </a:fld>
            <a:endParaRPr lang="en-US" sz="1200"/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200"/>
              <a:t>Lecture2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48A1D6A-D996-224D-B022-490B7768734E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Build and Fix</a:t>
            </a:r>
          </a:p>
        </p:txBody>
      </p:sp>
      <p:graphicFrame>
        <p:nvGraphicFramePr>
          <p:cNvPr id="19461" name="Object 2"/>
          <p:cNvGraphicFramePr>
            <a:graphicFrameLocks noChangeAspect="1"/>
          </p:cNvGraphicFramePr>
          <p:nvPr/>
        </p:nvGraphicFramePr>
        <p:xfrm>
          <a:off x="1530350" y="1682750"/>
          <a:ext cx="4284663" cy="428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0" name="Document" r:id="rId3" imgW="7339683" imgH="5155556" progId="Word.Document.8">
                  <p:embed/>
                </p:oleObj>
              </mc:Choice>
              <mc:Fallback>
                <p:oleObj name="Document" r:id="rId3" imgW="7339683" imgH="515555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1682750"/>
                        <a:ext cx="4284663" cy="428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B039328F-6A16-BF4A-B579-4D4A70798B11}" type="datetime1">
              <a:rPr lang="en-US" sz="1200"/>
              <a:pPr/>
              <a:t>9/10/21</a:t>
            </a:fld>
            <a:endParaRPr lang="en-US" sz="1200"/>
          </a:p>
        </p:txBody>
      </p:sp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200"/>
              <a:t>Lecture2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EF6C931-FD33-9748-A4D9-0F808E9D209E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Build and Fix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5138" indent="-465138" eaLnBrk="1" hangingPunct="1"/>
            <a:r>
              <a:rPr lang="en-US" sz="2600">
                <a:latin typeface="Verdana" charset="0"/>
                <a:ea typeface="ＭＳ Ｐゴシック" charset="0"/>
                <a:cs typeface="ＭＳ Ｐゴシック" charset="0"/>
              </a:rPr>
              <a:t>Totally unsatisfying approach for any project of reasonable size. </a:t>
            </a:r>
          </a:p>
          <a:p>
            <a:pPr marL="465138" indent="-465138" eaLnBrk="1" hangingPunct="1"/>
            <a:r>
              <a:rPr lang="en-US" sz="2600">
                <a:latin typeface="Verdana" charset="0"/>
                <a:ea typeface="ＭＳ Ｐゴシック" charset="0"/>
                <a:cs typeface="ＭＳ Ｐゴシック" charset="0"/>
              </a:rPr>
              <a:t>Cost is higher for larger projects. </a:t>
            </a:r>
          </a:p>
          <a:p>
            <a:pPr marL="465138" indent="-465138" eaLnBrk="1" hangingPunct="1"/>
            <a:r>
              <a:rPr lang="en-US" sz="2600">
                <a:latin typeface="Verdana" charset="0"/>
                <a:ea typeface="ＭＳ Ｐゴシック" charset="0"/>
                <a:cs typeface="ＭＳ Ｐゴシック" charset="0"/>
              </a:rPr>
              <a:t>Product will not be delivered on time most of the times.</a:t>
            </a:r>
          </a:p>
          <a:p>
            <a:pPr marL="465138" indent="-465138" eaLnBrk="1" hangingPunct="1"/>
            <a:r>
              <a:rPr lang="en-US" sz="2600">
                <a:latin typeface="Verdana" charset="0"/>
                <a:ea typeface="ＭＳ Ｐゴシック" charset="0"/>
                <a:cs typeface="ＭＳ Ｐゴシック" charset="0"/>
              </a:rPr>
              <a:t>No documentation is produced.</a:t>
            </a:r>
          </a:p>
          <a:p>
            <a:pPr marL="465138" indent="-465138" eaLnBrk="1" hangingPunct="1"/>
            <a:r>
              <a:rPr lang="en-US" sz="2600">
                <a:latin typeface="Verdana" charset="0"/>
                <a:ea typeface="ＭＳ Ｐゴシック" charset="0"/>
                <a:cs typeface="ＭＳ Ｐゴシック" charset="0"/>
              </a:rPr>
              <a:t>Maintenance can be extremely difficult without specification and design document.</a:t>
            </a:r>
          </a:p>
          <a:p>
            <a:pPr marL="465138" indent="-465138" eaLnBrk="1" hangingPunct="1"/>
            <a:r>
              <a:rPr lang="en-US" sz="2600">
                <a:latin typeface="Verdana" charset="0"/>
                <a:ea typeface="ＭＳ Ｐゴシック" charset="0"/>
                <a:cs typeface="ＭＳ Ｐゴシック" charset="0"/>
              </a:rPr>
              <a:t>Can be useful for small projects (reduced management overhead)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F83C7A97-6903-0743-B418-F436EA54745B}" type="datetime1">
              <a:rPr lang="en-US" sz="1200"/>
              <a:pPr/>
              <a:t>9/10/21</a:t>
            </a:fld>
            <a:endParaRPr lang="en-US" sz="1200"/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200"/>
              <a:t>Lecture2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6A963A2-BE0D-3140-9A4A-8B86F5CC1783}" type="slidenum">
              <a:rPr lang="en-US" sz="1200"/>
              <a:pPr/>
              <a:t>8</a:t>
            </a:fld>
            <a:endParaRPr lang="en-US" sz="1200" dirty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Life Cycle Models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Waterfall model</a:t>
            </a:r>
          </a:p>
          <a:p>
            <a:pPr eaLnBrk="1" hangingPunct="1"/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Prototyping models</a:t>
            </a:r>
          </a:p>
          <a:p>
            <a:pPr lvl="1" eaLnBrk="1" hangingPunct="1"/>
            <a:r>
              <a:rPr lang="en-US" dirty="0">
                <a:latin typeface="Verdana" charset="0"/>
                <a:ea typeface="ＭＳ Ｐゴシック" charset="0"/>
              </a:rPr>
              <a:t>Rapid prototyping</a:t>
            </a:r>
          </a:p>
          <a:p>
            <a:pPr lvl="1" eaLnBrk="1" hangingPunct="1"/>
            <a:r>
              <a:rPr lang="en-US" dirty="0">
                <a:latin typeface="Verdana" charset="0"/>
                <a:ea typeface="ＭＳ Ｐゴシック" charset="0"/>
              </a:rPr>
              <a:t>Incremental prototyping</a:t>
            </a:r>
          </a:p>
          <a:p>
            <a:pPr lvl="1" eaLnBrk="1" hangingPunct="1"/>
            <a:r>
              <a:rPr lang="en-US" dirty="0">
                <a:latin typeface="Verdana" charset="0"/>
                <a:ea typeface="ＭＳ Ｐゴシック" charset="0"/>
              </a:rPr>
              <a:t>Evolutionary prototyping</a:t>
            </a:r>
          </a:p>
          <a:p>
            <a:pPr lvl="1" eaLnBrk="1" hangingPunct="1"/>
            <a:r>
              <a:rPr lang="en-US" dirty="0">
                <a:latin typeface="Verdana" charset="0"/>
                <a:ea typeface="ＭＳ Ｐゴシック" charset="0"/>
              </a:rPr>
              <a:t>Spiral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B9DE2A12-5D0E-5847-B3C4-0D9278CA8781}" type="datetime1">
              <a:rPr lang="en-US" sz="1200"/>
              <a:pPr/>
              <a:t>9/10/21</a:t>
            </a:fld>
            <a:endParaRPr lang="en-US" sz="1200"/>
          </a:p>
        </p:txBody>
      </p:sp>
      <p:sp>
        <p:nvSpPr>
          <p:cNvPr id="2253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200"/>
              <a:t>Lecture2</a:t>
            </a:r>
          </a:p>
        </p:txBody>
      </p:sp>
      <p:sp>
        <p:nvSpPr>
          <p:cNvPr id="225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BA3492A-7821-7747-AFBB-A85B9911098A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Waterfall model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981200"/>
            <a:ext cx="4267200" cy="4114800"/>
          </a:xfrm>
        </p:spPr>
        <p:txBody>
          <a:bodyPr/>
          <a:lstStyle/>
          <a:p>
            <a:pPr eaLnBrk="1" hangingPunct="1"/>
            <a:r>
              <a:rPr lang="en-US" sz="2600">
                <a:latin typeface="Verdana" charset="0"/>
                <a:ea typeface="ＭＳ Ｐゴシック" charset="0"/>
                <a:cs typeface="ＭＳ Ｐゴシック" charset="0"/>
              </a:rPr>
              <a:t>Water flow through a set of trays</a:t>
            </a:r>
          </a:p>
          <a:p>
            <a:pPr eaLnBrk="1" hangingPunct="1"/>
            <a:r>
              <a:rPr lang="en-US" sz="2600">
                <a:latin typeface="Verdana" charset="0"/>
                <a:ea typeface="ＭＳ Ｐゴシック" charset="0"/>
                <a:cs typeface="ＭＳ Ｐゴシック" charset="0"/>
              </a:rPr>
              <a:t>Each tray is filled before water flows to the next tray</a:t>
            </a:r>
          </a:p>
          <a:p>
            <a:pPr eaLnBrk="1" hangingPunct="1"/>
            <a:r>
              <a:rPr lang="en-US" sz="2600">
                <a:latin typeface="Verdana" charset="0"/>
                <a:ea typeface="ＭＳ Ｐゴシック" charset="0"/>
                <a:cs typeface="ＭＳ Ｐゴシック" charset="0"/>
              </a:rPr>
              <a:t>Water does not flow upwards until it is pumped </a:t>
            </a:r>
          </a:p>
        </p:txBody>
      </p:sp>
      <p:sp>
        <p:nvSpPr>
          <p:cNvPr id="2253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981200"/>
            <a:ext cx="41148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Verdana" charset="0"/>
                <a:ea typeface="ＭＳ Ｐゴシック" charset="0"/>
                <a:cs typeface="ＭＳ Ｐゴシック" charset="0"/>
              </a:rPr>
              <a:t>Work flow through a series of stages (phases)</a:t>
            </a:r>
          </a:p>
          <a:p>
            <a:pPr eaLnBrk="1" hangingPunct="1"/>
            <a:r>
              <a:rPr lang="en-US" sz="2400">
                <a:latin typeface="Verdana" charset="0"/>
                <a:ea typeface="ＭＳ Ｐゴシック" charset="0"/>
                <a:cs typeface="ＭＳ Ｐゴシック" charset="0"/>
              </a:rPr>
              <a:t>Each phase is completed before moving to next phase</a:t>
            </a:r>
          </a:p>
          <a:p>
            <a:pPr eaLnBrk="1" hangingPunct="1"/>
            <a:r>
              <a:rPr lang="en-US" sz="2400">
                <a:latin typeface="Verdana" charset="0"/>
                <a:ea typeface="ＭＳ Ｐゴシック" charset="0"/>
                <a:cs typeface="ＭＳ Ｐゴシック" charset="0"/>
              </a:rPr>
              <a:t>Previous phase is not visited again unless there is an error found in the current phase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-111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5_NYAB Template">
  <a:themeElements>
    <a:clrScheme name="NYAB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YAB Template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NYAB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6_NYAB Template">
  <a:themeElements>
    <a:clrScheme name="NYAB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YAB Template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NYAB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7_NYAB Template">
  <a:themeElements>
    <a:clrScheme name="NYAB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YAB Template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NYAB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8_NYAB Template">
  <a:themeElements>
    <a:clrScheme name="NYAB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YAB Template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NYAB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9_NYAB Template">
  <a:themeElements>
    <a:clrScheme name="NYAB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YAB Template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NYAB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YAB Template">
  <a:themeElements>
    <a:clrScheme name="NYAB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YAB Template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NYAB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YAB Template">
  <a:themeElements>
    <a:clrScheme name="NYAB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YAB Template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NYAB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NYAB Template">
  <a:themeElements>
    <a:clrScheme name="NYAB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YAB Template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NYAB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NYAB Template">
  <a:themeElements>
    <a:clrScheme name="NYAB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YAB Template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NYAB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7_NYAB Template">
  <a:themeElements>
    <a:clrScheme name="NYAB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YAB Template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NYAB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2_NYAB Template">
  <a:themeElements>
    <a:clrScheme name="NYAB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YAB Template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NYAB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3_NYAB Template">
  <a:themeElements>
    <a:clrScheme name="NYAB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YAB Template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NYAB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4_NYAB Template">
  <a:themeElements>
    <a:clrScheme name="NYAB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YAB Template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NYAB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Balance</Template>
  <TotalTime>5207</TotalTime>
  <Words>2659</Words>
  <Application>Microsoft Macintosh PowerPoint</Application>
  <PresentationFormat>On-screen Show (4:3)</PresentationFormat>
  <Paragraphs>477</Paragraphs>
  <Slides>54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75" baseType="lpstr">
      <vt:lpstr>Arial</vt:lpstr>
      <vt:lpstr>Symbol</vt:lpstr>
      <vt:lpstr>Times New Roman</vt:lpstr>
      <vt:lpstr>Verdana</vt:lpstr>
      <vt:lpstr>Wingdings</vt:lpstr>
      <vt:lpstr>Profile</vt:lpstr>
      <vt:lpstr>NYAB Template</vt:lpstr>
      <vt:lpstr>1_NYAB Template</vt:lpstr>
      <vt:lpstr>2_NYAB Template</vt:lpstr>
      <vt:lpstr>3_NYAB Template</vt:lpstr>
      <vt:lpstr>7_NYAB Template</vt:lpstr>
      <vt:lpstr>12_NYAB Template</vt:lpstr>
      <vt:lpstr>13_NYAB Template</vt:lpstr>
      <vt:lpstr>14_NYAB Template</vt:lpstr>
      <vt:lpstr>15_NYAB Template</vt:lpstr>
      <vt:lpstr>16_NYAB Template</vt:lpstr>
      <vt:lpstr>17_NYAB Template</vt:lpstr>
      <vt:lpstr>18_NYAB Template</vt:lpstr>
      <vt:lpstr>19_NYAB Template</vt:lpstr>
      <vt:lpstr>Document</vt:lpstr>
      <vt:lpstr>Microsoft Draw Drawing</vt:lpstr>
      <vt:lpstr>Why Software Engineering?</vt:lpstr>
      <vt:lpstr>Software Life Cycle Activities</vt:lpstr>
      <vt:lpstr>Life Cycle Activities</vt:lpstr>
      <vt:lpstr>Software Process</vt:lpstr>
      <vt:lpstr>Software Process Models </vt:lpstr>
      <vt:lpstr>Build and Fix</vt:lpstr>
      <vt:lpstr>Build and Fix</vt:lpstr>
      <vt:lpstr>Life Cycle Models</vt:lpstr>
      <vt:lpstr>Waterfall model</vt:lpstr>
      <vt:lpstr>Waterfall model (continued)</vt:lpstr>
      <vt:lpstr>The waterfall model</vt:lpstr>
      <vt:lpstr>Waterfall Model (continued)</vt:lpstr>
      <vt:lpstr>Waterfall Model (continued)</vt:lpstr>
      <vt:lpstr>Prototyping Models</vt:lpstr>
      <vt:lpstr>Advantages of prototyping models</vt:lpstr>
      <vt:lpstr>Challenges posed by prototyping models</vt:lpstr>
      <vt:lpstr>Rapid Prototyping model</vt:lpstr>
      <vt:lpstr>Rapid prototyping model (continued)</vt:lpstr>
      <vt:lpstr>Incremental Prototyping model</vt:lpstr>
      <vt:lpstr>Incremental prototyping model (continued)</vt:lpstr>
      <vt:lpstr>Evolutionary prototyping model</vt:lpstr>
      <vt:lpstr>Spiral Model</vt:lpstr>
      <vt:lpstr>Spiral Model (continued)</vt:lpstr>
      <vt:lpstr>The spiral model</vt:lpstr>
      <vt:lpstr>The spiral model</vt:lpstr>
      <vt:lpstr>Spiral model (continued)</vt:lpstr>
      <vt:lpstr>Spiral Model</vt:lpstr>
      <vt:lpstr>Spiral model (continued)</vt:lpstr>
      <vt:lpstr>Spiral model (continued)</vt:lpstr>
      <vt:lpstr>Key Points</vt:lpstr>
      <vt:lpstr>Synchronize and Stabilize Model</vt:lpstr>
      <vt:lpstr>Synchronize and Stabilize Model</vt:lpstr>
      <vt:lpstr>The Rational Unified process</vt:lpstr>
      <vt:lpstr>Rational Unified Process (RUP)</vt:lpstr>
      <vt:lpstr>Rational Unified Process (RUP)</vt:lpstr>
      <vt:lpstr>Agile Process</vt:lpstr>
      <vt:lpstr>Agile Process Models</vt:lpstr>
      <vt:lpstr>Some Well-Known Agile Methods</vt:lpstr>
      <vt:lpstr>Scrum</vt:lpstr>
      <vt:lpstr>Scrum Lifecycle Activities</vt:lpstr>
      <vt:lpstr>Scrum Process</vt:lpstr>
      <vt:lpstr>Extreme Programming (XP)</vt:lpstr>
      <vt:lpstr>User Story</vt:lpstr>
      <vt:lpstr>User Story</vt:lpstr>
      <vt:lpstr>Sample Project 1</vt:lpstr>
      <vt:lpstr>Sample Project 2</vt:lpstr>
      <vt:lpstr>Sample Project 2</vt:lpstr>
      <vt:lpstr>Sample Project 2</vt:lpstr>
      <vt:lpstr>Agile vs. Plan-driven</vt:lpstr>
      <vt:lpstr>The Methodology Presented in the textbook</vt:lpstr>
      <vt:lpstr>Methodology Overview – Planning Phase </vt:lpstr>
      <vt:lpstr>Methodology Overview – Iterative Phase</vt:lpstr>
      <vt:lpstr>Class Exercise</vt:lpstr>
      <vt:lpstr>Class Exercise</vt:lpstr>
    </vt:vector>
  </TitlesOfParts>
  <Company>University of Wisconsin - La Crosse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Life Cycle Models</dc:title>
  <dc:creator>Mao Zheng</dc:creator>
  <cp:lastModifiedBy>Mao Zheng</cp:lastModifiedBy>
  <cp:revision>92</cp:revision>
  <dcterms:created xsi:type="dcterms:W3CDTF">2003-09-08T16:33:06Z</dcterms:created>
  <dcterms:modified xsi:type="dcterms:W3CDTF">2021-09-11T02:33:21Z</dcterms:modified>
</cp:coreProperties>
</file>