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78"/>
  </p:notesMasterIdLst>
  <p:handoutMasterIdLst>
    <p:handoutMasterId r:id="rId79"/>
  </p:handoutMasterIdLst>
  <p:sldIdLst>
    <p:sldId id="258" r:id="rId2"/>
    <p:sldId id="302" r:id="rId3"/>
    <p:sldId id="300" r:id="rId4"/>
    <p:sldId id="259" r:id="rId5"/>
    <p:sldId id="301" r:id="rId6"/>
    <p:sldId id="260" r:id="rId7"/>
    <p:sldId id="305" r:id="rId8"/>
    <p:sldId id="306" r:id="rId9"/>
    <p:sldId id="261" r:id="rId10"/>
    <p:sldId id="262" r:id="rId11"/>
    <p:sldId id="307" r:id="rId12"/>
    <p:sldId id="263" r:id="rId13"/>
    <p:sldId id="264" r:id="rId14"/>
    <p:sldId id="361" r:id="rId15"/>
    <p:sldId id="265" r:id="rId16"/>
    <p:sldId id="267" r:id="rId17"/>
    <p:sldId id="268" r:id="rId18"/>
    <p:sldId id="269" r:id="rId19"/>
    <p:sldId id="270" r:id="rId20"/>
    <p:sldId id="271" r:id="rId21"/>
    <p:sldId id="272" r:id="rId22"/>
    <p:sldId id="273" r:id="rId23"/>
    <p:sldId id="274" r:id="rId24"/>
    <p:sldId id="275" r:id="rId25"/>
    <p:sldId id="276" r:id="rId26"/>
    <p:sldId id="277" r:id="rId27"/>
    <p:sldId id="308" r:id="rId28"/>
    <p:sldId id="310" r:id="rId29"/>
    <p:sldId id="278" r:id="rId30"/>
    <p:sldId id="303" r:id="rId31"/>
    <p:sldId id="279" r:id="rId32"/>
    <p:sldId id="280" r:id="rId33"/>
    <p:sldId id="321" r:id="rId34"/>
    <p:sldId id="322" r:id="rId35"/>
    <p:sldId id="281" r:id="rId36"/>
    <p:sldId id="323" r:id="rId37"/>
    <p:sldId id="324" r:id="rId38"/>
    <p:sldId id="282" r:id="rId39"/>
    <p:sldId id="283" r:id="rId40"/>
    <p:sldId id="284" r:id="rId41"/>
    <p:sldId id="285" r:id="rId42"/>
    <p:sldId id="286" r:id="rId43"/>
    <p:sldId id="287" r:id="rId44"/>
    <p:sldId id="288" r:id="rId45"/>
    <p:sldId id="309" r:id="rId46"/>
    <p:sldId id="325" r:id="rId47"/>
    <p:sldId id="326" r:id="rId48"/>
    <p:sldId id="327" r:id="rId49"/>
    <p:sldId id="304" r:id="rId50"/>
    <p:sldId id="330" r:id="rId51"/>
    <p:sldId id="345" r:id="rId52"/>
    <p:sldId id="346" r:id="rId53"/>
    <p:sldId id="331" r:id="rId54"/>
    <p:sldId id="347" r:id="rId55"/>
    <p:sldId id="348" r:id="rId56"/>
    <p:sldId id="349" r:id="rId57"/>
    <p:sldId id="335" r:id="rId58"/>
    <p:sldId id="338" r:id="rId59"/>
    <p:sldId id="339" r:id="rId60"/>
    <p:sldId id="340" r:id="rId61"/>
    <p:sldId id="341" r:id="rId62"/>
    <p:sldId id="342" r:id="rId63"/>
    <p:sldId id="352" r:id="rId64"/>
    <p:sldId id="343" r:id="rId65"/>
    <p:sldId id="344" r:id="rId66"/>
    <p:sldId id="354" r:id="rId67"/>
    <p:sldId id="311" r:id="rId68"/>
    <p:sldId id="314" r:id="rId69"/>
    <p:sldId id="355" r:id="rId70"/>
    <p:sldId id="357" r:id="rId71"/>
    <p:sldId id="358" r:id="rId72"/>
    <p:sldId id="359" r:id="rId73"/>
    <p:sldId id="360" r:id="rId74"/>
    <p:sldId id="328" r:id="rId75"/>
    <p:sldId id="329" r:id="rId76"/>
    <p:sldId id="299" r:id="rId77"/>
  </p:sldIdLst>
  <p:sldSz cx="9144000" cy="6858000" type="screen4x3"/>
  <p:notesSz cx="6985000" cy="92710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86"/>
    <p:restoredTop sz="94614"/>
  </p:normalViewPr>
  <p:slideViewPr>
    <p:cSldViewPr>
      <p:cViewPr varScale="1">
        <p:scale>
          <a:sx n="90" d="100"/>
          <a:sy n="90" d="100"/>
        </p:scale>
        <p:origin x="153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2" tIns="46442" rIns="92882" bIns="46442" numCol="1" anchor="t" anchorCtr="0" compatLnSpc="1">
            <a:prstTxWarp prst="textNoShape">
              <a:avLst/>
            </a:prstTxWarp>
          </a:bodyPr>
          <a:lstStyle>
            <a:lvl1pPr defTabSz="928688" eaLnBrk="1" hangingPunct="1">
              <a:defRPr sz="1200">
                <a:latin typeface="Arial" pitchFamily="-110" charset="0"/>
                <a:ea typeface="+mn-ea"/>
                <a:cs typeface="+mn-cs"/>
              </a:defRPr>
            </a:lvl1pPr>
          </a:lstStyle>
          <a:p>
            <a:pPr>
              <a:defRPr/>
            </a:pPr>
            <a:endParaRPr lang="en-US"/>
          </a:p>
        </p:txBody>
      </p:sp>
      <p:sp>
        <p:nvSpPr>
          <p:cNvPr id="74755" name="Rectangle 3"/>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2882" tIns="46442" rIns="92882" bIns="46442" numCol="1" anchor="t" anchorCtr="0" compatLnSpc="1">
            <a:prstTxWarp prst="textNoShape">
              <a:avLst/>
            </a:prstTxWarp>
          </a:bodyPr>
          <a:lstStyle>
            <a:lvl1pPr algn="r" defTabSz="928688" eaLnBrk="1" hangingPunct="1">
              <a:defRPr sz="1200">
                <a:latin typeface="Arial" pitchFamily="-110" charset="0"/>
                <a:ea typeface="+mn-ea"/>
                <a:cs typeface="+mn-cs"/>
              </a:defRPr>
            </a:lvl1pPr>
          </a:lstStyle>
          <a:p>
            <a:pPr>
              <a:defRPr/>
            </a:pPr>
            <a:endParaRPr lang="en-US"/>
          </a:p>
        </p:txBody>
      </p:sp>
      <p:sp>
        <p:nvSpPr>
          <p:cNvPr id="74756" name="Rectangle 4"/>
          <p:cNvSpPr>
            <a:spLocks noGrp="1" noChangeArrowheads="1"/>
          </p:cNvSpPr>
          <p:nvPr>
            <p:ph type="ftr" sz="quarter" idx="2"/>
          </p:nvPr>
        </p:nvSpPr>
        <p:spPr bwMode="auto">
          <a:xfrm>
            <a:off x="0" y="8805863"/>
            <a:ext cx="3027363" cy="463550"/>
          </a:xfrm>
          <a:prstGeom prst="rect">
            <a:avLst/>
          </a:prstGeom>
          <a:noFill/>
          <a:ln w="9525">
            <a:noFill/>
            <a:miter lim="800000"/>
            <a:headEnd/>
            <a:tailEnd/>
          </a:ln>
          <a:effectLst/>
        </p:spPr>
        <p:txBody>
          <a:bodyPr vert="horz" wrap="square" lIns="92882" tIns="46442" rIns="92882" bIns="46442" numCol="1" anchor="b" anchorCtr="0" compatLnSpc="1">
            <a:prstTxWarp prst="textNoShape">
              <a:avLst/>
            </a:prstTxWarp>
          </a:bodyPr>
          <a:lstStyle>
            <a:lvl1pPr defTabSz="928688" eaLnBrk="1" hangingPunct="1">
              <a:defRPr sz="1200">
                <a:latin typeface="Arial" pitchFamily="-110" charset="0"/>
                <a:ea typeface="+mn-ea"/>
                <a:cs typeface="+mn-cs"/>
              </a:defRPr>
            </a:lvl1pPr>
          </a:lstStyle>
          <a:p>
            <a:pPr>
              <a:defRPr/>
            </a:pPr>
            <a:endParaRPr lang="en-US"/>
          </a:p>
        </p:txBody>
      </p:sp>
      <p:sp>
        <p:nvSpPr>
          <p:cNvPr id="74757" name="Rectangle 5"/>
          <p:cNvSpPr>
            <a:spLocks noGrp="1" noChangeArrowheads="1"/>
          </p:cNvSpPr>
          <p:nvPr>
            <p:ph type="sldNum" sz="quarter" idx="3"/>
          </p:nvPr>
        </p:nvSpPr>
        <p:spPr bwMode="auto">
          <a:xfrm>
            <a:off x="3956050" y="8805863"/>
            <a:ext cx="3027363" cy="463550"/>
          </a:xfrm>
          <a:prstGeom prst="rect">
            <a:avLst/>
          </a:prstGeom>
          <a:noFill/>
          <a:ln w="9525">
            <a:noFill/>
            <a:miter lim="800000"/>
            <a:headEnd/>
            <a:tailEnd/>
          </a:ln>
          <a:effectLst/>
        </p:spPr>
        <p:txBody>
          <a:bodyPr vert="horz" wrap="square" lIns="92882" tIns="46442" rIns="92882" bIns="46442" numCol="1" anchor="b" anchorCtr="0" compatLnSpc="1">
            <a:prstTxWarp prst="textNoShape">
              <a:avLst/>
            </a:prstTxWarp>
          </a:bodyPr>
          <a:lstStyle>
            <a:lvl1pPr algn="r" defTabSz="928688" eaLnBrk="1" hangingPunct="1">
              <a:defRPr sz="1200">
                <a:latin typeface="Arial" charset="0"/>
              </a:defRPr>
            </a:lvl1pPr>
          </a:lstStyle>
          <a:p>
            <a:pPr>
              <a:defRPr/>
            </a:pPr>
            <a:fld id="{5DCFDC0B-2F4D-A14A-93EF-2F73A9ED67ED}" type="slidenum">
              <a:rPr lang="en-US"/>
              <a:pPr>
                <a:defRPr/>
              </a:pPr>
              <a:t>‹#›</a:t>
            </a:fld>
            <a:endParaRPr lang="en-US"/>
          </a:p>
        </p:txBody>
      </p:sp>
    </p:spTree>
    <p:extLst>
      <p:ext uri="{BB962C8B-B14F-4D97-AF65-F5344CB8AC3E}">
        <p14:creationId xmlns:p14="http://schemas.microsoft.com/office/powerpoint/2010/main" val="7889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2" tIns="46442" rIns="92882" bIns="46442" numCol="1" anchor="t" anchorCtr="0" compatLnSpc="1">
            <a:prstTxWarp prst="textNoShape">
              <a:avLst/>
            </a:prstTxWarp>
          </a:bodyPr>
          <a:lstStyle>
            <a:lvl1pPr defTabSz="928688" eaLnBrk="1" hangingPunct="1">
              <a:defRPr sz="1200">
                <a:latin typeface="Arial" pitchFamily="-110" charset="0"/>
                <a:ea typeface="+mn-ea"/>
                <a:cs typeface="+mn-cs"/>
              </a:defRPr>
            </a:lvl1pPr>
          </a:lstStyle>
          <a:p>
            <a:pPr>
              <a:defRPr/>
            </a:pPr>
            <a:endParaRPr lang="en-US"/>
          </a:p>
        </p:txBody>
      </p:sp>
      <p:sp>
        <p:nvSpPr>
          <p:cNvPr id="49155" name="Rectangle 3"/>
          <p:cNvSpPr>
            <a:spLocks noGrp="1" noChangeArrowheads="1"/>
          </p:cNvSpPr>
          <p:nvPr>
            <p:ph type="dt" idx="1"/>
          </p:nvPr>
        </p:nvSpPr>
        <p:spPr bwMode="auto">
          <a:xfrm>
            <a:off x="3956050" y="0"/>
            <a:ext cx="3027363" cy="463550"/>
          </a:xfrm>
          <a:prstGeom prst="rect">
            <a:avLst/>
          </a:prstGeom>
          <a:noFill/>
          <a:ln w="9525">
            <a:noFill/>
            <a:miter lim="800000"/>
            <a:headEnd/>
            <a:tailEnd/>
          </a:ln>
          <a:effectLst/>
        </p:spPr>
        <p:txBody>
          <a:bodyPr vert="horz" wrap="square" lIns="92882" tIns="46442" rIns="92882" bIns="46442" numCol="1" anchor="t" anchorCtr="0" compatLnSpc="1">
            <a:prstTxWarp prst="textNoShape">
              <a:avLst/>
            </a:prstTxWarp>
          </a:bodyPr>
          <a:lstStyle>
            <a:lvl1pPr algn="r" defTabSz="928688" eaLnBrk="1" hangingPunct="1">
              <a:defRPr sz="1200">
                <a:latin typeface="Arial" pitchFamily="-110" charset="0"/>
                <a:ea typeface="+mn-ea"/>
                <a:cs typeface="+mn-cs"/>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7" name="Rectangle 5"/>
          <p:cNvSpPr>
            <a:spLocks noGrp="1" noChangeArrowheads="1"/>
          </p:cNvSpPr>
          <p:nvPr>
            <p:ph type="body" sz="quarter" idx="3"/>
          </p:nvPr>
        </p:nvSpPr>
        <p:spPr bwMode="auto">
          <a:xfrm>
            <a:off x="698500" y="4403725"/>
            <a:ext cx="5588000" cy="4171950"/>
          </a:xfrm>
          <a:prstGeom prst="rect">
            <a:avLst/>
          </a:prstGeom>
          <a:noFill/>
          <a:ln w="9525">
            <a:noFill/>
            <a:miter lim="800000"/>
            <a:headEnd/>
            <a:tailEnd/>
          </a:ln>
          <a:effectLst/>
        </p:spPr>
        <p:txBody>
          <a:bodyPr vert="horz" wrap="square" lIns="92882" tIns="46442" rIns="92882" bIns="464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05863"/>
            <a:ext cx="3027363" cy="463550"/>
          </a:xfrm>
          <a:prstGeom prst="rect">
            <a:avLst/>
          </a:prstGeom>
          <a:noFill/>
          <a:ln w="9525">
            <a:noFill/>
            <a:miter lim="800000"/>
            <a:headEnd/>
            <a:tailEnd/>
          </a:ln>
          <a:effectLst/>
        </p:spPr>
        <p:txBody>
          <a:bodyPr vert="horz" wrap="square" lIns="92882" tIns="46442" rIns="92882" bIns="46442" numCol="1" anchor="b" anchorCtr="0" compatLnSpc="1">
            <a:prstTxWarp prst="textNoShape">
              <a:avLst/>
            </a:prstTxWarp>
          </a:bodyPr>
          <a:lstStyle>
            <a:lvl1pPr defTabSz="928688" eaLnBrk="1" hangingPunct="1">
              <a:defRPr sz="1200">
                <a:latin typeface="Arial" pitchFamily="-110" charset="0"/>
                <a:ea typeface="+mn-ea"/>
                <a:cs typeface="+mn-cs"/>
              </a:defRPr>
            </a:lvl1pPr>
          </a:lstStyle>
          <a:p>
            <a:pPr>
              <a:defRPr/>
            </a:pPr>
            <a:endParaRPr lang="en-US"/>
          </a:p>
        </p:txBody>
      </p:sp>
      <p:sp>
        <p:nvSpPr>
          <p:cNvPr id="49159" name="Rectangle 7"/>
          <p:cNvSpPr>
            <a:spLocks noGrp="1" noChangeArrowheads="1"/>
          </p:cNvSpPr>
          <p:nvPr>
            <p:ph type="sldNum" sz="quarter" idx="5"/>
          </p:nvPr>
        </p:nvSpPr>
        <p:spPr bwMode="auto">
          <a:xfrm>
            <a:off x="3956050" y="8805863"/>
            <a:ext cx="3027363" cy="463550"/>
          </a:xfrm>
          <a:prstGeom prst="rect">
            <a:avLst/>
          </a:prstGeom>
          <a:noFill/>
          <a:ln w="9525">
            <a:noFill/>
            <a:miter lim="800000"/>
            <a:headEnd/>
            <a:tailEnd/>
          </a:ln>
          <a:effectLst/>
        </p:spPr>
        <p:txBody>
          <a:bodyPr vert="horz" wrap="square" lIns="92882" tIns="46442" rIns="92882" bIns="46442" numCol="1" anchor="b" anchorCtr="0" compatLnSpc="1">
            <a:prstTxWarp prst="textNoShape">
              <a:avLst/>
            </a:prstTxWarp>
          </a:bodyPr>
          <a:lstStyle>
            <a:lvl1pPr algn="r" defTabSz="928688" eaLnBrk="1" hangingPunct="1">
              <a:defRPr sz="1200">
                <a:latin typeface="Arial" charset="0"/>
              </a:defRPr>
            </a:lvl1pPr>
          </a:lstStyle>
          <a:p>
            <a:pPr>
              <a:defRPr/>
            </a:pPr>
            <a:fld id="{618EC894-8B9D-624A-B08A-4DEAA4768301}" type="slidenum">
              <a:rPr lang="en-US"/>
              <a:pPr>
                <a:defRPr/>
              </a:pPr>
              <a:t>‹#›</a:t>
            </a:fld>
            <a:endParaRPr lang="en-US"/>
          </a:p>
        </p:txBody>
      </p:sp>
    </p:spTree>
    <p:extLst>
      <p:ext uri="{BB962C8B-B14F-4D97-AF65-F5344CB8AC3E}">
        <p14:creationId xmlns:p14="http://schemas.microsoft.com/office/powerpoint/2010/main" val="41555350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9960767E-8D3B-7742-9A9B-105D3DDA9C02}" type="slidenum">
              <a:rPr lang="en-US" sz="1200">
                <a:latin typeface="Arial" charset="0"/>
              </a:rPr>
              <a:pPr/>
              <a:t>1</a:t>
            </a:fld>
            <a:endParaRPr lang="en-US" sz="1200">
              <a:latin typeface="Arial"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6D93F6DD-DA36-564F-B139-EE294BE29A2E}" type="slidenum">
              <a:rPr lang="en-US" sz="1200">
                <a:latin typeface="Arial" charset="0"/>
              </a:rPr>
              <a:pPr/>
              <a:t>34</a:t>
            </a:fld>
            <a:endParaRPr lang="en-US" sz="1200">
              <a:latin typeface="Arial" charset="0"/>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sz="100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4469B8E0-A4BE-C84D-9368-EDF2EB2CBFB8}" type="slidenum">
              <a:rPr lang="en-US" sz="1200">
                <a:latin typeface="Arial" charset="0"/>
              </a:rPr>
              <a:pPr/>
              <a:t>36</a:t>
            </a:fld>
            <a:endParaRPr lang="en-US" sz="1200">
              <a:latin typeface="Arial"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sz="100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80873A06-FB1B-A54D-9732-C85B77A00750}" type="slidenum">
              <a:rPr lang="en-US" sz="1200">
                <a:latin typeface="Arial" charset="0"/>
              </a:rPr>
              <a:pPr/>
              <a:t>37</a:t>
            </a:fld>
            <a:endParaRPr lang="en-US" sz="1200">
              <a:latin typeface="Arial"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594419D8-A3D9-2049-8234-E9F1FC2DAFB7}" type="slidenum">
              <a:rPr lang="en-US" sz="1200">
                <a:latin typeface="Arial" charset="0"/>
              </a:rPr>
              <a:pPr/>
              <a:t>46</a:t>
            </a:fld>
            <a:endParaRPr lang="en-US" sz="1200">
              <a:latin typeface="Arial"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Arial" charset="0"/>
              </a:rPr>
              <a:t>- No Title</a:t>
            </a:r>
          </a:p>
          <a:p>
            <a:pPr eaLnBrk="1" hangingPunct="1">
              <a:buFontTx/>
              <a:buChar char="-"/>
            </a:pPr>
            <a:r>
              <a:rPr lang="en-US">
                <a:latin typeface="Arial" charset="0"/>
              </a:rPr>
              <a:t>No labels for the arrows between process 3 Maintain Customer Account to Customer Account info data store</a:t>
            </a:r>
          </a:p>
          <a:p>
            <a:pPr eaLnBrk="1" hangingPunct="1">
              <a:buFontTx/>
              <a:buChar char="-"/>
            </a:pPr>
            <a:r>
              <a:rPr lang="en-US">
                <a:latin typeface="Arial" charset="0"/>
              </a:rPr>
              <a:t>Wong directions: The arrows between Entity Customer and Process Verify Credit Card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38F8A882-A68E-1C4D-B5DC-603EB73D761D}" type="slidenum">
              <a:rPr lang="en-US" sz="1200">
                <a:latin typeface="Arial" charset="0"/>
              </a:rPr>
              <a:pPr/>
              <a:t>47</a:t>
            </a:fld>
            <a:endParaRPr lang="en-US" sz="1200">
              <a:latin typeface="Arial"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Arial" charset="0"/>
              </a:rPr>
              <a:t>Problems:</a:t>
            </a:r>
          </a:p>
          <a:p>
            <a:pPr eaLnBrk="1" hangingPunct="1"/>
            <a:r>
              <a:rPr lang="en-US">
                <a:latin typeface="Arial" charset="0"/>
              </a:rPr>
              <a:t>The data flow arrow from Student Answer Data store to The process Evaluate Answers was not necessary</a:t>
            </a:r>
          </a:p>
          <a:p>
            <a:pPr eaLnBrk="1" hangingPunct="1"/>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15F72B81-470A-9543-928E-812665BEC6A0}" type="slidenum">
              <a:rPr lang="en-US" sz="1200">
                <a:latin typeface="Arial" charset="0"/>
              </a:rPr>
              <a:pPr/>
              <a:t>48</a:t>
            </a:fld>
            <a:endParaRPr lang="en-US" sz="1200">
              <a:latin typeface="Arial"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Arial" charset="0"/>
              </a:rPr>
              <a:t>No title for the diagram</a:t>
            </a:r>
          </a:p>
          <a:p>
            <a:pPr eaLnBrk="1" hangingPunct="1"/>
            <a:r>
              <a:rPr lang="en-US">
                <a:latin typeface="Arial" charset="0"/>
              </a:rPr>
              <a:t>Some data flow arrows do not have labels</a:t>
            </a:r>
          </a:p>
          <a:p>
            <a:pPr eaLnBrk="1" hangingPunct="1"/>
            <a:r>
              <a:rPr lang="en-US">
                <a:latin typeface="Arial" charset="0"/>
              </a:rPr>
              <a:t>No need for Travel agent this external entity, since there is no connection between Travel Agent and Customer.</a:t>
            </a:r>
          </a:p>
          <a:p>
            <a:pPr eaLnBrk="1" hangingPunct="1"/>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032A1CC4-70D6-2A49-81C1-B4BF21CA1FBE}" type="slidenum">
              <a:rPr lang="en-US" sz="1200">
                <a:latin typeface="Arial" charset="0"/>
              </a:rPr>
              <a:pPr/>
              <a:t>49</a:t>
            </a:fld>
            <a:endParaRPr lang="en-US" sz="1200">
              <a:latin typeface="Arial"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D22FD9FB-22F9-8C4D-8267-317AD720E195}" type="slidenum">
              <a:rPr lang="en-US" sz="1200">
                <a:latin typeface="Arial" charset="0"/>
              </a:rPr>
              <a:pPr/>
              <a:t>53</a:t>
            </a:fld>
            <a:endParaRPr lang="en-US" sz="1200">
              <a:latin typeface="Arial"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9CF53F5B-CDAC-0A44-A497-BBEA885B1BA0}" type="slidenum">
              <a:rPr lang="en-US" sz="1200">
                <a:latin typeface="Arial" charset="0"/>
              </a:rPr>
              <a:pPr/>
              <a:t>54</a:t>
            </a:fld>
            <a:endParaRPr lang="en-US" sz="1200">
              <a:latin typeface="Arial" charset="0"/>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B4EDBCE4-E9B6-D540-8911-81C55B16BAF0}" type="slidenum">
              <a:rPr lang="en-US" sz="1200">
                <a:latin typeface="Arial" charset="0"/>
              </a:rPr>
              <a:pPr/>
              <a:t>55</a:t>
            </a:fld>
            <a:endParaRPr lang="en-US" sz="1200">
              <a:latin typeface="Arial" charset="0"/>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83094C40-D161-FA40-9A7E-91067BB9FBBE}" type="slidenum">
              <a:rPr lang="en-US" sz="1200">
                <a:latin typeface="Arial" charset="0"/>
              </a:rPr>
              <a:pPr/>
              <a:t>2</a:t>
            </a:fld>
            <a:endParaRPr lang="en-US" sz="1200">
              <a:latin typeface="Arial"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29D37ED2-5E77-0A48-ADBA-A94C146AA5E0}" type="slidenum">
              <a:rPr lang="en-US" sz="1200">
                <a:latin typeface="Arial" charset="0"/>
              </a:rPr>
              <a:pPr/>
              <a:t>56</a:t>
            </a:fld>
            <a:endParaRPr lang="en-US" sz="1200">
              <a:latin typeface="Arial" charset="0"/>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40969032-5F9F-9C46-8880-A912B636CF1E}" type="slidenum">
              <a:rPr lang="en-US" sz="1200">
                <a:latin typeface="Arial" charset="0"/>
              </a:rPr>
              <a:pPr/>
              <a:t>58</a:t>
            </a:fld>
            <a:endParaRPr lang="en-US" sz="1200">
              <a:latin typeface="Arial"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Arial" charset="0"/>
              </a:rPr>
              <a:t>Return to In-shelf unreserved</a:t>
            </a:r>
          </a:p>
          <a:p>
            <a:pPr eaLnBrk="1" hangingPunct="1"/>
            <a:r>
              <a:rPr lang="en-US">
                <a:latin typeface="Arial" charset="0"/>
              </a:rPr>
              <a:t>-- how about one book has several copies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D460C330-819D-554D-98D3-86B248453784}" type="slidenum">
              <a:rPr lang="en-US" sz="1200">
                <a:latin typeface="Arial" charset="0"/>
              </a:rPr>
              <a:pPr/>
              <a:t>66</a:t>
            </a:fld>
            <a:endParaRPr lang="en-US" sz="1200">
              <a:latin typeface="Arial" charset="0"/>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35BF0D4C-CEA8-7B41-A3A3-4AE0208402E1}" type="slidenum">
              <a:rPr lang="en-US" sz="1200">
                <a:latin typeface="Arial" charset="0"/>
              </a:rPr>
              <a:pPr/>
              <a:t>69</a:t>
            </a:fld>
            <a:endParaRPr lang="en-US" sz="1200">
              <a:latin typeface="Arial" charset="0"/>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936E07A2-838E-EC47-852A-22F5DC93A9CC}" type="slidenum">
              <a:rPr lang="en-US" sz="1200">
                <a:latin typeface="Arial" charset="0"/>
              </a:rPr>
              <a:pPr/>
              <a:t>75</a:t>
            </a:fld>
            <a:endParaRPr lang="en-US" sz="1200">
              <a:latin typeface="Arial"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Arial" charset="0"/>
              </a:rPr>
              <a:t>When no more new state is generated, stop construction algorithm</a:t>
            </a:r>
          </a:p>
          <a:p>
            <a:pPr eaLnBrk="1" hangingPunct="1"/>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C9A79AB8-9B79-AB40-ADDF-2910A1732BF4}" type="slidenum">
              <a:rPr lang="en-US" sz="1200">
                <a:latin typeface="Arial" charset="0"/>
              </a:rPr>
              <a:pPr/>
              <a:t>6</a:t>
            </a:fld>
            <a:endParaRPr lang="en-US" sz="1200">
              <a:latin typeface="Arial"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sz="130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8EC894-8B9D-624A-B08A-4DEAA4768301}" type="slidenum">
              <a:rPr lang="en-US" smtClean="0"/>
              <a:pPr>
                <a:defRPr/>
              </a:pPr>
              <a:t>25</a:t>
            </a:fld>
            <a:endParaRPr lang="en-US"/>
          </a:p>
        </p:txBody>
      </p:sp>
    </p:spTree>
    <p:extLst>
      <p:ext uri="{BB962C8B-B14F-4D97-AF65-F5344CB8AC3E}">
        <p14:creationId xmlns:p14="http://schemas.microsoft.com/office/powerpoint/2010/main" val="117196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3CCE907E-6C64-5E45-805C-F975C267589D}" type="slidenum">
              <a:rPr lang="en-US" sz="1200">
                <a:latin typeface="Arial" charset="0"/>
              </a:rPr>
              <a:pPr/>
              <a:t>28</a:t>
            </a:fld>
            <a:endParaRPr lang="en-US" sz="1200">
              <a:latin typeface="Arial"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Arial" charset="0"/>
              </a:rPr>
              <a:t>A book can be borrowed by at most one member, and a member may borrow up to 10 books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ED3DAD34-13BB-824B-B2C1-F36703619A56}" type="slidenum">
              <a:rPr lang="en-US" sz="1200">
                <a:latin typeface="Arial" charset="0"/>
              </a:rPr>
              <a:pPr/>
              <a:t>29</a:t>
            </a:fld>
            <a:endParaRPr lang="en-US" sz="1200">
              <a:latin typeface="Arial"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B02CC635-9D44-9743-8EC8-3151B87CF491}" type="slidenum">
              <a:rPr lang="en-US" sz="1200">
                <a:latin typeface="Arial" charset="0"/>
              </a:rPr>
              <a:pPr/>
              <a:t>31</a:t>
            </a:fld>
            <a:endParaRPr lang="en-US" sz="1200">
              <a:latin typeface="Arial"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7E67A8B8-417F-994F-9C1B-E17F7BF43064}" type="slidenum">
              <a:rPr lang="en-US" sz="1200">
                <a:latin typeface="Arial" charset="0"/>
              </a:rPr>
              <a:pPr/>
              <a:t>32</a:t>
            </a:fld>
            <a:endParaRPr lang="en-US" sz="1200">
              <a:latin typeface="Arial"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2400">
                <a:solidFill>
                  <a:schemeClr val="tx1"/>
                </a:solidFill>
                <a:latin typeface="Verdana" charset="0"/>
                <a:ea typeface="ＭＳ Ｐゴシック" charset="0"/>
                <a:cs typeface="ＭＳ Ｐゴシック" charset="0"/>
              </a:defRPr>
            </a:lvl1pPr>
            <a:lvl2pPr marL="742950" indent="-285750" defTabSz="928688">
              <a:defRPr sz="2400">
                <a:solidFill>
                  <a:schemeClr val="tx1"/>
                </a:solidFill>
                <a:latin typeface="Verdana" charset="0"/>
                <a:ea typeface="ＭＳ Ｐゴシック" charset="0"/>
              </a:defRPr>
            </a:lvl2pPr>
            <a:lvl3pPr marL="1143000" indent="-228600" defTabSz="928688">
              <a:defRPr sz="2400">
                <a:solidFill>
                  <a:schemeClr val="tx1"/>
                </a:solidFill>
                <a:latin typeface="Verdana" charset="0"/>
                <a:ea typeface="ＭＳ Ｐゴシック" charset="0"/>
              </a:defRPr>
            </a:lvl3pPr>
            <a:lvl4pPr marL="1600200" indent="-228600" defTabSz="928688">
              <a:defRPr sz="2400">
                <a:solidFill>
                  <a:schemeClr val="tx1"/>
                </a:solidFill>
                <a:latin typeface="Verdana" charset="0"/>
                <a:ea typeface="ＭＳ Ｐゴシック" charset="0"/>
              </a:defRPr>
            </a:lvl4pPr>
            <a:lvl5pPr marL="2057400" indent="-228600" defTabSz="928688">
              <a:defRPr sz="2400">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Verdana" charset="0"/>
                <a:ea typeface="ＭＳ Ｐゴシック" charset="0"/>
              </a:defRPr>
            </a:lvl9pPr>
          </a:lstStyle>
          <a:p>
            <a:fld id="{D9FD9DAA-2BEB-FC47-9372-E7B715A45835}" type="slidenum">
              <a:rPr lang="en-US" sz="1200">
                <a:latin typeface="Arial" charset="0"/>
              </a:rPr>
              <a:pPr/>
              <a:t>33</a:t>
            </a:fld>
            <a:endParaRPr lang="en-US" sz="1200">
              <a:latin typeface="Arial"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110" charset="2"/>
              <a:buNone/>
              <a:defRPr sz="2800"/>
            </a:lvl1pPr>
          </a:lstStyle>
          <a:p>
            <a:r>
              <a:rPr lang="en-US"/>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3CA85861-E3B5-F847-8776-7884A3585311}" type="datetime1">
              <a:rPr lang="en-US"/>
              <a:pPr>
                <a:defRPr/>
              </a:pPr>
              <a:t>10/15/21</a:t>
            </a:fld>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en-US"/>
              <a:t>Lecture4</a:t>
            </a: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85F00A35-A015-9347-A62D-90711137D0CA}" type="slidenum">
              <a:rPr lang="en-US"/>
              <a:pPr>
                <a:defRPr/>
              </a:pPr>
              <a:t>‹#›</a:t>
            </a:fld>
            <a:endParaRPr lang="en-US"/>
          </a:p>
        </p:txBody>
      </p:sp>
    </p:spTree>
    <p:extLst>
      <p:ext uri="{BB962C8B-B14F-4D97-AF65-F5344CB8AC3E}">
        <p14:creationId xmlns:p14="http://schemas.microsoft.com/office/powerpoint/2010/main" val="200371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ADA6C982-FF34-5B48-A3D3-EF6D548B07D9}" type="datetime1">
              <a:rPr lang="en-US"/>
              <a:pPr>
                <a:defRPr/>
              </a:pPr>
              <a:t>10/15/21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6" name="Rectangle 8"/>
          <p:cNvSpPr>
            <a:spLocks noGrp="1" noChangeArrowheads="1"/>
          </p:cNvSpPr>
          <p:nvPr>
            <p:ph type="sldNum" sz="quarter" idx="12"/>
          </p:nvPr>
        </p:nvSpPr>
        <p:spPr>
          <a:ln/>
        </p:spPr>
        <p:txBody>
          <a:bodyPr/>
          <a:lstStyle>
            <a:lvl1pPr>
              <a:defRPr/>
            </a:lvl1pPr>
          </a:lstStyle>
          <a:p>
            <a:pPr>
              <a:defRPr/>
            </a:pPr>
            <a:fld id="{E7B6CAC6-378B-844C-BAA6-FC866AE76CC0}" type="slidenum">
              <a:rPr lang="en-US"/>
              <a:pPr>
                <a:defRPr/>
              </a:pPr>
              <a:t>‹#›</a:t>
            </a:fld>
            <a:endParaRPr lang="en-US"/>
          </a:p>
        </p:txBody>
      </p:sp>
    </p:spTree>
    <p:extLst>
      <p:ext uri="{BB962C8B-B14F-4D97-AF65-F5344CB8AC3E}">
        <p14:creationId xmlns:p14="http://schemas.microsoft.com/office/powerpoint/2010/main" val="4021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2ABF89A0-E037-C449-BE72-4471B64271DA}" type="datetime1">
              <a:rPr lang="en-US"/>
              <a:pPr>
                <a:defRPr/>
              </a:pPr>
              <a:t>10/15/21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6" name="Rectangle 8"/>
          <p:cNvSpPr>
            <a:spLocks noGrp="1" noChangeArrowheads="1"/>
          </p:cNvSpPr>
          <p:nvPr>
            <p:ph type="sldNum" sz="quarter" idx="12"/>
          </p:nvPr>
        </p:nvSpPr>
        <p:spPr>
          <a:ln/>
        </p:spPr>
        <p:txBody>
          <a:bodyPr/>
          <a:lstStyle>
            <a:lvl1pPr>
              <a:defRPr/>
            </a:lvl1pPr>
          </a:lstStyle>
          <a:p>
            <a:pPr>
              <a:defRPr/>
            </a:pPr>
            <a:fld id="{714F30AA-84E0-ED46-8D7A-FB6C47782A96}" type="slidenum">
              <a:rPr lang="en-US"/>
              <a:pPr>
                <a:defRPr/>
              </a:pPr>
              <a:t>‹#›</a:t>
            </a:fld>
            <a:endParaRPr lang="en-US"/>
          </a:p>
        </p:txBody>
      </p:sp>
    </p:spTree>
    <p:extLst>
      <p:ext uri="{BB962C8B-B14F-4D97-AF65-F5344CB8AC3E}">
        <p14:creationId xmlns:p14="http://schemas.microsoft.com/office/powerpoint/2010/main" val="3659871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66738" y="304800"/>
            <a:ext cx="8008937"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2F583B63-2BA9-4541-9BDB-E13C46B2F0ED}" type="datetime1">
              <a:rPr lang="en-US"/>
              <a:pPr>
                <a:defRPr/>
              </a:pPr>
              <a:t>10/15/21</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5" name="Rectangle 8"/>
          <p:cNvSpPr>
            <a:spLocks noGrp="1" noChangeArrowheads="1"/>
          </p:cNvSpPr>
          <p:nvPr>
            <p:ph type="sldNum" sz="quarter" idx="12"/>
          </p:nvPr>
        </p:nvSpPr>
        <p:spPr>
          <a:ln/>
        </p:spPr>
        <p:txBody>
          <a:bodyPr/>
          <a:lstStyle>
            <a:lvl1pPr>
              <a:defRPr/>
            </a:lvl1pPr>
          </a:lstStyle>
          <a:p>
            <a:pPr>
              <a:defRPr/>
            </a:pPr>
            <a:fld id="{AE04536C-F5C4-5A41-A6AD-D92179D1C795}" type="slidenum">
              <a:rPr lang="en-US"/>
              <a:pPr>
                <a:defRPr/>
              </a:pPr>
              <a:t>‹#›</a:t>
            </a:fld>
            <a:endParaRPr lang="en-US"/>
          </a:p>
        </p:txBody>
      </p:sp>
    </p:spTree>
    <p:extLst>
      <p:ext uri="{BB962C8B-B14F-4D97-AF65-F5344CB8AC3E}">
        <p14:creationId xmlns:p14="http://schemas.microsoft.com/office/powerpoint/2010/main" val="1639708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Content Placeholder 2"/>
          <p:cNvSpPr>
            <a:spLocks noGrp="1"/>
          </p:cNvSpPr>
          <p:nvPr>
            <p:ph sz="half" idx="1"/>
          </p:nvPr>
        </p:nvSpPr>
        <p:spPr>
          <a:xfrm>
            <a:off x="566738" y="1752600"/>
            <a:ext cx="80010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6738" y="3962400"/>
            <a:ext cx="80010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EBC718B7-5FD7-3041-851C-9C19B134977E}" type="datetime1">
              <a:rPr lang="en-US"/>
              <a:pPr>
                <a:defRPr/>
              </a:pPr>
              <a:t>10/15/21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7" name="Rectangle 8"/>
          <p:cNvSpPr>
            <a:spLocks noGrp="1" noChangeArrowheads="1"/>
          </p:cNvSpPr>
          <p:nvPr>
            <p:ph type="sldNum" sz="quarter" idx="12"/>
          </p:nvPr>
        </p:nvSpPr>
        <p:spPr>
          <a:ln/>
        </p:spPr>
        <p:txBody>
          <a:bodyPr/>
          <a:lstStyle>
            <a:lvl1pPr>
              <a:defRPr/>
            </a:lvl1pPr>
          </a:lstStyle>
          <a:p>
            <a:pPr>
              <a:defRPr/>
            </a:pPr>
            <a:fld id="{48BB5C84-6E39-E14D-BB6E-AFE22F19761D}" type="slidenum">
              <a:rPr lang="en-US"/>
              <a:pPr>
                <a:defRPr/>
              </a:pPr>
              <a:t>‹#›</a:t>
            </a:fld>
            <a:endParaRPr lang="en-US"/>
          </a:p>
        </p:txBody>
      </p:sp>
    </p:spTree>
    <p:extLst>
      <p:ext uri="{BB962C8B-B14F-4D97-AF65-F5344CB8AC3E}">
        <p14:creationId xmlns:p14="http://schemas.microsoft.com/office/powerpoint/2010/main" val="4058805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ext Placeholder 2"/>
          <p:cNvSpPr>
            <a:spLocks noGrp="1"/>
          </p:cNvSpPr>
          <p:nvPr>
            <p:ph type="body"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E17D801F-232D-864E-ACB1-556F0FF4D7E4}" type="datetime1">
              <a:rPr lang="en-US"/>
              <a:pPr>
                <a:defRPr/>
              </a:pPr>
              <a:t>10/15/21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7" name="Rectangle 8"/>
          <p:cNvSpPr>
            <a:spLocks noGrp="1" noChangeArrowheads="1"/>
          </p:cNvSpPr>
          <p:nvPr>
            <p:ph type="sldNum" sz="quarter" idx="12"/>
          </p:nvPr>
        </p:nvSpPr>
        <p:spPr>
          <a:ln/>
        </p:spPr>
        <p:txBody>
          <a:bodyPr/>
          <a:lstStyle>
            <a:lvl1pPr>
              <a:defRPr/>
            </a:lvl1pPr>
          </a:lstStyle>
          <a:p>
            <a:pPr>
              <a:defRPr/>
            </a:pPr>
            <a:fld id="{609763B7-C53D-D040-97D7-BE5CCC67D15E}" type="slidenum">
              <a:rPr lang="en-US"/>
              <a:pPr>
                <a:defRPr/>
              </a:pPr>
              <a:t>‹#›</a:t>
            </a:fld>
            <a:endParaRPr lang="en-US"/>
          </a:p>
        </p:txBody>
      </p:sp>
    </p:spTree>
    <p:extLst>
      <p:ext uri="{BB962C8B-B14F-4D97-AF65-F5344CB8AC3E}">
        <p14:creationId xmlns:p14="http://schemas.microsoft.com/office/powerpoint/2010/main" val="1392886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CB2392DC-53C1-D946-BE9D-09F77747E920}" type="datetime1">
              <a:rPr lang="en-US"/>
              <a:pPr>
                <a:defRPr/>
              </a:pPr>
              <a:t>10/15/21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7" name="Rectangle 8"/>
          <p:cNvSpPr>
            <a:spLocks noGrp="1" noChangeArrowheads="1"/>
          </p:cNvSpPr>
          <p:nvPr>
            <p:ph type="sldNum" sz="quarter" idx="12"/>
          </p:nvPr>
        </p:nvSpPr>
        <p:spPr>
          <a:ln/>
        </p:spPr>
        <p:txBody>
          <a:bodyPr/>
          <a:lstStyle>
            <a:lvl1pPr>
              <a:defRPr/>
            </a:lvl1pPr>
          </a:lstStyle>
          <a:p>
            <a:pPr>
              <a:defRPr/>
            </a:pPr>
            <a:fld id="{69B7F1EE-142D-A84D-9974-543A47D11789}" type="slidenum">
              <a:rPr lang="en-US"/>
              <a:pPr>
                <a:defRPr/>
              </a:pPr>
              <a:t>‹#›</a:t>
            </a:fld>
            <a:endParaRPr lang="en-US"/>
          </a:p>
        </p:txBody>
      </p:sp>
    </p:spTree>
    <p:extLst>
      <p:ext uri="{BB962C8B-B14F-4D97-AF65-F5344CB8AC3E}">
        <p14:creationId xmlns:p14="http://schemas.microsoft.com/office/powerpoint/2010/main" val="44313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5090313-3894-C343-BF9D-66ACB47EF343}" type="datetime1">
              <a:rPr lang="en-US"/>
              <a:pPr>
                <a:defRPr/>
              </a:pPr>
              <a:t>10/15/21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6" name="Rectangle 8"/>
          <p:cNvSpPr>
            <a:spLocks noGrp="1" noChangeArrowheads="1"/>
          </p:cNvSpPr>
          <p:nvPr>
            <p:ph type="sldNum" sz="quarter" idx="12"/>
          </p:nvPr>
        </p:nvSpPr>
        <p:spPr>
          <a:ln/>
        </p:spPr>
        <p:txBody>
          <a:bodyPr/>
          <a:lstStyle>
            <a:lvl1pPr>
              <a:defRPr/>
            </a:lvl1pPr>
          </a:lstStyle>
          <a:p>
            <a:pPr>
              <a:defRPr/>
            </a:pPr>
            <a:fld id="{36EDF17B-A29A-CC48-BDB5-21940986CD9A}" type="slidenum">
              <a:rPr lang="en-US"/>
              <a:pPr>
                <a:defRPr/>
              </a:pPr>
              <a:t>‹#›</a:t>
            </a:fld>
            <a:endParaRPr lang="en-US"/>
          </a:p>
        </p:txBody>
      </p:sp>
    </p:spTree>
    <p:extLst>
      <p:ext uri="{BB962C8B-B14F-4D97-AF65-F5344CB8AC3E}">
        <p14:creationId xmlns:p14="http://schemas.microsoft.com/office/powerpoint/2010/main" val="179049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BD9E3739-4F05-8C45-9AFE-6D4921E07ECD}" type="datetime1">
              <a:rPr lang="en-US"/>
              <a:pPr>
                <a:defRPr/>
              </a:pPr>
              <a:t>10/15/21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6" name="Rectangle 8"/>
          <p:cNvSpPr>
            <a:spLocks noGrp="1" noChangeArrowheads="1"/>
          </p:cNvSpPr>
          <p:nvPr>
            <p:ph type="sldNum" sz="quarter" idx="12"/>
          </p:nvPr>
        </p:nvSpPr>
        <p:spPr>
          <a:ln/>
        </p:spPr>
        <p:txBody>
          <a:bodyPr/>
          <a:lstStyle>
            <a:lvl1pPr>
              <a:defRPr/>
            </a:lvl1pPr>
          </a:lstStyle>
          <a:p>
            <a:pPr>
              <a:defRPr/>
            </a:pPr>
            <a:fld id="{6FA41009-4DF9-AB4B-BDC8-C1E223841E4E}" type="slidenum">
              <a:rPr lang="en-US"/>
              <a:pPr>
                <a:defRPr/>
              </a:pPr>
              <a:t>‹#›</a:t>
            </a:fld>
            <a:endParaRPr lang="en-US"/>
          </a:p>
        </p:txBody>
      </p:sp>
    </p:spTree>
    <p:extLst>
      <p:ext uri="{BB962C8B-B14F-4D97-AF65-F5344CB8AC3E}">
        <p14:creationId xmlns:p14="http://schemas.microsoft.com/office/powerpoint/2010/main" val="256948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FCBD228A-76D2-A843-8005-BAFAD9AE8DDE}" type="datetime1">
              <a:rPr lang="en-US"/>
              <a:pPr>
                <a:defRPr/>
              </a:pPr>
              <a:t>10/15/21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7" name="Rectangle 8"/>
          <p:cNvSpPr>
            <a:spLocks noGrp="1" noChangeArrowheads="1"/>
          </p:cNvSpPr>
          <p:nvPr>
            <p:ph type="sldNum" sz="quarter" idx="12"/>
          </p:nvPr>
        </p:nvSpPr>
        <p:spPr>
          <a:ln/>
        </p:spPr>
        <p:txBody>
          <a:bodyPr/>
          <a:lstStyle>
            <a:lvl1pPr>
              <a:defRPr/>
            </a:lvl1pPr>
          </a:lstStyle>
          <a:p>
            <a:pPr>
              <a:defRPr/>
            </a:pPr>
            <a:fld id="{1A89899F-2F20-3045-AAEB-DB61D0A4CA6F}" type="slidenum">
              <a:rPr lang="en-US"/>
              <a:pPr>
                <a:defRPr/>
              </a:pPr>
              <a:t>‹#›</a:t>
            </a:fld>
            <a:endParaRPr lang="en-US"/>
          </a:p>
        </p:txBody>
      </p:sp>
    </p:spTree>
    <p:extLst>
      <p:ext uri="{BB962C8B-B14F-4D97-AF65-F5344CB8AC3E}">
        <p14:creationId xmlns:p14="http://schemas.microsoft.com/office/powerpoint/2010/main" val="397808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22FCDEC0-F997-694B-9B3C-627C75275DFC}" type="datetime1">
              <a:rPr lang="en-US"/>
              <a:pPr>
                <a:defRPr/>
              </a:pPr>
              <a:t>10/15/21</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9" name="Rectangle 8"/>
          <p:cNvSpPr>
            <a:spLocks noGrp="1" noChangeArrowheads="1"/>
          </p:cNvSpPr>
          <p:nvPr>
            <p:ph type="sldNum" sz="quarter" idx="12"/>
          </p:nvPr>
        </p:nvSpPr>
        <p:spPr>
          <a:ln/>
        </p:spPr>
        <p:txBody>
          <a:bodyPr/>
          <a:lstStyle>
            <a:lvl1pPr>
              <a:defRPr/>
            </a:lvl1pPr>
          </a:lstStyle>
          <a:p>
            <a:pPr>
              <a:defRPr/>
            </a:pPr>
            <a:fld id="{06AEFA33-4342-1640-9BB3-B12A4E7A6066}" type="slidenum">
              <a:rPr lang="en-US"/>
              <a:pPr>
                <a:defRPr/>
              </a:pPr>
              <a:t>‹#›</a:t>
            </a:fld>
            <a:endParaRPr lang="en-US"/>
          </a:p>
        </p:txBody>
      </p:sp>
    </p:spTree>
    <p:extLst>
      <p:ext uri="{BB962C8B-B14F-4D97-AF65-F5344CB8AC3E}">
        <p14:creationId xmlns:p14="http://schemas.microsoft.com/office/powerpoint/2010/main" val="387106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05348EA7-FAB8-414C-A244-341C0D469772}" type="datetime1">
              <a:rPr lang="en-US"/>
              <a:pPr>
                <a:defRPr/>
              </a:pPr>
              <a:t>10/15/21</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5" name="Rectangle 8"/>
          <p:cNvSpPr>
            <a:spLocks noGrp="1" noChangeArrowheads="1"/>
          </p:cNvSpPr>
          <p:nvPr>
            <p:ph type="sldNum" sz="quarter" idx="12"/>
          </p:nvPr>
        </p:nvSpPr>
        <p:spPr>
          <a:ln/>
        </p:spPr>
        <p:txBody>
          <a:bodyPr/>
          <a:lstStyle>
            <a:lvl1pPr>
              <a:defRPr/>
            </a:lvl1pPr>
          </a:lstStyle>
          <a:p>
            <a:pPr>
              <a:defRPr/>
            </a:pPr>
            <a:fld id="{5CB9F8E1-799B-5D40-AFBC-7978DAABF88E}" type="slidenum">
              <a:rPr lang="en-US"/>
              <a:pPr>
                <a:defRPr/>
              </a:pPr>
              <a:t>‹#›</a:t>
            </a:fld>
            <a:endParaRPr lang="en-US"/>
          </a:p>
        </p:txBody>
      </p:sp>
    </p:spTree>
    <p:extLst>
      <p:ext uri="{BB962C8B-B14F-4D97-AF65-F5344CB8AC3E}">
        <p14:creationId xmlns:p14="http://schemas.microsoft.com/office/powerpoint/2010/main" val="209268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D617E3FF-2A2C-8347-AC4E-5BB00B5026F9}" type="datetime1">
              <a:rPr lang="en-US"/>
              <a:pPr>
                <a:defRPr/>
              </a:pPr>
              <a:t>10/15/21</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4" name="Rectangle 8"/>
          <p:cNvSpPr>
            <a:spLocks noGrp="1" noChangeArrowheads="1"/>
          </p:cNvSpPr>
          <p:nvPr>
            <p:ph type="sldNum" sz="quarter" idx="12"/>
          </p:nvPr>
        </p:nvSpPr>
        <p:spPr>
          <a:ln/>
        </p:spPr>
        <p:txBody>
          <a:bodyPr/>
          <a:lstStyle>
            <a:lvl1pPr>
              <a:defRPr/>
            </a:lvl1pPr>
          </a:lstStyle>
          <a:p>
            <a:pPr>
              <a:defRPr/>
            </a:pPr>
            <a:fld id="{E95F8B14-E0D4-AE41-BEEA-50971E30DA47}" type="slidenum">
              <a:rPr lang="en-US"/>
              <a:pPr>
                <a:defRPr/>
              </a:pPr>
              <a:t>‹#›</a:t>
            </a:fld>
            <a:endParaRPr lang="en-US"/>
          </a:p>
        </p:txBody>
      </p:sp>
    </p:spTree>
    <p:extLst>
      <p:ext uri="{BB962C8B-B14F-4D97-AF65-F5344CB8AC3E}">
        <p14:creationId xmlns:p14="http://schemas.microsoft.com/office/powerpoint/2010/main" val="146170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5D1EABBE-B5B0-9B4F-9418-2FBBABB24EC2}" type="datetime1">
              <a:rPr lang="en-US"/>
              <a:pPr>
                <a:defRPr/>
              </a:pPr>
              <a:t>10/15/21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7" name="Rectangle 8"/>
          <p:cNvSpPr>
            <a:spLocks noGrp="1" noChangeArrowheads="1"/>
          </p:cNvSpPr>
          <p:nvPr>
            <p:ph type="sldNum" sz="quarter" idx="12"/>
          </p:nvPr>
        </p:nvSpPr>
        <p:spPr>
          <a:ln/>
        </p:spPr>
        <p:txBody>
          <a:bodyPr/>
          <a:lstStyle>
            <a:lvl1pPr>
              <a:defRPr/>
            </a:lvl1pPr>
          </a:lstStyle>
          <a:p>
            <a:pPr>
              <a:defRPr/>
            </a:pPr>
            <a:fld id="{E7B9CD00-EFE1-6044-9323-2684B8262E90}" type="slidenum">
              <a:rPr lang="en-US"/>
              <a:pPr>
                <a:defRPr/>
              </a:pPr>
              <a:t>‹#›</a:t>
            </a:fld>
            <a:endParaRPr lang="en-US"/>
          </a:p>
        </p:txBody>
      </p:sp>
    </p:spTree>
    <p:extLst>
      <p:ext uri="{BB962C8B-B14F-4D97-AF65-F5344CB8AC3E}">
        <p14:creationId xmlns:p14="http://schemas.microsoft.com/office/powerpoint/2010/main" val="91092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B2DA976F-6BB7-394D-A11D-52460FB3B8D9}" type="datetime1">
              <a:rPr lang="en-US"/>
              <a:pPr>
                <a:defRPr/>
              </a:pPr>
              <a:t>10/15/21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Lecture4</a:t>
            </a:r>
          </a:p>
        </p:txBody>
      </p:sp>
      <p:sp>
        <p:nvSpPr>
          <p:cNvPr id="7" name="Rectangle 8"/>
          <p:cNvSpPr>
            <a:spLocks noGrp="1" noChangeArrowheads="1"/>
          </p:cNvSpPr>
          <p:nvPr>
            <p:ph type="sldNum" sz="quarter" idx="12"/>
          </p:nvPr>
        </p:nvSpPr>
        <p:spPr>
          <a:ln/>
        </p:spPr>
        <p:txBody>
          <a:bodyPr/>
          <a:lstStyle>
            <a:lvl1pPr>
              <a:defRPr/>
            </a:lvl1pPr>
          </a:lstStyle>
          <a:p>
            <a:pPr>
              <a:defRPr/>
            </a:pPr>
            <a:fld id="{E1A6A55C-3C06-2F40-B9FC-A846E19D2710}" type="slidenum">
              <a:rPr lang="en-US"/>
              <a:pPr>
                <a:defRPr/>
              </a:pPr>
              <a:t>‹#›</a:t>
            </a:fld>
            <a:endParaRPr lang="en-US"/>
          </a:p>
        </p:txBody>
      </p:sp>
    </p:spTree>
    <p:extLst>
      <p:ext uri="{BB962C8B-B14F-4D97-AF65-F5344CB8AC3E}">
        <p14:creationId xmlns:p14="http://schemas.microsoft.com/office/powerpoint/2010/main" val="255250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D4DE5357-5513-2A41-97D3-14AB79B3F61B}" type="datetime1">
              <a:rPr lang="en-US"/>
              <a:pPr>
                <a:defRPr/>
              </a:pPr>
              <a:t>10/15/21</a:t>
            </a:fld>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Lecture4</a:t>
            </a:r>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BB3D7C1F-7F4E-4B4D-937E-37E1C4FFE9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6"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hf hdr="0"/>
  <p:txStyles>
    <p:titleStyle>
      <a:lvl1pPr algn="l" rtl="0" eaLnBrk="0" fontAlgn="base" hangingPunct="0">
        <a:spcBef>
          <a:spcPct val="0"/>
        </a:spcBef>
        <a:spcAft>
          <a:spcPct val="0"/>
        </a:spcAft>
        <a:defRPr sz="38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800">
          <a:solidFill>
            <a:schemeClr val="tx2"/>
          </a:solidFill>
          <a:latin typeface="Verdana" pitchFamily="-110" charset="0"/>
          <a:ea typeface="ＭＳ Ｐゴシック" charset="0"/>
          <a:cs typeface="ＭＳ Ｐゴシック" charset="0"/>
        </a:defRPr>
      </a:lvl2pPr>
      <a:lvl3pPr algn="l" rtl="0" eaLnBrk="0" fontAlgn="base" hangingPunct="0">
        <a:spcBef>
          <a:spcPct val="0"/>
        </a:spcBef>
        <a:spcAft>
          <a:spcPct val="0"/>
        </a:spcAft>
        <a:defRPr sz="3800">
          <a:solidFill>
            <a:schemeClr val="tx2"/>
          </a:solidFill>
          <a:latin typeface="Verdana" pitchFamily="-110" charset="0"/>
          <a:ea typeface="ＭＳ Ｐゴシック" charset="0"/>
          <a:cs typeface="ＭＳ Ｐゴシック" charset="0"/>
        </a:defRPr>
      </a:lvl3pPr>
      <a:lvl4pPr algn="l" rtl="0" eaLnBrk="0" fontAlgn="base" hangingPunct="0">
        <a:spcBef>
          <a:spcPct val="0"/>
        </a:spcBef>
        <a:spcAft>
          <a:spcPct val="0"/>
        </a:spcAft>
        <a:defRPr sz="3800">
          <a:solidFill>
            <a:schemeClr val="tx2"/>
          </a:solidFill>
          <a:latin typeface="Verdana" pitchFamily="-110" charset="0"/>
          <a:ea typeface="ＭＳ Ｐゴシック" charset="0"/>
          <a:cs typeface="ＭＳ Ｐゴシック" charset="0"/>
        </a:defRPr>
      </a:lvl4pPr>
      <a:lvl5pPr algn="l" rtl="0" eaLnBrk="0" fontAlgn="base" hangingPunct="0">
        <a:spcBef>
          <a:spcPct val="0"/>
        </a:spcBef>
        <a:spcAft>
          <a:spcPct val="0"/>
        </a:spcAft>
        <a:defRPr sz="3800">
          <a:solidFill>
            <a:schemeClr val="tx2"/>
          </a:solidFill>
          <a:latin typeface="Verdana" pitchFamily="-110" charset="0"/>
          <a:ea typeface="ＭＳ Ｐゴシック" charset="0"/>
          <a:cs typeface="ＭＳ Ｐゴシック" charset="0"/>
        </a:defRPr>
      </a:lvl5pPr>
      <a:lvl6pPr marL="457200" algn="l" rtl="0" fontAlgn="base">
        <a:spcBef>
          <a:spcPct val="0"/>
        </a:spcBef>
        <a:spcAft>
          <a:spcPct val="0"/>
        </a:spcAft>
        <a:defRPr sz="3800">
          <a:solidFill>
            <a:schemeClr val="tx2"/>
          </a:solidFill>
          <a:latin typeface="Verdana" pitchFamily="-110" charset="0"/>
        </a:defRPr>
      </a:lvl6pPr>
      <a:lvl7pPr marL="914400" algn="l" rtl="0" fontAlgn="base">
        <a:spcBef>
          <a:spcPct val="0"/>
        </a:spcBef>
        <a:spcAft>
          <a:spcPct val="0"/>
        </a:spcAft>
        <a:defRPr sz="3800">
          <a:solidFill>
            <a:schemeClr val="tx2"/>
          </a:solidFill>
          <a:latin typeface="Verdana" pitchFamily="-110" charset="0"/>
        </a:defRPr>
      </a:lvl7pPr>
      <a:lvl8pPr marL="1371600" algn="l" rtl="0" fontAlgn="base">
        <a:spcBef>
          <a:spcPct val="0"/>
        </a:spcBef>
        <a:spcAft>
          <a:spcPct val="0"/>
        </a:spcAft>
        <a:defRPr sz="3800">
          <a:solidFill>
            <a:schemeClr val="tx2"/>
          </a:solidFill>
          <a:latin typeface="Verdana" pitchFamily="-110" charset="0"/>
        </a:defRPr>
      </a:lvl8pPr>
      <a:lvl9pPr marL="1828800" algn="l" rtl="0" fontAlgn="base">
        <a:spcBef>
          <a:spcPct val="0"/>
        </a:spcBef>
        <a:spcAft>
          <a:spcPct val="0"/>
        </a:spcAft>
        <a:defRPr sz="3800">
          <a:solidFill>
            <a:schemeClr val="tx2"/>
          </a:solidFill>
          <a:latin typeface="Verdana" pitchFamily="-110" charset="0"/>
        </a:defRPr>
      </a:lvl9pPr>
    </p:titleStyle>
    <p:bodyStyle>
      <a:lvl1pPr marL="469900" indent="-469900" algn="l" rtl="0" eaLnBrk="0" fontAlgn="base" hangingPunct="0">
        <a:spcBef>
          <a:spcPct val="20000"/>
        </a:spcBef>
        <a:spcAft>
          <a:spcPct val="0"/>
        </a:spcAft>
        <a:buClr>
          <a:schemeClr val="accent2"/>
        </a:buClr>
        <a:buFont typeface="Wingdings" charset="0"/>
        <a:buChar char="o"/>
        <a:defRPr sz="3000">
          <a:solidFill>
            <a:schemeClr val="tx1"/>
          </a:solidFill>
          <a:latin typeface="+mn-lt"/>
          <a:ea typeface="ＭＳ Ｐゴシック" charset="0"/>
          <a:cs typeface="ＭＳ Ｐゴシック" charset="0"/>
        </a:defRPr>
      </a:lvl1pPr>
      <a:lvl2pPr marL="908050" indent="-436563" algn="l" rtl="0" eaLnBrk="0" fontAlgn="base" hangingPunct="0">
        <a:spcBef>
          <a:spcPct val="20000"/>
        </a:spcBef>
        <a:spcAft>
          <a:spcPct val="0"/>
        </a:spcAft>
        <a:buClr>
          <a:schemeClr val="accent2"/>
        </a:buClr>
        <a:buFont typeface="Wingdings" charset="0"/>
        <a:buChar char="n"/>
        <a:defRPr sz="2600">
          <a:solidFill>
            <a:schemeClr val="tx1"/>
          </a:solidFill>
          <a:latin typeface="+mn-lt"/>
          <a:ea typeface="ＭＳ Ｐゴシック" pitchFamily="-110" charset="-128"/>
        </a:defRPr>
      </a:lvl2pPr>
      <a:lvl3pPr marL="1304925" indent="-395288" algn="l" rtl="0" eaLnBrk="0" fontAlgn="base" hangingPunct="0">
        <a:spcBef>
          <a:spcPct val="20000"/>
        </a:spcBef>
        <a:spcAft>
          <a:spcPct val="0"/>
        </a:spcAft>
        <a:buClr>
          <a:schemeClr val="accent2"/>
        </a:buClr>
        <a:buFont typeface="Wingdings" charset="0"/>
        <a:buChar char="o"/>
        <a:defRPr sz="2300">
          <a:solidFill>
            <a:schemeClr val="tx1"/>
          </a:solidFill>
          <a:latin typeface="+mn-lt"/>
          <a:ea typeface="ＭＳ Ｐゴシック" pitchFamily="-110" charset="-128"/>
        </a:defRPr>
      </a:lvl3pPr>
      <a:lvl4pPr marL="1693863" indent="-387350" algn="l" rtl="0" eaLnBrk="0" fontAlgn="base" hangingPunct="0">
        <a:spcBef>
          <a:spcPct val="20000"/>
        </a:spcBef>
        <a:spcAft>
          <a:spcPct val="0"/>
        </a:spcAft>
        <a:buClr>
          <a:schemeClr val="accent2"/>
        </a:buClr>
        <a:buFont typeface="Wingdings" charset="0"/>
        <a:buChar char="n"/>
        <a:defRPr sz="2000">
          <a:solidFill>
            <a:schemeClr val="tx1"/>
          </a:solidFill>
          <a:latin typeface="+mn-lt"/>
          <a:ea typeface="ＭＳ Ｐゴシック" pitchFamily="-110" charset="-128"/>
        </a:defRPr>
      </a:lvl4pPr>
      <a:lvl5pPr marL="2093913" indent="-398463" algn="l" rtl="0" eaLnBrk="0" fontAlgn="base" hangingPunct="0">
        <a:spcBef>
          <a:spcPct val="25000"/>
        </a:spcBef>
        <a:spcAft>
          <a:spcPct val="0"/>
        </a:spcAft>
        <a:buClr>
          <a:schemeClr val="accent2"/>
        </a:buClr>
        <a:buFont typeface="Wingdings" charset="0"/>
        <a:buChar char="§"/>
        <a:defRPr sz="2000">
          <a:solidFill>
            <a:schemeClr val="tx1"/>
          </a:solidFill>
          <a:latin typeface="+mn-lt"/>
          <a:ea typeface="ＭＳ Ｐゴシック" pitchFamily="-110" charset="-128"/>
        </a:defRPr>
      </a:lvl5pPr>
      <a:lvl6pPr marL="2551113" indent="-398463" algn="l" rtl="0" fontAlgn="base">
        <a:spcBef>
          <a:spcPct val="25000"/>
        </a:spcBef>
        <a:spcAft>
          <a:spcPct val="0"/>
        </a:spcAft>
        <a:buClr>
          <a:schemeClr val="accent2"/>
        </a:buClr>
        <a:buFont typeface="Wingdings" pitchFamily="-110" charset="2"/>
        <a:buChar char="§"/>
        <a:defRPr sz="2000">
          <a:solidFill>
            <a:schemeClr val="tx1"/>
          </a:solidFill>
          <a:latin typeface="+mn-lt"/>
          <a:ea typeface="ＭＳ Ｐゴシック" pitchFamily="-110" charset="-128"/>
        </a:defRPr>
      </a:lvl6pPr>
      <a:lvl7pPr marL="3008313" indent="-398463" algn="l" rtl="0" fontAlgn="base">
        <a:spcBef>
          <a:spcPct val="25000"/>
        </a:spcBef>
        <a:spcAft>
          <a:spcPct val="0"/>
        </a:spcAft>
        <a:buClr>
          <a:schemeClr val="accent2"/>
        </a:buClr>
        <a:buFont typeface="Wingdings" pitchFamily="-110" charset="2"/>
        <a:buChar char="§"/>
        <a:defRPr sz="2000">
          <a:solidFill>
            <a:schemeClr val="tx1"/>
          </a:solidFill>
          <a:latin typeface="+mn-lt"/>
          <a:ea typeface="ＭＳ Ｐゴシック" pitchFamily="-110" charset="-128"/>
        </a:defRPr>
      </a:lvl7pPr>
      <a:lvl8pPr marL="3465513" indent="-398463" algn="l" rtl="0" fontAlgn="base">
        <a:spcBef>
          <a:spcPct val="25000"/>
        </a:spcBef>
        <a:spcAft>
          <a:spcPct val="0"/>
        </a:spcAft>
        <a:buClr>
          <a:schemeClr val="accent2"/>
        </a:buClr>
        <a:buFont typeface="Wingdings" pitchFamily="-110" charset="2"/>
        <a:buChar char="§"/>
        <a:defRPr sz="2000">
          <a:solidFill>
            <a:schemeClr val="tx1"/>
          </a:solidFill>
          <a:latin typeface="+mn-lt"/>
          <a:ea typeface="ＭＳ Ｐゴシック" pitchFamily="-110" charset="-128"/>
        </a:defRPr>
      </a:lvl8pPr>
      <a:lvl9pPr marL="3922713" indent="-398463" algn="l" rtl="0" fontAlgn="base">
        <a:spcBef>
          <a:spcPct val="25000"/>
        </a:spcBef>
        <a:spcAft>
          <a:spcPct val="0"/>
        </a:spcAft>
        <a:buClr>
          <a:schemeClr val="accent2"/>
        </a:buClr>
        <a:buFont typeface="Wingdings" pitchFamily="-110" charset="2"/>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oleObject" Target="../embeddings/oleObject3.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png"/><Relationship Id="rId4" Type="http://schemas.openxmlformats.org/officeDocument/2006/relationships/oleObject" Target="../embeddings/oleObject4.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6D4BA22-3D76-F34E-857F-97325F7C222C}" type="datetime1">
              <a:rPr lang="en-US" sz="1200"/>
              <a:pPr/>
              <a:t>10/15/21</a:t>
            </a:fld>
            <a:endParaRPr lang="en-US" sz="1200"/>
          </a:p>
        </p:txBody>
      </p:sp>
      <p:sp>
        <p:nvSpPr>
          <p:cNvPr id="1945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AACFB24-7F2D-124F-8310-047DFAF383B3}" type="slidenum">
              <a:rPr lang="en-US" sz="1200"/>
              <a:pPr/>
              <a:t>1</a:t>
            </a:fld>
            <a:endParaRPr lang="en-US" sz="1200"/>
          </a:p>
        </p:txBody>
      </p:sp>
      <p:sp>
        <p:nvSpPr>
          <p:cNvPr id="19460" name="Rectangle 2"/>
          <p:cNvSpPr>
            <a:spLocks noGrp="1" noChangeArrowheads="1"/>
          </p:cNvSpPr>
          <p:nvPr>
            <p:ph type="title"/>
          </p:nvPr>
        </p:nvSpPr>
        <p:spPr/>
        <p:txBody>
          <a:bodyPr/>
          <a:lstStyle/>
          <a:p>
            <a:pPr eaLnBrk="1" hangingPunct="1"/>
            <a:r>
              <a:rPr lang="en-US">
                <a:latin typeface="Verdana" charset="0"/>
              </a:rPr>
              <a:t>Analysis and Design Models</a:t>
            </a:r>
          </a:p>
        </p:txBody>
      </p:sp>
      <p:sp>
        <p:nvSpPr>
          <p:cNvPr id="19461" name="Rectangle 3"/>
          <p:cNvSpPr>
            <a:spLocks noGrp="1" noChangeArrowheads="1"/>
          </p:cNvSpPr>
          <p:nvPr>
            <p:ph type="body" idx="1"/>
          </p:nvPr>
        </p:nvSpPr>
        <p:spPr/>
        <p:txBody>
          <a:bodyPr/>
          <a:lstStyle/>
          <a:p>
            <a:pPr eaLnBrk="1" hangingPunct="1"/>
            <a:r>
              <a:rPr lang="en-US">
                <a:latin typeface="Verdana" charset="0"/>
              </a:rPr>
              <a:t>These models can be used both by the analysis and design processes</a:t>
            </a:r>
          </a:p>
          <a:p>
            <a:pPr eaLnBrk="1" hangingPunct="1"/>
            <a:r>
              <a:rPr lang="en-US">
                <a:latin typeface="Verdana" charset="0"/>
              </a:rPr>
              <a:t>They are somewhat abstract and hence not biased towards implementation</a:t>
            </a:r>
          </a:p>
          <a:p>
            <a:pPr eaLnBrk="1" hangingPunct="1"/>
            <a:r>
              <a:rPr lang="en-US">
                <a:latin typeface="Verdana" charset="0"/>
              </a:rPr>
              <a:t>They are somewhat concrete because they add a little more details than requirements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51CD2EA-FD89-B34E-9402-579A399FF03B}" type="datetime1">
              <a:rPr lang="en-US" sz="1200"/>
              <a:pPr/>
              <a:t>10/15/21</a:t>
            </a:fld>
            <a:endParaRPr lang="en-US" sz="1200"/>
          </a:p>
        </p:txBody>
      </p:sp>
      <p:sp>
        <p:nvSpPr>
          <p:cNvPr id="3174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12FAEFC-1F1E-4147-8720-21AA9CC1F931}" type="slidenum">
              <a:rPr lang="en-US" sz="1200"/>
              <a:pPr/>
              <a:t>10</a:t>
            </a:fld>
            <a:endParaRPr lang="en-US" sz="1200"/>
          </a:p>
        </p:txBody>
      </p:sp>
      <p:sp>
        <p:nvSpPr>
          <p:cNvPr id="31748" name="Rectangle 2"/>
          <p:cNvSpPr>
            <a:spLocks noGrp="1" noChangeArrowheads="1"/>
          </p:cNvSpPr>
          <p:nvPr>
            <p:ph type="title"/>
          </p:nvPr>
        </p:nvSpPr>
        <p:spPr/>
        <p:txBody>
          <a:bodyPr/>
          <a:lstStyle/>
          <a:p>
            <a:pPr eaLnBrk="1" hangingPunct="1"/>
            <a:r>
              <a:rPr lang="en-US">
                <a:latin typeface="Verdana" charset="0"/>
              </a:rPr>
              <a:t>Data Object Description</a:t>
            </a:r>
          </a:p>
        </p:txBody>
      </p:sp>
      <p:sp>
        <p:nvSpPr>
          <p:cNvPr id="31749" name="Rectangle 3"/>
          <p:cNvSpPr>
            <a:spLocks noGrp="1" noChangeArrowheads="1"/>
          </p:cNvSpPr>
          <p:nvPr>
            <p:ph type="body" idx="1"/>
          </p:nvPr>
        </p:nvSpPr>
        <p:spPr>
          <a:xfrm>
            <a:off x="566738" y="1752600"/>
            <a:ext cx="8348662" cy="4267200"/>
          </a:xfrm>
        </p:spPr>
        <p:txBody>
          <a:bodyPr/>
          <a:lstStyle/>
          <a:p>
            <a:pPr marL="342900" indent="-342900" eaLnBrk="1" hangingPunct="1">
              <a:lnSpc>
                <a:spcPct val="90000"/>
              </a:lnSpc>
            </a:pPr>
            <a:r>
              <a:rPr lang="en-US">
                <a:latin typeface="Verdana" charset="0"/>
              </a:rPr>
              <a:t>A data object consists of</a:t>
            </a:r>
          </a:p>
          <a:p>
            <a:pPr marL="742950" lvl="1" indent="-285750" eaLnBrk="1" hangingPunct="1">
              <a:lnSpc>
                <a:spcPct val="90000"/>
              </a:lnSpc>
            </a:pPr>
            <a:r>
              <a:rPr lang="en-US">
                <a:latin typeface="Verdana" charset="0"/>
                <a:ea typeface="ＭＳ Ｐゴシック" charset="0"/>
              </a:rPr>
              <a:t>a unique identifier</a:t>
            </a:r>
          </a:p>
          <a:p>
            <a:pPr marL="742950" lvl="1" indent="-285750" eaLnBrk="1" hangingPunct="1">
              <a:lnSpc>
                <a:spcPct val="90000"/>
              </a:lnSpc>
            </a:pPr>
            <a:r>
              <a:rPr lang="en-US">
                <a:latin typeface="Verdana" charset="0"/>
                <a:ea typeface="ＭＳ Ｐゴシック" charset="0"/>
              </a:rPr>
              <a:t>a set of attributes</a:t>
            </a:r>
          </a:p>
          <a:p>
            <a:pPr marL="742950" lvl="1" indent="-285750" eaLnBrk="1" hangingPunct="1">
              <a:lnSpc>
                <a:spcPct val="90000"/>
              </a:lnSpc>
            </a:pPr>
            <a:r>
              <a:rPr lang="en-US">
                <a:latin typeface="Verdana" charset="0"/>
                <a:ea typeface="ＭＳ Ｐゴシック" charset="0"/>
              </a:rPr>
              <a:t>a set of relationships with other data objects</a:t>
            </a:r>
          </a:p>
          <a:p>
            <a:pPr marL="342900" indent="-342900" eaLnBrk="1" hangingPunct="1">
              <a:lnSpc>
                <a:spcPct val="90000"/>
              </a:lnSpc>
            </a:pPr>
            <a:r>
              <a:rPr lang="en-US">
                <a:latin typeface="Verdana" charset="0"/>
              </a:rPr>
              <a:t>Example - Chair</a:t>
            </a:r>
          </a:p>
          <a:p>
            <a:pPr marL="742950" lvl="1" indent="-285750" eaLnBrk="1" hangingPunct="1">
              <a:lnSpc>
                <a:spcPct val="90000"/>
              </a:lnSpc>
            </a:pPr>
            <a:r>
              <a:rPr lang="en-US">
                <a:latin typeface="Verdana" charset="0"/>
                <a:ea typeface="ＭＳ Ｐゴシック" charset="0"/>
              </a:rPr>
              <a:t>identifier: part # is AZ12876</a:t>
            </a:r>
          </a:p>
          <a:p>
            <a:pPr marL="742950" lvl="1" indent="-285750" eaLnBrk="1" hangingPunct="1">
              <a:lnSpc>
                <a:spcPct val="90000"/>
              </a:lnSpc>
            </a:pPr>
            <a:r>
              <a:rPr lang="en-US">
                <a:latin typeface="Verdana" charset="0"/>
                <a:ea typeface="ＭＳ Ｐゴシック" charset="0"/>
              </a:rPr>
              <a:t>attributes: color is blue, type is </a:t>
            </a:r>
            <a:r>
              <a:rPr lang="ja-JP" altLang="en-US">
                <a:latin typeface="Verdana" charset="0"/>
                <a:ea typeface="ＭＳ Ｐゴシック" charset="0"/>
              </a:rPr>
              <a:t>“</a:t>
            </a:r>
            <a:r>
              <a:rPr lang="en-US" altLang="ja-JP">
                <a:latin typeface="Verdana" charset="0"/>
                <a:ea typeface="ＭＳ Ｐゴシック" charset="0"/>
              </a:rPr>
              <a:t>no-arm</a:t>
            </a:r>
            <a:r>
              <a:rPr lang="ja-JP" altLang="en-US">
                <a:latin typeface="Verdana" charset="0"/>
                <a:ea typeface="ＭＳ Ｐゴシック" charset="0"/>
              </a:rPr>
              <a:t>”</a:t>
            </a:r>
            <a:r>
              <a:rPr lang="en-US" altLang="ja-JP">
                <a:latin typeface="Verdana" charset="0"/>
                <a:ea typeface="ＭＳ Ｐゴシック" charset="0"/>
              </a:rPr>
              <a:t>, …</a:t>
            </a:r>
          </a:p>
          <a:p>
            <a:pPr marL="742950" lvl="1" indent="-285750" eaLnBrk="1" hangingPunct="1">
              <a:lnSpc>
                <a:spcPct val="90000"/>
              </a:lnSpc>
            </a:pPr>
            <a:r>
              <a:rPr lang="en-US">
                <a:latin typeface="Verdana" charset="0"/>
                <a:ea typeface="ＭＳ Ｐゴシック" charset="0"/>
              </a:rPr>
              <a:t>relationships: </a:t>
            </a:r>
            <a:r>
              <a:rPr lang="ja-JP" altLang="en-US">
                <a:latin typeface="Verdana" charset="0"/>
                <a:ea typeface="ＭＳ Ｐゴシック" charset="0"/>
              </a:rPr>
              <a:t>“</a:t>
            </a:r>
            <a:r>
              <a:rPr lang="en-US" altLang="ja-JP" u="sng">
                <a:latin typeface="Verdana" charset="0"/>
                <a:ea typeface="ＭＳ Ｐゴシック" charset="0"/>
              </a:rPr>
              <a:t>is placed</a:t>
            </a:r>
            <a:r>
              <a:rPr lang="ja-JP" altLang="en-US">
                <a:latin typeface="Verdana" charset="0"/>
                <a:ea typeface="ＭＳ Ｐゴシック" charset="0"/>
              </a:rPr>
              <a:t>”</a:t>
            </a:r>
            <a:r>
              <a:rPr lang="en-US" altLang="ja-JP">
                <a:latin typeface="Verdana" charset="0"/>
                <a:ea typeface="ＭＳ Ｐゴシック" charset="0"/>
              </a:rPr>
              <a:t> in a </a:t>
            </a:r>
            <a:r>
              <a:rPr lang="ja-JP" altLang="en-US">
                <a:latin typeface="Verdana" charset="0"/>
                <a:ea typeface="ＭＳ Ｐゴシック" charset="0"/>
              </a:rPr>
              <a:t>“</a:t>
            </a:r>
            <a:r>
              <a:rPr lang="en-US" altLang="ja-JP">
                <a:latin typeface="Verdana" charset="0"/>
                <a:ea typeface="ＭＳ Ｐゴシック" charset="0"/>
              </a:rPr>
              <a:t>computer room</a:t>
            </a:r>
            <a:r>
              <a:rPr lang="ja-JP" altLang="en-US">
                <a:latin typeface="Verdana" charset="0"/>
                <a:ea typeface="ＭＳ Ｐゴシック" charset="0"/>
              </a:rPr>
              <a:t>”</a:t>
            </a:r>
            <a:endParaRPr lang="en-US">
              <a:latin typeface="Verdana" charset="0"/>
              <a:ea typeface="ＭＳ Ｐゴシック"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E5D2CB5-079B-DE44-9A0C-5DD37F736C33}" type="datetime1">
              <a:rPr lang="en-US" sz="1200"/>
              <a:pPr/>
              <a:t>10/15/21</a:t>
            </a:fld>
            <a:endParaRPr lang="en-US" sz="1200"/>
          </a:p>
        </p:txBody>
      </p:sp>
      <p:sp>
        <p:nvSpPr>
          <p:cNvPr id="3277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06572B4-8230-6043-8E8C-109373CE0A11}" type="slidenum">
              <a:rPr lang="en-US" sz="1200"/>
              <a:pPr/>
              <a:t>11</a:t>
            </a:fld>
            <a:endParaRPr lang="en-US" sz="1200"/>
          </a:p>
        </p:txBody>
      </p:sp>
      <p:sp>
        <p:nvSpPr>
          <p:cNvPr id="32772" name="Rectangle 2"/>
          <p:cNvSpPr>
            <a:spLocks noGrp="1" noChangeArrowheads="1"/>
          </p:cNvSpPr>
          <p:nvPr>
            <p:ph type="title"/>
          </p:nvPr>
        </p:nvSpPr>
        <p:spPr/>
        <p:txBody>
          <a:bodyPr/>
          <a:lstStyle/>
          <a:p>
            <a:pPr eaLnBrk="1" hangingPunct="1"/>
            <a:r>
              <a:rPr lang="en-US">
                <a:latin typeface="Verdana" charset="0"/>
              </a:rPr>
              <a:t>Relationship</a:t>
            </a:r>
          </a:p>
        </p:txBody>
      </p:sp>
      <p:sp>
        <p:nvSpPr>
          <p:cNvPr id="32773" name="Rectangle 3"/>
          <p:cNvSpPr>
            <a:spLocks noGrp="1" noChangeArrowheads="1"/>
          </p:cNvSpPr>
          <p:nvPr>
            <p:ph type="body" idx="1"/>
          </p:nvPr>
        </p:nvSpPr>
        <p:spPr/>
        <p:txBody>
          <a:bodyPr/>
          <a:lstStyle/>
          <a:p>
            <a:pPr eaLnBrk="1" hangingPunct="1">
              <a:buFont typeface="Wingdings" charset="0"/>
              <a:buNone/>
            </a:pPr>
            <a:r>
              <a:rPr lang="en-US">
                <a:latin typeface="Verdana" charset="0"/>
              </a:rPr>
              <a:t>Relationship – indicates </a:t>
            </a:r>
            <a:r>
              <a:rPr lang="ja-JP" altLang="en-US">
                <a:latin typeface="Verdana" charset="0"/>
              </a:rPr>
              <a:t>“</a:t>
            </a:r>
            <a:r>
              <a:rPr lang="en-US" altLang="ja-JP">
                <a:latin typeface="Verdana" charset="0"/>
              </a:rPr>
              <a:t>connectedness</a:t>
            </a:r>
            <a:r>
              <a:rPr lang="ja-JP" altLang="en-US">
                <a:latin typeface="Verdana" charset="0"/>
              </a:rPr>
              <a:t>”</a:t>
            </a:r>
            <a:r>
              <a:rPr lang="en-US" altLang="ja-JP">
                <a:latin typeface="Verdana" charset="0"/>
              </a:rPr>
              <a:t>; a fact that must be </a:t>
            </a:r>
            <a:r>
              <a:rPr lang="ja-JP" altLang="en-US">
                <a:latin typeface="Verdana" charset="0"/>
              </a:rPr>
              <a:t>“</a:t>
            </a:r>
            <a:r>
              <a:rPr lang="en-US" altLang="ja-JP">
                <a:latin typeface="Verdana" charset="0"/>
              </a:rPr>
              <a:t>remembered</a:t>
            </a:r>
            <a:r>
              <a:rPr lang="ja-JP" altLang="en-US">
                <a:latin typeface="Verdana" charset="0"/>
              </a:rPr>
              <a:t>”</a:t>
            </a:r>
            <a:r>
              <a:rPr lang="en-US" altLang="ja-JP">
                <a:latin typeface="Verdana" charset="0"/>
              </a:rPr>
              <a:t> by the system and cannot or is not computed or derived mechanically</a:t>
            </a:r>
          </a:p>
          <a:p>
            <a:pPr lvl="1" eaLnBrk="1" hangingPunct="1"/>
            <a:r>
              <a:rPr lang="en-US">
                <a:latin typeface="Verdana" charset="0"/>
                <a:ea typeface="ＭＳ Ｐゴシック" charset="0"/>
              </a:rPr>
              <a:t>Several instances of a relationship can exist</a:t>
            </a:r>
          </a:p>
          <a:p>
            <a:pPr lvl="1" eaLnBrk="1" hangingPunct="1"/>
            <a:r>
              <a:rPr lang="en-US">
                <a:latin typeface="Verdana" charset="0"/>
                <a:ea typeface="ＭＳ Ｐゴシック" charset="0"/>
              </a:rPr>
              <a:t>Objects can be related in many different ways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99EE167-701C-DB4B-9500-617BF3B8E883}" type="datetime1">
              <a:rPr lang="en-US" sz="1200"/>
              <a:pPr/>
              <a:t>10/15/21</a:t>
            </a:fld>
            <a:endParaRPr lang="en-US" sz="1200"/>
          </a:p>
        </p:txBody>
      </p:sp>
      <p:sp>
        <p:nvSpPr>
          <p:cNvPr id="3379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F65532B-A277-EA47-B2CB-D50F5350F906}" type="slidenum">
              <a:rPr lang="en-US" sz="1200"/>
              <a:pPr/>
              <a:t>12</a:t>
            </a:fld>
            <a:endParaRPr lang="en-US" sz="1200"/>
          </a:p>
        </p:txBody>
      </p:sp>
      <p:sp>
        <p:nvSpPr>
          <p:cNvPr id="33796" name="Rectangle 2"/>
          <p:cNvSpPr>
            <a:spLocks noGrp="1" noChangeArrowheads="1"/>
          </p:cNvSpPr>
          <p:nvPr>
            <p:ph type="title"/>
          </p:nvPr>
        </p:nvSpPr>
        <p:spPr/>
        <p:txBody>
          <a:bodyPr/>
          <a:lstStyle/>
          <a:p>
            <a:pPr eaLnBrk="1" hangingPunct="1"/>
            <a:r>
              <a:rPr lang="en-US">
                <a:latin typeface="Verdana" charset="0"/>
              </a:rPr>
              <a:t>Cardinality of relationships between data objects</a:t>
            </a:r>
          </a:p>
        </p:txBody>
      </p:sp>
      <p:sp>
        <p:nvSpPr>
          <p:cNvPr id="33797" name="Rectangle 3"/>
          <p:cNvSpPr>
            <a:spLocks noGrp="1" noChangeArrowheads="1"/>
          </p:cNvSpPr>
          <p:nvPr>
            <p:ph type="body" idx="1"/>
          </p:nvPr>
        </p:nvSpPr>
        <p:spPr/>
        <p:txBody>
          <a:bodyPr/>
          <a:lstStyle/>
          <a:p>
            <a:pPr eaLnBrk="1" hangingPunct="1"/>
            <a:r>
              <a:rPr lang="en-US">
                <a:latin typeface="Verdana" charset="0"/>
              </a:rPr>
              <a:t>One-to-one</a:t>
            </a:r>
          </a:p>
          <a:p>
            <a:pPr lvl="1" eaLnBrk="1" hangingPunct="1"/>
            <a:r>
              <a:rPr lang="en-US">
                <a:latin typeface="Verdana" charset="0"/>
                <a:ea typeface="ＭＳ Ｐゴシック" charset="0"/>
              </a:rPr>
              <a:t>a car has a steering wheel</a:t>
            </a:r>
          </a:p>
          <a:p>
            <a:pPr eaLnBrk="1" hangingPunct="1"/>
            <a:r>
              <a:rPr lang="en-US">
                <a:latin typeface="Verdana" charset="0"/>
              </a:rPr>
              <a:t>One-to-many</a:t>
            </a:r>
          </a:p>
          <a:p>
            <a:pPr lvl="1" eaLnBrk="1" hangingPunct="1"/>
            <a:r>
              <a:rPr lang="en-US">
                <a:latin typeface="Verdana" charset="0"/>
                <a:ea typeface="ＭＳ Ｐゴシック" charset="0"/>
              </a:rPr>
              <a:t>a person has several cars</a:t>
            </a:r>
          </a:p>
          <a:p>
            <a:pPr eaLnBrk="1" hangingPunct="1"/>
            <a:r>
              <a:rPr lang="en-US">
                <a:latin typeface="Verdana" charset="0"/>
              </a:rPr>
              <a:t>Many-to-many</a:t>
            </a:r>
          </a:p>
          <a:p>
            <a:pPr lvl="1" eaLnBrk="1" hangingPunct="1"/>
            <a:r>
              <a:rPr lang="en-US">
                <a:latin typeface="Verdana" charset="0"/>
                <a:ea typeface="ＭＳ Ｐゴシック" charset="0"/>
              </a:rPr>
              <a:t>a library user may read several books and a library book might be read by several users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120BFD5-E00E-4940-9C14-A140EEFC4AE4}" type="datetime1">
              <a:rPr lang="en-US" sz="1200"/>
              <a:pPr/>
              <a:t>10/15/21</a:t>
            </a:fld>
            <a:endParaRPr lang="en-US" sz="1200"/>
          </a:p>
        </p:txBody>
      </p:sp>
      <p:sp>
        <p:nvSpPr>
          <p:cNvPr id="3481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6936706-642B-3147-83C9-E54A5BEB9BED}" type="slidenum">
              <a:rPr lang="en-US" sz="1200"/>
              <a:pPr/>
              <a:t>13</a:t>
            </a:fld>
            <a:endParaRPr lang="en-US" sz="1200"/>
          </a:p>
        </p:txBody>
      </p:sp>
      <p:sp>
        <p:nvSpPr>
          <p:cNvPr id="34820" name="Rectangle 2"/>
          <p:cNvSpPr>
            <a:spLocks noGrp="1" noChangeArrowheads="1"/>
          </p:cNvSpPr>
          <p:nvPr>
            <p:ph type="title"/>
          </p:nvPr>
        </p:nvSpPr>
        <p:spPr>
          <a:xfrm>
            <a:off x="685800" y="457200"/>
            <a:ext cx="7772400" cy="1143000"/>
          </a:xfrm>
        </p:spPr>
        <p:txBody>
          <a:bodyPr/>
          <a:lstStyle/>
          <a:p>
            <a:pPr eaLnBrk="1" hangingPunct="1"/>
            <a:r>
              <a:rPr lang="en-US">
                <a:latin typeface="Verdana" charset="0"/>
              </a:rPr>
              <a:t>Modality of relationships between data objects</a:t>
            </a:r>
          </a:p>
        </p:txBody>
      </p:sp>
      <p:sp>
        <p:nvSpPr>
          <p:cNvPr id="34821" name="Rectangle 3"/>
          <p:cNvSpPr>
            <a:spLocks noGrp="1" noChangeArrowheads="1"/>
          </p:cNvSpPr>
          <p:nvPr>
            <p:ph type="body" idx="1"/>
          </p:nvPr>
        </p:nvSpPr>
        <p:spPr>
          <a:xfrm>
            <a:off x="609600" y="1752600"/>
            <a:ext cx="8229600" cy="4114800"/>
          </a:xfrm>
        </p:spPr>
        <p:txBody>
          <a:bodyPr/>
          <a:lstStyle/>
          <a:p>
            <a:pPr marL="342900" indent="-342900" eaLnBrk="1" hangingPunct="1">
              <a:lnSpc>
                <a:spcPct val="90000"/>
              </a:lnSpc>
            </a:pPr>
            <a:r>
              <a:rPr lang="en-US" sz="2000">
                <a:latin typeface="Verdana" charset="0"/>
              </a:rPr>
              <a:t>True or false (1 or 0)</a:t>
            </a:r>
          </a:p>
          <a:p>
            <a:pPr marL="342900" indent="-342900" eaLnBrk="1" hangingPunct="1">
              <a:lnSpc>
                <a:spcPct val="90000"/>
              </a:lnSpc>
            </a:pPr>
            <a:r>
              <a:rPr lang="en-US" sz="2000">
                <a:latin typeface="Verdana" charset="0"/>
              </a:rPr>
              <a:t>Each data object in the relationship has a modality</a:t>
            </a:r>
          </a:p>
          <a:p>
            <a:pPr marL="742950" lvl="1" indent="-285750" eaLnBrk="1" hangingPunct="1">
              <a:lnSpc>
                <a:spcPct val="90000"/>
              </a:lnSpc>
            </a:pPr>
            <a:r>
              <a:rPr lang="en-US" sz="2000">
                <a:latin typeface="Verdana" charset="0"/>
                <a:ea typeface="ＭＳ Ｐゴシック" charset="0"/>
              </a:rPr>
              <a:t>Two data objects participating in the same relation may have different modalities</a:t>
            </a:r>
          </a:p>
          <a:p>
            <a:pPr marL="342900" indent="-342900" eaLnBrk="1" hangingPunct="1">
              <a:lnSpc>
                <a:spcPct val="90000"/>
              </a:lnSpc>
            </a:pPr>
            <a:r>
              <a:rPr lang="en-US" sz="2000">
                <a:latin typeface="Verdana" charset="0"/>
              </a:rPr>
              <a:t>True (or 1) indicates that the relationship is MANDATORY in that application</a:t>
            </a:r>
          </a:p>
          <a:p>
            <a:pPr marL="742950" lvl="1" indent="-285750" eaLnBrk="1" hangingPunct="1">
              <a:lnSpc>
                <a:spcPct val="90000"/>
              </a:lnSpc>
            </a:pPr>
            <a:r>
              <a:rPr lang="en-US" sz="2000">
                <a:latin typeface="Verdana" charset="0"/>
                <a:ea typeface="ＭＳ Ｐゴシック" charset="0"/>
              </a:rPr>
              <a:t>A relationship between </a:t>
            </a:r>
            <a:r>
              <a:rPr lang="ja-JP" altLang="en-US" sz="2000">
                <a:latin typeface="Verdana" charset="0"/>
                <a:ea typeface="ＭＳ Ｐゴシック" charset="0"/>
              </a:rPr>
              <a:t>“</a:t>
            </a:r>
            <a:r>
              <a:rPr lang="en-US" altLang="ja-JP" sz="2000">
                <a:latin typeface="Verdana" charset="0"/>
                <a:ea typeface="ＭＳ Ｐゴシック" charset="0"/>
              </a:rPr>
              <a:t>repair work</a:t>
            </a:r>
            <a:r>
              <a:rPr lang="ja-JP" altLang="en-US" sz="2000">
                <a:latin typeface="Verdana" charset="0"/>
                <a:ea typeface="ＭＳ Ｐゴシック" charset="0"/>
              </a:rPr>
              <a:t>”</a:t>
            </a:r>
            <a:r>
              <a:rPr lang="en-US" altLang="ja-JP" sz="2000">
                <a:latin typeface="Verdana" charset="0"/>
                <a:ea typeface="ＭＳ Ｐゴシック" charset="0"/>
              </a:rPr>
              <a:t> and </a:t>
            </a:r>
            <a:r>
              <a:rPr lang="ja-JP" altLang="en-US" sz="2000">
                <a:latin typeface="Verdana" charset="0"/>
                <a:ea typeface="ＭＳ Ｐゴシック" charset="0"/>
              </a:rPr>
              <a:t>“</a:t>
            </a:r>
            <a:r>
              <a:rPr lang="en-US" altLang="ja-JP" sz="2000">
                <a:latin typeface="Verdana" charset="0"/>
                <a:ea typeface="ＭＳ Ｐゴシック" charset="0"/>
              </a:rPr>
              <a:t>vehicle</a:t>
            </a:r>
            <a:r>
              <a:rPr lang="ja-JP" altLang="en-US" sz="2000">
                <a:latin typeface="Verdana" charset="0"/>
                <a:ea typeface="ＭＳ Ｐゴシック" charset="0"/>
              </a:rPr>
              <a:t>”</a:t>
            </a:r>
            <a:r>
              <a:rPr lang="en-US" altLang="ja-JP" sz="2000">
                <a:latin typeface="Verdana" charset="0"/>
                <a:ea typeface="ＭＳ Ｐゴシック" charset="0"/>
              </a:rPr>
              <a:t>. True from </a:t>
            </a:r>
            <a:r>
              <a:rPr lang="ja-JP" altLang="en-US" sz="2000">
                <a:latin typeface="Verdana" charset="0"/>
                <a:ea typeface="ＭＳ Ｐゴシック" charset="0"/>
              </a:rPr>
              <a:t>“</a:t>
            </a:r>
            <a:r>
              <a:rPr lang="en-US" altLang="ja-JP" sz="2000">
                <a:latin typeface="Verdana" charset="0"/>
                <a:ea typeface="ＭＳ Ｐゴシック" charset="0"/>
              </a:rPr>
              <a:t>repair work</a:t>
            </a:r>
            <a:r>
              <a:rPr lang="ja-JP" altLang="en-US" sz="2000">
                <a:latin typeface="Verdana" charset="0"/>
                <a:ea typeface="ＭＳ Ｐゴシック" charset="0"/>
              </a:rPr>
              <a:t>”</a:t>
            </a:r>
            <a:r>
              <a:rPr lang="en-US" altLang="ja-JP" sz="2000">
                <a:latin typeface="Verdana" charset="0"/>
                <a:ea typeface="ＭＳ Ｐゴシック" charset="0"/>
              </a:rPr>
              <a:t>.</a:t>
            </a:r>
          </a:p>
          <a:p>
            <a:pPr marL="342900" indent="-342900" eaLnBrk="1" hangingPunct="1">
              <a:lnSpc>
                <a:spcPct val="90000"/>
              </a:lnSpc>
            </a:pPr>
            <a:r>
              <a:rPr lang="en-US" sz="2000">
                <a:latin typeface="Verdana" charset="0"/>
              </a:rPr>
              <a:t>False (or 0) indicates that the relationship is OPTIONAL in that application</a:t>
            </a:r>
          </a:p>
          <a:p>
            <a:pPr marL="742950" lvl="1" indent="-285750" eaLnBrk="1" hangingPunct="1">
              <a:lnSpc>
                <a:spcPct val="90000"/>
              </a:lnSpc>
            </a:pPr>
            <a:r>
              <a:rPr lang="en-US" sz="2000">
                <a:latin typeface="Verdana" charset="0"/>
                <a:ea typeface="ＭＳ Ｐゴシック" charset="0"/>
              </a:rPr>
              <a:t>The relationship between </a:t>
            </a:r>
            <a:r>
              <a:rPr lang="ja-JP" altLang="en-US" sz="2000">
                <a:latin typeface="Verdana" charset="0"/>
                <a:ea typeface="ＭＳ Ｐゴシック" charset="0"/>
              </a:rPr>
              <a:t>“</a:t>
            </a:r>
            <a:r>
              <a:rPr lang="en-US" altLang="ja-JP" sz="2000">
                <a:latin typeface="Verdana" charset="0"/>
                <a:ea typeface="ＭＳ Ｐゴシック" charset="0"/>
              </a:rPr>
              <a:t>repair work</a:t>
            </a:r>
            <a:r>
              <a:rPr lang="ja-JP" altLang="en-US" sz="2000">
                <a:latin typeface="Verdana" charset="0"/>
                <a:ea typeface="ＭＳ Ｐゴシック" charset="0"/>
              </a:rPr>
              <a:t>”</a:t>
            </a:r>
            <a:r>
              <a:rPr lang="en-US" altLang="ja-JP" sz="2000">
                <a:latin typeface="Verdana" charset="0"/>
                <a:ea typeface="ＭＳ Ｐゴシック" charset="0"/>
              </a:rPr>
              <a:t> and </a:t>
            </a:r>
            <a:r>
              <a:rPr lang="ja-JP" altLang="en-US" sz="2000">
                <a:latin typeface="Verdana" charset="0"/>
                <a:ea typeface="ＭＳ Ｐゴシック" charset="0"/>
              </a:rPr>
              <a:t>“</a:t>
            </a:r>
            <a:r>
              <a:rPr lang="en-US" altLang="ja-JP" sz="2000">
                <a:latin typeface="Verdana" charset="0"/>
                <a:ea typeface="ＭＳ Ｐゴシック" charset="0"/>
              </a:rPr>
              <a:t>vehicle</a:t>
            </a:r>
            <a:r>
              <a:rPr lang="ja-JP" altLang="en-US" sz="2000">
                <a:latin typeface="Verdana" charset="0"/>
                <a:ea typeface="ＭＳ Ｐゴシック" charset="0"/>
              </a:rPr>
              <a:t>”</a:t>
            </a:r>
            <a:r>
              <a:rPr lang="en-US" altLang="ja-JP" sz="2000">
                <a:latin typeface="Verdana" charset="0"/>
                <a:ea typeface="ＭＳ Ｐゴシック" charset="0"/>
              </a:rPr>
              <a:t> is optional as far as </a:t>
            </a:r>
            <a:r>
              <a:rPr lang="ja-JP" altLang="en-US" sz="2000">
                <a:latin typeface="Verdana" charset="0"/>
                <a:ea typeface="ＭＳ Ｐゴシック" charset="0"/>
              </a:rPr>
              <a:t>“</a:t>
            </a:r>
            <a:r>
              <a:rPr lang="en-US" altLang="ja-JP" sz="2000">
                <a:latin typeface="Verdana" charset="0"/>
                <a:ea typeface="ＭＳ Ｐゴシック" charset="0"/>
              </a:rPr>
              <a:t>vehicle</a:t>
            </a:r>
            <a:r>
              <a:rPr lang="ja-JP" altLang="en-US" sz="2000">
                <a:latin typeface="Verdana" charset="0"/>
                <a:ea typeface="ＭＳ Ｐゴシック" charset="0"/>
              </a:rPr>
              <a:t>”</a:t>
            </a:r>
            <a:r>
              <a:rPr lang="en-US" altLang="ja-JP" sz="2000">
                <a:latin typeface="Verdana" charset="0"/>
                <a:ea typeface="ＭＳ Ｐゴシック" charset="0"/>
              </a:rPr>
              <a:t> is concerned because a vehicle may or may not have any repairs</a:t>
            </a:r>
            <a:endParaRPr lang="en-US" sz="2000">
              <a:latin typeface="Verdana" charset="0"/>
              <a:ea typeface="ＭＳ Ｐゴシック"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DC1EBF5-0C51-0643-B371-4B15DAC7967E}" type="datetime1">
              <a:rPr lang="en-US" sz="1200"/>
              <a:pPr/>
              <a:t>10/15/21</a:t>
            </a:fld>
            <a:endParaRPr lang="en-US" sz="1200"/>
          </a:p>
        </p:txBody>
      </p:sp>
      <p:sp>
        <p:nvSpPr>
          <p:cNvPr id="3584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A2035C2-9522-114F-8C9F-BB3937E47733}" type="slidenum">
              <a:rPr lang="en-US" sz="1200"/>
              <a:pPr/>
              <a:t>14</a:t>
            </a:fld>
            <a:endParaRPr lang="en-US" sz="1200"/>
          </a:p>
        </p:txBody>
      </p:sp>
      <p:sp>
        <p:nvSpPr>
          <p:cNvPr id="35844" name="Rectangle 2"/>
          <p:cNvSpPr>
            <a:spLocks noGrp="1" noChangeArrowheads="1"/>
          </p:cNvSpPr>
          <p:nvPr>
            <p:ph type="title"/>
          </p:nvPr>
        </p:nvSpPr>
        <p:spPr/>
        <p:txBody>
          <a:bodyPr/>
          <a:lstStyle/>
          <a:p>
            <a:pPr eaLnBrk="1" hangingPunct="1"/>
            <a:r>
              <a:rPr lang="en-US">
                <a:latin typeface="Verdana" charset="0"/>
              </a:rPr>
              <a:t>Notations and semantics of entity-relationship diagrams</a:t>
            </a:r>
          </a:p>
        </p:txBody>
      </p:sp>
      <p:sp>
        <p:nvSpPr>
          <p:cNvPr id="3" name="Rectangle 2"/>
          <p:cNvSpPr/>
          <p:nvPr/>
        </p:nvSpPr>
        <p:spPr bwMode="auto">
          <a:xfrm>
            <a:off x="1219200" y="2133600"/>
            <a:ext cx="1828800" cy="838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110" charset="0"/>
              </a:rPr>
              <a:t>Entity Name</a:t>
            </a:r>
          </a:p>
        </p:txBody>
      </p:sp>
      <p:sp>
        <p:nvSpPr>
          <p:cNvPr id="4" name="TextBox 3"/>
          <p:cNvSpPr txBox="1"/>
          <p:nvPr/>
        </p:nvSpPr>
        <p:spPr>
          <a:xfrm>
            <a:off x="4038600" y="2362200"/>
            <a:ext cx="857439" cy="369332"/>
          </a:xfrm>
          <a:prstGeom prst="rect">
            <a:avLst/>
          </a:prstGeom>
          <a:noFill/>
        </p:spPr>
        <p:txBody>
          <a:bodyPr wrap="none" rtlCol="0">
            <a:spAutoFit/>
          </a:bodyPr>
          <a:lstStyle/>
          <a:p>
            <a:r>
              <a:rPr lang="en-US" dirty="0"/>
              <a:t>Entity</a:t>
            </a:r>
          </a:p>
        </p:txBody>
      </p:sp>
      <p:sp>
        <p:nvSpPr>
          <p:cNvPr id="5" name="Diamond 4"/>
          <p:cNvSpPr/>
          <p:nvPr/>
        </p:nvSpPr>
        <p:spPr bwMode="auto">
          <a:xfrm>
            <a:off x="1219200" y="3733800"/>
            <a:ext cx="1752600" cy="144780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110" charset="0"/>
              </a:rPr>
              <a:t>Relationship Name</a:t>
            </a:r>
          </a:p>
        </p:txBody>
      </p:sp>
      <p:sp>
        <p:nvSpPr>
          <p:cNvPr id="14" name="TextBox 13"/>
          <p:cNvSpPr txBox="1"/>
          <p:nvPr/>
        </p:nvSpPr>
        <p:spPr>
          <a:xfrm>
            <a:off x="4038600" y="4343400"/>
            <a:ext cx="1592992" cy="369332"/>
          </a:xfrm>
          <a:prstGeom prst="rect">
            <a:avLst/>
          </a:prstGeom>
          <a:noFill/>
        </p:spPr>
        <p:txBody>
          <a:bodyPr wrap="none" rtlCol="0">
            <a:spAutoFit/>
          </a:bodyPr>
          <a:lstStyle/>
          <a:p>
            <a:r>
              <a:rPr lang="en-US" dirty="0"/>
              <a:t>Relationship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515686E-EDC6-5D4A-A76D-EA96EB7798C5}" type="datetime1">
              <a:rPr lang="en-US" sz="1200"/>
              <a:pPr/>
              <a:t>10/15/21</a:t>
            </a:fld>
            <a:endParaRPr lang="en-US" sz="1200"/>
          </a:p>
        </p:txBody>
      </p:sp>
      <p:sp>
        <p:nvSpPr>
          <p:cNvPr id="368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FC981AA-7D8C-414D-A20E-C627ADFB99CB}" type="slidenum">
              <a:rPr lang="en-US" sz="1200"/>
              <a:pPr/>
              <a:t>15</a:t>
            </a:fld>
            <a:endParaRPr lang="en-US" sz="1200"/>
          </a:p>
        </p:txBody>
      </p:sp>
      <p:sp>
        <p:nvSpPr>
          <p:cNvPr id="36868" name="Rectangle 2"/>
          <p:cNvSpPr>
            <a:spLocks noGrp="1" noChangeArrowheads="1"/>
          </p:cNvSpPr>
          <p:nvPr>
            <p:ph type="title"/>
          </p:nvPr>
        </p:nvSpPr>
        <p:spPr>
          <a:xfrm>
            <a:off x="762000" y="533400"/>
            <a:ext cx="7772400" cy="1143000"/>
          </a:xfrm>
        </p:spPr>
        <p:txBody>
          <a:bodyPr/>
          <a:lstStyle/>
          <a:p>
            <a:pPr eaLnBrk="1" hangingPunct="1"/>
            <a:r>
              <a:rPr lang="en-US">
                <a:latin typeface="Verdana" charset="0"/>
              </a:rPr>
              <a:t>ERD – Example 1 (Data Dictionary)</a:t>
            </a:r>
          </a:p>
        </p:txBody>
      </p:sp>
      <p:sp>
        <p:nvSpPr>
          <p:cNvPr id="36869" name="Rectangle 3"/>
          <p:cNvSpPr>
            <a:spLocks noGrp="1" noChangeArrowheads="1"/>
          </p:cNvSpPr>
          <p:nvPr>
            <p:ph type="body" idx="1"/>
          </p:nvPr>
        </p:nvSpPr>
        <p:spPr>
          <a:xfrm>
            <a:off x="685800" y="1752600"/>
            <a:ext cx="7772400" cy="4114800"/>
          </a:xfrm>
        </p:spPr>
        <p:txBody>
          <a:bodyPr/>
          <a:lstStyle/>
          <a:p>
            <a:pPr marL="342900" indent="-342900" eaLnBrk="1" hangingPunct="1">
              <a:lnSpc>
                <a:spcPct val="90000"/>
              </a:lnSpc>
            </a:pPr>
            <a:r>
              <a:rPr lang="en-US" sz="2000">
                <a:latin typeface="Verdana" charset="0"/>
              </a:rPr>
              <a:t>Restaurant</a:t>
            </a:r>
          </a:p>
          <a:p>
            <a:pPr marL="742950" lvl="1" indent="-285750" eaLnBrk="1" hangingPunct="1">
              <a:lnSpc>
                <a:spcPct val="90000"/>
              </a:lnSpc>
            </a:pPr>
            <a:r>
              <a:rPr lang="en-US" sz="2000">
                <a:latin typeface="Verdana" charset="0"/>
                <a:ea typeface="ＭＳ Ｐゴシック" charset="0"/>
              </a:rPr>
              <a:t>Id:  &lt;restaurant name and address&gt;</a:t>
            </a:r>
          </a:p>
          <a:p>
            <a:pPr marL="742950" lvl="1" indent="-285750" eaLnBrk="1" hangingPunct="1">
              <a:lnSpc>
                <a:spcPct val="90000"/>
              </a:lnSpc>
            </a:pPr>
            <a:r>
              <a:rPr lang="en-US" sz="2000">
                <a:latin typeface="Verdana" charset="0"/>
                <a:ea typeface="ＭＳ Ｐゴシック" charset="0"/>
              </a:rPr>
              <a:t>Attributes: food items prepared, special for the day, preferred customers list, …</a:t>
            </a:r>
          </a:p>
          <a:p>
            <a:pPr marL="742950" lvl="1" indent="-285750" eaLnBrk="1" hangingPunct="1">
              <a:lnSpc>
                <a:spcPct val="90000"/>
              </a:lnSpc>
            </a:pPr>
            <a:r>
              <a:rPr lang="en-US" sz="2000">
                <a:latin typeface="Verdana" charset="0"/>
                <a:ea typeface="ＭＳ Ｐゴシック" charset="0"/>
              </a:rPr>
              <a:t>Relationships: &lt;&lt;fill in later&gt;&gt;</a:t>
            </a:r>
          </a:p>
          <a:p>
            <a:pPr marL="342900" indent="-342900" eaLnBrk="1" hangingPunct="1">
              <a:lnSpc>
                <a:spcPct val="90000"/>
              </a:lnSpc>
            </a:pPr>
            <a:r>
              <a:rPr lang="en-US" sz="2000">
                <a:latin typeface="Verdana" charset="0"/>
              </a:rPr>
              <a:t>Food</a:t>
            </a:r>
          </a:p>
          <a:p>
            <a:pPr marL="742950" lvl="1" indent="-285750" eaLnBrk="1" hangingPunct="1">
              <a:lnSpc>
                <a:spcPct val="90000"/>
              </a:lnSpc>
            </a:pPr>
            <a:r>
              <a:rPr lang="en-US" sz="2000">
                <a:latin typeface="Verdana" charset="0"/>
                <a:ea typeface="ＭＳ Ｐゴシック" charset="0"/>
              </a:rPr>
              <a:t>Id: &lt;item name&gt;</a:t>
            </a:r>
          </a:p>
          <a:p>
            <a:pPr marL="742950" lvl="1" indent="-285750" eaLnBrk="1" hangingPunct="1">
              <a:lnSpc>
                <a:spcPct val="90000"/>
              </a:lnSpc>
            </a:pPr>
            <a:r>
              <a:rPr lang="en-US" sz="2000">
                <a:latin typeface="Verdana" charset="0"/>
                <a:ea typeface="ＭＳ Ｐゴシック" charset="0"/>
              </a:rPr>
              <a:t>Attributes: color, type, taste, price, …</a:t>
            </a:r>
          </a:p>
          <a:p>
            <a:pPr marL="742950" lvl="1" indent="-285750" eaLnBrk="1" hangingPunct="1">
              <a:lnSpc>
                <a:spcPct val="90000"/>
              </a:lnSpc>
            </a:pPr>
            <a:r>
              <a:rPr lang="en-US" sz="2000">
                <a:latin typeface="Verdana" charset="0"/>
                <a:ea typeface="ＭＳ Ｐゴシック" charset="0"/>
              </a:rPr>
              <a:t>Relationships: &lt;&lt;fill in later&gt;&gt;</a:t>
            </a:r>
          </a:p>
          <a:p>
            <a:pPr marL="342900" indent="-342900" eaLnBrk="1" hangingPunct="1">
              <a:lnSpc>
                <a:spcPct val="90000"/>
              </a:lnSpc>
            </a:pPr>
            <a:r>
              <a:rPr lang="en-US" sz="2000">
                <a:latin typeface="Verdana" charset="0"/>
              </a:rPr>
              <a:t>Customer</a:t>
            </a:r>
          </a:p>
          <a:p>
            <a:pPr marL="742950" lvl="1" indent="-285750" eaLnBrk="1" hangingPunct="1">
              <a:lnSpc>
                <a:spcPct val="90000"/>
              </a:lnSpc>
            </a:pPr>
            <a:r>
              <a:rPr lang="en-US" sz="2000">
                <a:latin typeface="Verdana" charset="0"/>
                <a:ea typeface="ＭＳ Ｐゴシック" charset="0"/>
              </a:rPr>
              <a:t>Id: &lt;customer name&gt;</a:t>
            </a:r>
          </a:p>
          <a:p>
            <a:pPr marL="742950" lvl="1" indent="-285750" eaLnBrk="1" hangingPunct="1">
              <a:lnSpc>
                <a:spcPct val="90000"/>
              </a:lnSpc>
            </a:pPr>
            <a:r>
              <a:rPr lang="en-US" sz="2000">
                <a:latin typeface="Verdana" charset="0"/>
                <a:ea typeface="ＭＳ Ｐゴシック" charset="0"/>
              </a:rPr>
              <a:t>Attributes: preferred food items, …</a:t>
            </a:r>
          </a:p>
          <a:p>
            <a:pPr marL="742950" lvl="1" indent="-285750" eaLnBrk="1" hangingPunct="1">
              <a:lnSpc>
                <a:spcPct val="90000"/>
              </a:lnSpc>
            </a:pPr>
            <a:r>
              <a:rPr lang="en-US" sz="2000">
                <a:latin typeface="Verdana" charset="0"/>
                <a:ea typeface="ＭＳ Ｐゴシック" charset="0"/>
              </a:rPr>
              <a:t>Relationships: &lt;&lt;fill in later&gt;&gt;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Date Placeholder 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BB2E060-A196-8440-8BC4-07FF7BA34C5D}" type="datetime1">
              <a:rPr lang="en-US" sz="1200"/>
              <a:pPr/>
              <a:t>10/15/21</a:t>
            </a:fld>
            <a:endParaRPr lang="en-US" sz="1200"/>
          </a:p>
        </p:txBody>
      </p:sp>
      <p:sp>
        <p:nvSpPr>
          <p:cNvPr id="37890"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37891"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3ED6780-FF21-5743-AF9A-38D2D41187AB}" type="slidenum">
              <a:rPr lang="en-US" sz="1200"/>
              <a:pPr/>
              <a:t>16</a:t>
            </a:fld>
            <a:endParaRPr lang="en-US" sz="1200"/>
          </a:p>
        </p:txBody>
      </p:sp>
      <p:sp>
        <p:nvSpPr>
          <p:cNvPr id="37892" name="Rectangle 2"/>
          <p:cNvSpPr>
            <a:spLocks noGrp="1" noChangeArrowheads="1"/>
          </p:cNvSpPr>
          <p:nvPr>
            <p:ph type="title"/>
          </p:nvPr>
        </p:nvSpPr>
        <p:spPr>
          <a:xfrm>
            <a:off x="457200" y="304800"/>
            <a:ext cx="8458200" cy="1143000"/>
          </a:xfrm>
        </p:spPr>
        <p:txBody>
          <a:bodyPr/>
          <a:lstStyle/>
          <a:p>
            <a:pPr eaLnBrk="1" hangingPunct="1"/>
            <a:r>
              <a:rPr lang="en-US">
                <a:latin typeface="Verdana" charset="0"/>
              </a:rPr>
              <a:t>ERD – Example 1 (ERD diagram)</a:t>
            </a:r>
          </a:p>
        </p:txBody>
      </p:sp>
      <p:sp>
        <p:nvSpPr>
          <p:cNvPr id="37893" name="Rectangle 4"/>
          <p:cNvSpPr>
            <a:spLocks noGrp="1" noChangeArrowheads="1"/>
          </p:cNvSpPr>
          <p:nvPr>
            <p:ph type="body" sz="half" idx="2"/>
          </p:nvPr>
        </p:nvSpPr>
        <p:spPr>
          <a:xfrm>
            <a:off x="566738" y="4518025"/>
            <a:ext cx="8424862" cy="1501775"/>
          </a:xfrm>
        </p:spPr>
        <p:txBody>
          <a:bodyPr/>
          <a:lstStyle/>
          <a:p>
            <a:pPr marL="342900" indent="-342900" eaLnBrk="1" hangingPunct="1"/>
            <a:r>
              <a:rPr lang="en-US" sz="2200" b="1">
                <a:latin typeface="Verdana" charset="0"/>
              </a:rPr>
              <a:t>Modality: </a:t>
            </a:r>
            <a:r>
              <a:rPr lang="en-US" sz="2200" b="1" u="sng">
                <a:latin typeface="Verdana" charset="0"/>
              </a:rPr>
              <a:t>thick (small) bar</a:t>
            </a:r>
            <a:r>
              <a:rPr lang="en-US" sz="2200" b="1">
                <a:latin typeface="Verdana" charset="0"/>
              </a:rPr>
              <a:t> indicates mandatory; </a:t>
            </a:r>
          </a:p>
          <a:p>
            <a:pPr marL="342900" indent="-342900" eaLnBrk="1" hangingPunct="1">
              <a:buFont typeface="Wingdings" charset="0"/>
              <a:buNone/>
            </a:pPr>
            <a:r>
              <a:rPr lang="en-US" sz="2200" b="1">
                <a:latin typeface="Verdana" charset="0"/>
              </a:rPr>
              <a:t>                      </a:t>
            </a:r>
            <a:r>
              <a:rPr lang="en-US" sz="2200" b="1" u="sng">
                <a:latin typeface="Verdana" charset="0"/>
              </a:rPr>
              <a:t>circle</a:t>
            </a:r>
            <a:r>
              <a:rPr lang="en-US" sz="2200" b="1">
                <a:latin typeface="Verdana" charset="0"/>
              </a:rPr>
              <a:t> indicates optional</a:t>
            </a:r>
          </a:p>
          <a:p>
            <a:pPr marL="342900" indent="-342900" eaLnBrk="1" hangingPunct="1"/>
            <a:r>
              <a:rPr lang="en-US" sz="2200" b="1">
                <a:latin typeface="Verdana" charset="0"/>
              </a:rPr>
              <a:t>Cardinality indicated by the number closer to the entity</a:t>
            </a:r>
          </a:p>
        </p:txBody>
      </p:sp>
      <p:sp>
        <p:nvSpPr>
          <p:cNvPr id="37894" name="AutoShape 5"/>
          <p:cNvSpPr>
            <a:spLocks noChangeAspect="1" noChangeArrowheads="1" noTextEdit="1"/>
          </p:cNvSpPr>
          <p:nvPr/>
        </p:nvSpPr>
        <p:spPr bwMode="auto">
          <a:xfrm>
            <a:off x="304800" y="2044700"/>
            <a:ext cx="8534400" cy="2157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37895" name="Group 62"/>
          <p:cNvGrpSpPr>
            <a:grpSpLocks/>
          </p:cNvGrpSpPr>
          <p:nvPr/>
        </p:nvGrpSpPr>
        <p:grpSpPr bwMode="auto">
          <a:xfrm>
            <a:off x="1144588" y="2044700"/>
            <a:ext cx="6791325" cy="2093913"/>
            <a:chOff x="721" y="1288"/>
            <a:chExt cx="4278" cy="1319"/>
          </a:xfrm>
        </p:grpSpPr>
        <p:sp>
          <p:nvSpPr>
            <p:cNvPr id="37896" name="Rectangle 7"/>
            <p:cNvSpPr>
              <a:spLocks noChangeArrowheads="1"/>
            </p:cNvSpPr>
            <p:nvPr/>
          </p:nvSpPr>
          <p:spPr bwMode="auto">
            <a:xfrm>
              <a:off x="721" y="2190"/>
              <a:ext cx="952" cy="265"/>
            </a:xfrm>
            <a:prstGeom prst="rect">
              <a:avLst/>
            </a:prstGeom>
            <a:solidFill>
              <a:srgbClr val="FFFFFF"/>
            </a:solidFill>
            <a:ln w="11113">
              <a:solidFill>
                <a:srgbClr val="000000"/>
              </a:solidFill>
              <a:miter lim="800000"/>
              <a:headEnd/>
              <a:tailEnd/>
            </a:ln>
          </p:spPr>
          <p:txBody>
            <a:bodyPr/>
            <a:lstStyle/>
            <a:p>
              <a:endParaRPr lang="en-US"/>
            </a:p>
          </p:txBody>
        </p:sp>
        <p:sp>
          <p:nvSpPr>
            <p:cNvPr id="37897" name="Rectangle 8"/>
            <p:cNvSpPr>
              <a:spLocks noChangeArrowheads="1"/>
            </p:cNvSpPr>
            <p:nvPr/>
          </p:nvSpPr>
          <p:spPr bwMode="auto">
            <a:xfrm>
              <a:off x="926" y="2256"/>
              <a:ext cx="545"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Restaurant</a:t>
              </a:r>
              <a:endParaRPr lang="en-US"/>
            </a:p>
          </p:txBody>
        </p:sp>
        <p:sp>
          <p:nvSpPr>
            <p:cNvPr id="37898" name="Rectangle 9"/>
            <p:cNvSpPr>
              <a:spLocks noChangeArrowheads="1"/>
            </p:cNvSpPr>
            <p:nvPr/>
          </p:nvSpPr>
          <p:spPr bwMode="auto">
            <a:xfrm>
              <a:off x="1481" y="2256"/>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 </a:t>
              </a:r>
              <a:endParaRPr lang="en-US"/>
            </a:p>
          </p:txBody>
        </p:sp>
        <p:sp>
          <p:nvSpPr>
            <p:cNvPr id="37899" name="Rectangle 10"/>
            <p:cNvSpPr>
              <a:spLocks noChangeArrowheads="1"/>
            </p:cNvSpPr>
            <p:nvPr/>
          </p:nvSpPr>
          <p:spPr bwMode="auto">
            <a:xfrm>
              <a:off x="2407" y="1288"/>
              <a:ext cx="952" cy="272"/>
            </a:xfrm>
            <a:prstGeom prst="rect">
              <a:avLst/>
            </a:prstGeom>
            <a:solidFill>
              <a:srgbClr val="FFFFFF"/>
            </a:solidFill>
            <a:ln w="11113">
              <a:solidFill>
                <a:srgbClr val="000000"/>
              </a:solidFill>
              <a:miter lim="800000"/>
              <a:headEnd/>
              <a:tailEnd/>
            </a:ln>
          </p:spPr>
          <p:txBody>
            <a:bodyPr/>
            <a:lstStyle/>
            <a:p>
              <a:endParaRPr lang="en-US"/>
            </a:p>
          </p:txBody>
        </p:sp>
        <p:sp>
          <p:nvSpPr>
            <p:cNvPr id="37900" name="Rectangle 11"/>
            <p:cNvSpPr>
              <a:spLocks noChangeArrowheads="1"/>
            </p:cNvSpPr>
            <p:nvPr/>
          </p:nvSpPr>
          <p:spPr bwMode="auto">
            <a:xfrm>
              <a:off x="2764" y="1361"/>
              <a:ext cx="256"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Food</a:t>
              </a:r>
              <a:endParaRPr lang="en-US"/>
            </a:p>
          </p:txBody>
        </p:sp>
        <p:sp>
          <p:nvSpPr>
            <p:cNvPr id="37901" name="Rectangle 12"/>
            <p:cNvSpPr>
              <a:spLocks noChangeArrowheads="1"/>
            </p:cNvSpPr>
            <p:nvPr/>
          </p:nvSpPr>
          <p:spPr bwMode="auto">
            <a:xfrm>
              <a:off x="3022" y="1361"/>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 </a:t>
              </a:r>
              <a:endParaRPr lang="en-US"/>
            </a:p>
          </p:txBody>
        </p:sp>
        <p:sp>
          <p:nvSpPr>
            <p:cNvPr id="37902" name="Rectangle 13"/>
            <p:cNvSpPr>
              <a:spLocks noChangeArrowheads="1"/>
            </p:cNvSpPr>
            <p:nvPr/>
          </p:nvSpPr>
          <p:spPr bwMode="auto">
            <a:xfrm>
              <a:off x="4041" y="2190"/>
              <a:ext cx="958" cy="265"/>
            </a:xfrm>
            <a:prstGeom prst="rect">
              <a:avLst/>
            </a:prstGeom>
            <a:solidFill>
              <a:srgbClr val="FFFFFF"/>
            </a:solidFill>
            <a:ln w="11113">
              <a:solidFill>
                <a:srgbClr val="000000"/>
              </a:solidFill>
              <a:miter lim="800000"/>
              <a:headEnd/>
              <a:tailEnd/>
            </a:ln>
          </p:spPr>
          <p:txBody>
            <a:bodyPr/>
            <a:lstStyle/>
            <a:p>
              <a:endParaRPr lang="en-US"/>
            </a:p>
          </p:txBody>
        </p:sp>
        <p:sp>
          <p:nvSpPr>
            <p:cNvPr id="37903" name="Rectangle 14"/>
            <p:cNvSpPr>
              <a:spLocks noChangeArrowheads="1"/>
            </p:cNvSpPr>
            <p:nvPr/>
          </p:nvSpPr>
          <p:spPr bwMode="auto">
            <a:xfrm>
              <a:off x="4279" y="2256"/>
              <a:ext cx="486"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Customer</a:t>
              </a:r>
              <a:endParaRPr lang="en-US"/>
            </a:p>
          </p:txBody>
        </p:sp>
        <p:sp>
          <p:nvSpPr>
            <p:cNvPr id="37904" name="Rectangle 15"/>
            <p:cNvSpPr>
              <a:spLocks noChangeArrowheads="1"/>
            </p:cNvSpPr>
            <p:nvPr/>
          </p:nvSpPr>
          <p:spPr bwMode="auto">
            <a:xfrm>
              <a:off x="4774" y="2256"/>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 </a:t>
              </a:r>
              <a:endParaRPr lang="en-US"/>
            </a:p>
          </p:txBody>
        </p:sp>
        <p:sp>
          <p:nvSpPr>
            <p:cNvPr id="37905" name="Freeform 16"/>
            <p:cNvSpPr>
              <a:spLocks/>
            </p:cNvSpPr>
            <p:nvPr/>
          </p:nvSpPr>
          <p:spPr bwMode="auto">
            <a:xfrm>
              <a:off x="3776" y="1500"/>
              <a:ext cx="1005" cy="530"/>
            </a:xfrm>
            <a:custGeom>
              <a:avLst/>
              <a:gdLst>
                <a:gd name="T0" fmla="*/ 503 w 1005"/>
                <a:gd name="T1" fmla="*/ 0 h 530"/>
                <a:gd name="T2" fmla="*/ 0 w 1005"/>
                <a:gd name="T3" fmla="*/ 265 h 530"/>
                <a:gd name="T4" fmla="*/ 503 w 1005"/>
                <a:gd name="T5" fmla="*/ 530 h 530"/>
                <a:gd name="T6" fmla="*/ 1005 w 1005"/>
                <a:gd name="T7" fmla="*/ 265 h 530"/>
                <a:gd name="T8" fmla="*/ 503 w 1005"/>
                <a:gd name="T9" fmla="*/ 0 h 530"/>
                <a:gd name="T10" fmla="*/ 0 60000 65536"/>
                <a:gd name="T11" fmla="*/ 0 60000 65536"/>
                <a:gd name="T12" fmla="*/ 0 60000 65536"/>
                <a:gd name="T13" fmla="*/ 0 60000 65536"/>
                <a:gd name="T14" fmla="*/ 0 60000 65536"/>
                <a:gd name="T15" fmla="*/ 0 w 1005"/>
                <a:gd name="T16" fmla="*/ 0 h 530"/>
                <a:gd name="T17" fmla="*/ 1005 w 1005"/>
                <a:gd name="T18" fmla="*/ 530 h 530"/>
              </a:gdLst>
              <a:ahLst/>
              <a:cxnLst>
                <a:cxn ang="T10">
                  <a:pos x="T0" y="T1"/>
                </a:cxn>
                <a:cxn ang="T11">
                  <a:pos x="T2" y="T3"/>
                </a:cxn>
                <a:cxn ang="T12">
                  <a:pos x="T4" y="T5"/>
                </a:cxn>
                <a:cxn ang="T13">
                  <a:pos x="T6" y="T7"/>
                </a:cxn>
                <a:cxn ang="T14">
                  <a:pos x="T8" y="T9"/>
                </a:cxn>
              </a:cxnLst>
              <a:rect l="T15" t="T16" r="T17" b="T18"/>
              <a:pathLst>
                <a:path w="1005" h="530">
                  <a:moveTo>
                    <a:pt x="503" y="0"/>
                  </a:moveTo>
                  <a:lnTo>
                    <a:pt x="0" y="265"/>
                  </a:lnTo>
                  <a:lnTo>
                    <a:pt x="503" y="530"/>
                  </a:lnTo>
                  <a:lnTo>
                    <a:pt x="1005" y="265"/>
                  </a:lnTo>
                  <a:lnTo>
                    <a:pt x="503" y="0"/>
                  </a:lnTo>
                  <a:close/>
                </a:path>
              </a:pathLst>
            </a:custGeom>
            <a:solidFill>
              <a:srgbClr val="FFFFFF"/>
            </a:solidFill>
            <a:ln w="11113">
              <a:solidFill>
                <a:srgbClr val="000000"/>
              </a:solidFill>
              <a:round/>
              <a:headEnd/>
              <a:tailEnd/>
            </a:ln>
          </p:spPr>
          <p:txBody>
            <a:bodyPr/>
            <a:lstStyle/>
            <a:p>
              <a:endParaRPr lang="en-US"/>
            </a:p>
          </p:txBody>
        </p:sp>
        <p:sp>
          <p:nvSpPr>
            <p:cNvPr id="37906" name="Rectangle 17"/>
            <p:cNvSpPr>
              <a:spLocks noChangeArrowheads="1"/>
            </p:cNvSpPr>
            <p:nvPr/>
          </p:nvSpPr>
          <p:spPr bwMode="auto">
            <a:xfrm>
              <a:off x="4173" y="1706"/>
              <a:ext cx="220"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Eats</a:t>
              </a:r>
              <a:endParaRPr lang="en-US"/>
            </a:p>
          </p:txBody>
        </p:sp>
        <p:sp>
          <p:nvSpPr>
            <p:cNvPr id="37907" name="Rectangle 18"/>
            <p:cNvSpPr>
              <a:spLocks noChangeArrowheads="1"/>
            </p:cNvSpPr>
            <p:nvPr/>
          </p:nvSpPr>
          <p:spPr bwMode="auto">
            <a:xfrm>
              <a:off x="4398" y="1706"/>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 </a:t>
              </a:r>
              <a:endParaRPr lang="en-US"/>
            </a:p>
          </p:txBody>
        </p:sp>
        <p:sp>
          <p:nvSpPr>
            <p:cNvPr id="37908" name="Freeform 19"/>
            <p:cNvSpPr>
              <a:spLocks/>
            </p:cNvSpPr>
            <p:nvPr/>
          </p:nvSpPr>
          <p:spPr bwMode="auto">
            <a:xfrm>
              <a:off x="1144" y="1447"/>
              <a:ext cx="999" cy="530"/>
            </a:xfrm>
            <a:custGeom>
              <a:avLst/>
              <a:gdLst>
                <a:gd name="T0" fmla="*/ 496 w 999"/>
                <a:gd name="T1" fmla="*/ 0 h 530"/>
                <a:gd name="T2" fmla="*/ 0 w 999"/>
                <a:gd name="T3" fmla="*/ 265 h 530"/>
                <a:gd name="T4" fmla="*/ 496 w 999"/>
                <a:gd name="T5" fmla="*/ 530 h 530"/>
                <a:gd name="T6" fmla="*/ 999 w 999"/>
                <a:gd name="T7" fmla="*/ 265 h 530"/>
                <a:gd name="T8" fmla="*/ 496 w 999"/>
                <a:gd name="T9" fmla="*/ 0 h 530"/>
                <a:gd name="T10" fmla="*/ 0 60000 65536"/>
                <a:gd name="T11" fmla="*/ 0 60000 65536"/>
                <a:gd name="T12" fmla="*/ 0 60000 65536"/>
                <a:gd name="T13" fmla="*/ 0 60000 65536"/>
                <a:gd name="T14" fmla="*/ 0 60000 65536"/>
                <a:gd name="T15" fmla="*/ 0 w 999"/>
                <a:gd name="T16" fmla="*/ 0 h 530"/>
                <a:gd name="T17" fmla="*/ 999 w 999"/>
                <a:gd name="T18" fmla="*/ 530 h 530"/>
              </a:gdLst>
              <a:ahLst/>
              <a:cxnLst>
                <a:cxn ang="T10">
                  <a:pos x="T0" y="T1"/>
                </a:cxn>
                <a:cxn ang="T11">
                  <a:pos x="T2" y="T3"/>
                </a:cxn>
                <a:cxn ang="T12">
                  <a:pos x="T4" y="T5"/>
                </a:cxn>
                <a:cxn ang="T13">
                  <a:pos x="T6" y="T7"/>
                </a:cxn>
                <a:cxn ang="T14">
                  <a:pos x="T8" y="T9"/>
                </a:cxn>
              </a:cxnLst>
              <a:rect l="T15" t="T16" r="T17" b="T18"/>
              <a:pathLst>
                <a:path w="999" h="530">
                  <a:moveTo>
                    <a:pt x="496" y="0"/>
                  </a:moveTo>
                  <a:lnTo>
                    <a:pt x="0" y="265"/>
                  </a:lnTo>
                  <a:lnTo>
                    <a:pt x="496" y="530"/>
                  </a:lnTo>
                  <a:lnTo>
                    <a:pt x="999" y="265"/>
                  </a:lnTo>
                  <a:lnTo>
                    <a:pt x="496" y="0"/>
                  </a:lnTo>
                  <a:close/>
                </a:path>
              </a:pathLst>
            </a:custGeom>
            <a:solidFill>
              <a:srgbClr val="FFFFFF"/>
            </a:solidFill>
            <a:ln w="11113">
              <a:solidFill>
                <a:srgbClr val="000000"/>
              </a:solidFill>
              <a:round/>
              <a:headEnd/>
              <a:tailEnd/>
            </a:ln>
          </p:spPr>
          <p:txBody>
            <a:bodyPr/>
            <a:lstStyle/>
            <a:p>
              <a:endParaRPr lang="en-US"/>
            </a:p>
          </p:txBody>
        </p:sp>
        <p:sp>
          <p:nvSpPr>
            <p:cNvPr id="37909" name="Rectangle 20"/>
            <p:cNvSpPr>
              <a:spLocks noChangeArrowheads="1"/>
            </p:cNvSpPr>
            <p:nvPr/>
          </p:nvSpPr>
          <p:spPr bwMode="auto">
            <a:xfrm>
              <a:off x="1653" y="1653"/>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 </a:t>
              </a:r>
              <a:endParaRPr lang="en-US"/>
            </a:p>
          </p:txBody>
        </p:sp>
        <p:sp>
          <p:nvSpPr>
            <p:cNvPr id="37910" name="Freeform 21"/>
            <p:cNvSpPr>
              <a:spLocks/>
            </p:cNvSpPr>
            <p:nvPr/>
          </p:nvSpPr>
          <p:spPr bwMode="auto">
            <a:xfrm>
              <a:off x="2407" y="2084"/>
              <a:ext cx="999" cy="523"/>
            </a:xfrm>
            <a:custGeom>
              <a:avLst/>
              <a:gdLst>
                <a:gd name="T0" fmla="*/ 503 w 999"/>
                <a:gd name="T1" fmla="*/ 0 h 523"/>
                <a:gd name="T2" fmla="*/ 0 w 999"/>
                <a:gd name="T3" fmla="*/ 258 h 523"/>
                <a:gd name="T4" fmla="*/ 503 w 999"/>
                <a:gd name="T5" fmla="*/ 523 h 523"/>
                <a:gd name="T6" fmla="*/ 999 w 999"/>
                <a:gd name="T7" fmla="*/ 258 h 523"/>
                <a:gd name="T8" fmla="*/ 503 w 999"/>
                <a:gd name="T9" fmla="*/ 0 h 523"/>
                <a:gd name="T10" fmla="*/ 0 60000 65536"/>
                <a:gd name="T11" fmla="*/ 0 60000 65536"/>
                <a:gd name="T12" fmla="*/ 0 60000 65536"/>
                <a:gd name="T13" fmla="*/ 0 60000 65536"/>
                <a:gd name="T14" fmla="*/ 0 60000 65536"/>
                <a:gd name="T15" fmla="*/ 0 w 999"/>
                <a:gd name="T16" fmla="*/ 0 h 523"/>
                <a:gd name="T17" fmla="*/ 999 w 999"/>
                <a:gd name="T18" fmla="*/ 523 h 523"/>
              </a:gdLst>
              <a:ahLst/>
              <a:cxnLst>
                <a:cxn ang="T10">
                  <a:pos x="T0" y="T1"/>
                </a:cxn>
                <a:cxn ang="T11">
                  <a:pos x="T2" y="T3"/>
                </a:cxn>
                <a:cxn ang="T12">
                  <a:pos x="T4" y="T5"/>
                </a:cxn>
                <a:cxn ang="T13">
                  <a:pos x="T6" y="T7"/>
                </a:cxn>
                <a:cxn ang="T14">
                  <a:pos x="T8" y="T9"/>
                </a:cxn>
              </a:cxnLst>
              <a:rect l="T15" t="T16" r="T17" b="T18"/>
              <a:pathLst>
                <a:path w="999" h="523">
                  <a:moveTo>
                    <a:pt x="503" y="0"/>
                  </a:moveTo>
                  <a:lnTo>
                    <a:pt x="0" y="258"/>
                  </a:lnTo>
                  <a:lnTo>
                    <a:pt x="503" y="523"/>
                  </a:lnTo>
                  <a:lnTo>
                    <a:pt x="999" y="258"/>
                  </a:lnTo>
                  <a:lnTo>
                    <a:pt x="503" y="0"/>
                  </a:lnTo>
                  <a:close/>
                </a:path>
              </a:pathLst>
            </a:custGeom>
            <a:solidFill>
              <a:srgbClr val="FFFFFF"/>
            </a:solidFill>
            <a:ln w="11113">
              <a:solidFill>
                <a:srgbClr val="000000"/>
              </a:solidFill>
              <a:round/>
              <a:headEnd/>
              <a:tailEnd/>
            </a:ln>
          </p:spPr>
          <p:txBody>
            <a:bodyPr/>
            <a:lstStyle/>
            <a:p>
              <a:endParaRPr lang="en-US"/>
            </a:p>
          </p:txBody>
        </p:sp>
        <p:sp>
          <p:nvSpPr>
            <p:cNvPr id="37911" name="Rectangle 22"/>
            <p:cNvSpPr>
              <a:spLocks noChangeArrowheads="1"/>
            </p:cNvSpPr>
            <p:nvPr/>
          </p:nvSpPr>
          <p:spPr bwMode="auto">
            <a:xfrm>
              <a:off x="2791" y="2289"/>
              <a:ext cx="243"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Pays</a:t>
              </a:r>
              <a:endParaRPr lang="en-US"/>
            </a:p>
          </p:txBody>
        </p:sp>
        <p:sp>
          <p:nvSpPr>
            <p:cNvPr id="37912" name="Rectangle 23"/>
            <p:cNvSpPr>
              <a:spLocks noChangeArrowheads="1"/>
            </p:cNvSpPr>
            <p:nvPr/>
          </p:nvSpPr>
          <p:spPr bwMode="auto">
            <a:xfrm>
              <a:off x="3035" y="2289"/>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 </a:t>
              </a:r>
              <a:endParaRPr lang="en-US"/>
            </a:p>
          </p:txBody>
        </p:sp>
        <p:sp>
          <p:nvSpPr>
            <p:cNvPr id="37913" name="Line 24"/>
            <p:cNvSpPr>
              <a:spLocks noChangeShapeType="1"/>
            </p:cNvSpPr>
            <p:nvPr/>
          </p:nvSpPr>
          <p:spPr bwMode="auto">
            <a:xfrm flipH="1">
              <a:off x="1667" y="2342"/>
              <a:ext cx="740" cy="1"/>
            </a:xfrm>
            <a:prstGeom prst="line">
              <a:avLst/>
            </a:prstGeom>
            <a:noFill/>
            <a:ln w="11113">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14" name="Line 25"/>
            <p:cNvSpPr>
              <a:spLocks noChangeShapeType="1"/>
            </p:cNvSpPr>
            <p:nvPr/>
          </p:nvSpPr>
          <p:spPr bwMode="auto">
            <a:xfrm>
              <a:off x="3406" y="2342"/>
              <a:ext cx="635" cy="1"/>
            </a:xfrm>
            <a:prstGeom prst="line">
              <a:avLst/>
            </a:prstGeom>
            <a:noFill/>
            <a:ln w="11113">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15" name="Line 26"/>
            <p:cNvSpPr>
              <a:spLocks noChangeShapeType="1"/>
            </p:cNvSpPr>
            <p:nvPr/>
          </p:nvSpPr>
          <p:spPr bwMode="auto">
            <a:xfrm flipH="1">
              <a:off x="986" y="1712"/>
              <a:ext cx="158" cy="1"/>
            </a:xfrm>
            <a:prstGeom prst="line">
              <a:avLst/>
            </a:prstGeom>
            <a:noFill/>
            <a:ln w="11113">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16" name="Line 27"/>
            <p:cNvSpPr>
              <a:spLocks noChangeShapeType="1"/>
            </p:cNvSpPr>
            <p:nvPr/>
          </p:nvSpPr>
          <p:spPr bwMode="auto">
            <a:xfrm>
              <a:off x="986" y="1712"/>
              <a:ext cx="1" cy="478"/>
            </a:xfrm>
            <a:prstGeom prst="line">
              <a:avLst/>
            </a:prstGeom>
            <a:noFill/>
            <a:ln w="11113">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17" name="Line 28"/>
            <p:cNvSpPr>
              <a:spLocks noChangeShapeType="1"/>
            </p:cNvSpPr>
            <p:nvPr/>
          </p:nvSpPr>
          <p:spPr bwMode="auto">
            <a:xfrm>
              <a:off x="2143" y="1712"/>
              <a:ext cx="635" cy="1"/>
            </a:xfrm>
            <a:prstGeom prst="line">
              <a:avLst/>
            </a:prstGeom>
            <a:noFill/>
            <a:ln w="11113">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18" name="Line 29"/>
            <p:cNvSpPr>
              <a:spLocks noChangeShapeType="1"/>
            </p:cNvSpPr>
            <p:nvPr/>
          </p:nvSpPr>
          <p:spPr bwMode="auto">
            <a:xfrm flipV="1">
              <a:off x="2778" y="1553"/>
              <a:ext cx="1" cy="159"/>
            </a:xfrm>
            <a:prstGeom prst="line">
              <a:avLst/>
            </a:prstGeom>
            <a:noFill/>
            <a:ln w="11113">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19" name="Line 30"/>
            <p:cNvSpPr>
              <a:spLocks noChangeShapeType="1"/>
            </p:cNvSpPr>
            <p:nvPr/>
          </p:nvSpPr>
          <p:spPr bwMode="auto">
            <a:xfrm flipH="1">
              <a:off x="3042" y="1765"/>
              <a:ext cx="734" cy="1"/>
            </a:xfrm>
            <a:prstGeom prst="line">
              <a:avLst/>
            </a:prstGeom>
            <a:noFill/>
            <a:ln w="11113">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20" name="Line 31"/>
            <p:cNvSpPr>
              <a:spLocks noChangeShapeType="1"/>
            </p:cNvSpPr>
            <p:nvPr/>
          </p:nvSpPr>
          <p:spPr bwMode="auto">
            <a:xfrm flipV="1">
              <a:off x="3042" y="1553"/>
              <a:ext cx="1" cy="212"/>
            </a:xfrm>
            <a:prstGeom prst="line">
              <a:avLst/>
            </a:prstGeom>
            <a:noFill/>
            <a:ln w="11113">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21" name="Line 32"/>
            <p:cNvSpPr>
              <a:spLocks noChangeShapeType="1"/>
            </p:cNvSpPr>
            <p:nvPr/>
          </p:nvSpPr>
          <p:spPr bwMode="auto">
            <a:xfrm>
              <a:off x="4781" y="1765"/>
              <a:ext cx="106" cy="1"/>
            </a:xfrm>
            <a:prstGeom prst="line">
              <a:avLst/>
            </a:prstGeom>
            <a:noFill/>
            <a:ln w="11113">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22" name="Line 33"/>
            <p:cNvSpPr>
              <a:spLocks noChangeShapeType="1"/>
            </p:cNvSpPr>
            <p:nvPr/>
          </p:nvSpPr>
          <p:spPr bwMode="auto">
            <a:xfrm>
              <a:off x="4887" y="1765"/>
              <a:ext cx="1" cy="425"/>
            </a:xfrm>
            <a:prstGeom prst="line">
              <a:avLst/>
            </a:prstGeom>
            <a:noFill/>
            <a:ln w="11113">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23" name="Rectangle 34"/>
            <p:cNvSpPr>
              <a:spLocks noChangeArrowheads="1"/>
            </p:cNvSpPr>
            <p:nvPr/>
          </p:nvSpPr>
          <p:spPr bwMode="auto">
            <a:xfrm>
              <a:off x="1349" y="1606"/>
              <a:ext cx="642" cy="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7924" name="Rectangle 35"/>
            <p:cNvSpPr>
              <a:spLocks noChangeArrowheads="1"/>
            </p:cNvSpPr>
            <p:nvPr/>
          </p:nvSpPr>
          <p:spPr bwMode="auto">
            <a:xfrm>
              <a:off x="1415" y="1646"/>
              <a:ext cx="445"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Prepares</a:t>
              </a:r>
              <a:endParaRPr lang="en-US"/>
            </a:p>
          </p:txBody>
        </p:sp>
        <p:sp>
          <p:nvSpPr>
            <p:cNvPr id="37925" name="Rectangle 36"/>
            <p:cNvSpPr>
              <a:spLocks noChangeArrowheads="1"/>
            </p:cNvSpPr>
            <p:nvPr/>
          </p:nvSpPr>
          <p:spPr bwMode="auto">
            <a:xfrm>
              <a:off x="1872" y="1646"/>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charset="0"/>
                </a:rPr>
                <a:t> </a:t>
              </a:r>
              <a:endParaRPr lang="en-US"/>
            </a:p>
          </p:txBody>
        </p:sp>
        <p:sp>
          <p:nvSpPr>
            <p:cNvPr id="37926" name="Rectangle 37"/>
            <p:cNvSpPr>
              <a:spLocks noChangeArrowheads="1"/>
            </p:cNvSpPr>
            <p:nvPr/>
          </p:nvSpPr>
          <p:spPr bwMode="auto">
            <a:xfrm>
              <a:off x="933" y="2123"/>
              <a:ext cx="105" cy="27"/>
            </a:xfrm>
            <a:prstGeom prst="rect">
              <a:avLst/>
            </a:prstGeom>
            <a:solidFill>
              <a:srgbClr val="0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7927" name="Rectangle 38"/>
            <p:cNvSpPr>
              <a:spLocks noChangeArrowheads="1"/>
            </p:cNvSpPr>
            <p:nvPr/>
          </p:nvSpPr>
          <p:spPr bwMode="auto">
            <a:xfrm>
              <a:off x="2725" y="1593"/>
              <a:ext cx="105" cy="26"/>
            </a:xfrm>
            <a:prstGeom prst="rect">
              <a:avLst/>
            </a:prstGeom>
            <a:solidFill>
              <a:srgbClr val="0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7928" name="Oval 39"/>
            <p:cNvSpPr>
              <a:spLocks noChangeArrowheads="1"/>
            </p:cNvSpPr>
            <p:nvPr/>
          </p:nvSpPr>
          <p:spPr bwMode="auto">
            <a:xfrm>
              <a:off x="3935" y="2296"/>
              <a:ext cx="112" cy="106"/>
            </a:xfrm>
            <a:prstGeom prst="ellipse">
              <a:avLst/>
            </a:prstGeom>
            <a:solidFill>
              <a:srgbClr val="0000FF"/>
            </a:solidFill>
            <a:ln w="11113">
              <a:solidFill>
                <a:srgbClr val="008080"/>
              </a:solidFill>
              <a:round/>
              <a:headEnd/>
              <a:tailEnd/>
            </a:ln>
          </p:spPr>
          <p:txBody>
            <a:bodyPr/>
            <a:lstStyle/>
            <a:p>
              <a:endParaRPr lang="en-US"/>
            </a:p>
          </p:txBody>
        </p:sp>
        <p:sp>
          <p:nvSpPr>
            <p:cNvPr id="37929" name="Oval 40"/>
            <p:cNvSpPr>
              <a:spLocks noChangeArrowheads="1"/>
            </p:cNvSpPr>
            <p:nvPr/>
          </p:nvSpPr>
          <p:spPr bwMode="auto">
            <a:xfrm>
              <a:off x="2989" y="1553"/>
              <a:ext cx="113" cy="113"/>
            </a:xfrm>
            <a:prstGeom prst="ellipse">
              <a:avLst/>
            </a:prstGeom>
            <a:solidFill>
              <a:srgbClr val="0000FF"/>
            </a:solidFill>
            <a:ln w="11113">
              <a:solidFill>
                <a:srgbClr val="008080"/>
              </a:solidFill>
              <a:round/>
              <a:headEnd/>
              <a:tailEnd/>
            </a:ln>
          </p:spPr>
          <p:txBody>
            <a:bodyPr/>
            <a:lstStyle/>
            <a:p>
              <a:endParaRPr lang="en-US"/>
            </a:p>
          </p:txBody>
        </p:sp>
        <p:sp>
          <p:nvSpPr>
            <p:cNvPr id="37930" name="Oval 41"/>
            <p:cNvSpPr>
              <a:spLocks noChangeArrowheads="1"/>
            </p:cNvSpPr>
            <p:nvPr/>
          </p:nvSpPr>
          <p:spPr bwMode="auto">
            <a:xfrm>
              <a:off x="4834" y="2084"/>
              <a:ext cx="112" cy="112"/>
            </a:xfrm>
            <a:prstGeom prst="ellipse">
              <a:avLst/>
            </a:prstGeom>
            <a:solidFill>
              <a:srgbClr val="0000FF"/>
            </a:solidFill>
            <a:ln w="11113">
              <a:solidFill>
                <a:srgbClr val="008080"/>
              </a:solidFill>
              <a:round/>
              <a:headEnd/>
              <a:tailEnd/>
            </a:ln>
          </p:spPr>
          <p:txBody>
            <a:bodyPr/>
            <a:lstStyle/>
            <a:p>
              <a:endParaRPr lang="en-US"/>
            </a:p>
          </p:txBody>
        </p:sp>
        <p:sp>
          <p:nvSpPr>
            <p:cNvPr id="37931" name="Oval 43"/>
            <p:cNvSpPr>
              <a:spLocks noChangeArrowheads="1"/>
            </p:cNvSpPr>
            <p:nvPr/>
          </p:nvSpPr>
          <p:spPr bwMode="auto">
            <a:xfrm>
              <a:off x="1667" y="2296"/>
              <a:ext cx="112" cy="106"/>
            </a:xfrm>
            <a:prstGeom prst="ellipse">
              <a:avLst/>
            </a:prstGeom>
            <a:solidFill>
              <a:srgbClr val="0000FF"/>
            </a:solidFill>
            <a:ln w="11113">
              <a:solidFill>
                <a:srgbClr val="008080"/>
              </a:solidFill>
              <a:round/>
              <a:headEnd/>
              <a:tailEnd/>
            </a:ln>
          </p:spPr>
          <p:txBody>
            <a:bodyPr/>
            <a:lstStyle/>
            <a:p>
              <a:endParaRPr lang="en-US"/>
            </a:p>
          </p:txBody>
        </p:sp>
        <p:sp>
          <p:nvSpPr>
            <p:cNvPr id="37932" name="Rectangle 44"/>
            <p:cNvSpPr>
              <a:spLocks noChangeArrowheads="1"/>
            </p:cNvSpPr>
            <p:nvPr/>
          </p:nvSpPr>
          <p:spPr bwMode="auto">
            <a:xfrm>
              <a:off x="774" y="1977"/>
              <a:ext cx="218"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7933" name="Rectangle 45"/>
            <p:cNvSpPr>
              <a:spLocks noChangeArrowheads="1"/>
            </p:cNvSpPr>
            <p:nvPr/>
          </p:nvSpPr>
          <p:spPr bwMode="auto">
            <a:xfrm>
              <a:off x="840" y="2018"/>
              <a:ext cx="58"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1</a:t>
              </a:r>
              <a:endParaRPr lang="en-US"/>
            </a:p>
          </p:txBody>
        </p:sp>
        <p:sp>
          <p:nvSpPr>
            <p:cNvPr id="37934" name="Rectangle 46"/>
            <p:cNvSpPr>
              <a:spLocks noChangeArrowheads="1"/>
            </p:cNvSpPr>
            <p:nvPr/>
          </p:nvSpPr>
          <p:spPr bwMode="auto">
            <a:xfrm>
              <a:off x="900" y="2018"/>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 </a:t>
              </a:r>
              <a:endParaRPr lang="en-US"/>
            </a:p>
          </p:txBody>
        </p:sp>
        <p:sp>
          <p:nvSpPr>
            <p:cNvPr id="37935" name="Rectangle 47"/>
            <p:cNvSpPr>
              <a:spLocks noChangeArrowheads="1"/>
            </p:cNvSpPr>
            <p:nvPr/>
          </p:nvSpPr>
          <p:spPr bwMode="auto">
            <a:xfrm>
              <a:off x="3148" y="1553"/>
              <a:ext cx="211" cy="1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7936" name="Rectangle 48"/>
            <p:cNvSpPr>
              <a:spLocks noChangeArrowheads="1"/>
            </p:cNvSpPr>
            <p:nvPr/>
          </p:nvSpPr>
          <p:spPr bwMode="auto">
            <a:xfrm>
              <a:off x="3214" y="1593"/>
              <a:ext cx="64"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n</a:t>
              </a:r>
              <a:endParaRPr lang="en-US"/>
            </a:p>
          </p:txBody>
        </p:sp>
        <p:sp>
          <p:nvSpPr>
            <p:cNvPr id="37937" name="Rectangle 49"/>
            <p:cNvSpPr>
              <a:spLocks noChangeArrowheads="1"/>
            </p:cNvSpPr>
            <p:nvPr/>
          </p:nvSpPr>
          <p:spPr bwMode="auto">
            <a:xfrm>
              <a:off x="3280" y="1593"/>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 </a:t>
              </a:r>
              <a:endParaRPr lang="en-US"/>
            </a:p>
          </p:txBody>
        </p:sp>
        <p:sp>
          <p:nvSpPr>
            <p:cNvPr id="37938" name="Rectangle 50"/>
            <p:cNvSpPr>
              <a:spLocks noChangeArrowheads="1"/>
            </p:cNvSpPr>
            <p:nvPr/>
          </p:nvSpPr>
          <p:spPr bwMode="auto">
            <a:xfrm>
              <a:off x="2407" y="1553"/>
              <a:ext cx="218" cy="1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7939" name="Rectangle 51"/>
            <p:cNvSpPr>
              <a:spLocks noChangeArrowheads="1"/>
            </p:cNvSpPr>
            <p:nvPr/>
          </p:nvSpPr>
          <p:spPr bwMode="auto">
            <a:xfrm>
              <a:off x="2473" y="1593"/>
              <a:ext cx="64"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n</a:t>
              </a:r>
              <a:endParaRPr lang="en-US"/>
            </a:p>
          </p:txBody>
        </p:sp>
        <p:sp>
          <p:nvSpPr>
            <p:cNvPr id="37940" name="Rectangle 52"/>
            <p:cNvSpPr>
              <a:spLocks noChangeArrowheads="1"/>
            </p:cNvSpPr>
            <p:nvPr/>
          </p:nvSpPr>
          <p:spPr bwMode="auto">
            <a:xfrm>
              <a:off x="2539" y="1593"/>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 </a:t>
              </a:r>
              <a:endParaRPr lang="en-US"/>
            </a:p>
          </p:txBody>
        </p:sp>
        <p:sp>
          <p:nvSpPr>
            <p:cNvPr id="37941" name="Rectangle 53"/>
            <p:cNvSpPr>
              <a:spLocks noChangeArrowheads="1"/>
            </p:cNvSpPr>
            <p:nvPr/>
          </p:nvSpPr>
          <p:spPr bwMode="auto">
            <a:xfrm>
              <a:off x="4570" y="1977"/>
              <a:ext cx="324"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7942" name="Rectangle 54"/>
            <p:cNvSpPr>
              <a:spLocks noChangeArrowheads="1"/>
            </p:cNvSpPr>
            <p:nvPr/>
          </p:nvSpPr>
          <p:spPr bwMode="auto">
            <a:xfrm>
              <a:off x="4636" y="2018"/>
              <a:ext cx="92"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m</a:t>
              </a:r>
              <a:endParaRPr lang="en-US"/>
            </a:p>
          </p:txBody>
        </p:sp>
        <p:sp>
          <p:nvSpPr>
            <p:cNvPr id="37943" name="Rectangle 55"/>
            <p:cNvSpPr>
              <a:spLocks noChangeArrowheads="1"/>
            </p:cNvSpPr>
            <p:nvPr/>
          </p:nvSpPr>
          <p:spPr bwMode="auto">
            <a:xfrm>
              <a:off x="4728" y="2018"/>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 </a:t>
              </a:r>
              <a:endParaRPr lang="en-US"/>
            </a:p>
          </p:txBody>
        </p:sp>
        <p:sp>
          <p:nvSpPr>
            <p:cNvPr id="37944" name="Rectangle 56"/>
            <p:cNvSpPr>
              <a:spLocks noChangeArrowheads="1"/>
            </p:cNvSpPr>
            <p:nvPr/>
          </p:nvSpPr>
          <p:spPr bwMode="auto">
            <a:xfrm>
              <a:off x="3723" y="2342"/>
              <a:ext cx="324"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7945" name="Rectangle 57"/>
            <p:cNvSpPr>
              <a:spLocks noChangeArrowheads="1"/>
            </p:cNvSpPr>
            <p:nvPr/>
          </p:nvSpPr>
          <p:spPr bwMode="auto">
            <a:xfrm>
              <a:off x="3789" y="2382"/>
              <a:ext cx="92"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m</a:t>
              </a:r>
              <a:endParaRPr lang="en-US"/>
            </a:p>
          </p:txBody>
        </p:sp>
        <p:sp>
          <p:nvSpPr>
            <p:cNvPr id="37946" name="Rectangle 58"/>
            <p:cNvSpPr>
              <a:spLocks noChangeArrowheads="1"/>
            </p:cNvSpPr>
            <p:nvPr/>
          </p:nvSpPr>
          <p:spPr bwMode="auto">
            <a:xfrm>
              <a:off x="3882" y="2382"/>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 </a:t>
              </a:r>
              <a:endParaRPr lang="en-US"/>
            </a:p>
          </p:txBody>
        </p:sp>
        <p:sp>
          <p:nvSpPr>
            <p:cNvPr id="37947" name="Rectangle 59"/>
            <p:cNvSpPr>
              <a:spLocks noChangeArrowheads="1"/>
            </p:cNvSpPr>
            <p:nvPr/>
          </p:nvSpPr>
          <p:spPr bwMode="auto">
            <a:xfrm>
              <a:off x="1667" y="2342"/>
              <a:ext cx="218" cy="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7948" name="Rectangle 60"/>
            <p:cNvSpPr>
              <a:spLocks noChangeArrowheads="1"/>
            </p:cNvSpPr>
            <p:nvPr/>
          </p:nvSpPr>
          <p:spPr bwMode="auto">
            <a:xfrm>
              <a:off x="1733" y="2382"/>
              <a:ext cx="64"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n</a:t>
              </a:r>
              <a:endParaRPr lang="en-US"/>
            </a:p>
          </p:txBody>
        </p:sp>
        <p:sp>
          <p:nvSpPr>
            <p:cNvPr id="37949" name="Rectangle 61"/>
            <p:cNvSpPr>
              <a:spLocks noChangeArrowheads="1"/>
            </p:cNvSpPr>
            <p:nvPr/>
          </p:nvSpPr>
          <p:spPr bwMode="auto">
            <a:xfrm>
              <a:off x="1792" y="2382"/>
              <a:ext cx="2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b="1">
                  <a:solidFill>
                    <a:srgbClr val="FF0000"/>
                  </a:solidFill>
                  <a:latin typeface="Arial" charset="0"/>
                </a:rPr>
                <a:t> </a:t>
              </a:r>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E10A00E-93C8-E041-960D-209B3876E86D}" type="datetime1">
              <a:rPr lang="en-US" sz="1200"/>
              <a:pPr/>
              <a:t>10/15/21</a:t>
            </a:fld>
            <a:endParaRPr lang="en-US" sz="1200"/>
          </a:p>
        </p:txBody>
      </p:sp>
      <p:sp>
        <p:nvSpPr>
          <p:cNvPr id="3891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A1301CF-228B-A24E-A2DC-65A06178E567}" type="slidenum">
              <a:rPr lang="en-US" sz="1200"/>
              <a:pPr/>
              <a:t>17</a:t>
            </a:fld>
            <a:endParaRPr lang="en-US" sz="1200"/>
          </a:p>
        </p:txBody>
      </p:sp>
      <p:sp>
        <p:nvSpPr>
          <p:cNvPr id="38916" name="Rectangle 2"/>
          <p:cNvSpPr>
            <a:spLocks noGrp="1" noChangeArrowheads="1"/>
          </p:cNvSpPr>
          <p:nvPr>
            <p:ph type="title"/>
          </p:nvPr>
        </p:nvSpPr>
        <p:spPr/>
        <p:txBody>
          <a:bodyPr/>
          <a:lstStyle/>
          <a:p>
            <a:pPr eaLnBrk="1" hangingPunct="1"/>
            <a:r>
              <a:rPr lang="en-US">
                <a:latin typeface="Verdana" charset="0"/>
              </a:rPr>
              <a:t>ERD – Example 1 </a:t>
            </a:r>
            <a:br>
              <a:rPr lang="en-US">
                <a:latin typeface="Verdana" charset="0"/>
              </a:rPr>
            </a:br>
            <a:r>
              <a:rPr lang="en-US">
                <a:latin typeface="Verdana" charset="0"/>
              </a:rPr>
              <a:t>Explanation</a:t>
            </a:r>
          </a:p>
        </p:txBody>
      </p:sp>
      <p:sp>
        <p:nvSpPr>
          <p:cNvPr id="38917" name="Rectangle 3"/>
          <p:cNvSpPr>
            <a:spLocks noGrp="1" noChangeArrowheads="1"/>
          </p:cNvSpPr>
          <p:nvPr>
            <p:ph type="body" idx="1"/>
          </p:nvPr>
        </p:nvSpPr>
        <p:spPr>
          <a:xfrm>
            <a:off x="228600" y="1752600"/>
            <a:ext cx="8653463" cy="4267200"/>
          </a:xfrm>
        </p:spPr>
        <p:txBody>
          <a:bodyPr/>
          <a:lstStyle/>
          <a:p>
            <a:pPr marL="342900" indent="-342900" eaLnBrk="1" hangingPunct="1">
              <a:lnSpc>
                <a:spcPct val="90000"/>
              </a:lnSpc>
            </a:pPr>
            <a:r>
              <a:rPr lang="en-US" sz="1700">
                <a:latin typeface="Verdana" charset="0"/>
              </a:rPr>
              <a:t>Relationship – Prepares</a:t>
            </a:r>
          </a:p>
          <a:p>
            <a:pPr marL="742950" lvl="1" indent="-285750" eaLnBrk="1" hangingPunct="1">
              <a:lnSpc>
                <a:spcPct val="90000"/>
              </a:lnSpc>
            </a:pPr>
            <a:r>
              <a:rPr lang="en-US" sz="1700">
                <a:latin typeface="Verdana" charset="0"/>
                <a:ea typeface="ＭＳ Ｐゴシック" charset="0"/>
              </a:rPr>
              <a:t>Entities – Restaurant and Food</a:t>
            </a:r>
          </a:p>
          <a:p>
            <a:pPr marL="742950" lvl="1" indent="-285750" eaLnBrk="1" hangingPunct="1">
              <a:lnSpc>
                <a:spcPct val="90000"/>
              </a:lnSpc>
            </a:pPr>
            <a:r>
              <a:rPr lang="en-US" sz="1700">
                <a:latin typeface="Verdana" charset="0"/>
                <a:ea typeface="ＭＳ Ｐゴシック" charset="0"/>
              </a:rPr>
              <a:t>Cardinality for Restaurant is 1 	One restaurant prepares many </a:t>
            </a:r>
          </a:p>
          <a:p>
            <a:pPr marL="742950" lvl="1" indent="-285750" eaLnBrk="1" hangingPunct="1">
              <a:lnSpc>
                <a:spcPct val="90000"/>
              </a:lnSpc>
            </a:pPr>
            <a:r>
              <a:rPr lang="en-US" sz="1700">
                <a:latin typeface="Verdana" charset="0"/>
                <a:ea typeface="ＭＳ Ｐゴシック" charset="0"/>
              </a:rPr>
              <a:t>Cardinality for Food is n		food items</a:t>
            </a:r>
          </a:p>
          <a:p>
            <a:pPr marL="742950" lvl="1" indent="-285750" eaLnBrk="1" hangingPunct="1">
              <a:lnSpc>
                <a:spcPct val="90000"/>
              </a:lnSpc>
            </a:pPr>
            <a:r>
              <a:rPr lang="en-US" sz="1700">
                <a:latin typeface="Verdana" charset="0"/>
                <a:ea typeface="ＭＳ Ｐゴシック" charset="0"/>
              </a:rPr>
              <a:t>Modality for Restaurant is 1	Restaurant must prepare </a:t>
            </a:r>
          </a:p>
          <a:p>
            <a:pPr marL="742950" lvl="1" indent="-285750" eaLnBrk="1" hangingPunct="1">
              <a:lnSpc>
                <a:spcPct val="90000"/>
              </a:lnSpc>
            </a:pPr>
            <a:r>
              <a:rPr lang="en-US" sz="1700">
                <a:latin typeface="Verdana" charset="0"/>
                <a:ea typeface="ＭＳ Ｐゴシック" charset="0"/>
              </a:rPr>
              <a:t>Modality for Food is 1		      food items</a:t>
            </a:r>
          </a:p>
          <a:p>
            <a:pPr marL="342900" indent="-342900" eaLnBrk="1" hangingPunct="1">
              <a:lnSpc>
                <a:spcPct val="90000"/>
              </a:lnSpc>
            </a:pPr>
            <a:r>
              <a:rPr lang="en-US" sz="1700">
                <a:latin typeface="Verdana" charset="0"/>
              </a:rPr>
              <a:t>Relationship – Eats</a:t>
            </a:r>
          </a:p>
          <a:p>
            <a:pPr marL="742950" lvl="1" indent="-285750" eaLnBrk="1" hangingPunct="1">
              <a:lnSpc>
                <a:spcPct val="90000"/>
              </a:lnSpc>
            </a:pPr>
            <a:r>
              <a:rPr lang="en-US" sz="1700">
                <a:latin typeface="Verdana" charset="0"/>
                <a:ea typeface="ＭＳ Ｐゴシック" charset="0"/>
              </a:rPr>
              <a:t>Entities – Customer and Food</a:t>
            </a:r>
          </a:p>
          <a:p>
            <a:pPr marL="742950" lvl="1" indent="-285750" eaLnBrk="1" hangingPunct="1">
              <a:lnSpc>
                <a:spcPct val="90000"/>
              </a:lnSpc>
            </a:pPr>
            <a:r>
              <a:rPr lang="en-US" sz="1700">
                <a:latin typeface="Verdana" charset="0"/>
                <a:ea typeface="ＭＳ Ｐゴシック" charset="0"/>
              </a:rPr>
              <a:t>Cardinality for Customer is n	 Many customers eat several</a:t>
            </a:r>
          </a:p>
          <a:p>
            <a:pPr marL="742950" lvl="1" indent="-285750" eaLnBrk="1" hangingPunct="1">
              <a:lnSpc>
                <a:spcPct val="90000"/>
              </a:lnSpc>
            </a:pPr>
            <a:r>
              <a:rPr lang="en-US" sz="1700">
                <a:latin typeface="Verdana" charset="0"/>
                <a:ea typeface="ＭＳ Ｐゴシック" charset="0"/>
              </a:rPr>
              <a:t>Cardinality for Food is m		food items</a:t>
            </a:r>
          </a:p>
          <a:p>
            <a:pPr marL="742950" lvl="1" indent="-285750" eaLnBrk="1" hangingPunct="1">
              <a:lnSpc>
                <a:spcPct val="90000"/>
              </a:lnSpc>
            </a:pPr>
            <a:r>
              <a:rPr lang="en-US" sz="1700">
                <a:latin typeface="Verdana" charset="0"/>
                <a:ea typeface="ＭＳ Ｐゴシック" charset="0"/>
              </a:rPr>
              <a:t>Modality for Customer is 0		</a:t>
            </a:r>
          </a:p>
          <a:p>
            <a:pPr marL="742950" lvl="1" indent="-285750" eaLnBrk="1" hangingPunct="1">
              <a:lnSpc>
                <a:spcPct val="90000"/>
              </a:lnSpc>
            </a:pPr>
            <a:r>
              <a:rPr lang="en-US" sz="1700">
                <a:latin typeface="Verdana" charset="0"/>
                <a:ea typeface="ＭＳ Ｐゴシック" charset="0"/>
              </a:rPr>
              <a:t>Modality for Food is 0		</a:t>
            </a:r>
          </a:p>
          <a:p>
            <a:pPr marL="742950" lvl="1" indent="-285750" eaLnBrk="1" hangingPunct="1">
              <a:lnSpc>
                <a:spcPct val="90000"/>
              </a:lnSpc>
            </a:pPr>
            <a:r>
              <a:rPr lang="en-US" sz="1700">
                <a:latin typeface="Verdana" charset="0"/>
                <a:ea typeface="ＭＳ Ｐゴシック" charset="0"/>
              </a:rPr>
              <a:t>   				</a:t>
            </a:r>
          </a:p>
          <a:p>
            <a:pPr marL="342900" indent="-342900" eaLnBrk="1" hangingPunct="1">
              <a:lnSpc>
                <a:spcPct val="90000"/>
              </a:lnSpc>
              <a:buFont typeface="Wingdings" charset="0"/>
              <a:buNone/>
            </a:pPr>
            <a:endParaRPr lang="en-US" sz="2600">
              <a:latin typeface="Verdana" charset="0"/>
            </a:endParaRPr>
          </a:p>
        </p:txBody>
      </p:sp>
      <p:grpSp>
        <p:nvGrpSpPr>
          <p:cNvPr id="38918" name="Group 8"/>
          <p:cNvGrpSpPr>
            <a:grpSpLocks/>
          </p:cNvGrpSpPr>
          <p:nvPr/>
        </p:nvGrpSpPr>
        <p:grpSpPr bwMode="auto">
          <a:xfrm>
            <a:off x="4343400" y="2438400"/>
            <a:ext cx="381000" cy="2924175"/>
            <a:chOff x="2976" y="1728"/>
            <a:chExt cx="240" cy="1842"/>
          </a:xfrm>
        </p:grpSpPr>
        <p:sp>
          <p:nvSpPr>
            <p:cNvPr id="38919" name="AutoShape 4"/>
            <p:cNvSpPr>
              <a:spLocks noChangeArrowheads="1"/>
            </p:cNvSpPr>
            <p:nvPr/>
          </p:nvSpPr>
          <p:spPr bwMode="auto">
            <a:xfrm>
              <a:off x="2976" y="1728"/>
              <a:ext cx="240" cy="306"/>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38920" name="AutoShape 5"/>
            <p:cNvSpPr>
              <a:spLocks noChangeArrowheads="1"/>
            </p:cNvSpPr>
            <p:nvPr/>
          </p:nvSpPr>
          <p:spPr bwMode="auto">
            <a:xfrm>
              <a:off x="2976" y="2064"/>
              <a:ext cx="240" cy="306"/>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38921" name="AutoShape 6"/>
            <p:cNvSpPr>
              <a:spLocks noChangeArrowheads="1"/>
            </p:cNvSpPr>
            <p:nvPr/>
          </p:nvSpPr>
          <p:spPr bwMode="auto">
            <a:xfrm>
              <a:off x="2976" y="2784"/>
              <a:ext cx="240" cy="306"/>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38922" name="AutoShape 7"/>
            <p:cNvSpPr>
              <a:spLocks noChangeArrowheads="1"/>
            </p:cNvSpPr>
            <p:nvPr/>
          </p:nvSpPr>
          <p:spPr bwMode="auto">
            <a:xfrm>
              <a:off x="2976" y="3264"/>
              <a:ext cx="240" cy="306"/>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05FC35B-79B2-C348-958E-6C14CEC8CFDE}" type="datetime1">
              <a:rPr lang="en-US" sz="1200"/>
              <a:pPr/>
              <a:t>10/15/21</a:t>
            </a:fld>
            <a:endParaRPr lang="en-US" sz="1200"/>
          </a:p>
        </p:txBody>
      </p:sp>
      <p:sp>
        <p:nvSpPr>
          <p:cNvPr id="3993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5F8C2F1-8B99-2B43-B411-326513280D0D}" type="slidenum">
              <a:rPr lang="en-US" sz="1200"/>
              <a:pPr/>
              <a:t>18</a:t>
            </a:fld>
            <a:endParaRPr lang="en-US" sz="1200"/>
          </a:p>
        </p:txBody>
      </p:sp>
      <p:sp>
        <p:nvSpPr>
          <p:cNvPr id="39940" name="Rectangle 2"/>
          <p:cNvSpPr>
            <a:spLocks noGrp="1" noChangeArrowheads="1"/>
          </p:cNvSpPr>
          <p:nvPr>
            <p:ph type="title"/>
          </p:nvPr>
        </p:nvSpPr>
        <p:spPr/>
        <p:txBody>
          <a:bodyPr/>
          <a:lstStyle/>
          <a:p>
            <a:pPr eaLnBrk="1" hangingPunct="1"/>
            <a:r>
              <a:rPr lang="en-US">
                <a:latin typeface="Verdana" charset="0"/>
              </a:rPr>
              <a:t>ERD – Example 1</a:t>
            </a:r>
            <a:br>
              <a:rPr lang="en-US">
                <a:latin typeface="Verdana" charset="0"/>
              </a:rPr>
            </a:br>
            <a:r>
              <a:rPr lang="en-US">
                <a:latin typeface="Verdana" charset="0"/>
              </a:rPr>
              <a:t>Explanation (continued)</a:t>
            </a:r>
          </a:p>
        </p:txBody>
      </p:sp>
      <p:sp>
        <p:nvSpPr>
          <p:cNvPr id="39941" name="Rectangle 3"/>
          <p:cNvSpPr>
            <a:spLocks noGrp="1" noChangeArrowheads="1"/>
          </p:cNvSpPr>
          <p:nvPr>
            <p:ph type="body" idx="1"/>
          </p:nvPr>
        </p:nvSpPr>
        <p:spPr>
          <a:xfrm>
            <a:off x="0" y="1752600"/>
            <a:ext cx="8991600" cy="4267200"/>
          </a:xfrm>
        </p:spPr>
        <p:txBody>
          <a:bodyPr/>
          <a:lstStyle/>
          <a:p>
            <a:pPr marL="342900" indent="-342900" eaLnBrk="1" hangingPunct="1"/>
            <a:r>
              <a:rPr lang="en-US" sz="1900">
                <a:latin typeface="Verdana" charset="0"/>
              </a:rPr>
              <a:t>Relationship – Pays</a:t>
            </a:r>
          </a:p>
          <a:p>
            <a:pPr marL="742950" lvl="1" indent="-285750" eaLnBrk="1" hangingPunct="1"/>
            <a:r>
              <a:rPr lang="en-US" sz="2000">
                <a:latin typeface="Verdana" charset="0"/>
                <a:ea typeface="ＭＳ Ｐゴシック" charset="0"/>
              </a:rPr>
              <a:t>Entities: Customer and Restaurant</a:t>
            </a:r>
          </a:p>
          <a:p>
            <a:pPr marL="742950" lvl="1" indent="-285750" eaLnBrk="1" hangingPunct="1"/>
            <a:r>
              <a:rPr lang="en-US" sz="2000">
                <a:latin typeface="Verdana" charset="0"/>
                <a:ea typeface="ＭＳ Ｐゴシック" charset="0"/>
              </a:rPr>
              <a:t>Cardinality for Customer is m	    There are customers</a:t>
            </a:r>
          </a:p>
          <a:p>
            <a:pPr marL="742950" lvl="1" indent="-285750" eaLnBrk="1" hangingPunct="1"/>
            <a:r>
              <a:rPr lang="en-US" sz="2000">
                <a:latin typeface="Verdana" charset="0"/>
                <a:ea typeface="ＭＳ Ｐゴシック" charset="0"/>
              </a:rPr>
              <a:t>Cardinality for Restaurant is n     for a restaurant </a:t>
            </a:r>
          </a:p>
          <a:p>
            <a:pPr marL="742950" lvl="1" indent="-285750" eaLnBrk="1" hangingPunct="1"/>
            <a:r>
              <a:rPr lang="en-US" sz="2000">
                <a:latin typeface="Verdana" charset="0"/>
                <a:ea typeface="ＭＳ Ｐゴシック" charset="0"/>
              </a:rPr>
              <a:t> 					     and there are several 						     restaurants that</a:t>
            </a:r>
          </a:p>
          <a:p>
            <a:pPr marL="742950" lvl="1" indent="-285750" eaLnBrk="1" hangingPunct="1"/>
            <a:r>
              <a:rPr lang="en-US" sz="2000">
                <a:latin typeface="Verdana" charset="0"/>
                <a:ea typeface="ＭＳ Ｐゴシック" charset="0"/>
              </a:rPr>
              <a:t> 					     a customer visits</a:t>
            </a:r>
          </a:p>
          <a:p>
            <a:pPr marL="742950" lvl="1" indent="-285750" eaLnBrk="1" hangingPunct="1"/>
            <a:r>
              <a:rPr lang="en-US" sz="2000">
                <a:latin typeface="Verdana" charset="0"/>
                <a:ea typeface="ＭＳ Ｐゴシック" charset="0"/>
              </a:rPr>
              <a:t>Modality for Customer is 0	    Customer not interested in</a:t>
            </a:r>
          </a:p>
          <a:p>
            <a:pPr marL="742950" lvl="1" indent="-285750" eaLnBrk="1" hangingPunct="1"/>
            <a:r>
              <a:rPr lang="en-US" sz="2000">
                <a:latin typeface="Verdana" charset="0"/>
                <a:ea typeface="ＭＳ Ｐゴシック" charset="0"/>
              </a:rPr>
              <a:t>Modality for Restaurant is 0	    visiting any restaurant and</a:t>
            </a:r>
          </a:p>
          <a:p>
            <a:pPr marL="742950" lvl="1" indent="-285750" eaLnBrk="1" hangingPunct="1"/>
            <a:r>
              <a:rPr lang="en-US" sz="2000">
                <a:latin typeface="Verdana" charset="0"/>
                <a:ea typeface="ＭＳ Ｐゴシック" charset="0"/>
              </a:rPr>
              <a:t> 					    Restaurant does not have</a:t>
            </a:r>
          </a:p>
          <a:p>
            <a:pPr marL="742950" lvl="1" indent="-285750" eaLnBrk="1" hangingPunct="1"/>
            <a:r>
              <a:rPr lang="en-US" sz="2000">
                <a:latin typeface="Verdana" charset="0"/>
                <a:ea typeface="ＭＳ Ｐゴシック" charset="0"/>
              </a:rPr>
              <a:t> 					    any customer</a:t>
            </a:r>
          </a:p>
        </p:txBody>
      </p:sp>
      <p:grpSp>
        <p:nvGrpSpPr>
          <p:cNvPr id="39942" name="Group 6"/>
          <p:cNvGrpSpPr>
            <a:grpSpLocks/>
          </p:cNvGrpSpPr>
          <p:nvPr/>
        </p:nvGrpSpPr>
        <p:grpSpPr bwMode="auto">
          <a:xfrm>
            <a:off x="4572000" y="2743200"/>
            <a:ext cx="457200" cy="2314575"/>
            <a:chOff x="2976" y="1728"/>
            <a:chExt cx="288" cy="1458"/>
          </a:xfrm>
        </p:grpSpPr>
        <p:sp>
          <p:nvSpPr>
            <p:cNvPr id="39943" name="AutoShape 4"/>
            <p:cNvSpPr>
              <a:spLocks noChangeArrowheads="1"/>
            </p:cNvSpPr>
            <p:nvPr/>
          </p:nvSpPr>
          <p:spPr bwMode="auto">
            <a:xfrm>
              <a:off x="3024" y="1728"/>
              <a:ext cx="240" cy="306"/>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39944" name="AutoShape 5"/>
            <p:cNvSpPr>
              <a:spLocks noChangeArrowheads="1"/>
            </p:cNvSpPr>
            <p:nvPr/>
          </p:nvSpPr>
          <p:spPr bwMode="auto">
            <a:xfrm>
              <a:off x="2976" y="2880"/>
              <a:ext cx="240" cy="306"/>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FBEF011-EABA-304A-85C1-AF95F66DEF8B}" type="datetime1">
              <a:rPr lang="en-US" sz="1200"/>
              <a:pPr/>
              <a:t>10/15/21</a:t>
            </a:fld>
            <a:endParaRPr lang="en-US" sz="1200"/>
          </a:p>
        </p:txBody>
      </p:sp>
      <p:sp>
        <p:nvSpPr>
          <p:cNvPr id="4096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1972505-3F1C-4346-AF2F-8DE74BC37552}" type="slidenum">
              <a:rPr lang="en-US" sz="1200"/>
              <a:pPr/>
              <a:t>19</a:t>
            </a:fld>
            <a:endParaRPr lang="en-US" sz="1200"/>
          </a:p>
        </p:txBody>
      </p:sp>
      <p:sp>
        <p:nvSpPr>
          <p:cNvPr id="40964" name="Rectangle 2"/>
          <p:cNvSpPr>
            <a:spLocks noGrp="1" noChangeArrowheads="1"/>
          </p:cNvSpPr>
          <p:nvPr>
            <p:ph type="title"/>
          </p:nvPr>
        </p:nvSpPr>
        <p:spPr/>
        <p:txBody>
          <a:bodyPr/>
          <a:lstStyle/>
          <a:p>
            <a:pPr eaLnBrk="1" hangingPunct="1"/>
            <a:r>
              <a:rPr lang="en-US">
                <a:latin typeface="Verdana" charset="0"/>
              </a:rPr>
              <a:t>Default notations in ERD diagrams</a:t>
            </a:r>
          </a:p>
        </p:txBody>
      </p:sp>
      <p:sp>
        <p:nvSpPr>
          <p:cNvPr id="40965" name="Rectangle 3"/>
          <p:cNvSpPr>
            <a:spLocks noGrp="1" noChangeArrowheads="1"/>
          </p:cNvSpPr>
          <p:nvPr>
            <p:ph type="body" idx="1"/>
          </p:nvPr>
        </p:nvSpPr>
        <p:spPr/>
        <p:txBody>
          <a:bodyPr/>
          <a:lstStyle/>
          <a:p>
            <a:pPr marL="342900" indent="-342900" eaLnBrk="1" hangingPunct="1">
              <a:lnSpc>
                <a:spcPct val="90000"/>
              </a:lnSpc>
            </a:pPr>
            <a:r>
              <a:rPr lang="en-US" dirty="0">
                <a:latin typeface="Verdana" charset="0"/>
              </a:rPr>
              <a:t>If a cardinality is not specified, it is assumed to be 1 (ONE).</a:t>
            </a:r>
          </a:p>
          <a:p>
            <a:pPr marL="342900" indent="-342900" eaLnBrk="1" hangingPunct="1">
              <a:lnSpc>
                <a:spcPct val="90000"/>
              </a:lnSpc>
            </a:pPr>
            <a:r>
              <a:rPr lang="en-US" dirty="0">
                <a:latin typeface="Verdana" charset="0"/>
              </a:rPr>
              <a:t>If a modality is not specified, it is assumed to 0 (ZERO</a:t>
            </a:r>
            <a:r>
              <a:rPr lang="en-US">
                <a:latin typeface="Verdana" charset="0"/>
              </a:rPr>
              <a:t>).</a:t>
            </a:r>
            <a:endParaRPr lang="en-US" dirty="0">
              <a:latin typeface="Verdan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6692842-1F5C-A749-B673-86ACBF16E0D4}" type="datetime1">
              <a:rPr lang="en-US" sz="1200"/>
              <a:pPr/>
              <a:t>10/15/21</a:t>
            </a:fld>
            <a:endParaRPr lang="en-US" sz="1200"/>
          </a:p>
        </p:txBody>
      </p:sp>
      <p:sp>
        <p:nvSpPr>
          <p:cNvPr id="2150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ACF2166-9857-0140-87A9-5FAFE6A5207A}" type="slidenum">
              <a:rPr lang="en-US" sz="1200"/>
              <a:pPr/>
              <a:t>2</a:t>
            </a:fld>
            <a:endParaRPr lang="en-US" sz="1200"/>
          </a:p>
        </p:txBody>
      </p:sp>
      <p:sp>
        <p:nvSpPr>
          <p:cNvPr id="21508" name="Rectangle 2"/>
          <p:cNvSpPr>
            <a:spLocks noGrp="1" noChangeArrowheads="1"/>
          </p:cNvSpPr>
          <p:nvPr>
            <p:ph type="title"/>
          </p:nvPr>
        </p:nvSpPr>
        <p:spPr/>
        <p:txBody>
          <a:bodyPr/>
          <a:lstStyle/>
          <a:p>
            <a:pPr eaLnBrk="1" hangingPunct="1"/>
            <a:r>
              <a:rPr lang="en-US">
                <a:latin typeface="Verdana" charset="0"/>
              </a:rPr>
              <a:t>Analysis and Design Models</a:t>
            </a:r>
          </a:p>
        </p:txBody>
      </p:sp>
      <p:sp>
        <p:nvSpPr>
          <p:cNvPr id="21509" name="Rectangle 3"/>
          <p:cNvSpPr>
            <a:spLocks noGrp="1" noChangeArrowheads="1"/>
          </p:cNvSpPr>
          <p:nvPr>
            <p:ph type="body" idx="1"/>
          </p:nvPr>
        </p:nvSpPr>
        <p:spPr/>
        <p:txBody>
          <a:bodyPr/>
          <a:lstStyle/>
          <a:p>
            <a:pPr eaLnBrk="1" hangingPunct="1">
              <a:lnSpc>
                <a:spcPct val="90000"/>
              </a:lnSpc>
            </a:pPr>
            <a:r>
              <a:rPr lang="en-GB" sz="2600">
                <a:latin typeface="Verdana" charset="0"/>
              </a:rPr>
              <a:t>Models help the analyst to understand the functionality of the system and models are used to communicate with customers</a:t>
            </a:r>
          </a:p>
          <a:p>
            <a:pPr eaLnBrk="1" hangingPunct="1">
              <a:lnSpc>
                <a:spcPct val="90000"/>
              </a:lnSpc>
            </a:pPr>
            <a:r>
              <a:rPr lang="en-GB" sz="2600">
                <a:latin typeface="Verdana" charset="0"/>
              </a:rPr>
              <a:t>Different models present the system from different perspectives</a:t>
            </a:r>
          </a:p>
          <a:p>
            <a:pPr lvl="1" eaLnBrk="1" hangingPunct="1">
              <a:lnSpc>
                <a:spcPct val="90000"/>
              </a:lnSpc>
            </a:pPr>
            <a:r>
              <a:rPr lang="en-GB" sz="2200">
                <a:latin typeface="Verdana" charset="0"/>
                <a:ea typeface="ＭＳ Ｐゴシック" charset="0"/>
              </a:rPr>
              <a:t>External perspective showing the system’s context or environment</a:t>
            </a:r>
          </a:p>
          <a:p>
            <a:pPr lvl="1" eaLnBrk="1" hangingPunct="1">
              <a:lnSpc>
                <a:spcPct val="90000"/>
              </a:lnSpc>
            </a:pPr>
            <a:r>
              <a:rPr lang="en-GB" sz="2200">
                <a:latin typeface="Verdana" charset="0"/>
                <a:ea typeface="ＭＳ Ｐゴシック" charset="0"/>
              </a:rPr>
              <a:t>Behavioural perspective showing the behaviour of the system</a:t>
            </a:r>
          </a:p>
          <a:p>
            <a:pPr lvl="1" eaLnBrk="1" hangingPunct="1">
              <a:lnSpc>
                <a:spcPct val="90000"/>
              </a:lnSpc>
            </a:pPr>
            <a:r>
              <a:rPr lang="en-GB" sz="2200">
                <a:latin typeface="Verdana" charset="0"/>
                <a:ea typeface="ＭＳ Ｐゴシック" charset="0"/>
              </a:rPr>
              <a:t>Structural perspective showing the system or data architecture</a:t>
            </a:r>
            <a:endParaRPr lang="en-US" sz="2200">
              <a:latin typeface="Verdana" charset="0"/>
              <a:ea typeface="ＭＳ Ｐゴシック"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BF7B854-D312-434C-8D6D-F1FB98A9B362}" type="datetime1">
              <a:rPr lang="en-US" sz="1200"/>
              <a:pPr/>
              <a:t>10/15/21</a:t>
            </a:fld>
            <a:endParaRPr lang="en-US" sz="1200"/>
          </a:p>
        </p:txBody>
      </p:sp>
      <p:sp>
        <p:nvSpPr>
          <p:cNvPr id="4198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B92DFD9-1A5C-8A43-BF2E-AA592AF1F62A}" type="slidenum">
              <a:rPr lang="en-US" sz="1200"/>
              <a:pPr/>
              <a:t>20</a:t>
            </a:fld>
            <a:endParaRPr lang="en-US" sz="1200"/>
          </a:p>
        </p:txBody>
      </p:sp>
      <p:sp>
        <p:nvSpPr>
          <p:cNvPr id="41988" name="Rectangle 2"/>
          <p:cNvSpPr>
            <a:spLocks noGrp="1" noChangeArrowheads="1"/>
          </p:cNvSpPr>
          <p:nvPr>
            <p:ph type="title"/>
          </p:nvPr>
        </p:nvSpPr>
        <p:spPr>
          <a:xfrm>
            <a:off x="609600" y="457200"/>
            <a:ext cx="7772400" cy="1143000"/>
          </a:xfrm>
        </p:spPr>
        <p:txBody>
          <a:bodyPr/>
          <a:lstStyle/>
          <a:p>
            <a:pPr eaLnBrk="1" hangingPunct="1"/>
            <a:r>
              <a:rPr lang="en-US">
                <a:latin typeface="Verdana" charset="0"/>
              </a:rPr>
              <a:t>ERD – Example 2 (Data Dictionary)</a:t>
            </a:r>
          </a:p>
        </p:txBody>
      </p:sp>
      <p:sp>
        <p:nvSpPr>
          <p:cNvPr id="41989" name="Rectangle 3"/>
          <p:cNvSpPr>
            <a:spLocks noGrp="1" noChangeArrowheads="1"/>
          </p:cNvSpPr>
          <p:nvPr>
            <p:ph type="body" idx="1"/>
          </p:nvPr>
        </p:nvSpPr>
        <p:spPr>
          <a:xfrm>
            <a:off x="685800" y="1600200"/>
            <a:ext cx="8153400" cy="4572000"/>
          </a:xfrm>
        </p:spPr>
        <p:txBody>
          <a:bodyPr/>
          <a:lstStyle/>
          <a:p>
            <a:pPr marL="342900" indent="-342900" eaLnBrk="1" hangingPunct="1">
              <a:lnSpc>
                <a:spcPct val="90000"/>
              </a:lnSpc>
            </a:pPr>
            <a:r>
              <a:rPr lang="en-US" sz="2600">
                <a:latin typeface="Verdana" charset="0"/>
              </a:rPr>
              <a:t>Dealer</a:t>
            </a:r>
          </a:p>
          <a:p>
            <a:pPr marL="742950" lvl="1" indent="-285750" eaLnBrk="1" hangingPunct="1">
              <a:lnSpc>
                <a:spcPct val="90000"/>
              </a:lnSpc>
            </a:pPr>
            <a:r>
              <a:rPr lang="en-US" sz="2200">
                <a:latin typeface="Verdana" charset="0"/>
                <a:ea typeface="ＭＳ Ｐゴシック" charset="0"/>
              </a:rPr>
              <a:t>Id: &lt;Dealer name and address&gt;</a:t>
            </a:r>
          </a:p>
          <a:p>
            <a:pPr marL="742950" lvl="1" indent="-285750" eaLnBrk="1" hangingPunct="1">
              <a:lnSpc>
                <a:spcPct val="90000"/>
              </a:lnSpc>
            </a:pPr>
            <a:r>
              <a:rPr lang="en-US" sz="2200">
                <a:latin typeface="Verdana" charset="0"/>
                <a:ea typeface="ＭＳ Ｐゴシック" charset="0"/>
              </a:rPr>
              <a:t>Attributes: list of automobiles, list of customers, …</a:t>
            </a:r>
          </a:p>
          <a:p>
            <a:pPr marL="742950" lvl="1" indent="-285750" eaLnBrk="1" hangingPunct="1">
              <a:lnSpc>
                <a:spcPct val="90000"/>
              </a:lnSpc>
            </a:pPr>
            <a:r>
              <a:rPr lang="en-US" sz="2200">
                <a:latin typeface="Verdana" charset="0"/>
                <a:ea typeface="ＭＳ Ｐゴシック" charset="0"/>
              </a:rPr>
              <a:t>Relationships: &lt;&lt;fill in later&gt;&gt;</a:t>
            </a:r>
          </a:p>
          <a:p>
            <a:pPr marL="342900" indent="-342900" eaLnBrk="1" hangingPunct="1">
              <a:lnSpc>
                <a:spcPct val="90000"/>
              </a:lnSpc>
            </a:pPr>
            <a:r>
              <a:rPr lang="en-US" sz="2600">
                <a:latin typeface="Verdana" charset="0"/>
              </a:rPr>
              <a:t>Customer</a:t>
            </a:r>
          </a:p>
          <a:p>
            <a:pPr marL="742950" lvl="1" indent="-285750" eaLnBrk="1" hangingPunct="1">
              <a:lnSpc>
                <a:spcPct val="90000"/>
              </a:lnSpc>
            </a:pPr>
            <a:r>
              <a:rPr lang="en-US" sz="2200">
                <a:latin typeface="Verdana" charset="0"/>
                <a:ea typeface="ＭＳ Ｐゴシック" charset="0"/>
              </a:rPr>
              <a:t>Id: &lt;customer name and address&gt;</a:t>
            </a:r>
          </a:p>
          <a:p>
            <a:pPr marL="742950" lvl="1" indent="-285750" eaLnBrk="1" hangingPunct="1">
              <a:lnSpc>
                <a:spcPct val="90000"/>
              </a:lnSpc>
            </a:pPr>
            <a:r>
              <a:rPr lang="en-US" sz="2200">
                <a:latin typeface="Verdana" charset="0"/>
                <a:ea typeface="ＭＳ Ｐゴシック" charset="0"/>
              </a:rPr>
              <a:t>Attributes: list of automobiles interested, …</a:t>
            </a:r>
          </a:p>
          <a:p>
            <a:pPr marL="742950" lvl="1" indent="-285750" eaLnBrk="1" hangingPunct="1">
              <a:lnSpc>
                <a:spcPct val="90000"/>
              </a:lnSpc>
            </a:pPr>
            <a:r>
              <a:rPr lang="en-US" sz="2200">
                <a:latin typeface="Verdana" charset="0"/>
                <a:ea typeface="ＭＳ Ｐゴシック" charset="0"/>
              </a:rPr>
              <a:t>Relationships: &lt;&lt;fill in later&gt;&gt;</a:t>
            </a:r>
          </a:p>
          <a:p>
            <a:pPr marL="342900" indent="-342900" eaLnBrk="1" hangingPunct="1">
              <a:lnSpc>
                <a:spcPct val="90000"/>
              </a:lnSpc>
            </a:pPr>
            <a:r>
              <a:rPr lang="en-US" sz="2600">
                <a:latin typeface="Verdana" charset="0"/>
              </a:rPr>
              <a:t>Automobile</a:t>
            </a:r>
          </a:p>
          <a:p>
            <a:pPr marL="742950" lvl="1" indent="-285750" eaLnBrk="1" hangingPunct="1">
              <a:lnSpc>
                <a:spcPct val="90000"/>
              </a:lnSpc>
            </a:pPr>
            <a:r>
              <a:rPr lang="en-US" sz="2200">
                <a:latin typeface="Verdana" charset="0"/>
                <a:ea typeface="ＭＳ Ｐゴシック" charset="0"/>
              </a:rPr>
              <a:t>Id: &lt;vehicle ID number&gt;</a:t>
            </a:r>
          </a:p>
          <a:p>
            <a:pPr marL="742950" lvl="1" indent="-285750" eaLnBrk="1" hangingPunct="1">
              <a:lnSpc>
                <a:spcPct val="90000"/>
              </a:lnSpc>
            </a:pPr>
            <a:r>
              <a:rPr lang="en-US" sz="2200">
                <a:latin typeface="Verdana" charset="0"/>
                <a:ea typeface="ＭＳ Ｐゴシック" charset="0"/>
              </a:rPr>
              <a:t>Attributes: color, model, year, …</a:t>
            </a:r>
          </a:p>
          <a:p>
            <a:pPr marL="742950" lvl="1" indent="-285750" eaLnBrk="1" hangingPunct="1">
              <a:lnSpc>
                <a:spcPct val="90000"/>
              </a:lnSpc>
            </a:pPr>
            <a:r>
              <a:rPr lang="en-US" sz="2200">
                <a:latin typeface="Verdana" charset="0"/>
                <a:ea typeface="ＭＳ Ｐゴシック" charset="0"/>
              </a:rPr>
              <a:t>Relationships: &lt;&lt;fill in later&gt;&gt;</a:t>
            </a:r>
          </a:p>
          <a:p>
            <a:pPr marL="342900" indent="-342900" eaLnBrk="1" hangingPunct="1">
              <a:lnSpc>
                <a:spcPct val="90000"/>
              </a:lnSpc>
              <a:buFont typeface="Wingdings" charset="0"/>
              <a:buNone/>
            </a:pPr>
            <a:endParaRPr lang="en-US" sz="2600">
              <a:latin typeface="Verdana"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72882A8-85C8-3144-8111-8CFB956BF8CE}" type="datetime1">
              <a:rPr lang="en-US" sz="1200"/>
              <a:pPr/>
              <a:t>10/15/21</a:t>
            </a:fld>
            <a:endParaRPr lang="en-US" sz="1200"/>
          </a:p>
        </p:txBody>
      </p:sp>
      <p:sp>
        <p:nvSpPr>
          <p:cNvPr id="4301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3619E54-2D66-F047-902A-C5D2FD412293}" type="slidenum">
              <a:rPr lang="en-US" sz="1200"/>
              <a:pPr/>
              <a:t>21</a:t>
            </a:fld>
            <a:endParaRPr lang="en-US" sz="1200"/>
          </a:p>
        </p:txBody>
      </p:sp>
      <p:sp>
        <p:nvSpPr>
          <p:cNvPr id="43012" name="Rectangle 2"/>
          <p:cNvSpPr>
            <a:spLocks noGrp="1" noChangeArrowheads="1"/>
          </p:cNvSpPr>
          <p:nvPr>
            <p:ph type="title"/>
          </p:nvPr>
        </p:nvSpPr>
        <p:spPr/>
        <p:txBody>
          <a:bodyPr/>
          <a:lstStyle/>
          <a:p>
            <a:pPr eaLnBrk="1" hangingPunct="1"/>
            <a:r>
              <a:rPr lang="en-US">
                <a:latin typeface="Verdana" charset="0"/>
              </a:rPr>
              <a:t>ERD – Example 2 (ERD Diagram)</a:t>
            </a:r>
          </a:p>
        </p:txBody>
      </p:sp>
      <p:sp>
        <p:nvSpPr>
          <p:cNvPr id="4" name="Rectangle 3"/>
          <p:cNvSpPr/>
          <p:nvPr/>
        </p:nvSpPr>
        <p:spPr bwMode="auto">
          <a:xfrm>
            <a:off x="609600" y="3048000"/>
            <a:ext cx="12954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110" charset="0"/>
              </a:rPr>
              <a:t>Dealer</a:t>
            </a:r>
          </a:p>
        </p:txBody>
      </p:sp>
      <p:sp>
        <p:nvSpPr>
          <p:cNvPr id="10" name="Rectangle 9"/>
          <p:cNvSpPr/>
          <p:nvPr/>
        </p:nvSpPr>
        <p:spPr bwMode="auto">
          <a:xfrm>
            <a:off x="4038600" y="1981200"/>
            <a:ext cx="12954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Customer</a:t>
            </a:r>
            <a:endParaRPr kumimoji="0" lang="en-US" sz="1800" b="0" i="0" u="none" strike="noStrike" cap="none" normalizeH="0" baseline="0" dirty="0">
              <a:ln>
                <a:noFill/>
              </a:ln>
              <a:solidFill>
                <a:schemeClr val="tx1"/>
              </a:solidFill>
              <a:effectLst/>
              <a:latin typeface="Verdana" pitchFamily="-110" charset="0"/>
            </a:endParaRPr>
          </a:p>
        </p:txBody>
      </p:sp>
      <p:sp>
        <p:nvSpPr>
          <p:cNvPr id="11" name="Rectangle 10"/>
          <p:cNvSpPr/>
          <p:nvPr/>
        </p:nvSpPr>
        <p:spPr bwMode="auto">
          <a:xfrm>
            <a:off x="6553200" y="3124200"/>
            <a:ext cx="15240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Automobile</a:t>
            </a:r>
            <a:endParaRPr kumimoji="0" lang="en-US" sz="1800" b="0" i="0" u="none" strike="noStrike" cap="none" normalizeH="0" baseline="0" dirty="0">
              <a:ln>
                <a:noFill/>
              </a:ln>
              <a:solidFill>
                <a:schemeClr val="tx1"/>
              </a:solidFill>
              <a:effectLst/>
              <a:latin typeface="Verdana" pitchFamily="-110" charset="0"/>
            </a:endParaRPr>
          </a:p>
        </p:txBody>
      </p:sp>
      <p:sp>
        <p:nvSpPr>
          <p:cNvPr id="12" name="Rectangle 11"/>
          <p:cNvSpPr/>
          <p:nvPr/>
        </p:nvSpPr>
        <p:spPr bwMode="auto">
          <a:xfrm>
            <a:off x="1676400" y="4953000"/>
            <a:ext cx="12954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Car</a:t>
            </a:r>
            <a:endParaRPr kumimoji="0" lang="en-US" sz="1800" b="0" i="0" u="none" strike="noStrike" cap="none" normalizeH="0" baseline="0" dirty="0">
              <a:ln>
                <a:noFill/>
              </a:ln>
              <a:solidFill>
                <a:schemeClr val="tx1"/>
              </a:solidFill>
              <a:effectLst/>
              <a:latin typeface="Verdana" pitchFamily="-110" charset="0"/>
            </a:endParaRPr>
          </a:p>
        </p:txBody>
      </p:sp>
      <p:sp>
        <p:nvSpPr>
          <p:cNvPr id="13" name="Rectangle 12"/>
          <p:cNvSpPr/>
          <p:nvPr/>
        </p:nvSpPr>
        <p:spPr bwMode="auto">
          <a:xfrm>
            <a:off x="4572000" y="4953000"/>
            <a:ext cx="12954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Minivan</a:t>
            </a:r>
            <a:endParaRPr kumimoji="0" lang="en-US" sz="1800" b="0" i="0" u="none" strike="noStrike" cap="none" normalizeH="0" baseline="0" dirty="0">
              <a:ln>
                <a:noFill/>
              </a:ln>
              <a:solidFill>
                <a:schemeClr val="tx1"/>
              </a:solidFill>
              <a:effectLst/>
              <a:latin typeface="Verdana" pitchFamily="-110" charset="0"/>
            </a:endParaRPr>
          </a:p>
        </p:txBody>
      </p:sp>
      <p:sp>
        <p:nvSpPr>
          <p:cNvPr id="5" name="Diamond 4"/>
          <p:cNvSpPr/>
          <p:nvPr/>
        </p:nvSpPr>
        <p:spPr bwMode="auto">
          <a:xfrm>
            <a:off x="1752600" y="1828800"/>
            <a:ext cx="1600200" cy="91440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pay</a:t>
            </a:r>
            <a:r>
              <a:rPr kumimoji="0" lang="en-US" sz="1800" b="0" i="0" u="none" strike="noStrike" cap="none" normalizeH="0" baseline="0" dirty="0">
                <a:ln>
                  <a:noFill/>
                </a:ln>
                <a:solidFill>
                  <a:schemeClr val="tx1"/>
                </a:solidFill>
                <a:effectLst/>
                <a:latin typeface="Verdana" pitchFamily="-110" charset="0"/>
              </a:rPr>
              <a:t>s</a:t>
            </a:r>
          </a:p>
        </p:txBody>
      </p:sp>
      <p:sp>
        <p:nvSpPr>
          <p:cNvPr id="15" name="Diamond 14"/>
          <p:cNvSpPr/>
          <p:nvPr/>
        </p:nvSpPr>
        <p:spPr bwMode="auto">
          <a:xfrm>
            <a:off x="3810000" y="2819400"/>
            <a:ext cx="1600200" cy="91440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110" charset="0"/>
              </a:rPr>
              <a:t>sells</a:t>
            </a:r>
          </a:p>
        </p:txBody>
      </p:sp>
      <p:sp>
        <p:nvSpPr>
          <p:cNvPr id="16" name="Diamond 15"/>
          <p:cNvSpPr/>
          <p:nvPr/>
        </p:nvSpPr>
        <p:spPr bwMode="auto">
          <a:xfrm>
            <a:off x="6324600" y="1828800"/>
            <a:ext cx="1600200" cy="91440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buy</a:t>
            </a:r>
            <a:r>
              <a:rPr kumimoji="0" lang="en-US" sz="1800" b="0" i="0" u="none" strike="noStrike" cap="none" normalizeH="0" baseline="0" dirty="0">
                <a:ln>
                  <a:noFill/>
                </a:ln>
                <a:solidFill>
                  <a:schemeClr val="tx1"/>
                </a:solidFill>
                <a:effectLst/>
                <a:latin typeface="Verdana" pitchFamily="-110" charset="0"/>
              </a:rPr>
              <a:t>s</a:t>
            </a:r>
          </a:p>
        </p:txBody>
      </p:sp>
      <p:sp>
        <p:nvSpPr>
          <p:cNvPr id="17" name="Diamond 16"/>
          <p:cNvSpPr/>
          <p:nvPr/>
        </p:nvSpPr>
        <p:spPr bwMode="auto">
          <a:xfrm>
            <a:off x="6477000" y="4114800"/>
            <a:ext cx="2057400" cy="91440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b="1" dirty="0">
                <a:latin typeface="Verdana" pitchFamily="-110" charset="0"/>
              </a:rPr>
              <a:t>classified</a:t>
            </a:r>
            <a:endParaRPr kumimoji="0" lang="en-US" sz="1200" b="1" i="0" u="none" strike="noStrike" cap="none" normalizeH="0" baseline="0" dirty="0">
              <a:ln>
                <a:noFill/>
              </a:ln>
              <a:solidFill>
                <a:schemeClr val="tx1"/>
              </a:solidFill>
              <a:effectLst/>
              <a:latin typeface="Verdana" pitchFamily="-110" charset="0"/>
            </a:endParaRPr>
          </a:p>
        </p:txBody>
      </p:sp>
      <p:cxnSp>
        <p:nvCxnSpPr>
          <p:cNvPr id="7" name="Straight Connector 6"/>
          <p:cNvCxnSpPr>
            <a:stCxn id="5" idx="1"/>
          </p:cNvCxnSpPr>
          <p:nvPr/>
        </p:nvCxnSpPr>
        <p:spPr bwMode="auto">
          <a:xfrm flipH="1">
            <a:off x="1219200" y="2286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1219200" y="2286000"/>
            <a:ext cx="0" cy="762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5" idx="3"/>
            <a:endCxn id="10" idx="1"/>
          </p:cNvCxnSpPr>
          <p:nvPr/>
        </p:nvCxnSpPr>
        <p:spPr bwMode="auto">
          <a:xfrm flipV="1">
            <a:off x="3352800" y="2247900"/>
            <a:ext cx="685800" cy="38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10" idx="3"/>
          </p:cNvCxnSpPr>
          <p:nvPr/>
        </p:nvCxnSpPr>
        <p:spPr bwMode="auto">
          <a:xfrm>
            <a:off x="5334000" y="2247900"/>
            <a:ext cx="990600" cy="38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4" idx="3"/>
            <a:endCxn id="15" idx="1"/>
          </p:cNvCxnSpPr>
          <p:nvPr/>
        </p:nvCxnSpPr>
        <p:spPr bwMode="auto">
          <a:xfrm flipV="1">
            <a:off x="1905000" y="3276600"/>
            <a:ext cx="1905000" cy="38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5" idx="3"/>
          </p:cNvCxnSpPr>
          <p:nvPr/>
        </p:nvCxnSpPr>
        <p:spPr bwMode="auto">
          <a:xfrm>
            <a:off x="5410200" y="32766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016" name="Straight Connector 43015"/>
          <p:cNvCxnSpPr>
            <a:stCxn id="16" idx="2"/>
          </p:cNvCxnSpPr>
          <p:nvPr/>
        </p:nvCxnSpPr>
        <p:spPr bwMode="auto">
          <a:xfrm>
            <a:off x="7124700" y="2743200"/>
            <a:ext cx="381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020" name="Straight Connector 43019"/>
          <p:cNvCxnSpPr>
            <a:stCxn id="17" idx="1"/>
          </p:cNvCxnSpPr>
          <p:nvPr/>
        </p:nvCxnSpPr>
        <p:spPr bwMode="auto">
          <a:xfrm flipH="1">
            <a:off x="2286000" y="4572000"/>
            <a:ext cx="4191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024" name="Straight Connector 43023"/>
          <p:cNvCxnSpPr/>
          <p:nvPr/>
        </p:nvCxnSpPr>
        <p:spPr bwMode="auto">
          <a:xfrm>
            <a:off x="5105400" y="4572000"/>
            <a:ext cx="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026" name="Straight Connector 43025"/>
          <p:cNvCxnSpPr>
            <a:endCxn id="12" idx="0"/>
          </p:cNvCxnSpPr>
          <p:nvPr/>
        </p:nvCxnSpPr>
        <p:spPr bwMode="auto">
          <a:xfrm>
            <a:off x="2286000" y="4572000"/>
            <a:ext cx="381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034" name="Straight Connector 43033"/>
          <p:cNvCxnSpPr/>
          <p:nvPr/>
        </p:nvCxnSpPr>
        <p:spPr bwMode="auto">
          <a:xfrm>
            <a:off x="1981200" y="3124200"/>
            <a:ext cx="0" cy="30480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43038" name="Straight Connector 43037"/>
          <p:cNvCxnSpPr/>
          <p:nvPr/>
        </p:nvCxnSpPr>
        <p:spPr bwMode="auto">
          <a:xfrm>
            <a:off x="7315200" y="3733800"/>
            <a:ext cx="381000" cy="0"/>
          </a:xfrm>
          <a:prstGeom prst="line">
            <a:avLst/>
          </a:prstGeom>
          <a:solidFill>
            <a:schemeClr val="accent1"/>
          </a:solidFill>
          <a:ln w="50800" cap="flat" cmpd="sng" algn="ctr">
            <a:solidFill>
              <a:schemeClr val="tx1"/>
            </a:solidFill>
            <a:prstDash val="solid"/>
            <a:round/>
            <a:headEnd type="none" w="med" len="med"/>
            <a:tailEnd type="none" w="med" len="med"/>
          </a:ln>
          <a:effectLst/>
        </p:spPr>
      </p:cxnSp>
      <p:sp>
        <p:nvSpPr>
          <p:cNvPr id="43039" name="TextBox 43038"/>
          <p:cNvSpPr txBox="1"/>
          <p:nvPr/>
        </p:nvSpPr>
        <p:spPr>
          <a:xfrm>
            <a:off x="914400" y="2667000"/>
            <a:ext cx="331416" cy="369332"/>
          </a:xfrm>
          <a:prstGeom prst="rect">
            <a:avLst/>
          </a:prstGeom>
          <a:noFill/>
        </p:spPr>
        <p:txBody>
          <a:bodyPr wrap="none" rtlCol="0">
            <a:spAutoFit/>
          </a:bodyPr>
          <a:lstStyle/>
          <a:p>
            <a:r>
              <a:rPr lang="en-US" dirty="0"/>
              <a:t>1</a:t>
            </a:r>
          </a:p>
        </p:txBody>
      </p:sp>
      <p:sp>
        <p:nvSpPr>
          <p:cNvPr id="64" name="TextBox 63"/>
          <p:cNvSpPr txBox="1"/>
          <p:nvPr/>
        </p:nvSpPr>
        <p:spPr>
          <a:xfrm>
            <a:off x="3733800" y="1916668"/>
            <a:ext cx="330740" cy="369332"/>
          </a:xfrm>
          <a:prstGeom prst="rect">
            <a:avLst/>
          </a:prstGeom>
          <a:noFill/>
        </p:spPr>
        <p:txBody>
          <a:bodyPr wrap="none" rtlCol="0">
            <a:spAutoFit/>
          </a:bodyPr>
          <a:lstStyle/>
          <a:p>
            <a:r>
              <a:rPr lang="en-US" dirty="0"/>
              <a:t>n</a:t>
            </a:r>
          </a:p>
        </p:txBody>
      </p:sp>
      <p:sp>
        <p:nvSpPr>
          <p:cNvPr id="65" name="TextBox 64"/>
          <p:cNvSpPr txBox="1"/>
          <p:nvPr/>
        </p:nvSpPr>
        <p:spPr>
          <a:xfrm>
            <a:off x="5307384" y="1905000"/>
            <a:ext cx="331416" cy="369332"/>
          </a:xfrm>
          <a:prstGeom prst="rect">
            <a:avLst/>
          </a:prstGeom>
          <a:noFill/>
        </p:spPr>
        <p:txBody>
          <a:bodyPr wrap="none" rtlCol="0">
            <a:spAutoFit/>
          </a:bodyPr>
          <a:lstStyle/>
          <a:p>
            <a:r>
              <a:rPr lang="en-US" dirty="0"/>
              <a:t>1</a:t>
            </a:r>
          </a:p>
        </p:txBody>
      </p:sp>
      <p:sp>
        <p:nvSpPr>
          <p:cNvPr id="66" name="TextBox 65"/>
          <p:cNvSpPr txBox="1"/>
          <p:nvPr/>
        </p:nvSpPr>
        <p:spPr>
          <a:xfrm>
            <a:off x="7289260" y="2743200"/>
            <a:ext cx="330740" cy="369332"/>
          </a:xfrm>
          <a:prstGeom prst="rect">
            <a:avLst/>
          </a:prstGeom>
          <a:noFill/>
        </p:spPr>
        <p:txBody>
          <a:bodyPr wrap="none" rtlCol="0">
            <a:spAutoFit/>
          </a:bodyPr>
          <a:lstStyle/>
          <a:p>
            <a:r>
              <a:rPr lang="en-US" dirty="0"/>
              <a:t>n</a:t>
            </a:r>
          </a:p>
        </p:txBody>
      </p:sp>
      <p:sp>
        <p:nvSpPr>
          <p:cNvPr id="67" name="TextBox 66"/>
          <p:cNvSpPr txBox="1"/>
          <p:nvPr/>
        </p:nvSpPr>
        <p:spPr>
          <a:xfrm>
            <a:off x="1828800" y="3440668"/>
            <a:ext cx="331416" cy="369332"/>
          </a:xfrm>
          <a:prstGeom prst="rect">
            <a:avLst/>
          </a:prstGeom>
          <a:noFill/>
        </p:spPr>
        <p:txBody>
          <a:bodyPr wrap="none" rtlCol="0">
            <a:spAutoFit/>
          </a:bodyPr>
          <a:lstStyle/>
          <a:p>
            <a:r>
              <a:rPr lang="en-US" dirty="0"/>
              <a:t>1</a:t>
            </a:r>
          </a:p>
        </p:txBody>
      </p:sp>
      <p:sp>
        <p:nvSpPr>
          <p:cNvPr id="68" name="TextBox 67"/>
          <p:cNvSpPr txBox="1"/>
          <p:nvPr/>
        </p:nvSpPr>
        <p:spPr>
          <a:xfrm>
            <a:off x="6248400" y="3364468"/>
            <a:ext cx="330740" cy="369332"/>
          </a:xfrm>
          <a:prstGeom prst="rect">
            <a:avLst/>
          </a:prstGeom>
          <a:noFill/>
        </p:spPr>
        <p:txBody>
          <a:bodyPr wrap="none" rtlCol="0">
            <a:spAutoFit/>
          </a:bodyPr>
          <a:lstStyle/>
          <a:p>
            <a:r>
              <a:rPr lang="en-US" dirty="0"/>
              <a:t>n</a:t>
            </a:r>
          </a:p>
        </p:txBody>
      </p:sp>
      <p:cxnSp>
        <p:nvCxnSpPr>
          <p:cNvPr id="8" name="Straight Connector 7"/>
          <p:cNvCxnSpPr>
            <a:stCxn id="17" idx="0"/>
          </p:cNvCxnSpPr>
          <p:nvPr/>
        </p:nvCxnSpPr>
        <p:spPr bwMode="auto">
          <a:xfrm flipH="1" flipV="1">
            <a:off x="7467600" y="3657600"/>
            <a:ext cx="38100" cy="457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B11C628-8EF1-C647-82DF-1C12CA576437}" type="datetime1">
              <a:rPr lang="en-US" sz="1200"/>
              <a:pPr/>
              <a:t>10/15/21</a:t>
            </a:fld>
            <a:endParaRPr lang="en-US" sz="1200"/>
          </a:p>
        </p:txBody>
      </p:sp>
      <p:sp>
        <p:nvSpPr>
          <p:cNvPr id="4403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8C80937-D9F1-8E4A-8F3F-5D49C43E1748}" type="slidenum">
              <a:rPr lang="en-US" sz="1200"/>
              <a:pPr/>
              <a:t>22</a:t>
            </a:fld>
            <a:endParaRPr lang="en-US" sz="1200"/>
          </a:p>
        </p:txBody>
      </p:sp>
      <p:sp>
        <p:nvSpPr>
          <p:cNvPr id="44036" name="Rectangle 2"/>
          <p:cNvSpPr>
            <a:spLocks noGrp="1" noChangeArrowheads="1"/>
          </p:cNvSpPr>
          <p:nvPr>
            <p:ph type="title"/>
          </p:nvPr>
        </p:nvSpPr>
        <p:spPr/>
        <p:txBody>
          <a:bodyPr/>
          <a:lstStyle/>
          <a:p>
            <a:pPr eaLnBrk="1" hangingPunct="1"/>
            <a:r>
              <a:rPr lang="en-US">
                <a:latin typeface="Verdana" charset="0"/>
              </a:rPr>
              <a:t>ERD – Example 2</a:t>
            </a:r>
            <a:br>
              <a:rPr lang="en-US">
                <a:latin typeface="Verdana" charset="0"/>
              </a:rPr>
            </a:br>
            <a:r>
              <a:rPr lang="en-US">
                <a:latin typeface="Verdana" charset="0"/>
              </a:rPr>
              <a:t>Explanation</a:t>
            </a:r>
          </a:p>
        </p:txBody>
      </p:sp>
      <p:sp>
        <p:nvSpPr>
          <p:cNvPr id="44037" name="Rectangle 3"/>
          <p:cNvSpPr>
            <a:spLocks noGrp="1" noChangeArrowheads="1"/>
          </p:cNvSpPr>
          <p:nvPr>
            <p:ph type="body" idx="1"/>
          </p:nvPr>
        </p:nvSpPr>
        <p:spPr>
          <a:xfrm>
            <a:off x="381000" y="1981200"/>
            <a:ext cx="8610600" cy="4114800"/>
          </a:xfrm>
        </p:spPr>
        <p:txBody>
          <a:bodyPr/>
          <a:lstStyle/>
          <a:p>
            <a:pPr marL="342900" indent="-342900" eaLnBrk="1" hangingPunct="1">
              <a:lnSpc>
                <a:spcPct val="90000"/>
              </a:lnSpc>
            </a:pPr>
            <a:r>
              <a:rPr lang="en-US" sz="1700" b="1">
                <a:latin typeface="Verdana" charset="0"/>
              </a:rPr>
              <a:t>Relationship – Pays</a:t>
            </a:r>
          </a:p>
          <a:p>
            <a:pPr marL="742950" lvl="1" indent="-285750" eaLnBrk="1" hangingPunct="1">
              <a:lnSpc>
                <a:spcPct val="90000"/>
              </a:lnSpc>
            </a:pPr>
            <a:r>
              <a:rPr lang="en-US" sz="1500" b="1">
                <a:latin typeface="Verdana" charset="0"/>
                <a:ea typeface="ＭＳ Ｐゴシック" charset="0"/>
              </a:rPr>
              <a:t>Entities – Dealer and Customer</a:t>
            </a:r>
          </a:p>
          <a:p>
            <a:pPr marL="742950" lvl="1" indent="-285750" eaLnBrk="1" hangingPunct="1">
              <a:lnSpc>
                <a:spcPct val="90000"/>
              </a:lnSpc>
            </a:pPr>
            <a:r>
              <a:rPr lang="en-US" sz="1500" b="1">
                <a:latin typeface="Verdana" charset="0"/>
                <a:ea typeface="ＭＳ Ｐゴシック" charset="0"/>
              </a:rPr>
              <a:t>Cardinality for Dealer is 1		One dealer and many customers</a:t>
            </a:r>
          </a:p>
          <a:p>
            <a:pPr marL="742950" lvl="1" indent="-285750" eaLnBrk="1" hangingPunct="1">
              <a:lnSpc>
                <a:spcPct val="90000"/>
              </a:lnSpc>
            </a:pPr>
            <a:r>
              <a:rPr lang="en-US" sz="1500" b="1">
                <a:latin typeface="Verdana" charset="0"/>
                <a:ea typeface="ＭＳ Ｐゴシック" charset="0"/>
              </a:rPr>
              <a:t>Cardinality for Customer is n</a:t>
            </a:r>
          </a:p>
          <a:p>
            <a:pPr marL="742950" lvl="1" indent="-285750" eaLnBrk="1" hangingPunct="1">
              <a:lnSpc>
                <a:spcPct val="90000"/>
              </a:lnSpc>
            </a:pPr>
            <a:r>
              <a:rPr lang="en-US" sz="1500" b="1">
                <a:latin typeface="Verdana" charset="0"/>
                <a:ea typeface="ＭＳ Ｐゴシック" charset="0"/>
              </a:rPr>
              <a:t>Modality for Dealer is 0		No dealer for a particular </a:t>
            </a:r>
          </a:p>
          <a:p>
            <a:pPr marL="742950" lvl="1" indent="-285750" eaLnBrk="1" hangingPunct="1">
              <a:lnSpc>
                <a:spcPct val="90000"/>
              </a:lnSpc>
            </a:pPr>
            <a:r>
              <a:rPr lang="en-US" sz="1500" b="1">
                <a:latin typeface="Verdana" charset="0"/>
                <a:ea typeface="ＭＳ Ｐゴシック" charset="0"/>
              </a:rPr>
              <a:t>Modality for Customer is 0		customer and no customer for a</a:t>
            </a:r>
          </a:p>
          <a:p>
            <a:pPr marL="742950" lvl="1" indent="-285750" eaLnBrk="1" hangingPunct="1">
              <a:lnSpc>
                <a:spcPct val="90000"/>
              </a:lnSpc>
            </a:pPr>
            <a:r>
              <a:rPr lang="en-US" sz="1500" b="1">
                <a:latin typeface="Verdana" charset="0"/>
                <a:ea typeface="ＭＳ Ｐゴシック" charset="0"/>
              </a:rPr>
              <a:t> 					particular dealer</a:t>
            </a:r>
          </a:p>
          <a:p>
            <a:pPr marL="342900" indent="-342900" eaLnBrk="1" hangingPunct="1">
              <a:lnSpc>
                <a:spcPct val="90000"/>
              </a:lnSpc>
            </a:pPr>
            <a:r>
              <a:rPr lang="en-US" sz="1700" b="1">
                <a:latin typeface="Verdana" charset="0"/>
              </a:rPr>
              <a:t>Relationship – Buys</a:t>
            </a:r>
          </a:p>
          <a:p>
            <a:pPr marL="742950" lvl="1" indent="-285750" eaLnBrk="1" hangingPunct="1">
              <a:lnSpc>
                <a:spcPct val="90000"/>
              </a:lnSpc>
            </a:pPr>
            <a:r>
              <a:rPr lang="en-US" sz="1500" b="1">
                <a:latin typeface="Verdana" charset="0"/>
                <a:ea typeface="ＭＳ Ｐゴシック" charset="0"/>
              </a:rPr>
              <a:t>Entities – Customer and Automobile</a:t>
            </a:r>
          </a:p>
          <a:p>
            <a:pPr marL="742950" lvl="1" indent="-285750" eaLnBrk="1" hangingPunct="1">
              <a:lnSpc>
                <a:spcPct val="90000"/>
              </a:lnSpc>
            </a:pPr>
            <a:r>
              <a:rPr lang="en-US" sz="1500" b="1">
                <a:latin typeface="Verdana" charset="0"/>
                <a:ea typeface="ＭＳ Ｐゴシック" charset="0"/>
              </a:rPr>
              <a:t>Cardinality for Customer is 1	    One customer buys many </a:t>
            </a:r>
          </a:p>
          <a:p>
            <a:pPr marL="742950" lvl="1" indent="-285750" eaLnBrk="1" hangingPunct="1">
              <a:lnSpc>
                <a:spcPct val="90000"/>
              </a:lnSpc>
            </a:pPr>
            <a:r>
              <a:rPr lang="en-US" sz="1500" b="1">
                <a:latin typeface="Verdana" charset="0"/>
                <a:ea typeface="ＭＳ Ｐゴシック" charset="0"/>
              </a:rPr>
              <a:t>Cardinality for Automobile is n	    automobiles</a:t>
            </a:r>
          </a:p>
          <a:p>
            <a:pPr marL="742950" lvl="1" indent="-285750" eaLnBrk="1" hangingPunct="1">
              <a:lnSpc>
                <a:spcPct val="90000"/>
              </a:lnSpc>
            </a:pPr>
            <a:r>
              <a:rPr lang="en-US" sz="1500" b="1">
                <a:latin typeface="Verdana" charset="0"/>
                <a:ea typeface="ＭＳ Ｐゴシック" charset="0"/>
              </a:rPr>
              <a:t>Modality for Customer is 0		   No customer is buying</a:t>
            </a:r>
          </a:p>
          <a:p>
            <a:pPr marL="742950" lvl="1" indent="-285750" eaLnBrk="1" hangingPunct="1">
              <a:lnSpc>
                <a:spcPct val="90000"/>
              </a:lnSpc>
            </a:pPr>
            <a:r>
              <a:rPr lang="en-US" sz="1500" b="1">
                <a:latin typeface="Verdana" charset="0"/>
                <a:ea typeface="ＭＳ Ｐゴシック" charset="0"/>
              </a:rPr>
              <a:t>Modality for Automobile is 0	   an automobile, and there may</a:t>
            </a:r>
          </a:p>
          <a:p>
            <a:pPr marL="742950" lvl="1" indent="-285750" eaLnBrk="1" hangingPunct="1">
              <a:lnSpc>
                <a:spcPct val="90000"/>
              </a:lnSpc>
            </a:pPr>
            <a:r>
              <a:rPr lang="en-US" sz="1500" b="1">
                <a:latin typeface="Verdana" charset="0"/>
                <a:ea typeface="ＭＳ Ｐゴシック" charset="0"/>
              </a:rPr>
              <a:t> 					   not be any automobile for a                                       					   customer</a:t>
            </a:r>
          </a:p>
        </p:txBody>
      </p:sp>
      <p:sp>
        <p:nvSpPr>
          <p:cNvPr id="44038" name="AutoShape 4"/>
          <p:cNvSpPr>
            <a:spLocks noChangeArrowheads="1"/>
          </p:cNvSpPr>
          <p:nvPr/>
        </p:nvSpPr>
        <p:spPr bwMode="auto">
          <a:xfrm>
            <a:off x="4648200" y="2514600"/>
            <a:ext cx="381000"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44039" name="AutoShape 5"/>
          <p:cNvSpPr>
            <a:spLocks noChangeArrowheads="1"/>
          </p:cNvSpPr>
          <p:nvPr/>
        </p:nvSpPr>
        <p:spPr bwMode="auto">
          <a:xfrm>
            <a:off x="4648200" y="3124200"/>
            <a:ext cx="381000"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44040" name="AutoShape 6"/>
          <p:cNvSpPr>
            <a:spLocks noChangeArrowheads="1"/>
          </p:cNvSpPr>
          <p:nvPr/>
        </p:nvSpPr>
        <p:spPr bwMode="auto">
          <a:xfrm>
            <a:off x="4724400" y="5029200"/>
            <a:ext cx="381000"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44041" name="AutoShape 7"/>
          <p:cNvSpPr>
            <a:spLocks noChangeArrowheads="1"/>
          </p:cNvSpPr>
          <p:nvPr/>
        </p:nvSpPr>
        <p:spPr bwMode="auto">
          <a:xfrm>
            <a:off x="4724400" y="4419600"/>
            <a:ext cx="381000" cy="485775"/>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9AE80CB-C6A4-594C-967E-01DDB68557E0}" type="datetime1">
              <a:rPr lang="en-US" sz="1200"/>
              <a:pPr/>
              <a:t>10/15/21</a:t>
            </a:fld>
            <a:endParaRPr lang="en-US" sz="1200"/>
          </a:p>
        </p:txBody>
      </p:sp>
      <p:sp>
        <p:nvSpPr>
          <p:cNvPr id="4505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4636A40-915B-6947-8652-49FB4A4BF323}" type="slidenum">
              <a:rPr lang="en-US" sz="1200"/>
              <a:pPr/>
              <a:t>23</a:t>
            </a:fld>
            <a:endParaRPr lang="en-US" sz="1200"/>
          </a:p>
        </p:txBody>
      </p:sp>
      <p:sp>
        <p:nvSpPr>
          <p:cNvPr id="45060" name="Rectangle 2"/>
          <p:cNvSpPr>
            <a:spLocks noGrp="1" noChangeArrowheads="1"/>
          </p:cNvSpPr>
          <p:nvPr>
            <p:ph type="title"/>
          </p:nvPr>
        </p:nvSpPr>
        <p:spPr/>
        <p:txBody>
          <a:bodyPr/>
          <a:lstStyle/>
          <a:p>
            <a:pPr eaLnBrk="1" hangingPunct="1"/>
            <a:r>
              <a:rPr lang="en-US">
                <a:latin typeface="Verdana" charset="0"/>
              </a:rPr>
              <a:t>ERD – Example 2</a:t>
            </a:r>
            <a:br>
              <a:rPr lang="en-US">
                <a:latin typeface="Verdana" charset="0"/>
              </a:rPr>
            </a:br>
            <a:r>
              <a:rPr lang="en-US">
                <a:latin typeface="Verdana" charset="0"/>
              </a:rPr>
              <a:t>Explanation (continued)</a:t>
            </a:r>
          </a:p>
        </p:txBody>
      </p:sp>
      <p:sp>
        <p:nvSpPr>
          <p:cNvPr id="45061" name="Rectangle 3"/>
          <p:cNvSpPr>
            <a:spLocks noGrp="1" noChangeArrowheads="1"/>
          </p:cNvSpPr>
          <p:nvPr>
            <p:ph type="body" idx="1"/>
          </p:nvPr>
        </p:nvSpPr>
        <p:spPr>
          <a:xfrm>
            <a:off x="304800" y="1752600"/>
            <a:ext cx="8686800" cy="4267200"/>
          </a:xfrm>
        </p:spPr>
        <p:txBody>
          <a:bodyPr/>
          <a:lstStyle/>
          <a:p>
            <a:pPr marL="342900" indent="-342900" eaLnBrk="1" hangingPunct="1">
              <a:lnSpc>
                <a:spcPct val="90000"/>
              </a:lnSpc>
            </a:pPr>
            <a:r>
              <a:rPr lang="en-US" sz="1900" dirty="0">
                <a:latin typeface="Verdana" charset="0"/>
              </a:rPr>
              <a:t>Relationship – Sells</a:t>
            </a:r>
          </a:p>
          <a:p>
            <a:pPr marL="742950" lvl="1" indent="-285750" eaLnBrk="1" hangingPunct="1">
              <a:lnSpc>
                <a:spcPct val="90000"/>
              </a:lnSpc>
            </a:pPr>
            <a:r>
              <a:rPr lang="en-US" sz="2000" dirty="0">
                <a:latin typeface="Verdana" charset="0"/>
                <a:ea typeface="ＭＳ Ｐゴシック" charset="0"/>
              </a:rPr>
              <a:t>Entities – Dealer and Automobile</a:t>
            </a:r>
          </a:p>
          <a:p>
            <a:pPr marL="742950" lvl="1" indent="-285750" eaLnBrk="1" hangingPunct="1">
              <a:lnSpc>
                <a:spcPct val="90000"/>
              </a:lnSpc>
            </a:pPr>
            <a:r>
              <a:rPr lang="en-US" sz="2000" dirty="0">
                <a:latin typeface="Verdana" charset="0"/>
                <a:ea typeface="ＭＳ Ｐゴシック" charset="0"/>
              </a:rPr>
              <a:t>Cardinality for Dealer is 1       One dealer sells many</a:t>
            </a:r>
          </a:p>
          <a:p>
            <a:pPr marL="742950" lvl="1" indent="-285750" eaLnBrk="1" hangingPunct="1">
              <a:lnSpc>
                <a:spcPct val="90000"/>
              </a:lnSpc>
            </a:pPr>
            <a:r>
              <a:rPr lang="en-US" sz="2000" dirty="0">
                <a:latin typeface="Verdana" charset="0"/>
                <a:ea typeface="ＭＳ Ｐゴシック" charset="0"/>
              </a:rPr>
              <a:t>Cardinality for Automobile is n	automobiles</a:t>
            </a:r>
          </a:p>
          <a:p>
            <a:pPr marL="742950" lvl="1" indent="-285750" eaLnBrk="1" hangingPunct="1">
              <a:lnSpc>
                <a:spcPct val="90000"/>
              </a:lnSpc>
            </a:pPr>
            <a:r>
              <a:rPr lang="en-US" sz="2000" dirty="0">
                <a:latin typeface="Verdana" charset="0"/>
                <a:ea typeface="ＭＳ Ｐゴシック" charset="0"/>
              </a:rPr>
              <a:t>Modality for Dealer is 1	At least one dealer must be</a:t>
            </a:r>
          </a:p>
          <a:p>
            <a:pPr marL="742950" lvl="1" indent="-285750" eaLnBrk="1" hangingPunct="1">
              <a:lnSpc>
                <a:spcPct val="90000"/>
              </a:lnSpc>
            </a:pPr>
            <a:r>
              <a:rPr lang="en-US" sz="2000" dirty="0">
                <a:latin typeface="Verdana" charset="0"/>
                <a:ea typeface="ＭＳ Ｐゴシック" charset="0"/>
              </a:rPr>
              <a:t>Modality for Automobile is 0	there to sell, but there may</a:t>
            </a:r>
          </a:p>
          <a:p>
            <a:pPr marL="742950" lvl="1" indent="-285750" eaLnBrk="1" hangingPunct="1">
              <a:lnSpc>
                <a:spcPct val="90000"/>
              </a:lnSpc>
            </a:pPr>
            <a:r>
              <a:rPr lang="en-US" sz="2000" dirty="0">
                <a:latin typeface="Verdana" charset="0"/>
                <a:ea typeface="ＭＳ Ｐゴシック" charset="0"/>
              </a:rPr>
              <a:t> 					not be any automobile to</a:t>
            </a:r>
          </a:p>
          <a:p>
            <a:pPr marL="742950" lvl="1" indent="-285750" eaLnBrk="1" hangingPunct="1">
              <a:lnSpc>
                <a:spcPct val="90000"/>
              </a:lnSpc>
            </a:pPr>
            <a:r>
              <a:rPr lang="en-US" sz="2000" dirty="0">
                <a:latin typeface="Verdana" charset="0"/>
                <a:ea typeface="ＭＳ Ｐゴシック" charset="0"/>
              </a:rPr>
              <a:t> 					sell</a:t>
            </a:r>
          </a:p>
          <a:p>
            <a:pPr marL="342900" indent="-342900" eaLnBrk="1" hangingPunct="1">
              <a:lnSpc>
                <a:spcPct val="90000"/>
              </a:lnSpc>
            </a:pPr>
            <a:r>
              <a:rPr lang="en-US" sz="1900" dirty="0">
                <a:latin typeface="Verdana" charset="0"/>
              </a:rPr>
              <a:t>Relationship – classified</a:t>
            </a:r>
          </a:p>
          <a:p>
            <a:pPr marL="742950" lvl="1" indent="-285750" eaLnBrk="1" hangingPunct="1">
              <a:lnSpc>
                <a:spcPct val="90000"/>
              </a:lnSpc>
            </a:pPr>
            <a:r>
              <a:rPr lang="en-US" sz="2000" dirty="0">
                <a:latin typeface="Verdana" charset="0"/>
                <a:ea typeface="ＭＳ Ｐゴシック" charset="0"/>
              </a:rPr>
              <a:t>Entity Automobile is specialized into Car and Minivan</a:t>
            </a:r>
          </a:p>
          <a:p>
            <a:pPr marL="742950" lvl="1" indent="-285750" eaLnBrk="1" hangingPunct="1">
              <a:lnSpc>
                <a:spcPct val="90000"/>
              </a:lnSpc>
            </a:pPr>
            <a:r>
              <a:rPr lang="en-US" sz="2000" dirty="0">
                <a:latin typeface="Verdana" charset="0"/>
                <a:ea typeface="ＭＳ Ｐゴシック" charset="0"/>
              </a:rPr>
              <a:t>Every relation with Automobile is also applicable to Car and to Minivan</a:t>
            </a:r>
          </a:p>
        </p:txBody>
      </p:sp>
      <p:grpSp>
        <p:nvGrpSpPr>
          <p:cNvPr id="45062" name="Group 6"/>
          <p:cNvGrpSpPr>
            <a:grpSpLocks/>
          </p:cNvGrpSpPr>
          <p:nvPr/>
        </p:nvGrpSpPr>
        <p:grpSpPr bwMode="auto">
          <a:xfrm>
            <a:off x="4495800" y="2362200"/>
            <a:ext cx="381000" cy="1247775"/>
            <a:chOff x="3024" y="1728"/>
            <a:chExt cx="240" cy="786"/>
          </a:xfrm>
        </p:grpSpPr>
        <p:sp>
          <p:nvSpPr>
            <p:cNvPr id="45063" name="AutoShape 4"/>
            <p:cNvSpPr>
              <a:spLocks noChangeArrowheads="1"/>
            </p:cNvSpPr>
            <p:nvPr/>
          </p:nvSpPr>
          <p:spPr bwMode="auto">
            <a:xfrm>
              <a:off x="3024" y="1728"/>
              <a:ext cx="240" cy="306"/>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45064" name="AutoShape 5"/>
            <p:cNvSpPr>
              <a:spLocks noChangeArrowheads="1"/>
            </p:cNvSpPr>
            <p:nvPr/>
          </p:nvSpPr>
          <p:spPr bwMode="auto">
            <a:xfrm>
              <a:off x="3024" y="2208"/>
              <a:ext cx="240" cy="306"/>
            </a:xfrm>
            <a:prstGeom prst="rightArrow">
              <a:avLst>
                <a:gd name="adj1" fmla="val 50000"/>
                <a:gd name="adj2" fmla="val 25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C6020ED-7248-F54E-A5D4-5563298F8CA2}" type="datetime1">
              <a:rPr lang="en-US" sz="1200"/>
              <a:pPr/>
              <a:t>10/15/21</a:t>
            </a:fld>
            <a:endParaRPr lang="en-US" sz="1200"/>
          </a:p>
        </p:txBody>
      </p:sp>
      <p:sp>
        <p:nvSpPr>
          <p:cNvPr id="4608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6DA49B6-182B-BC4E-9B70-9586273F72E3}" type="slidenum">
              <a:rPr lang="en-US" sz="1200"/>
              <a:pPr/>
              <a:t>24</a:t>
            </a:fld>
            <a:endParaRPr lang="en-US" sz="1200"/>
          </a:p>
        </p:txBody>
      </p:sp>
      <p:sp>
        <p:nvSpPr>
          <p:cNvPr id="46084" name="Rectangle 2"/>
          <p:cNvSpPr>
            <a:spLocks noGrp="1" noChangeArrowheads="1"/>
          </p:cNvSpPr>
          <p:nvPr>
            <p:ph type="title"/>
          </p:nvPr>
        </p:nvSpPr>
        <p:spPr/>
        <p:txBody>
          <a:bodyPr/>
          <a:lstStyle/>
          <a:p>
            <a:pPr eaLnBrk="1" hangingPunct="1"/>
            <a:r>
              <a:rPr lang="en-US">
                <a:latin typeface="Verdana" charset="0"/>
              </a:rPr>
              <a:t>ERD – Example 3</a:t>
            </a:r>
            <a:br>
              <a:rPr lang="en-US">
                <a:latin typeface="Verdana" charset="0"/>
              </a:rPr>
            </a:br>
            <a:r>
              <a:rPr lang="en-US">
                <a:latin typeface="Verdana" charset="0"/>
              </a:rPr>
              <a:t>Phone Book</a:t>
            </a:r>
          </a:p>
        </p:txBody>
      </p:sp>
      <p:sp>
        <p:nvSpPr>
          <p:cNvPr id="46085" name="Rectangle 3"/>
          <p:cNvSpPr>
            <a:spLocks noGrp="1" noChangeArrowheads="1"/>
          </p:cNvSpPr>
          <p:nvPr>
            <p:ph type="body" idx="1"/>
          </p:nvPr>
        </p:nvSpPr>
        <p:spPr/>
        <p:txBody>
          <a:bodyPr/>
          <a:lstStyle/>
          <a:p>
            <a:pPr marL="342900" indent="-342900" eaLnBrk="1" hangingPunct="1">
              <a:lnSpc>
                <a:spcPct val="90000"/>
              </a:lnSpc>
            </a:pPr>
            <a:r>
              <a:rPr lang="en-US" sz="2600">
                <a:latin typeface="Verdana" charset="0"/>
              </a:rPr>
              <a:t>Data Dictionary</a:t>
            </a:r>
          </a:p>
          <a:p>
            <a:pPr marL="342900" indent="-342900" eaLnBrk="1" hangingPunct="1">
              <a:lnSpc>
                <a:spcPct val="90000"/>
              </a:lnSpc>
            </a:pPr>
            <a:r>
              <a:rPr lang="en-US" sz="1900">
                <a:latin typeface="Verdana" charset="0"/>
              </a:rPr>
              <a:t>Entity: User</a:t>
            </a:r>
          </a:p>
          <a:p>
            <a:pPr marL="742950" lvl="1" indent="-285750" eaLnBrk="1" hangingPunct="1">
              <a:lnSpc>
                <a:spcPct val="90000"/>
              </a:lnSpc>
            </a:pPr>
            <a:r>
              <a:rPr lang="en-US" sz="2000">
                <a:latin typeface="Verdana" charset="0"/>
                <a:ea typeface="ＭＳ Ｐゴシック" charset="0"/>
              </a:rPr>
              <a:t>Attributes: ??</a:t>
            </a:r>
          </a:p>
          <a:p>
            <a:pPr marL="742950" lvl="1" indent="-285750" eaLnBrk="1" hangingPunct="1">
              <a:lnSpc>
                <a:spcPct val="90000"/>
              </a:lnSpc>
            </a:pPr>
            <a:r>
              <a:rPr lang="en-US" sz="2000">
                <a:latin typeface="Verdana" charset="0"/>
                <a:ea typeface="ＭＳ Ｐゴシック" charset="0"/>
              </a:rPr>
              <a:t>Relationships: uses a phone book</a:t>
            </a:r>
          </a:p>
          <a:p>
            <a:pPr marL="342900" indent="-342900" eaLnBrk="1" hangingPunct="1">
              <a:lnSpc>
                <a:spcPct val="90000"/>
              </a:lnSpc>
            </a:pPr>
            <a:r>
              <a:rPr lang="en-US" sz="1900">
                <a:latin typeface="Verdana" charset="0"/>
              </a:rPr>
              <a:t>Entity: Phone Book</a:t>
            </a:r>
          </a:p>
          <a:p>
            <a:pPr marL="742950" lvl="1" indent="-285750" eaLnBrk="1" hangingPunct="1">
              <a:lnSpc>
                <a:spcPct val="90000"/>
              </a:lnSpc>
            </a:pPr>
            <a:r>
              <a:rPr lang="en-US" sz="2000">
                <a:latin typeface="Verdana" charset="0"/>
                <a:ea typeface="ＭＳ Ｐゴシック" charset="0"/>
              </a:rPr>
              <a:t>Attributes: Phone Diary and Appointment Calendar</a:t>
            </a:r>
          </a:p>
          <a:p>
            <a:pPr marL="742950" lvl="1" indent="-285750" eaLnBrk="1" hangingPunct="1">
              <a:lnSpc>
                <a:spcPct val="90000"/>
              </a:lnSpc>
            </a:pPr>
            <a:r>
              <a:rPr lang="en-US" sz="2000">
                <a:latin typeface="Verdana" charset="0"/>
                <a:ea typeface="ＭＳ Ｐゴシック" charset="0"/>
              </a:rPr>
              <a:t>Relationships: used by a user</a:t>
            </a:r>
          </a:p>
          <a:p>
            <a:pPr marL="342900" indent="-342900" eaLnBrk="1" hangingPunct="1">
              <a:lnSpc>
                <a:spcPct val="90000"/>
              </a:lnSpc>
            </a:pPr>
            <a:r>
              <a:rPr lang="en-US" sz="1900">
                <a:latin typeface="Verdana" charset="0"/>
              </a:rPr>
              <a:t>Entity: Phone Diary</a:t>
            </a:r>
          </a:p>
          <a:p>
            <a:pPr marL="742950" lvl="1" indent="-285750" eaLnBrk="1" hangingPunct="1">
              <a:lnSpc>
                <a:spcPct val="90000"/>
              </a:lnSpc>
            </a:pPr>
            <a:r>
              <a:rPr lang="en-US" sz="2000">
                <a:latin typeface="Verdana" charset="0"/>
                <a:ea typeface="ＭＳ Ｐゴシック" charset="0"/>
              </a:rPr>
              <a:t>Attributes: Name, address, phone numbers, …</a:t>
            </a:r>
          </a:p>
          <a:p>
            <a:pPr marL="742950" lvl="1" indent="-285750" eaLnBrk="1" hangingPunct="1">
              <a:lnSpc>
                <a:spcPct val="90000"/>
              </a:lnSpc>
            </a:pPr>
            <a:r>
              <a:rPr lang="en-US" sz="2000">
                <a:latin typeface="Verdana" charset="0"/>
                <a:ea typeface="ＭＳ Ｐゴシック" charset="0"/>
              </a:rPr>
              <a:t>Relationships: none</a:t>
            </a:r>
          </a:p>
          <a:p>
            <a:pPr marL="342900" indent="-342900" eaLnBrk="1" hangingPunct="1">
              <a:lnSpc>
                <a:spcPct val="90000"/>
              </a:lnSpc>
            </a:pPr>
            <a:r>
              <a:rPr lang="en-US" sz="1900">
                <a:latin typeface="Verdana" charset="0"/>
              </a:rPr>
              <a:t>Entity: Appointment Calendar</a:t>
            </a:r>
          </a:p>
          <a:p>
            <a:pPr marL="742950" lvl="1" indent="-285750" eaLnBrk="1" hangingPunct="1">
              <a:lnSpc>
                <a:spcPct val="90000"/>
              </a:lnSpc>
            </a:pPr>
            <a:r>
              <a:rPr lang="en-US" sz="2000">
                <a:latin typeface="Verdana" charset="0"/>
                <a:ea typeface="ＭＳ Ｐゴシック" charset="0"/>
              </a:rPr>
              <a:t>Attributes: Date, time, appointment, name</a:t>
            </a:r>
          </a:p>
          <a:p>
            <a:pPr marL="742950" lvl="1" indent="-285750" eaLnBrk="1" hangingPunct="1">
              <a:lnSpc>
                <a:spcPct val="90000"/>
              </a:lnSpc>
            </a:pPr>
            <a:r>
              <a:rPr lang="en-US" sz="2000">
                <a:latin typeface="Verdana" charset="0"/>
                <a:ea typeface="ＭＳ Ｐゴシック" charset="0"/>
              </a:rPr>
              <a:t>Relationships: none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21FC3DA-540A-5F41-844D-0E7BF096EC07}" type="datetime1">
              <a:rPr lang="en-US" sz="1200"/>
              <a:pPr/>
              <a:t>10/15/21</a:t>
            </a:fld>
            <a:endParaRPr lang="en-US" sz="1200"/>
          </a:p>
        </p:txBody>
      </p:sp>
      <p:sp>
        <p:nvSpPr>
          <p:cNvPr id="4710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dirty="0"/>
              <a:t>Lecture4</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42A59CA-CB8A-B347-8AF2-4CB6761017F3}" type="slidenum">
              <a:rPr lang="en-US" sz="1200"/>
              <a:pPr/>
              <a:t>25</a:t>
            </a:fld>
            <a:endParaRPr lang="en-US" sz="1200" dirty="0"/>
          </a:p>
        </p:txBody>
      </p:sp>
      <p:sp>
        <p:nvSpPr>
          <p:cNvPr id="47108" name="Rectangle 2"/>
          <p:cNvSpPr>
            <a:spLocks noGrp="1" noChangeArrowheads="1"/>
          </p:cNvSpPr>
          <p:nvPr>
            <p:ph type="title"/>
          </p:nvPr>
        </p:nvSpPr>
        <p:spPr/>
        <p:txBody>
          <a:bodyPr/>
          <a:lstStyle/>
          <a:p>
            <a:pPr eaLnBrk="1" hangingPunct="1"/>
            <a:r>
              <a:rPr lang="en-US">
                <a:latin typeface="Verdana" charset="0"/>
              </a:rPr>
              <a:t>ERD –Phone Book</a:t>
            </a:r>
          </a:p>
        </p:txBody>
      </p:sp>
      <p:sp>
        <p:nvSpPr>
          <p:cNvPr id="3" name="Rectangle 2"/>
          <p:cNvSpPr/>
          <p:nvPr/>
        </p:nvSpPr>
        <p:spPr bwMode="auto">
          <a:xfrm>
            <a:off x="990600" y="1828800"/>
            <a:ext cx="13716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110" charset="0"/>
              </a:rPr>
              <a:t>User</a:t>
            </a:r>
          </a:p>
        </p:txBody>
      </p:sp>
      <p:sp>
        <p:nvSpPr>
          <p:cNvPr id="9" name="Rectangle 8"/>
          <p:cNvSpPr/>
          <p:nvPr/>
        </p:nvSpPr>
        <p:spPr bwMode="auto">
          <a:xfrm>
            <a:off x="4724400" y="1752600"/>
            <a:ext cx="15240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a:latin typeface="Verdana" pitchFamily="-110" charset="0"/>
              </a:rPr>
              <a:t>PhoneBook</a:t>
            </a:r>
            <a:endParaRPr kumimoji="0" lang="en-US" sz="1800" b="0" i="0" u="none" strike="noStrike" cap="none" normalizeH="0" baseline="0" dirty="0">
              <a:ln>
                <a:noFill/>
              </a:ln>
              <a:solidFill>
                <a:schemeClr val="tx1"/>
              </a:solidFill>
              <a:effectLst/>
              <a:latin typeface="Verdana" pitchFamily="-110" charset="0"/>
            </a:endParaRPr>
          </a:p>
        </p:txBody>
      </p:sp>
      <p:sp>
        <p:nvSpPr>
          <p:cNvPr id="10" name="Rectangle 9"/>
          <p:cNvSpPr/>
          <p:nvPr/>
        </p:nvSpPr>
        <p:spPr bwMode="auto">
          <a:xfrm>
            <a:off x="1219200" y="2743200"/>
            <a:ext cx="16002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a:latin typeface="Verdana" pitchFamily="-110" charset="0"/>
              </a:rPr>
              <a:t>PhoneDiary</a:t>
            </a:r>
            <a:endParaRPr kumimoji="0" lang="en-US" sz="1800" b="0" i="0" u="none" strike="noStrike" cap="none" normalizeH="0" baseline="0" dirty="0">
              <a:ln>
                <a:noFill/>
              </a:ln>
              <a:solidFill>
                <a:schemeClr val="tx1"/>
              </a:solidFill>
              <a:effectLst/>
              <a:latin typeface="Verdana" pitchFamily="-110" charset="0"/>
            </a:endParaRPr>
          </a:p>
        </p:txBody>
      </p:sp>
      <p:sp>
        <p:nvSpPr>
          <p:cNvPr id="11" name="Rectangle 10"/>
          <p:cNvSpPr/>
          <p:nvPr/>
        </p:nvSpPr>
        <p:spPr bwMode="auto">
          <a:xfrm>
            <a:off x="6019800" y="2667000"/>
            <a:ext cx="26670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a:latin typeface="Verdana" pitchFamily="-110" charset="0"/>
              </a:rPr>
              <a:t>AppointmentCalendar</a:t>
            </a:r>
            <a:endParaRPr kumimoji="0" lang="en-US" sz="1800" b="0" i="0" u="none" strike="noStrike" cap="none" normalizeH="0" baseline="0" dirty="0">
              <a:ln>
                <a:noFill/>
              </a:ln>
              <a:solidFill>
                <a:schemeClr val="tx1"/>
              </a:solidFill>
              <a:effectLst/>
              <a:latin typeface="Verdana" pitchFamily="-110" charset="0"/>
            </a:endParaRPr>
          </a:p>
        </p:txBody>
      </p:sp>
      <p:sp>
        <p:nvSpPr>
          <p:cNvPr id="12" name="Rectangle 11"/>
          <p:cNvSpPr/>
          <p:nvPr/>
        </p:nvSpPr>
        <p:spPr bwMode="auto">
          <a:xfrm>
            <a:off x="533400" y="4419600"/>
            <a:ext cx="13716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Name</a:t>
            </a:r>
            <a:endParaRPr kumimoji="0" lang="en-US" sz="1800" b="0" i="0" u="none" strike="noStrike" cap="none" normalizeH="0" baseline="0" dirty="0">
              <a:ln>
                <a:noFill/>
              </a:ln>
              <a:solidFill>
                <a:schemeClr val="tx1"/>
              </a:solidFill>
              <a:effectLst/>
              <a:latin typeface="Verdana" pitchFamily="-110" charset="0"/>
            </a:endParaRPr>
          </a:p>
        </p:txBody>
      </p:sp>
      <p:sp>
        <p:nvSpPr>
          <p:cNvPr id="13" name="Rectangle 12"/>
          <p:cNvSpPr/>
          <p:nvPr/>
        </p:nvSpPr>
        <p:spPr bwMode="auto">
          <a:xfrm>
            <a:off x="2590800" y="4419600"/>
            <a:ext cx="13716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Address</a:t>
            </a:r>
            <a:endParaRPr kumimoji="0" lang="en-US" sz="1800" b="0" i="0" u="none" strike="noStrike" cap="none" normalizeH="0" baseline="0" dirty="0">
              <a:ln>
                <a:noFill/>
              </a:ln>
              <a:solidFill>
                <a:schemeClr val="tx1"/>
              </a:solidFill>
              <a:effectLst/>
              <a:latin typeface="Verdana" pitchFamily="-110" charset="0"/>
            </a:endParaRPr>
          </a:p>
        </p:txBody>
      </p:sp>
      <p:sp>
        <p:nvSpPr>
          <p:cNvPr id="14" name="Rectangle 13"/>
          <p:cNvSpPr/>
          <p:nvPr/>
        </p:nvSpPr>
        <p:spPr bwMode="auto">
          <a:xfrm>
            <a:off x="1219200" y="5257800"/>
            <a:ext cx="19050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a:latin typeface="Verdana" pitchFamily="-110" charset="0"/>
              </a:rPr>
              <a:t>PhoneNumber</a:t>
            </a:r>
            <a:endParaRPr kumimoji="0" lang="en-US" sz="1800" b="0" i="0" u="none" strike="noStrike" cap="none" normalizeH="0" baseline="0" dirty="0">
              <a:ln>
                <a:noFill/>
              </a:ln>
              <a:solidFill>
                <a:schemeClr val="tx1"/>
              </a:solidFill>
              <a:effectLst/>
              <a:latin typeface="Verdana" pitchFamily="-110" charset="0"/>
            </a:endParaRPr>
          </a:p>
        </p:txBody>
      </p:sp>
      <p:sp>
        <p:nvSpPr>
          <p:cNvPr id="15" name="Rectangle 14"/>
          <p:cNvSpPr/>
          <p:nvPr/>
        </p:nvSpPr>
        <p:spPr bwMode="auto">
          <a:xfrm>
            <a:off x="4648200" y="4267200"/>
            <a:ext cx="13716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Date</a:t>
            </a:r>
            <a:endParaRPr kumimoji="0" lang="en-US" sz="1800" b="0" i="0" u="none" strike="noStrike" cap="none" normalizeH="0" baseline="0" dirty="0">
              <a:ln>
                <a:noFill/>
              </a:ln>
              <a:solidFill>
                <a:schemeClr val="tx1"/>
              </a:solidFill>
              <a:effectLst/>
              <a:latin typeface="Verdana" pitchFamily="-110" charset="0"/>
            </a:endParaRPr>
          </a:p>
        </p:txBody>
      </p:sp>
      <p:sp>
        <p:nvSpPr>
          <p:cNvPr id="16" name="Rectangle 15"/>
          <p:cNvSpPr/>
          <p:nvPr/>
        </p:nvSpPr>
        <p:spPr bwMode="auto">
          <a:xfrm>
            <a:off x="7315200" y="4267200"/>
            <a:ext cx="13716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Time</a:t>
            </a:r>
            <a:endParaRPr kumimoji="0" lang="en-US" sz="1800" b="0" i="0" u="none" strike="noStrike" cap="none" normalizeH="0" baseline="0" dirty="0">
              <a:ln>
                <a:noFill/>
              </a:ln>
              <a:solidFill>
                <a:schemeClr val="tx1"/>
              </a:solidFill>
              <a:effectLst/>
              <a:latin typeface="Verdana" pitchFamily="-110" charset="0"/>
            </a:endParaRPr>
          </a:p>
        </p:txBody>
      </p:sp>
      <p:sp>
        <p:nvSpPr>
          <p:cNvPr id="17" name="Rectangle 16"/>
          <p:cNvSpPr/>
          <p:nvPr/>
        </p:nvSpPr>
        <p:spPr bwMode="auto">
          <a:xfrm>
            <a:off x="4648200" y="5181600"/>
            <a:ext cx="17526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Appointment</a:t>
            </a:r>
            <a:endParaRPr kumimoji="0" lang="en-US" sz="1800" b="0" i="0" u="none" strike="noStrike" cap="none" normalizeH="0" baseline="0" dirty="0">
              <a:ln>
                <a:noFill/>
              </a:ln>
              <a:solidFill>
                <a:schemeClr val="tx1"/>
              </a:solidFill>
              <a:effectLst/>
              <a:latin typeface="Verdana" pitchFamily="-110" charset="0"/>
            </a:endParaRPr>
          </a:p>
        </p:txBody>
      </p:sp>
      <p:sp>
        <p:nvSpPr>
          <p:cNvPr id="18" name="Rectangle 17"/>
          <p:cNvSpPr/>
          <p:nvPr/>
        </p:nvSpPr>
        <p:spPr bwMode="auto">
          <a:xfrm>
            <a:off x="7391400" y="5181600"/>
            <a:ext cx="13716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Name</a:t>
            </a:r>
            <a:endParaRPr kumimoji="0" lang="en-US" sz="1800" b="0" i="0" u="none" strike="noStrike" cap="none" normalizeH="0" baseline="0" dirty="0">
              <a:ln>
                <a:noFill/>
              </a:ln>
              <a:solidFill>
                <a:schemeClr val="tx1"/>
              </a:solidFill>
              <a:effectLst/>
              <a:latin typeface="Verdana" pitchFamily="-110" charset="0"/>
            </a:endParaRPr>
          </a:p>
        </p:txBody>
      </p:sp>
      <p:sp>
        <p:nvSpPr>
          <p:cNvPr id="4" name="Diamond 3"/>
          <p:cNvSpPr/>
          <p:nvPr/>
        </p:nvSpPr>
        <p:spPr bwMode="auto">
          <a:xfrm>
            <a:off x="2667000" y="1828800"/>
            <a:ext cx="1524000" cy="60960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110" charset="0"/>
              </a:rPr>
              <a:t>uses</a:t>
            </a:r>
          </a:p>
        </p:txBody>
      </p:sp>
      <p:cxnSp>
        <p:nvCxnSpPr>
          <p:cNvPr id="6" name="Straight Connector 5"/>
          <p:cNvCxnSpPr>
            <a:stCxn id="4" idx="3"/>
          </p:cNvCxnSpPr>
          <p:nvPr/>
        </p:nvCxnSpPr>
        <p:spPr bwMode="auto">
          <a:xfrm>
            <a:off x="4191000" y="2133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2362200" y="2133600"/>
            <a:ext cx="304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6" name="Diamond 25"/>
          <p:cNvSpPr/>
          <p:nvPr/>
        </p:nvSpPr>
        <p:spPr bwMode="auto">
          <a:xfrm>
            <a:off x="3200400" y="2667000"/>
            <a:ext cx="2362200" cy="60960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contain</a:t>
            </a:r>
            <a:r>
              <a:rPr kumimoji="0" lang="en-US" sz="1800" b="0" i="0" u="none" strike="noStrike" cap="none" normalizeH="0" baseline="0" dirty="0">
                <a:ln>
                  <a:noFill/>
                </a:ln>
                <a:solidFill>
                  <a:schemeClr val="tx1"/>
                </a:solidFill>
                <a:effectLst/>
                <a:latin typeface="Verdana" pitchFamily="-110" charset="0"/>
              </a:rPr>
              <a:t>s</a:t>
            </a:r>
          </a:p>
        </p:txBody>
      </p:sp>
      <p:cxnSp>
        <p:nvCxnSpPr>
          <p:cNvPr id="29" name="Straight Connector 28"/>
          <p:cNvCxnSpPr>
            <a:stCxn id="9" idx="2"/>
          </p:cNvCxnSpPr>
          <p:nvPr/>
        </p:nvCxnSpPr>
        <p:spPr bwMode="auto">
          <a:xfrm>
            <a:off x="5486400" y="2286000"/>
            <a:ext cx="0" cy="152400"/>
          </a:xfrm>
          <a:prstGeom prst="line">
            <a:avLst/>
          </a:prstGeom>
          <a:solidFill>
            <a:schemeClr val="accent1"/>
          </a:solidFill>
          <a:ln w="9525" cap="flat" cmpd="sng" algn="ctr">
            <a:solidFill>
              <a:schemeClr val="tx1"/>
            </a:solidFill>
            <a:prstDash val="solid"/>
            <a:round/>
            <a:headEnd type="arrow" w="med" len="med"/>
            <a:tailEnd type="none" w="med" len="med"/>
          </a:ln>
          <a:effectLst/>
        </p:spPr>
      </p:cxnSp>
      <p:cxnSp>
        <p:nvCxnSpPr>
          <p:cNvPr id="31" name="Straight Connector 30"/>
          <p:cNvCxnSpPr/>
          <p:nvPr/>
        </p:nvCxnSpPr>
        <p:spPr bwMode="auto">
          <a:xfrm flipH="1">
            <a:off x="4419600" y="2438400"/>
            <a:ext cx="1066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112" name="Straight Connector 47111"/>
          <p:cNvCxnSpPr>
            <a:stCxn id="26" idx="0"/>
          </p:cNvCxnSpPr>
          <p:nvPr/>
        </p:nvCxnSpPr>
        <p:spPr bwMode="auto">
          <a:xfrm flipV="1">
            <a:off x="4381500" y="2438400"/>
            <a:ext cx="381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114" name="Straight Connector 47113"/>
          <p:cNvCxnSpPr>
            <a:stCxn id="26" idx="1"/>
            <a:endCxn id="10" idx="3"/>
          </p:cNvCxnSpPr>
          <p:nvPr/>
        </p:nvCxnSpPr>
        <p:spPr bwMode="auto">
          <a:xfrm flipH="1">
            <a:off x="2819400" y="2971800"/>
            <a:ext cx="381000" cy="38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116" name="Straight Connector 47115"/>
          <p:cNvCxnSpPr>
            <a:stCxn id="26" idx="3"/>
            <a:endCxn id="11" idx="1"/>
          </p:cNvCxnSpPr>
          <p:nvPr/>
        </p:nvCxnSpPr>
        <p:spPr bwMode="auto">
          <a:xfrm flipV="1">
            <a:off x="5562600" y="2933700"/>
            <a:ext cx="457200" cy="381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5" name="Diamond 44"/>
          <p:cNvSpPr/>
          <p:nvPr/>
        </p:nvSpPr>
        <p:spPr bwMode="auto">
          <a:xfrm>
            <a:off x="1295400" y="3581400"/>
            <a:ext cx="1752600" cy="60960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has</a:t>
            </a:r>
            <a:endParaRPr kumimoji="0" lang="en-US" i="0" u="none" strike="noStrike" cap="none" normalizeH="0" baseline="0" dirty="0">
              <a:ln>
                <a:noFill/>
              </a:ln>
              <a:solidFill>
                <a:schemeClr val="tx1"/>
              </a:solidFill>
              <a:effectLst/>
              <a:latin typeface="Verdana" pitchFamily="-110" charset="0"/>
            </a:endParaRPr>
          </a:p>
        </p:txBody>
      </p:sp>
      <p:cxnSp>
        <p:nvCxnSpPr>
          <p:cNvPr id="47121" name="Straight Connector 47120"/>
          <p:cNvCxnSpPr/>
          <p:nvPr/>
        </p:nvCxnSpPr>
        <p:spPr bwMode="auto">
          <a:xfrm>
            <a:off x="1295400" y="3886200"/>
            <a:ext cx="0" cy="533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5" name="Diamond 54"/>
          <p:cNvSpPr/>
          <p:nvPr/>
        </p:nvSpPr>
        <p:spPr bwMode="auto">
          <a:xfrm>
            <a:off x="6019800" y="3505200"/>
            <a:ext cx="1524000" cy="60960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pitchFamily="-110" charset="0"/>
              </a:rPr>
              <a:t>has</a:t>
            </a:r>
            <a:endParaRPr kumimoji="0" lang="en-US" sz="1800" b="0" i="0" u="none" strike="noStrike" cap="none" normalizeH="0" baseline="0" dirty="0">
              <a:ln>
                <a:noFill/>
              </a:ln>
              <a:solidFill>
                <a:schemeClr val="tx1"/>
              </a:solidFill>
              <a:effectLst/>
              <a:latin typeface="Verdana" pitchFamily="-110" charset="0"/>
            </a:endParaRPr>
          </a:p>
        </p:txBody>
      </p:sp>
      <p:cxnSp>
        <p:nvCxnSpPr>
          <p:cNvPr id="47127" name="Straight Connector 47126"/>
          <p:cNvCxnSpPr>
            <a:stCxn id="55" idx="0"/>
          </p:cNvCxnSpPr>
          <p:nvPr/>
        </p:nvCxnSpPr>
        <p:spPr bwMode="auto">
          <a:xfrm flipV="1">
            <a:off x="6781800" y="3200400"/>
            <a:ext cx="0" cy="304800"/>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47129" name="Straight Connector 47128"/>
          <p:cNvCxnSpPr>
            <a:endCxn id="55" idx="1"/>
          </p:cNvCxnSpPr>
          <p:nvPr/>
        </p:nvCxnSpPr>
        <p:spPr bwMode="auto">
          <a:xfrm>
            <a:off x="5410200" y="3810000"/>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131" name="Straight Connector 47130"/>
          <p:cNvCxnSpPr/>
          <p:nvPr/>
        </p:nvCxnSpPr>
        <p:spPr bwMode="auto">
          <a:xfrm>
            <a:off x="5410200" y="3810000"/>
            <a:ext cx="0" cy="457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134" name="Straight Connector 47133"/>
          <p:cNvCxnSpPr>
            <a:stCxn id="55" idx="3"/>
          </p:cNvCxnSpPr>
          <p:nvPr/>
        </p:nvCxnSpPr>
        <p:spPr bwMode="auto">
          <a:xfrm>
            <a:off x="7543800" y="38100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endCxn id="16" idx="0"/>
          </p:cNvCxnSpPr>
          <p:nvPr/>
        </p:nvCxnSpPr>
        <p:spPr bwMode="auto">
          <a:xfrm>
            <a:off x="7924800" y="3810000"/>
            <a:ext cx="76200" cy="457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a:stCxn id="55" idx="2"/>
          </p:cNvCxnSpPr>
          <p:nvPr/>
        </p:nvCxnSpPr>
        <p:spPr bwMode="auto">
          <a:xfrm>
            <a:off x="6781800" y="4114800"/>
            <a:ext cx="0" cy="1371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6400800" y="5486400"/>
            <a:ext cx="990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140" name="Straight Connector 47139"/>
          <p:cNvCxnSpPr>
            <a:stCxn id="45" idx="0"/>
          </p:cNvCxnSpPr>
          <p:nvPr/>
        </p:nvCxnSpPr>
        <p:spPr bwMode="auto">
          <a:xfrm flipH="1" flipV="1">
            <a:off x="2133600" y="3276600"/>
            <a:ext cx="38100" cy="304800"/>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47142" name="Straight Connector 47141"/>
          <p:cNvCxnSpPr>
            <a:stCxn id="45" idx="2"/>
            <a:endCxn id="14" idx="0"/>
          </p:cNvCxnSpPr>
          <p:nvPr/>
        </p:nvCxnSpPr>
        <p:spPr bwMode="auto">
          <a:xfrm>
            <a:off x="2171700" y="419100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144" name="Straight Connector 47143"/>
          <p:cNvCxnSpPr>
            <a:stCxn id="45" idx="3"/>
          </p:cNvCxnSpPr>
          <p:nvPr/>
        </p:nvCxnSpPr>
        <p:spPr bwMode="auto">
          <a:xfrm>
            <a:off x="3048000" y="3886200"/>
            <a:ext cx="0" cy="533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146" name="Straight Connector 47145"/>
          <p:cNvCxnSpPr/>
          <p:nvPr/>
        </p:nvCxnSpPr>
        <p:spPr bwMode="auto">
          <a:xfrm>
            <a:off x="2438400" y="1981200"/>
            <a:ext cx="0" cy="22860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107" name="Straight Connector 106"/>
          <p:cNvCxnSpPr/>
          <p:nvPr/>
        </p:nvCxnSpPr>
        <p:spPr bwMode="auto">
          <a:xfrm>
            <a:off x="2895600" y="2895600"/>
            <a:ext cx="0" cy="22860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a:off x="5943600" y="2819400"/>
            <a:ext cx="0" cy="22860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47150" name="Straight Connector 47149"/>
          <p:cNvCxnSpPr/>
          <p:nvPr/>
        </p:nvCxnSpPr>
        <p:spPr bwMode="auto">
          <a:xfrm>
            <a:off x="1143000" y="4343400"/>
            <a:ext cx="304800" cy="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114" name="Straight Connector 113"/>
          <p:cNvCxnSpPr/>
          <p:nvPr/>
        </p:nvCxnSpPr>
        <p:spPr bwMode="auto">
          <a:xfrm>
            <a:off x="5257800" y="4191000"/>
            <a:ext cx="304800" cy="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7848600" y="4191000"/>
            <a:ext cx="304800" cy="0"/>
          </a:xfrm>
          <a:prstGeom prst="line">
            <a:avLst/>
          </a:prstGeom>
          <a:solidFill>
            <a:schemeClr val="accent1"/>
          </a:solidFill>
          <a:ln w="50800" cap="flat" cmpd="sng" algn="ctr">
            <a:solidFill>
              <a:schemeClr val="tx1"/>
            </a:solidFill>
            <a:prstDash val="solid"/>
            <a:round/>
            <a:headEnd type="none" w="med" len="med"/>
            <a:tailEnd type="none" w="med" len="med"/>
          </a:ln>
          <a:effectLst/>
        </p:spPr>
      </p:cxnSp>
      <p:sp>
        <p:nvSpPr>
          <p:cNvPr id="47152" name="TextBox 47151"/>
          <p:cNvSpPr txBox="1"/>
          <p:nvPr/>
        </p:nvSpPr>
        <p:spPr>
          <a:xfrm>
            <a:off x="2209800" y="4876800"/>
            <a:ext cx="330740" cy="369332"/>
          </a:xfrm>
          <a:prstGeom prst="rect">
            <a:avLst/>
          </a:prstGeom>
          <a:noFill/>
        </p:spPr>
        <p:txBody>
          <a:bodyPr wrap="none" rtlCol="0">
            <a:spAutoFit/>
          </a:bodyPr>
          <a:lstStyle/>
          <a:p>
            <a:r>
              <a:rPr lang="en-US" dirty="0"/>
              <a:t>n</a:t>
            </a:r>
          </a:p>
        </p:txBody>
      </p:sp>
      <p:sp>
        <p:nvSpPr>
          <p:cNvPr id="117" name="TextBox 116"/>
          <p:cNvSpPr txBox="1"/>
          <p:nvPr/>
        </p:nvSpPr>
        <p:spPr>
          <a:xfrm>
            <a:off x="7086600" y="5486400"/>
            <a:ext cx="331416" cy="369332"/>
          </a:xfrm>
          <a:prstGeom prst="rect">
            <a:avLst/>
          </a:prstGeom>
          <a:noFill/>
        </p:spPr>
        <p:txBody>
          <a:bodyPr wrap="none" rtlCol="0">
            <a:spAutoFit/>
          </a:bodyPr>
          <a:lstStyle/>
          <a:p>
            <a:r>
              <a:rPr lang="en-US" dirty="0"/>
              <a:t>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B397B84-96B4-024E-9B31-F4C82F5E2DD9}" type="datetime1">
              <a:rPr lang="en-US" sz="1200"/>
              <a:pPr/>
              <a:t>10/15/21</a:t>
            </a:fld>
            <a:endParaRPr lang="en-US" sz="1200"/>
          </a:p>
        </p:txBody>
      </p:sp>
      <p:sp>
        <p:nvSpPr>
          <p:cNvPr id="4813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B2DC77A-2090-5542-99AA-35CAE438AFD1}" type="slidenum">
              <a:rPr lang="en-US" sz="1200"/>
              <a:pPr/>
              <a:t>26</a:t>
            </a:fld>
            <a:endParaRPr lang="en-US" sz="1200"/>
          </a:p>
        </p:txBody>
      </p:sp>
      <p:sp>
        <p:nvSpPr>
          <p:cNvPr id="48132" name="Rectangle 2"/>
          <p:cNvSpPr>
            <a:spLocks noGrp="1" noChangeArrowheads="1"/>
          </p:cNvSpPr>
          <p:nvPr>
            <p:ph type="title"/>
          </p:nvPr>
        </p:nvSpPr>
        <p:spPr/>
        <p:txBody>
          <a:bodyPr/>
          <a:lstStyle/>
          <a:p>
            <a:pPr eaLnBrk="1" hangingPunct="1"/>
            <a:r>
              <a:rPr lang="en-US">
                <a:latin typeface="Verdana" charset="0"/>
              </a:rPr>
              <a:t>ERD - Phone book</a:t>
            </a:r>
            <a:br>
              <a:rPr lang="en-US">
                <a:latin typeface="Verdana" charset="0"/>
              </a:rPr>
            </a:br>
            <a:r>
              <a:rPr lang="en-US">
                <a:latin typeface="Verdana" charset="0"/>
              </a:rPr>
              <a:t>Explanation</a:t>
            </a:r>
          </a:p>
        </p:txBody>
      </p:sp>
      <p:sp>
        <p:nvSpPr>
          <p:cNvPr id="48133" name="Rectangle 3"/>
          <p:cNvSpPr>
            <a:spLocks noGrp="1" noChangeArrowheads="1"/>
          </p:cNvSpPr>
          <p:nvPr>
            <p:ph type="body" idx="1"/>
          </p:nvPr>
        </p:nvSpPr>
        <p:spPr/>
        <p:txBody>
          <a:bodyPr/>
          <a:lstStyle/>
          <a:p>
            <a:pPr eaLnBrk="1" hangingPunct="1"/>
            <a:r>
              <a:rPr lang="en-US">
                <a:latin typeface="Verdana" charset="0"/>
              </a:rPr>
              <a:t>Exercise</a:t>
            </a:r>
          </a:p>
          <a:p>
            <a:pPr lvl="1" eaLnBrk="1" hangingPunct="1"/>
            <a:r>
              <a:rPr lang="en-US">
                <a:latin typeface="Verdana" charset="0"/>
                <a:ea typeface="ＭＳ Ｐゴシック" charset="0"/>
              </a:rPr>
              <a:t>Write down the explanation of the relationships in the ERD for phone book.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1CA0BFE-CB0F-2245-926A-3F2DF4F0C587}" type="datetime1">
              <a:rPr lang="en-US" sz="1200"/>
              <a:pPr/>
              <a:t>10/15/21</a:t>
            </a:fld>
            <a:endParaRPr lang="en-US" sz="1200"/>
          </a:p>
        </p:txBody>
      </p:sp>
      <p:sp>
        <p:nvSpPr>
          <p:cNvPr id="4915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8004FE5-08B3-4848-9823-0099ECBAA4FA}" type="slidenum">
              <a:rPr lang="en-US" sz="1200"/>
              <a:pPr/>
              <a:t>27</a:t>
            </a:fld>
            <a:endParaRPr lang="en-US" sz="1200"/>
          </a:p>
        </p:txBody>
      </p:sp>
      <p:sp>
        <p:nvSpPr>
          <p:cNvPr id="49156" name="Rectangle 2"/>
          <p:cNvSpPr>
            <a:spLocks noGrp="1" noChangeArrowheads="1"/>
          </p:cNvSpPr>
          <p:nvPr>
            <p:ph type="title"/>
          </p:nvPr>
        </p:nvSpPr>
        <p:spPr/>
        <p:txBody>
          <a:bodyPr/>
          <a:lstStyle/>
          <a:p>
            <a:pPr eaLnBrk="1" hangingPunct="1"/>
            <a:r>
              <a:rPr lang="en-US">
                <a:latin typeface="Verdana" charset="0"/>
              </a:rPr>
              <a:t>Building ERD</a:t>
            </a:r>
          </a:p>
        </p:txBody>
      </p:sp>
      <p:sp>
        <p:nvSpPr>
          <p:cNvPr id="49157" name="Rectangle 3"/>
          <p:cNvSpPr>
            <a:spLocks noGrp="1" noChangeArrowheads="1"/>
          </p:cNvSpPr>
          <p:nvPr>
            <p:ph type="body" idx="1"/>
          </p:nvPr>
        </p:nvSpPr>
        <p:spPr/>
        <p:txBody>
          <a:bodyPr/>
          <a:lstStyle/>
          <a:p>
            <a:pPr eaLnBrk="1" hangingPunct="1"/>
            <a:r>
              <a:rPr lang="en-US">
                <a:latin typeface="Verdana" charset="0"/>
              </a:rPr>
              <a:t>Level 1: model all data objects (entities) and their </a:t>
            </a:r>
            <a:r>
              <a:rPr lang="ja-JP" altLang="en-US">
                <a:latin typeface="Verdana" charset="0"/>
              </a:rPr>
              <a:t>“</a:t>
            </a:r>
            <a:r>
              <a:rPr lang="en-US" altLang="ja-JP">
                <a:latin typeface="Verdana" charset="0"/>
              </a:rPr>
              <a:t>connections</a:t>
            </a:r>
            <a:r>
              <a:rPr lang="ja-JP" altLang="en-US">
                <a:latin typeface="Verdana" charset="0"/>
              </a:rPr>
              <a:t>”</a:t>
            </a:r>
            <a:r>
              <a:rPr lang="en-US" altLang="ja-JP">
                <a:latin typeface="Verdana" charset="0"/>
              </a:rPr>
              <a:t> to one another</a:t>
            </a:r>
          </a:p>
          <a:p>
            <a:pPr eaLnBrk="1" hangingPunct="1"/>
            <a:r>
              <a:rPr lang="en-US">
                <a:latin typeface="Verdana" charset="0"/>
              </a:rPr>
              <a:t>Level 2: model all entities and relationships</a:t>
            </a:r>
          </a:p>
          <a:p>
            <a:pPr eaLnBrk="1" hangingPunct="1"/>
            <a:r>
              <a:rPr lang="en-US">
                <a:latin typeface="Verdana" charset="0"/>
              </a:rPr>
              <a:t>Level 3: model all entities, relationships and the attributes that provide further depth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891F694-A8E3-B647-BA3A-F33479CF49D8}" type="datetime1">
              <a:rPr lang="en-US" sz="1200"/>
              <a:pPr/>
              <a:t>10/15/21</a:t>
            </a:fld>
            <a:endParaRPr lang="en-US" sz="1200"/>
          </a:p>
        </p:txBody>
      </p:sp>
      <p:sp>
        <p:nvSpPr>
          <p:cNvPr id="5017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F01BEE2-D348-9E41-AC41-404A7DED640B}" type="slidenum">
              <a:rPr lang="en-US" sz="1200"/>
              <a:pPr/>
              <a:t>28</a:t>
            </a:fld>
            <a:endParaRPr lang="en-US" sz="1200"/>
          </a:p>
        </p:txBody>
      </p:sp>
      <p:sp>
        <p:nvSpPr>
          <p:cNvPr id="50180" name="Rectangle 2"/>
          <p:cNvSpPr>
            <a:spLocks noGrp="1" noChangeArrowheads="1"/>
          </p:cNvSpPr>
          <p:nvPr>
            <p:ph type="title"/>
          </p:nvPr>
        </p:nvSpPr>
        <p:spPr/>
        <p:txBody>
          <a:bodyPr/>
          <a:lstStyle/>
          <a:p>
            <a:pPr eaLnBrk="1" hangingPunct="1"/>
            <a:r>
              <a:rPr lang="en-US">
                <a:latin typeface="Verdana" charset="0"/>
              </a:rPr>
              <a:t>Example 4: ERD</a:t>
            </a:r>
          </a:p>
        </p:txBody>
      </p:sp>
      <p:grpSp>
        <p:nvGrpSpPr>
          <p:cNvPr id="50181" name="Group 7"/>
          <p:cNvGrpSpPr>
            <a:grpSpLocks/>
          </p:cNvGrpSpPr>
          <p:nvPr/>
        </p:nvGrpSpPr>
        <p:grpSpPr bwMode="auto">
          <a:xfrm>
            <a:off x="2133600" y="3124200"/>
            <a:ext cx="1141413" cy="609600"/>
            <a:chOff x="1344" y="1968"/>
            <a:chExt cx="719" cy="384"/>
          </a:xfrm>
        </p:grpSpPr>
        <p:sp>
          <p:nvSpPr>
            <p:cNvPr id="50207" name="Rectangle 5"/>
            <p:cNvSpPr>
              <a:spLocks noChangeArrowheads="1"/>
            </p:cNvSpPr>
            <p:nvPr/>
          </p:nvSpPr>
          <p:spPr bwMode="auto">
            <a:xfrm>
              <a:off x="1344" y="1968"/>
              <a:ext cx="672" cy="38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8" name="Text Box 6"/>
            <p:cNvSpPr txBox="1">
              <a:spLocks noChangeArrowheads="1"/>
            </p:cNvSpPr>
            <p:nvPr/>
          </p:nvSpPr>
          <p:spPr bwMode="auto">
            <a:xfrm>
              <a:off x="1344" y="2064"/>
              <a:ext cx="71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member</a:t>
              </a:r>
            </a:p>
          </p:txBody>
        </p:sp>
      </p:grpSp>
      <p:grpSp>
        <p:nvGrpSpPr>
          <p:cNvPr id="50182" name="Group 8"/>
          <p:cNvGrpSpPr>
            <a:grpSpLocks/>
          </p:cNvGrpSpPr>
          <p:nvPr/>
        </p:nvGrpSpPr>
        <p:grpSpPr bwMode="auto">
          <a:xfrm>
            <a:off x="5716588" y="3124200"/>
            <a:ext cx="1066800" cy="609600"/>
            <a:chOff x="1344" y="1968"/>
            <a:chExt cx="672" cy="384"/>
          </a:xfrm>
        </p:grpSpPr>
        <p:sp>
          <p:nvSpPr>
            <p:cNvPr id="50205" name="Rectangle 9"/>
            <p:cNvSpPr>
              <a:spLocks noChangeArrowheads="1"/>
            </p:cNvSpPr>
            <p:nvPr/>
          </p:nvSpPr>
          <p:spPr bwMode="auto">
            <a:xfrm>
              <a:off x="1344" y="1968"/>
              <a:ext cx="672" cy="38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6" name="Text Box 10"/>
            <p:cNvSpPr txBox="1">
              <a:spLocks noChangeArrowheads="1"/>
            </p:cNvSpPr>
            <p:nvPr/>
          </p:nvSpPr>
          <p:spPr bwMode="auto">
            <a:xfrm>
              <a:off x="1344" y="2064"/>
              <a:ext cx="43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item</a:t>
              </a:r>
            </a:p>
          </p:txBody>
        </p:sp>
      </p:grpSp>
      <p:sp>
        <p:nvSpPr>
          <p:cNvPr id="50183" name="AutoShape 11"/>
          <p:cNvSpPr>
            <a:spLocks noChangeArrowheads="1"/>
          </p:cNvSpPr>
          <p:nvPr/>
        </p:nvSpPr>
        <p:spPr bwMode="auto">
          <a:xfrm>
            <a:off x="3962400" y="3124200"/>
            <a:ext cx="1143000" cy="838200"/>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84" name="Text Box 12"/>
          <p:cNvSpPr txBox="1">
            <a:spLocks noChangeArrowheads="1"/>
          </p:cNvSpPr>
          <p:nvPr/>
        </p:nvSpPr>
        <p:spPr bwMode="auto">
          <a:xfrm>
            <a:off x="4038600" y="3367088"/>
            <a:ext cx="984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borrow</a:t>
            </a:r>
          </a:p>
        </p:txBody>
      </p:sp>
      <p:sp>
        <p:nvSpPr>
          <p:cNvPr id="50185" name="Line 13"/>
          <p:cNvSpPr>
            <a:spLocks noChangeShapeType="1"/>
          </p:cNvSpPr>
          <p:nvPr/>
        </p:nvSpPr>
        <p:spPr bwMode="auto">
          <a:xfrm flipH="1">
            <a:off x="3200400" y="3505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86" name="Line 14"/>
          <p:cNvSpPr>
            <a:spLocks noChangeShapeType="1"/>
          </p:cNvSpPr>
          <p:nvPr/>
        </p:nvSpPr>
        <p:spPr bwMode="auto">
          <a:xfrm>
            <a:off x="5105400" y="3505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87" name="Text Box 15"/>
          <p:cNvSpPr txBox="1">
            <a:spLocks noChangeArrowheads="1"/>
          </p:cNvSpPr>
          <p:nvPr/>
        </p:nvSpPr>
        <p:spPr bwMode="auto">
          <a:xfrm>
            <a:off x="3184525" y="3206750"/>
            <a:ext cx="819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400" b="1"/>
              <a:t>{0..1}</a:t>
            </a:r>
          </a:p>
        </p:txBody>
      </p:sp>
      <p:sp>
        <p:nvSpPr>
          <p:cNvPr id="50188" name="Text Box 16"/>
          <p:cNvSpPr txBox="1">
            <a:spLocks noChangeArrowheads="1"/>
          </p:cNvSpPr>
          <p:nvPr/>
        </p:nvSpPr>
        <p:spPr bwMode="auto">
          <a:xfrm>
            <a:off x="4921250" y="3200400"/>
            <a:ext cx="946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400" b="1"/>
              <a:t>{0..10}</a:t>
            </a:r>
          </a:p>
        </p:txBody>
      </p:sp>
      <p:grpSp>
        <p:nvGrpSpPr>
          <p:cNvPr id="50189" name="Group 26"/>
          <p:cNvGrpSpPr>
            <a:grpSpLocks/>
          </p:cNvGrpSpPr>
          <p:nvPr/>
        </p:nvGrpSpPr>
        <p:grpSpPr bwMode="auto">
          <a:xfrm>
            <a:off x="762000" y="4724400"/>
            <a:ext cx="1676400" cy="457200"/>
            <a:chOff x="480" y="2976"/>
            <a:chExt cx="1056" cy="288"/>
          </a:xfrm>
        </p:grpSpPr>
        <p:sp>
          <p:nvSpPr>
            <p:cNvPr id="50203" name="Oval 24"/>
            <p:cNvSpPr>
              <a:spLocks noChangeArrowheads="1"/>
            </p:cNvSpPr>
            <p:nvPr/>
          </p:nvSpPr>
          <p:spPr bwMode="auto">
            <a:xfrm>
              <a:off x="480" y="2976"/>
              <a:ext cx="1056" cy="28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4" name="Text Box 25"/>
            <p:cNvSpPr txBox="1">
              <a:spLocks noChangeArrowheads="1"/>
            </p:cNvSpPr>
            <p:nvPr/>
          </p:nvSpPr>
          <p:spPr bwMode="auto">
            <a:xfrm>
              <a:off x="576" y="3008"/>
              <a:ext cx="947"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400" b="1"/>
                <a:t>identification</a:t>
              </a:r>
            </a:p>
          </p:txBody>
        </p:sp>
      </p:grpSp>
      <p:grpSp>
        <p:nvGrpSpPr>
          <p:cNvPr id="50190" name="Group 27"/>
          <p:cNvGrpSpPr>
            <a:grpSpLocks/>
          </p:cNvGrpSpPr>
          <p:nvPr/>
        </p:nvGrpSpPr>
        <p:grpSpPr bwMode="auto">
          <a:xfrm>
            <a:off x="7162800" y="3200400"/>
            <a:ext cx="1676400" cy="457200"/>
            <a:chOff x="480" y="2976"/>
            <a:chExt cx="1056" cy="288"/>
          </a:xfrm>
        </p:grpSpPr>
        <p:sp>
          <p:nvSpPr>
            <p:cNvPr id="50201" name="Oval 28"/>
            <p:cNvSpPr>
              <a:spLocks noChangeArrowheads="1"/>
            </p:cNvSpPr>
            <p:nvPr/>
          </p:nvSpPr>
          <p:spPr bwMode="auto">
            <a:xfrm>
              <a:off x="480" y="2976"/>
              <a:ext cx="1056" cy="28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Text Box 29"/>
            <p:cNvSpPr txBox="1">
              <a:spLocks noChangeArrowheads="1"/>
            </p:cNvSpPr>
            <p:nvPr/>
          </p:nvSpPr>
          <p:spPr bwMode="auto">
            <a:xfrm>
              <a:off x="576" y="3008"/>
              <a:ext cx="947"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400" b="1"/>
                <a:t>identification</a:t>
              </a:r>
            </a:p>
          </p:txBody>
        </p:sp>
      </p:grpSp>
      <p:grpSp>
        <p:nvGrpSpPr>
          <p:cNvPr id="50191" name="Group 30"/>
          <p:cNvGrpSpPr>
            <a:grpSpLocks/>
          </p:cNvGrpSpPr>
          <p:nvPr/>
        </p:nvGrpSpPr>
        <p:grpSpPr bwMode="auto">
          <a:xfrm>
            <a:off x="228600" y="3429000"/>
            <a:ext cx="1676400" cy="457200"/>
            <a:chOff x="480" y="2976"/>
            <a:chExt cx="1056" cy="288"/>
          </a:xfrm>
        </p:grpSpPr>
        <p:sp>
          <p:nvSpPr>
            <p:cNvPr id="50199" name="Oval 31"/>
            <p:cNvSpPr>
              <a:spLocks noChangeArrowheads="1"/>
            </p:cNvSpPr>
            <p:nvPr/>
          </p:nvSpPr>
          <p:spPr bwMode="auto">
            <a:xfrm>
              <a:off x="480" y="2976"/>
              <a:ext cx="1056" cy="28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0" name="Text Box 32"/>
            <p:cNvSpPr txBox="1">
              <a:spLocks noChangeArrowheads="1"/>
            </p:cNvSpPr>
            <p:nvPr/>
          </p:nvSpPr>
          <p:spPr bwMode="auto">
            <a:xfrm>
              <a:off x="576" y="3008"/>
              <a:ext cx="723"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400" b="1"/>
                <a:t>   address</a:t>
              </a:r>
            </a:p>
          </p:txBody>
        </p:sp>
      </p:grpSp>
      <p:grpSp>
        <p:nvGrpSpPr>
          <p:cNvPr id="50192" name="Group 33"/>
          <p:cNvGrpSpPr>
            <a:grpSpLocks/>
          </p:cNvGrpSpPr>
          <p:nvPr/>
        </p:nvGrpSpPr>
        <p:grpSpPr bwMode="auto">
          <a:xfrm>
            <a:off x="457200" y="2209800"/>
            <a:ext cx="1676400" cy="457200"/>
            <a:chOff x="480" y="2976"/>
            <a:chExt cx="1056" cy="288"/>
          </a:xfrm>
        </p:grpSpPr>
        <p:sp>
          <p:nvSpPr>
            <p:cNvPr id="50197" name="Oval 34"/>
            <p:cNvSpPr>
              <a:spLocks noChangeArrowheads="1"/>
            </p:cNvSpPr>
            <p:nvPr/>
          </p:nvSpPr>
          <p:spPr bwMode="auto">
            <a:xfrm>
              <a:off x="480" y="2976"/>
              <a:ext cx="1056" cy="28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8" name="Text Box 35"/>
            <p:cNvSpPr txBox="1">
              <a:spLocks noChangeArrowheads="1"/>
            </p:cNvSpPr>
            <p:nvPr/>
          </p:nvSpPr>
          <p:spPr bwMode="auto">
            <a:xfrm>
              <a:off x="576" y="3008"/>
              <a:ext cx="654"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400" b="1"/>
                <a:t>     name</a:t>
              </a:r>
            </a:p>
          </p:txBody>
        </p:sp>
      </p:grpSp>
      <p:sp>
        <p:nvSpPr>
          <p:cNvPr id="50193" name="Line 36"/>
          <p:cNvSpPr>
            <a:spLocks noChangeShapeType="1"/>
          </p:cNvSpPr>
          <p:nvPr/>
        </p:nvSpPr>
        <p:spPr bwMode="auto">
          <a:xfrm>
            <a:off x="1600200" y="2667000"/>
            <a:ext cx="8382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194" name="Line 37"/>
          <p:cNvSpPr>
            <a:spLocks noChangeShapeType="1"/>
          </p:cNvSpPr>
          <p:nvPr/>
        </p:nvSpPr>
        <p:spPr bwMode="auto">
          <a:xfrm flipV="1">
            <a:off x="1905000" y="3581400"/>
            <a:ext cx="228600" cy="76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195" name="Line 38"/>
          <p:cNvSpPr>
            <a:spLocks noChangeShapeType="1"/>
          </p:cNvSpPr>
          <p:nvPr/>
        </p:nvSpPr>
        <p:spPr bwMode="auto">
          <a:xfrm flipV="1">
            <a:off x="2438400" y="3733800"/>
            <a:ext cx="30480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196" name="Line 39"/>
          <p:cNvSpPr>
            <a:spLocks noChangeShapeType="1"/>
          </p:cNvSpPr>
          <p:nvPr/>
        </p:nvSpPr>
        <p:spPr bwMode="auto">
          <a:xfrm flipH="1">
            <a:off x="6781800" y="3429000"/>
            <a:ext cx="381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FD87E2C-F72D-8E48-AE80-5125BB3103D4}" type="datetime1">
              <a:rPr lang="en-US" sz="1200"/>
              <a:pPr/>
              <a:t>10/15/21</a:t>
            </a:fld>
            <a:endParaRPr lang="en-US" sz="1200"/>
          </a:p>
        </p:txBody>
      </p:sp>
      <p:sp>
        <p:nvSpPr>
          <p:cNvPr id="5222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7D5CA10-E56D-EE4F-A98E-F08ACA1324B0}" type="slidenum">
              <a:rPr lang="en-US" sz="1200"/>
              <a:pPr/>
              <a:t>29</a:t>
            </a:fld>
            <a:endParaRPr lang="en-US" sz="1200"/>
          </a:p>
        </p:txBody>
      </p:sp>
      <p:sp>
        <p:nvSpPr>
          <p:cNvPr id="52228" name="Rectangle 2"/>
          <p:cNvSpPr>
            <a:spLocks noGrp="1" noChangeArrowheads="1"/>
          </p:cNvSpPr>
          <p:nvPr>
            <p:ph type="title"/>
          </p:nvPr>
        </p:nvSpPr>
        <p:spPr/>
        <p:txBody>
          <a:bodyPr/>
          <a:lstStyle/>
          <a:p>
            <a:pPr eaLnBrk="1" hangingPunct="1"/>
            <a:r>
              <a:rPr lang="en-US">
                <a:latin typeface="Verdana" charset="0"/>
              </a:rPr>
              <a:t>Limitations of ERDs</a:t>
            </a:r>
          </a:p>
        </p:txBody>
      </p:sp>
      <p:sp>
        <p:nvSpPr>
          <p:cNvPr id="52229" name="Rectangle 3"/>
          <p:cNvSpPr>
            <a:spLocks noGrp="1" noChangeArrowheads="1"/>
          </p:cNvSpPr>
          <p:nvPr>
            <p:ph type="body" idx="1"/>
          </p:nvPr>
        </p:nvSpPr>
        <p:spPr/>
        <p:txBody>
          <a:bodyPr/>
          <a:lstStyle/>
          <a:p>
            <a:pPr eaLnBrk="1" hangingPunct="1">
              <a:lnSpc>
                <a:spcPct val="90000"/>
              </a:lnSpc>
            </a:pPr>
            <a:r>
              <a:rPr lang="en-US">
                <a:latin typeface="Verdana" charset="0"/>
              </a:rPr>
              <a:t>Do not convey any information about the processes</a:t>
            </a:r>
          </a:p>
          <a:p>
            <a:pPr eaLnBrk="1" hangingPunct="1">
              <a:lnSpc>
                <a:spcPct val="90000"/>
              </a:lnSpc>
            </a:pPr>
            <a:r>
              <a:rPr lang="en-US">
                <a:latin typeface="Verdana" charset="0"/>
              </a:rPr>
              <a:t>Do not describe complex relationships</a:t>
            </a:r>
          </a:p>
          <a:p>
            <a:pPr eaLnBrk="1" hangingPunct="1">
              <a:lnSpc>
                <a:spcPct val="90000"/>
              </a:lnSpc>
            </a:pPr>
            <a:r>
              <a:rPr lang="en-US">
                <a:latin typeface="Verdana" charset="0"/>
              </a:rPr>
              <a:t>Attributes are part of data dictionary, but not shown in the diagram</a:t>
            </a:r>
          </a:p>
          <a:p>
            <a:pPr eaLnBrk="1" hangingPunct="1">
              <a:lnSpc>
                <a:spcPct val="90000"/>
              </a:lnSpc>
            </a:pPr>
            <a:r>
              <a:rPr lang="en-US">
                <a:latin typeface="Verdana" charset="0"/>
              </a:rPr>
              <a:t>Useful for data abstractions </a:t>
            </a:r>
          </a:p>
          <a:p>
            <a:pPr lvl="1" eaLnBrk="1" hangingPunct="1">
              <a:lnSpc>
                <a:spcPct val="90000"/>
              </a:lnSpc>
            </a:pPr>
            <a:r>
              <a:rPr lang="en-US">
                <a:latin typeface="Verdana" charset="0"/>
                <a:ea typeface="ＭＳ Ｐゴシック" charset="0"/>
              </a:rPr>
              <a:t>mainly used in database modeling </a:t>
            </a:r>
          </a:p>
          <a:p>
            <a:pPr eaLnBrk="1" hangingPunct="1">
              <a:lnSpc>
                <a:spcPct val="90000"/>
              </a:lnSpc>
            </a:pPr>
            <a:r>
              <a:rPr lang="en-US">
                <a:latin typeface="Verdana" charset="0"/>
              </a:rPr>
              <a:t>Might be difficult for non-technical readers to understand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7ACF88A-6D32-EC40-A730-2180DAD50F1E}" type="datetime1">
              <a:rPr lang="en-US" sz="1200"/>
              <a:pPr/>
              <a:t>10/15/21</a:t>
            </a:fld>
            <a:endParaRPr lang="en-US" sz="1200"/>
          </a:p>
        </p:txBody>
      </p:sp>
      <p:sp>
        <p:nvSpPr>
          <p:cNvPr id="2355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3501D51-A1D2-8947-87FA-D3888A49FBB6}" type="slidenum">
              <a:rPr lang="en-US" sz="1200"/>
              <a:pPr/>
              <a:t>3</a:t>
            </a:fld>
            <a:endParaRPr lang="en-US" sz="1200"/>
          </a:p>
        </p:txBody>
      </p:sp>
      <p:sp>
        <p:nvSpPr>
          <p:cNvPr id="23556" name="Rectangle 2"/>
          <p:cNvSpPr>
            <a:spLocks noGrp="1" noChangeArrowheads="1"/>
          </p:cNvSpPr>
          <p:nvPr>
            <p:ph type="title"/>
          </p:nvPr>
        </p:nvSpPr>
        <p:spPr/>
        <p:txBody>
          <a:bodyPr/>
          <a:lstStyle/>
          <a:p>
            <a:pPr eaLnBrk="1" hangingPunct="1"/>
            <a:r>
              <a:rPr lang="en-US">
                <a:latin typeface="Verdana" charset="0"/>
              </a:rPr>
              <a:t>Weaknesses</a:t>
            </a:r>
          </a:p>
        </p:txBody>
      </p:sp>
      <p:sp>
        <p:nvSpPr>
          <p:cNvPr id="23557" name="Rectangle 3"/>
          <p:cNvSpPr>
            <a:spLocks noGrp="1" noChangeArrowheads="1"/>
          </p:cNvSpPr>
          <p:nvPr>
            <p:ph type="body" idx="1"/>
          </p:nvPr>
        </p:nvSpPr>
        <p:spPr>
          <a:xfrm>
            <a:off x="566738" y="1752600"/>
            <a:ext cx="8348662" cy="4267200"/>
          </a:xfrm>
        </p:spPr>
        <p:txBody>
          <a:bodyPr/>
          <a:lstStyle/>
          <a:p>
            <a:pPr eaLnBrk="1" hangingPunct="1">
              <a:lnSpc>
                <a:spcPct val="90000"/>
              </a:lnSpc>
            </a:pPr>
            <a:r>
              <a:rPr lang="en-GB">
                <a:latin typeface="Verdana" charset="0"/>
              </a:rPr>
              <a:t>They do not model non-functional requirements</a:t>
            </a:r>
          </a:p>
          <a:p>
            <a:pPr eaLnBrk="1" hangingPunct="1">
              <a:lnSpc>
                <a:spcPct val="90000"/>
              </a:lnSpc>
            </a:pPr>
            <a:r>
              <a:rPr lang="en-GB">
                <a:latin typeface="Verdana" charset="0"/>
              </a:rPr>
              <a:t>They do not usually include information about whether a method is appropriate for a given problem</a:t>
            </a:r>
          </a:p>
          <a:p>
            <a:pPr eaLnBrk="1" hangingPunct="1">
              <a:lnSpc>
                <a:spcPct val="90000"/>
              </a:lnSpc>
            </a:pPr>
            <a:r>
              <a:rPr lang="en-GB">
                <a:latin typeface="Verdana" charset="0"/>
              </a:rPr>
              <a:t>They may produce too much documentation</a:t>
            </a:r>
          </a:p>
          <a:p>
            <a:pPr eaLnBrk="1" hangingPunct="1">
              <a:lnSpc>
                <a:spcPct val="90000"/>
              </a:lnSpc>
            </a:pPr>
            <a:r>
              <a:rPr lang="en-GB">
                <a:latin typeface="Verdana" charset="0"/>
              </a:rPr>
              <a:t>The models are sometimes too detailed and difficult for users to understand</a:t>
            </a:r>
            <a:endParaRPr lang="en-US">
              <a:latin typeface="Verdana"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4E5520-F6BB-3A44-AB15-9D9B6571CC3A}" type="datetime1">
              <a:rPr lang="en-US" sz="1200"/>
              <a:pPr/>
              <a:t>10/15/21</a:t>
            </a:fld>
            <a:endParaRPr lang="en-US" sz="1200"/>
          </a:p>
        </p:txBody>
      </p:sp>
      <p:sp>
        <p:nvSpPr>
          <p:cNvPr id="5427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BBEAF1B-81A4-6445-8CF8-E92292F75029}" type="slidenum">
              <a:rPr lang="en-US" sz="1200"/>
              <a:pPr/>
              <a:t>30</a:t>
            </a:fld>
            <a:endParaRPr lang="en-US" sz="1200"/>
          </a:p>
        </p:txBody>
      </p:sp>
      <p:sp>
        <p:nvSpPr>
          <p:cNvPr id="54276" name="Rectangle 2"/>
          <p:cNvSpPr>
            <a:spLocks noGrp="1" noChangeArrowheads="1"/>
          </p:cNvSpPr>
          <p:nvPr>
            <p:ph type="title"/>
          </p:nvPr>
        </p:nvSpPr>
        <p:spPr/>
        <p:txBody>
          <a:bodyPr/>
          <a:lstStyle/>
          <a:p>
            <a:pPr eaLnBrk="1" hangingPunct="1"/>
            <a:r>
              <a:rPr lang="en-US">
                <a:latin typeface="Verdana" charset="0"/>
              </a:rPr>
              <a:t>Data flow diagrams</a:t>
            </a:r>
          </a:p>
        </p:txBody>
      </p:sp>
      <p:sp>
        <p:nvSpPr>
          <p:cNvPr id="54277" name="Rectangle 3"/>
          <p:cNvSpPr>
            <a:spLocks noGrp="1" noChangeArrowheads="1"/>
          </p:cNvSpPr>
          <p:nvPr>
            <p:ph type="body" idx="1"/>
          </p:nvPr>
        </p:nvSpPr>
        <p:spPr/>
        <p:txBody>
          <a:bodyPr/>
          <a:lstStyle/>
          <a:p>
            <a:pPr eaLnBrk="1" hangingPunct="1"/>
            <a:r>
              <a:rPr lang="en-GB" sz="2600">
                <a:latin typeface="Verdana" charset="0"/>
              </a:rPr>
              <a:t>Modelling the system from a functional perspective</a:t>
            </a:r>
          </a:p>
          <a:p>
            <a:pPr eaLnBrk="1" hangingPunct="1"/>
            <a:r>
              <a:rPr lang="en-GB" sz="2600">
                <a:latin typeface="Verdana" charset="0"/>
              </a:rPr>
              <a:t>Tracking and documenting how the data associated with a process is helpful to develop an overall understanding of the system</a:t>
            </a:r>
          </a:p>
          <a:p>
            <a:pPr eaLnBrk="1" hangingPunct="1"/>
            <a:r>
              <a:rPr lang="en-GB" sz="2600">
                <a:latin typeface="Verdana" charset="0"/>
              </a:rPr>
              <a:t>Data flow diagrams may also be used in showing the data exchange between a system and other systems in its environment</a:t>
            </a:r>
            <a:endParaRPr lang="en-US" sz="2600">
              <a:latin typeface="Verdana"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D700F9-BD8C-DD47-AC4D-2422856B4C35}" type="datetime1">
              <a:rPr lang="en-US" sz="1200"/>
              <a:pPr/>
              <a:t>10/15/21</a:t>
            </a:fld>
            <a:endParaRPr lang="en-US" sz="1200"/>
          </a:p>
        </p:txBody>
      </p:sp>
      <p:sp>
        <p:nvSpPr>
          <p:cNvPr id="5529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55299"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3BC7A03-0448-AD48-BF6D-00E044DF9929}" type="slidenum">
              <a:rPr lang="en-US" sz="1200"/>
              <a:pPr/>
              <a:t>31</a:t>
            </a:fld>
            <a:endParaRPr lang="en-US" sz="1200"/>
          </a:p>
        </p:txBody>
      </p:sp>
      <p:sp>
        <p:nvSpPr>
          <p:cNvPr id="55300" name="Rectangle 2"/>
          <p:cNvSpPr>
            <a:spLocks noGrp="1" noChangeArrowheads="1"/>
          </p:cNvSpPr>
          <p:nvPr>
            <p:ph type="title"/>
          </p:nvPr>
        </p:nvSpPr>
        <p:spPr>
          <a:xfrm>
            <a:off x="685800" y="304800"/>
            <a:ext cx="7772400" cy="1143000"/>
          </a:xfrm>
        </p:spPr>
        <p:txBody>
          <a:bodyPr/>
          <a:lstStyle/>
          <a:p>
            <a:pPr eaLnBrk="1" hangingPunct="1"/>
            <a:r>
              <a:rPr lang="en-US">
                <a:latin typeface="Verdana" charset="0"/>
              </a:rPr>
              <a:t>Data Flow Diagram (DFD)</a:t>
            </a:r>
          </a:p>
        </p:txBody>
      </p:sp>
      <p:pic>
        <p:nvPicPr>
          <p:cNvPr id="55301" name="Picture 3" descr="dfd-no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28800"/>
            <a:ext cx="6096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EF3C2AC-34C1-A34A-ACEC-7771330C0F92}" type="datetime1">
              <a:rPr lang="en-US" sz="1200"/>
              <a:pPr/>
              <a:t>10/15/21</a:t>
            </a:fld>
            <a:endParaRPr lang="en-US" sz="1200"/>
          </a:p>
        </p:txBody>
      </p:sp>
      <p:sp>
        <p:nvSpPr>
          <p:cNvPr id="5734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15AEB6A-0560-CC4B-9EA0-5BFE1ADB6BDF}" type="slidenum">
              <a:rPr lang="en-US" sz="1200"/>
              <a:pPr/>
              <a:t>32</a:t>
            </a:fld>
            <a:endParaRPr lang="en-US" sz="1200"/>
          </a:p>
        </p:txBody>
      </p:sp>
      <p:sp>
        <p:nvSpPr>
          <p:cNvPr id="57348" name="Rectangle 2"/>
          <p:cNvSpPr>
            <a:spLocks noGrp="1" noChangeArrowheads="1"/>
          </p:cNvSpPr>
          <p:nvPr>
            <p:ph type="title"/>
          </p:nvPr>
        </p:nvSpPr>
        <p:spPr>
          <a:xfrm>
            <a:off x="685800" y="457200"/>
            <a:ext cx="7772400" cy="1143000"/>
          </a:xfrm>
        </p:spPr>
        <p:txBody>
          <a:bodyPr/>
          <a:lstStyle/>
          <a:p>
            <a:pPr eaLnBrk="1" hangingPunct="1"/>
            <a:r>
              <a:rPr lang="en-US">
                <a:latin typeface="Verdana" charset="0"/>
              </a:rPr>
              <a:t>Semantics of DFD</a:t>
            </a:r>
          </a:p>
        </p:txBody>
      </p:sp>
      <p:sp>
        <p:nvSpPr>
          <p:cNvPr id="57349" name="Rectangle 3"/>
          <p:cNvSpPr>
            <a:spLocks noGrp="1" noChangeArrowheads="1"/>
          </p:cNvSpPr>
          <p:nvPr>
            <p:ph type="body" idx="1"/>
          </p:nvPr>
        </p:nvSpPr>
        <p:spPr>
          <a:xfrm>
            <a:off x="381000" y="1676400"/>
            <a:ext cx="8610600" cy="4495800"/>
          </a:xfrm>
        </p:spPr>
        <p:txBody>
          <a:bodyPr/>
          <a:lstStyle/>
          <a:p>
            <a:pPr marL="342900" indent="-342900" eaLnBrk="1" hangingPunct="1">
              <a:lnSpc>
                <a:spcPct val="80000"/>
              </a:lnSpc>
            </a:pPr>
            <a:r>
              <a:rPr lang="en-US" sz="1800">
                <a:latin typeface="Verdana" charset="0"/>
              </a:rPr>
              <a:t>External entity</a:t>
            </a:r>
          </a:p>
          <a:p>
            <a:pPr marL="742950" lvl="1" indent="-285750" eaLnBrk="1" hangingPunct="1">
              <a:lnSpc>
                <a:spcPct val="80000"/>
              </a:lnSpc>
            </a:pPr>
            <a:r>
              <a:rPr lang="en-US" sz="1800">
                <a:latin typeface="Verdana" charset="0"/>
                <a:ea typeface="ＭＳ Ｐゴシック" charset="0"/>
              </a:rPr>
              <a:t>External to the software; not created by the developers</a:t>
            </a:r>
          </a:p>
          <a:p>
            <a:pPr marL="742950" lvl="1" indent="-285750" eaLnBrk="1" hangingPunct="1">
              <a:lnSpc>
                <a:spcPct val="80000"/>
              </a:lnSpc>
            </a:pPr>
            <a:r>
              <a:rPr lang="en-US" sz="1800">
                <a:latin typeface="Verdana" charset="0"/>
                <a:ea typeface="ＭＳ Ｐゴシック" charset="0"/>
              </a:rPr>
              <a:t>Interacts with the software, but developer does not know (and cannot assume) its behavior</a:t>
            </a:r>
          </a:p>
          <a:p>
            <a:pPr marL="342900" indent="-342900" eaLnBrk="1" hangingPunct="1">
              <a:lnSpc>
                <a:spcPct val="80000"/>
              </a:lnSpc>
            </a:pPr>
            <a:r>
              <a:rPr lang="en-US" sz="1800">
                <a:latin typeface="Verdana" charset="0"/>
              </a:rPr>
              <a:t>Following are the rules concerning external entities: </a:t>
            </a:r>
          </a:p>
          <a:p>
            <a:pPr marL="742950" lvl="1" indent="-285750" eaLnBrk="1" hangingPunct="1">
              <a:lnSpc>
                <a:spcPct val="80000"/>
              </a:lnSpc>
            </a:pPr>
            <a:r>
              <a:rPr lang="en-US" sz="1800">
                <a:latin typeface="Verdana" charset="0"/>
                <a:ea typeface="ＭＳ Ｐゴシック" charset="0"/>
              </a:rPr>
              <a:t>Each external entity has a unique name in the diagram; where there is more than one external entity with the same name, they are merged together to form a single logical external entity. </a:t>
            </a:r>
          </a:p>
          <a:p>
            <a:pPr marL="742950" lvl="1" indent="-285750" eaLnBrk="1" hangingPunct="1">
              <a:lnSpc>
                <a:spcPct val="80000"/>
              </a:lnSpc>
            </a:pPr>
            <a:r>
              <a:rPr lang="en-US" sz="1800">
                <a:latin typeface="Verdana" charset="0"/>
                <a:ea typeface="ＭＳ Ｐゴシック" charset="0"/>
              </a:rPr>
              <a:t>An external entity can send or receive data. </a:t>
            </a:r>
          </a:p>
          <a:p>
            <a:pPr marL="742950" lvl="1" indent="-285750" eaLnBrk="1" hangingPunct="1">
              <a:lnSpc>
                <a:spcPct val="80000"/>
              </a:lnSpc>
            </a:pPr>
            <a:r>
              <a:rPr lang="en-US" sz="1800">
                <a:latin typeface="Verdana" charset="0"/>
                <a:ea typeface="ＭＳ Ｐゴシック" charset="0"/>
              </a:rPr>
              <a:t>An external entity can only send control, but cannot receive control from the rest of the diagram; i.e., only the external entity can invoke some functionalities in the diagram, but not in the other way. </a:t>
            </a:r>
          </a:p>
          <a:p>
            <a:pPr marL="742950" lvl="1" indent="-285750" eaLnBrk="1" hangingPunct="1">
              <a:lnSpc>
                <a:spcPct val="80000"/>
              </a:lnSpc>
            </a:pPr>
            <a:r>
              <a:rPr lang="en-US" sz="1800">
                <a:latin typeface="Verdana" charset="0"/>
                <a:ea typeface="ＭＳ Ｐゴシック" charset="0"/>
              </a:rPr>
              <a:t>An external entity may not be connected to another external entity directly. This is because an external entity is (of course) external to the software under development and hence the communication between the two external entities is not under the control of the software.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A642703-42FC-C54C-9F32-55DA201CA9E7}" type="datetime1">
              <a:rPr lang="en-US" sz="1200"/>
              <a:pPr/>
              <a:t>10/15/21</a:t>
            </a:fld>
            <a:endParaRPr lang="en-US" sz="1200"/>
          </a:p>
        </p:txBody>
      </p:sp>
      <p:sp>
        <p:nvSpPr>
          <p:cNvPr id="5939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FF597B3-4209-3D4B-820B-5465261374D4}" type="slidenum">
              <a:rPr lang="en-US" sz="1200"/>
              <a:pPr/>
              <a:t>33</a:t>
            </a:fld>
            <a:endParaRPr lang="en-US" sz="1200"/>
          </a:p>
        </p:txBody>
      </p:sp>
      <p:sp>
        <p:nvSpPr>
          <p:cNvPr id="59396" name="Rectangle 2"/>
          <p:cNvSpPr>
            <a:spLocks noGrp="1" noChangeArrowheads="1"/>
          </p:cNvSpPr>
          <p:nvPr>
            <p:ph type="title"/>
          </p:nvPr>
        </p:nvSpPr>
        <p:spPr/>
        <p:txBody>
          <a:bodyPr/>
          <a:lstStyle/>
          <a:p>
            <a:pPr eaLnBrk="1" hangingPunct="1"/>
            <a:r>
              <a:rPr lang="en-US">
                <a:latin typeface="Verdana" charset="0"/>
              </a:rPr>
              <a:t>Semantics of DFD</a:t>
            </a:r>
          </a:p>
        </p:txBody>
      </p:sp>
      <p:sp>
        <p:nvSpPr>
          <p:cNvPr id="59397" name="Rectangle 3"/>
          <p:cNvSpPr>
            <a:spLocks noGrp="1" noChangeArrowheads="1"/>
          </p:cNvSpPr>
          <p:nvPr>
            <p:ph type="body" idx="1"/>
          </p:nvPr>
        </p:nvSpPr>
        <p:spPr/>
        <p:txBody>
          <a:bodyPr/>
          <a:lstStyle/>
          <a:p>
            <a:pPr eaLnBrk="1" hangingPunct="1">
              <a:lnSpc>
                <a:spcPct val="80000"/>
              </a:lnSpc>
            </a:pPr>
            <a:r>
              <a:rPr lang="en-US" sz="2600">
                <a:latin typeface="Verdana" charset="0"/>
              </a:rPr>
              <a:t>Process</a:t>
            </a:r>
          </a:p>
          <a:p>
            <a:pPr lvl="1" eaLnBrk="1" hangingPunct="1">
              <a:lnSpc>
                <a:spcPct val="80000"/>
              </a:lnSpc>
            </a:pPr>
            <a:r>
              <a:rPr lang="en-US" sz="2000">
                <a:latin typeface="Verdana" charset="0"/>
                <a:ea typeface="ＭＳ Ｐゴシック" charset="0"/>
              </a:rPr>
              <a:t>Represents an activity or a group of activities to be developed</a:t>
            </a:r>
          </a:p>
          <a:p>
            <a:pPr lvl="1" eaLnBrk="1" hangingPunct="1">
              <a:lnSpc>
                <a:spcPct val="80000"/>
              </a:lnSpc>
            </a:pPr>
            <a:r>
              <a:rPr lang="en-US" sz="2000">
                <a:latin typeface="Verdana" charset="0"/>
                <a:ea typeface="ＭＳ Ｐゴシック" charset="0"/>
              </a:rPr>
              <a:t>Similar to procedure or module in a program</a:t>
            </a:r>
          </a:p>
          <a:p>
            <a:pPr eaLnBrk="1" hangingPunct="1">
              <a:lnSpc>
                <a:spcPct val="80000"/>
              </a:lnSpc>
            </a:pPr>
            <a:r>
              <a:rPr lang="en-US" sz="2600">
                <a:latin typeface="Verdana" charset="0"/>
              </a:rPr>
              <a:t>The rules given below govern the use of a process: </a:t>
            </a:r>
          </a:p>
          <a:p>
            <a:pPr lvl="1" eaLnBrk="1" hangingPunct="1">
              <a:lnSpc>
                <a:spcPct val="80000"/>
              </a:lnSpc>
            </a:pPr>
            <a:r>
              <a:rPr lang="en-US" sz="2200">
                <a:latin typeface="Verdana" charset="0"/>
                <a:ea typeface="ＭＳ Ｐゴシック" charset="0"/>
              </a:rPr>
              <a:t>Each process in a data flow diagram must have a unique name. If more than one process has the same name, then all these processes are merged together to form one single logical process. </a:t>
            </a:r>
          </a:p>
          <a:p>
            <a:pPr lvl="1" eaLnBrk="1" hangingPunct="1">
              <a:lnSpc>
                <a:spcPct val="80000"/>
              </a:lnSpc>
            </a:pPr>
            <a:r>
              <a:rPr lang="en-US" sz="2200">
                <a:latin typeface="Verdana" charset="0"/>
                <a:ea typeface="ＭＳ Ｐゴシック" charset="0"/>
              </a:rPr>
              <a:t>Self-looping arrows are not permitted in data flow diagrams (even though they are meaningful in the final implementation). </a:t>
            </a:r>
          </a:p>
          <a:p>
            <a:pPr lvl="1" eaLnBrk="1" hangingPunct="1">
              <a:lnSpc>
                <a:spcPct val="80000"/>
              </a:lnSpc>
              <a:buFont typeface="Wingdings" charset="0"/>
              <a:buNone/>
            </a:pPr>
            <a:endParaRPr lang="en-US" sz="2000">
              <a:latin typeface="Verdana" charset="0"/>
              <a:ea typeface="ＭＳ Ｐゴシック"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A591415-E57D-4841-BB9D-95F6B28235E0}" type="datetime1">
              <a:rPr lang="en-US" sz="1200"/>
              <a:pPr/>
              <a:t>10/15/21</a:t>
            </a:fld>
            <a:endParaRPr lang="en-US" sz="1200"/>
          </a:p>
        </p:txBody>
      </p:sp>
      <p:sp>
        <p:nvSpPr>
          <p:cNvPr id="6144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B13D3C6-7E65-324F-99B4-3F4B92473BB6}" type="slidenum">
              <a:rPr lang="en-US" sz="1200"/>
              <a:pPr/>
              <a:t>34</a:t>
            </a:fld>
            <a:endParaRPr lang="en-US" sz="1200"/>
          </a:p>
        </p:txBody>
      </p:sp>
      <p:sp>
        <p:nvSpPr>
          <p:cNvPr id="61444" name="Rectangle 2"/>
          <p:cNvSpPr>
            <a:spLocks noGrp="1" noChangeArrowheads="1"/>
          </p:cNvSpPr>
          <p:nvPr>
            <p:ph type="title"/>
          </p:nvPr>
        </p:nvSpPr>
        <p:spPr/>
        <p:txBody>
          <a:bodyPr/>
          <a:lstStyle/>
          <a:p>
            <a:pPr eaLnBrk="1" hangingPunct="1"/>
            <a:r>
              <a:rPr lang="en-US">
                <a:latin typeface="Verdana" charset="0"/>
              </a:rPr>
              <a:t>Semantics of DFD</a:t>
            </a:r>
          </a:p>
        </p:txBody>
      </p:sp>
      <p:sp>
        <p:nvSpPr>
          <p:cNvPr id="61445" name="Rectangle 3"/>
          <p:cNvSpPr>
            <a:spLocks noGrp="1" noChangeArrowheads="1"/>
          </p:cNvSpPr>
          <p:nvPr>
            <p:ph type="body" idx="1"/>
          </p:nvPr>
        </p:nvSpPr>
        <p:spPr>
          <a:xfrm>
            <a:off x="566738" y="1752600"/>
            <a:ext cx="8348662" cy="4267200"/>
          </a:xfrm>
        </p:spPr>
        <p:txBody>
          <a:bodyPr/>
          <a:lstStyle/>
          <a:p>
            <a:pPr eaLnBrk="1" hangingPunct="1">
              <a:lnSpc>
                <a:spcPct val="80000"/>
              </a:lnSpc>
            </a:pPr>
            <a:r>
              <a:rPr lang="en-US" sz="2000">
                <a:latin typeface="Verdana" charset="0"/>
              </a:rPr>
              <a:t>Data Store</a:t>
            </a:r>
          </a:p>
          <a:p>
            <a:pPr lvl="1" eaLnBrk="1" hangingPunct="1">
              <a:lnSpc>
                <a:spcPct val="80000"/>
              </a:lnSpc>
            </a:pPr>
            <a:r>
              <a:rPr lang="en-US" sz="2000">
                <a:latin typeface="Verdana" charset="0"/>
                <a:ea typeface="ＭＳ Ｐゴシック" charset="0"/>
              </a:rPr>
              <a:t>Passive entity</a:t>
            </a:r>
          </a:p>
          <a:p>
            <a:pPr lvl="1" eaLnBrk="1" hangingPunct="1">
              <a:lnSpc>
                <a:spcPct val="80000"/>
              </a:lnSpc>
            </a:pPr>
            <a:r>
              <a:rPr lang="en-US" sz="2000">
                <a:latin typeface="Verdana" charset="0"/>
                <a:ea typeface="ＭＳ Ｐゴシック" charset="0"/>
              </a:rPr>
              <a:t>Used to store and retrieve data</a:t>
            </a:r>
          </a:p>
          <a:p>
            <a:pPr lvl="1" eaLnBrk="1" hangingPunct="1">
              <a:lnSpc>
                <a:spcPct val="80000"/>
              </a:lnSpc>
            </a:pPr>
            <a:r>
              <a:rPr lang="en-US" sz="2000">
                <a:latin typeface="Verdana" charset="0"/>
                <a:ea typeface="ＭＳ Ｐゴシック" charset="0"/>
              </a:rPr>
              <a:t>No need to specify its format in DFD</a:t>
            </a:r>
          </a:p>
          <a:p>
            <a:pPr eaLnBrk="1" hangingPunct="1">
              <a:lnSpc>
                <a:spcPct val="80000"/>
              </a:lnSpc>
            </a:pPr>
            <a:r>
              <a:rPr lang="en-US" sz="2000">
                <a:latin typeface="Verdana" charset="0"/>
              </a:rPr>
              <a:t>A data store is governed by the following rules: </a:t>
            </a:r>
          </a:p>
          <a:p>
            <a:pPr lvl="1" eaLnBrk="1" hangingPunct="1">
              <a:lnSpc>
                <a:spcPct val="80000"/>
              </a:lnSpc>
            </a:pPr>
            <a:r>
              <a:rPr lang="en-US" sz="2000">
                <a:latin typeface="Verdana" charset="0"/>
                <a:ea typeface="ＭＳ Ｐゴシック" charset="0"/>
              </a:rPr>
              <a:t>A data store is uniquely labeled. If more than one data store exists with the same name, then they are all merged together to form one single logical data store. </a:t>
            </a:r>
          </a:p>
          <a:p>
            <a:pPr lvl="1" eaLnBrk="1" hangingPunct="1">
              <a:lnSpc>
                <a:spcPct val="80000"/>
              </a:lnSpc>
            </a:pPr>
            <a:r>
              <a:rPr lang="en-US" sz="2000">
                <a:latin typeface="Verdana" charset="0"/>
                <a:ea typeface="ＭＳ Ｐゴシック" charset="0"/>
              </a:rPr>
              <a:t>A data store can be connected to a process or to an external entity through a data flow arrow only; hence, there should be no control flow arrows connected to a data store. </a:t>
            </a:r>
          </a:p>
          <a:p>
            <a:pPr lvl="1" eaLnBrk="1" hangingPunct="1">
              <a:lnSpc>
                <a:spcPct val="80000"/>
              </a:lnSpc>
            </a:pPr>
            <a:r>
              <a:rPr lang="en-US" sz="2000">
                <a:latin typeface="Verdana" charset="0"/>
                <a:ea typeface="ＭＳ Ｐゴシック" charset="0"/>
              </a:rPr>
              <a:t>A data store may not be connected to another data store directly.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3E73210-D7E1-B844-8F4B-4CC9301B9003}" type="datetime1">
              <a:rPr lang="en-US" sz="1200"/>
              <a:pPr/>
              <a:t>10/15/21</a:t>
            </a:fld>
            <a:endParaRPr lang="en-US" sz="1200"/>
          </a:p>
        </p:txBody>
      </p:sp>
      <p:sp>
        <p:nvSpPr>
          <p:cNvPr id="6349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6E6E603-A095-7F49-98E5-4C105C1D3C7C}" type="slidenum">
              <a:rPr lang="en-US" sz="1200"/>
              <a:pPr/>
              <a:t>35</a:t>
            </a:fld>
            <a:endParaRPr lang="en-US" sz="1200"/>
          </a:p>
        </p:txBody>
      </p:sp>
      <p:sp>
        <p:nvSpPr>
          <p:cNvPr id="63492" name="Rectangle 2"/>
          <p:cNvSpPr>
            <a:spLocks noGrp="1" noChangeArrowheads="1"/>
          </p:cNvSpPr>
          <p:nvPr>
            <p:ph type="title"/>
          </p:nvPr>
        </p:nvSpPr>
        <p:spPr>
          <a:xfrm>
            <a:off x="685800" y="381000"/>
            <a:ext cx="7772400" cy="1143000"/>
          </a:xfrm>
        </p:spPr>
        <p:txBody>
          <a:bodyPr/>
          <a:lstStyle/>
          <a:p>
            <a:pPr eaLnBrk="1" hangingPunct="1"/>
            <a:r>
              <a:rPr lang="en-US">
                <a:latin typeface="Verdana" charset="0"/>
              </a:rPr>
              <a:t>Semantics of DFD (continued)</a:t>
            </a:r>
          </a:p>
        </p:txBody>
      </p:sp>
      <p:sp>
        <p:nvSpPr>
          <p:cNvPr id="63493" name="Rectangle 3"/>
          <p:cNvSpPr>
            <a:spLocks noGrp="1" noChangeArrowheads="1"/>
          </p:cNvSpPr>
          <p:nvPr>
            <p:ph type="body" idx="1"/>
          </p:nvPr>
        </p:nvSpPr>
        <p:spPr>
          <a:xfrm>
            <a:off x="685800" y="1676400"/>
            <a:ext cx="7772400" cy="4114800"/>
          </a:xfrm>
        </p:spPr>
        <p:txBody>
          <a:bodyPr/>
          <a:lstStyle/>
          <a:p>
            <a:pPr marL="342900" indent="-342900" eaLnBrk="1" hangingPunct="1">
              <a:lnSpc>
                <a:spcPct val="90000"/>
              </a:lnSpc>
            </a:pPr>
            <a:r>
              <a:rPr lang="en-US" sz="2600">
                <a:latin typeface="Verdana" charset="0"/>
              </a:rPr>
              <a:t>Data Flow</a:t>
            </a:r>
          </a:p>
          <a:p>
            <a:pPr marL="742950" lvl="1" indent="-285750" eaLnBrk="1" hangingPunct="1">
              <a:lnSpc>
                <a:spcPct val="90000"/>
              </a:lnSpc>
            </a:pPr>
            <a:r>
              <a:rPr lang="en-US" sz="2200">
                <a:latin typeface="Verdana" charset="0"/>
                <a:ea typeface="ＭＳ Ｐゴシック" charset="0"/>
              </a:rPr>
              <a:t>Carries data between</a:t>
            </a:r>
            <a:endParaRPr lang="en-US" sz="2400">
              <a:latin typeface="Verdana" charset="0"/>
              <a:ea typeface="ＭＳ Ｐゴシック" charset="0"/>
            </a:endParaRPr>
          </a:p>
          <a:p>
            <a:pPr marL="1143000" lvl="2" indent="-228600" eaLnBrk="1" hangingPunct="1">
              <a:lnSpc>
                <a:spcPct val="90000"/>
              </a:lnSpc>
            </a:pPr>
            <a:r>
              <a:rPr lang="en-US" sz="2100">
                <a:latin typeface="Verdana" charset="0"/>
                <a:ea typeface="ＭＳ Ｐゴシック" charset="0"/>
              </a:rPr>
              <a:t>pair of processes</a:t>
            </a:r>
          </a:p>
          <a:p>
            <a:pPr marL="1143000" lvl="2" indent="-228600" eaLnBrk="1" hangingPunct="1">
              <a:lnSpc>
                <a:spcPct val="90000"/>
              </a:lnSpc>
            </a:pPr>
            <a:r>
              <a:rPr lang="en-US" sz="2100">
                <a:latin typeface="Verdana" charset="0"/>
                <a:ea typeface="ＭＳ Ｐゴシック" charset="0"/>
              </a:rPr>
              <a:t>an external entity and a process</a:t>
            </a:r>
          </a:p>
          <a:p>
            <a:pPr marL="1143000" lvl="2" indent="-228600" eaLnBrk="1" hangingPunct="1">
              <a:lnSpc>
                <a:spcPct val="90000"/>
              </a:lnSpc>
            </a:pPr>
            <a:r>
              <a:rPr lang="en-US" sz="2100">
                <a:latin typeface="Verdana" charset="0"/>
                <a:ea typeface="ＭＳ Ｐゴシック" charset="0"/>
              </a:rPr>
              <a:t>an external entity and a data store</a:t>
            </a:r>
          </a:p>
          <a:p>
            <a:pPr marL="1143000" lvl="2" indent="-228600" eaLnBrk="1" hangingPunct="1">
              <a:lnSpc>
                <a:spcPct val="90000"/>
              </a:lnSpc>
            </a:pPr>
            <a:r>
              <a:rPr lang="en-US" sz="2100">
                <a:latin typeface="Verdana" charset="0"/>
                <a:ea typeface="ＭＳ Ｐゴシック" charset="0"/>
              </a:rPr>
              <a:t>a process and a data store</a:t>
            </a:r>
          </a:p>
          <a:p>
            <a:pPr marL="342900" indent="-342900" eaLnBrk="1" hangingPunct="1">
              <a:lnSpc>
                <a:spcPct val="90000"/>
              </a:lnSpc>
            </a:pPr>
            <a:r>
              <a:rPr lang="en-US" sz="2600">
                <a:latin typeface="Verdana" charset="0"/>
              </a:rPr>
              <a:t>Control flow</a:t>
            </a:r>
          </a:p>
          <a:p>
            <a:pPr marL="742950" lvl="1" indent="-285750" eaLnBrk="1" hangingPunct="1">
              <a:lnSpc>
                <a:spcPct val="90000"/>
              </a:lnSpc>
            </a:pPr>
            <a:r>
              <a:rPr lang="en-US" sz="2200">
                <a:latin typeface="Verdana" charset="0"/>
                <a:ea typeface="ＭＳ Ｐゴシック" charset="0"/>
              </a:rPr>
              <a:t>Used by a master to invoke a slave</a:t>
            </a:r>
          </a:p>
          <a:p>
            <a:pPr marL="742950" lvl="1" indent="-285750" eaLnBrk="1" hangingPunct="1">
              <a:lnSpc>
                <a:spcPct val="90000"/>
              </a:lnSpc>
            </a:pPr>
            <a:r>
              <a:rPr lang="en-US" sz="2200">
                <a:latin typeface="Verdana" charset="0"/>
                <a:ea typeface="ＭＳ Ｐゴシック" charset="0"/>
              </a:rPr>
              <a:t>Used between</a:t>
            </a:r>
          </a:p>
          <a:p>
            <a:pPr marL="1143000" lvl="2" indent="-228600" eaLnBrk="1" hangingPunct="1">
              <a:lnSpc>
                <a:spcPct val="90000"/>
              </a:lnSpc>
            </a:pPr>
            <a:r>
              <a:rPr lang="en-US" sz="2100">
                <a:latin typeface="Verdana" charset="0"/>
                <a:ea typeface="ＭＳ Ｐゴシック" charset="0"/>
              </a:rPr>
              <a:t>From an external entity to a process</a:t>
            </a:r>
          </a:p>
          <a:p>
            <a:pPr marL="1143000" lvl="2" indent="-228600" eaLnBrk="1" hangingPunct="1">
              <a:lnSpc>
                <a:spcPct val="90000"/>
              </a:lnSpc>
            </a:pPr>
            <a:r>
              <a:rPr lang="en-US" sz="2100">
                <a:latin typeface="Verdana" charset="0"/>
                <a:ea typeface="ＭＳ Ｐゴシック" charset="0"/>
              </a:rPr>
              <a:t>From one process to another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0AC6CEA-340F-3B48-B839-B7BDA81C75FD}" type="datetime1">
              <a:rPr lang="en-US" sz="1200"/>
              <a:pPr/>
              <a:t>10/15/21</a:t>
            </a:fld>
            <a:endParaRPr lang="en-US" sz="1200"/>
          </a:p>
        </p:txBody>
      </p:sp>
      <p:sp>
        <p:nvSpPr>
          <p:cNvPr id="6451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3515D84-7A2C-B245-9952-97211B4B06A7}" type="slidenum">
              <a:rPr lang="en-US" sz="1200"/>
              <a:pPr/>
              <a:t>36</a:t>
            </a:fld>
            <a:endParaRPr lang="en-US" sz="1200"/>
          </a:p>
        </p:txBody>
      </p:sp>
      <p:sp>
        <p:nvSpPr>
          <p:cNvPr id="64516" name="Rectangle 2"/>
          <p:cNvSpPr>
            <a:spLocks noGrp="1" noChangeArrowheads="1"/>
          </p:cNvSpPr>
          <p:nvPr>
            <p:ph type="title"/>
          </p:nvPr>
        </p:nvSpPr>
        <p:spPr/>
        <p:txBody>
          <a:bodyPr/>
          <a:lstStyle/>
          <a:p>
            <a:pPr eaLnBrk="1" hangingPunct="1"/>
            <a:r>
              <a:rPr lang="en-US">
                <a:latin typeface="Verdana" charset="0"/>
              </a:rPr>
              <a:t>Data Flow Arrow</a:t>
            </a:r>
          </a:p>
        </p:txBody>
      </p:sp>
      <p:sp>
        <p:nvSpPr>
          <p:cNvPr id="64517" name="Rectangle 3"/>
          <p:cNvSpPr>
            <a:spLocks noGrp="1" noChangeArrowheads="1"/>
          </p:cNvSpPr>
          <p:nvPr>
            <p:ph type="body" idx="1"/>
          </p:nvPr>
        </p:nvSpPr>
        <p:spPr/>
        <p:txBody>
          <a:bodyPr/>
          <a:lstStyle/>
          <a:p>
            <a:pPr eaLnBrk="1" hangingPunct="1">
              <a:lnSpc>
                <a:spcPct val="80000"/>
              </a:lnSpc>
            </a:pPr>
            <a:r>
              <a:rPr lang="en-US" sz="2000">
                <a:latin typeface="Verdana" charset="0"/>
              </a:rPr>
              <a:t>Data flow arrows are governed by the following rules:</a:t>
            </a:r>
          </a:p>
          <a:p>
            <a:pPr lvl="1" eaLnBrk="1" hangingPunct="1">
              <a:lnSpc>
                <a:spcPct val="80000"/>
              </a:lnSpc>
            </a:pPr>
            <a:r>
              <a:rPr lang="en-US" sz="1800">
                <a:latin typeface="Verdana" charset="0"/>
                <a:ea typeface="ＭＳ Ｐゴシック" charset="0"/>
              </a:rPr>
              <a:t>A data flow arrow must be labeled; the label indicates one or more names corresponding to the data passed. </a:t>
            </a:r>
          </a:p>
          <a:p>
            <a:pPr lvl="1" eaLnBrk="1" hangingPunct="1">
              <a:lnSpc>
                <a:spcPct val="80000"/>
              </a:lnSpc>
              <a:buFont typeface="Wingdings" charset="0"/>
              <a:buNone/>
            </a:pPr>
            <a:endParaRPr lang="en-US" sz="1800">
              <a:latin typeface="Verdana" charset="0"/>
              <a:ea typeface="ＭＳ Ｐゴシック" charset="0"/>
            </a:endParaRPr>
          </a:p>
          <a:p>
            <a:pPr lvl="1" eaLnBrk="1" hangingPunct="1">
              <a:lnSpc>
                <a:spcPct val="80000"/>
              </a:lnSpc>
            </a:pPr>
            <a:r>
              <a:rPr lang="en-US" sz="1800">
                <a:latin typeface="Verdana" charset="0"/>
                <a:ea typeface="ＭＳ Ｐゴシック" charset="0"/>
              </a:rPr>
              <a:t>It is a good practice to choose labels that are meaningful in the application domain. Sometimes, the diagram may become messy if you choose the same names as in the application domain (example - supervisor, project manager, technical leader, and so on), particularly when there are so many elements in the diagram and the names are long. In such situations, you may use simple or short labels and give the actual meaning of the labels separately, under the title "Legend". Neither the labels nor their meanings have any fixed format or representation or type information. They simply stand for the data being exchanged.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61CD853-3A5F-8741-B353-588B627F58D1}" type="datetime1">
              <a:rPr lang="en-US" sz="1200"/>
              <a:pPr/>
              <a:t>10/15/21</a:t>
            </a:fld>
            <a:endParaRPr lang="en-US" sz="1200"/>
          </a:p>
        </p:txBody>
      </p:sp>
      <p:sp>
        <p:nvSpPr>
          <p:cNvPr id="6656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8CAE96B-9079-1149-B7E3-8BE4E17750BC}" type="slidenum">
              <a:rPr lang="en-US" sz="1200"/>
              <a:pPr/>
              <a:t>37</a:t>
            </a:fld>
            <a:endParaRPr lang="en-US" sz="1200"/>
          </a:p>
        </p:txBody>
      </p:sp>
      <p:sp>
        <p:nvSpPr>
          <p:cNvPr id="66564" name="Rectangle 2"/>
          <p:cNvSpPr>
            <a:spLocks noGrp="1" noChangeArrowheads="1"/>
          </p:cNvSpPr>
          <p:nvPr>
            <p:ph type="title"/>
          </p:nvPr>
        </p:nvSpPr>
        <p:spPr/>
        <p:txBody>
          <a:bodyPr/>
          <a:lstStyle/>
          <a:p>
            <a:pPr eaLnBrk="1" hangingPunct="1"/>
            <a:r>
              <a:rPr lang="en-US">
                <a:latin typeface="Verdana" charset="0"/>
              </a:rPr>
              <a:t>Control Flow Arrow</a:t>
            </a:r>
          </a:p>
        </p:txBody>
      </p:sp>
      <p:sp>
        <p:nvSpPr>
          <p:cNvPr id="66565" name="Rectangle 3"/>
          <p:cNvSpPr>
            <a:spLocks noGrp="1" noChangeArrowheads="1"/>
          </p:cNvSpPr>
          <p:nvPr>
            <p:ph type="body" idx="1"/>
          </p:nvPr>
        </p:nvSpPr>
        <p:spPr/>
        <p:txBody>
          <a:bodyPr/>
          <a:lstStyle/>
          <a:p>
            <a:pPr eaLnBrk="1" hangingPunct="1">
              <a:lnSpc>
                <a:spcPct val="90000"/>
              </a:lnSpc>
            </a:pPr>
            <a:r>
              <a:rPr lang="en-US" sz="2100">
                <a:latin typeface="Verdana" charset="0"/>
              </a:rPr>
              <a:t>The following rules are applied to control flow arrows: </a:t>
            </a:r>
          </a:p>
          <a:p>
            <a:pPr lvl="1" eaLnBrk="1" hangingPunct="1">
              <a:lnSpc>
                <a:spcPct val="90000"/>
              </a:lnSpc>
            </a:pPr>
            <a:r>
              <a:rPr lang="en-US" sz="2000">
                <a:latin typeface="Verdana" charset="0"/>
                <a:ea typeface="ＭＳ Ｐゴシック" charset="0"/>
              </a:rPr>
              <a:t>A control flow must connect either two processes or connect an external entity and a process. </a:t>
            </a:r>
          </a:p>
          <a:p>
            <a:pPr lvl="1" eaLnBrk="1" hangingPunct="1">
              <a:lnSpc>
                <a:spcPct val="90000"/>
              </a:lnSpc>
            </a:pPr>
            <a:r>
              <a:rPr lang="en-US" sz="2000">
                <a:latin typeface="Verdana" charset="0"/>
                <a:ea typeface="ＭＳ Ｐゴシック" charset="0"/>
              </a:rPr>
              <a:t>If it connects two processes, the process at the head of the arrow is invoked/used by the process at the tail end of the arrow. </a:t>
            </a:r>
          </a:p>
          <a:p>
            <a:pPr lvl="1" eaLnBrk="1" hangingPunct="1">
              <a:lnSpc>
                <a:spcPct val="90000"/>
              </a:lnSpc>
            </a:pPr>
            <a:r>
              <a:rPr lang="en-US" sz="2000">
                <a:latin typeface="Verdana" charset="0"/>
                <a:ea typeface="ＭＳ Ｐゴシック" charset="0"/>
              </a:rPr>
              <a:t>If it connects an external entity and a process, then the external entity must be at the tail end of the arrow, meaning that the external entity invokes the process. </a:t>
            </a:r>
          </a:p>
          <a:p>
            <a:pPr lvl="1" eaLnBrk="1" hangingPunct="1">
              <a:lnSpc>
                <a:spcPct val="90000"/>
              </a:lnSpc>
            </a:pPr>
            <a:r>
              <a:rPr lang="en-US" sz="2000">
                <a:latin typeface="Verdana" charset="0"/>
                <a:ea typeface="ＭＳ Ｐゴシック" charset="0"/>
              </a:rPr>
              <a:t>A control flow is not labeled. </a:t>
            </a:r>
          </a:p>
          <a:p>
            <a:pPr lvl="1" eaLnBrk="1" hangingPunct="1">
              <a:lnSpc>
                <a:spcPct val="90000"/>
              </a:lnSpc>
            </a:pPr>
            <a:r>
              <a:rPr lang="en-US" sz="2000">
                <a:latin typeface="Verdana" charset="0"/>
                <a:ea typeface="ＭＳ Ｐゴシック" charset="0"/>
              </a:rPr>
              <a:t>There cannot be more than one control flow between the same two processes or between the same pair of an external entity and a process. </a:t>
            </a:r>
          </a:p>
          <a:p>
            <a:pPr eaLnBrk="1" hangingPunct="1">
              <a:lnSpc>
                <a:spcPct val="90000"/>
              </a:lnSpc>
            </a:pPr>
            <a:endParaRPr lang="en-US" sz="2100">
              <a:latin typeface="Verdana"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5312608-C1C5-364E-9933-B58C5D3DFE96}" type="datetime1">
              <a:rPr lang="en-US" sz="1200"/>
              <a:pPr/>
              <a:t>10/15/21</a:t>
            </a:fld>
            <a:endParaRPr lang="en-US" sz="1200"/>
          </a:p>
        </p:txBody>
      </p:sp>
      <p:sp>
        <p:nvSpPr>
          <p:cNvPr id="6861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64F52C8-6B34-9440-B8E9-DDABBB06736B}" type="slidenum">
              <a:rPr lang="en-US" sz="1200"/>
              <a:pPr/>
              <a:t>38</a:t>
            </a:fld>
            <a:endParaRPr lang="en-US" sz="1200"/>
          </a:p>
        </p:txBody>
      </p:sp>
      <p:sp>
        <p:nvSpPr>
          <p:cNvPr id="68612" name="Rectangle 2"/>
          <p:cNvSpPr>
            <a:spLocks noGrp="1" noChangeArrowheads="1"/>
          </p:cNvSpPr>
          <p:nvPr>
            <p:ph type="title"/>
          </p:nvPr>
        </p:nvSpPr>
        <p:spPr/>
        <p:txBody>
          <a:bodyPr/>
          <a:lstStyle/>
          <a:p>
            <a:pPr eaLnBrk="1" hangingPunct="1"/>
            <a:r>
              <a:rPr lang="en-US">
                <a:latin typeface="Verdana" charset="0"/>
              </a:rPr>
              <a:t>DFD – Example 1</a:t>
            </a:r>
          </a:p>
        </p:txBody>
      </p:sp>
      <p:sp>
        <p:nvSpPr>
          <p:cNvPr id="68613" name="Rectangle 3"/>
          <p:cNvSpPr>
            <a:spLocks noGrp="1" noChangeArrowheads="1"/>
          </p:cNvSpPr>
          <p:nvPr>
            <p:ph type="body" idx="1"/>
          </p:nvPr>
        </p:nvSpPr>
        <p:spPr>
          <a:xfrm>
            <a:off x="685800" y="1828800"/>
            <a:ext cx="7772400" cy="4114800"/>
          </a:xfrm>
        </p:spPr>
        <p:txBody>
          <a:bodyPr/>
          <a:lstStyle/>
          <a:p>
            <a:pPr marL="342900" indent="-342900" eaLnBrk="1" hangingPunct="1">
              <a:lnSpc>
                <a:spcPct val="90000"/>
              </a:lnSpc>
              <a:buFont typeface="Wingdings" charset="0"/>
              <a:buNone/>
            </a:pPr>
            <a:r>
              <a:rPr lang="en-US" sz="2600">
                <a:latin typeface="Verdana" charset="0"/>
              </a:rPr>
              <a:t>Home alarm system</a:t>
            </a:r>
          </a:p>
          <a:p>
            <a:pPr marL="342900" indent="-342900" eaLnBrk="1" hangingPunct="1">
              <a:lnSpc>
                <a:spcPct val="90000"/>
              </a:lnSpc>
              <a:buFont typeface="Wingdings" charset="0"/>
              <a:buNone/>
            </a:pPr>
            <a:r>
              <a:rPr lang="en-US" sz="2600">
                <a:latin typeface="Verdana" charset="0"/>
              </a:rPr>
              <a:t>   </a:t>
            </a:r>
            <a:r>
              <a:rPr lang="en-US" sz="2400">
                <a:latin typeface="Verdana" charset="0"/>
              </a:rPr>
              <a:t>A computerized home alarm system includes a front panel. This front panel has a keypad and a display unit. Users can configure the system with passwords. All interactions with the alarm system are done through the front panel.When an intruder enters the home, the sensors (part of the alarm system hardware) identify the intrusion and the alarm system raises an alarm. At the same time, the alarm system automatically dials one or more predefined numbers stored in the configuration.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08D1855-7897-B045-8507-CA55A76065B9}" type="datetime1">
              <a:rPr lang="en-US" sz="1200"/>
              <a:pPr/>
              <a:t>10/15/21</a:t>
            </a:fld>
            <a:endParaRPr lang="en-US" sz="1200"/>
          </a:p>
        </p:txBody>
      </p:sp>
      <p:sp>
        <p:nvSpPr>
          <p:cNvPr id="6963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69635"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C298F03-7CDD-AB40-A178-EB6E598B07CA}" type="slidenum">
              <a:rPr lang="en-US" sz="1200"/>
              <a:pPr/>
              <a:t>39</a:t>
            </a:fld>
            <a:endParaRPr lang="en-US" sz="1200"/>
          </a:p>
        </p:txBody>
      </p:sp>
      <p:graphicFrame>
        <p:nvGraphicFramePr>
          <p:cNvPr id="69636" name="Object 2"/>
          <p:cNvGraphicFramePr>
            <a:graphicFrameLocks noGrp="1" noChangeAspect="1"/>
          </p:cNvGraphicFramePr>
          <p:nvPr>
            <p:ph/>
          </p:nvPr>
        </p:nvGraphicFramePr>
        <p:xfrm>
          <a:off x="566738" y="304800"/>
          <a:ext cx="8008937" cy="5715000"/>
        </p:xfrm>
        <a:graphic>
          <a:graphicData uri="http://schemas.openxmlformats.org/presentationml/2006/ole">
            <mc:AlternateContent xmlns:mc="http://schemas.openxmlformats.org/markup-compatibility/2006">
              <mc:Choice xmlns:v="urn:schemas-microsoft-com:vml" Requires="v">
                <p:oleObj spid="_x0000_s69788" name="Image Document" r:id="rId3" imgW="5829300" imgH="4114800" progId="Imaging.Document">
                  <p:embed/>
                </p:oleObj>
              </mc:Choice>
              <mc:Fallback>
                <p:oleObj name="Image Document" r:id="rId3" imgW="5829300" imgH="4114800" progId="Imaging.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304800"/>
                        <a:ext cx="8008937" cy="571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pic>
        <p:nvPicPr>
          <p:cNvPr id="69637" name="Picture 3" descr="safeho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28600"/>
            <a:ext cx="6677025" cy="596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0141A5F-7F15-354C-A02D-3E86B526AB88}" type="datetime1">
              <a:rPr lang="en-US" sz="1200"/>
              <a:pPr/>
              <a:t>10/15/21</a:t>
            </a:fld>
            <a:endParaRPr lang="en-US" sz="1200"/>
          </a:p>
        </p:txBody>
      </p:sp>
      <p:sp>
        <p:nvSpPr>
          <p:cNvPr id="2457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24579"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246A0A3-0274-A042-909D-74D583B8C8BB}" type="slidenum">
              <a:rPr lang="en-US" sz="1200"/>
              <a:pPr/>
              <a:t>4</a:t>
            </a:fld>
            <a:endParaRPr lang="en-US" sz="1200"/>
          </a:p>
        </p:txBody>
      </p:sp>
      <p:sp>
        <p:nvSpPr>
          <p:cNvPr id="8194" name="Rectangle 2"/>
          <p:cNvSpPr>
            <a:spLocks noChangeArrowheads="1"/>
          </p:cNvSpPr>
          <p:nvPr/>
        </p:nvSpPr>
        <p:spPr bwMode="auto">
          <a:xfrm>
            <a:off x="685800" y="1752600"/>
            <a:ext cx="7086600" cy="4270375"/>
          </a:xfrm>
          <a:prstGeom prst="rect">
            <a:avLst/>
          </a:prstGeom>
          <a:solidFill>
            <a:schemeClr val="accent1"/>
          </a:solidFill>
          <a:ln w="9525">
            <a:solidFill>
              <a:schemeClr val="tx1"/>
            </a:solidFill>
            <a:miter lim="800000"/>
            <a:headEnd/>
            <a:tailEnd/>
          </a:ln>
          <a:effectLst>
            <a:outerShdw blurRad="63500" dist="170861" dir="2519233" algn="ctr" rotWithShape="0">
              <a:schemeClr val="bg2">
                <a:alpha val="74998"/>
              </a:schemeClr>
            </a:outerShdw>
          </a:effectLst>
        </p:spPr>
        <p:txBody>
          <a:bodyPr wrap="none" anchor="ctr"/>
          <a:lstStyle/>
          <a:p>
            <a:pPr algn="ctr" eaLnBrk="1" hangingPunct="1">
              <a:defRPr/>
            </a:pPr>
            <a:endParaRPr lang="en-US" sz="2400">
              <a:latin typeface="Times New Roman" pitchFamily="-110" charset="0"/>
              <a:ea typeface="+mn-ea"/>
              <a:cs typeface="+mn-cs"/>
            </a:endParaRPr>
          </a:p>
        </p:txBody>
      </p:sp>
      <p:sp>
        <p:nvSpPr>
          <p:cNvPr id="8195" name="Oval 3"/>
          <p:cNvSpPr>
            <a:spLocks noChangeArrowheads="1"/>
          </p:cNvSpPr>
          <p:nvPr/>
        </p:nvSpPr>
        <p:spPr bwMode="auto">
          <a:xfrm>
            <a:off x="2228850" y="2322513"/>
            <a:ext cx="4140200" cy="3302000"/>
          </a:xfrm>
          <a:prstGeom prst="ellipse">
            <a:avLst/>
          </a:prstGeom>
          <a:solidFill>
            <a:srgbClr val="FFFF99"/>
          </a:solidFill>
          <a:ln w="9525">
            <a:solidFill>
              <a:schemeClr val="tx1"/>
            </a:solidFill>
            <a:round/>
            <a:headEnd/>
            <a:tailEnd/>
          </a:ln>
          <a:effectLst>
            <a:outerShdw blurRad="63500" dist="167284" dir="556050" algn="ctr" rotWithShape="0">
              <a:schemeClr val="bg2">
                <a:alpha val="74998"/>
              </a:schemeClr>
            </a:outerShdw>
          </a:effectLst>
        </p:spPr>
        <p:txBody>
          <a:bodyPr wrap="none" anchor="ctr"/>
          <a:lstStyle/>
          <a:p>
            <a:pPr algn="ctr" eaLnBrk="1" hangingPunct="1">
              <a:defRPr/>
            </a:pPr>
            <a:endParaRPr lang="en-US" sz="2400">
              <a:latin typeface="Times New Roman" pitchFamily="-110" charset="0"/>
              <a:ea typeface="+mn-ea"/>
              <a:cs typeface="+mn-cs"/>
            </a:endParaRPr>
          </a:p>
        </p:txBody>
      </p:sp>
      <p:sp>
        <p:nvSpPr>
          <p:cNvPr id="8196" name="Oval 4"/>
          <p:cNvSpPr>
            <a:spLocks noChangeArrowheads="1"/>
          </p:cNvSpPr>
          <p:nvPr/>
        </p:nvSpPr>
        <p:spPr bwMode="auto">
          <a:xfrm>
            <a:off x="3562350" y="3403600"/>
            <a:ext cx="1543050" cy="1138238"/>
          </a:xfrm>
          <a:prstGeom prst="ellipse">
            <a:avLst/>
          </a:prstGeom>
          <a:solidFill>
            <a:srgbClr val="FF9900"/>
          </a:solidFill>
          <a:ln w="9525">
            <a:solidFill>
              <a:schemeClr val="tx1"/>
            </a:solidFill>
            <a:round/>
            <a:headEnd/>
            <a:tailEnd/>
          </a:ln>
          <a:effectLst>
            <a:outerShdw blurRad="63500" dist="142274" dir="654902" algn="ctr" rotWithShape="0">
              <a:schemeClr val="bg2">
                <a:alpha val="74998"/>
              </a:schemeClr>
            </a:outerShdw>
          </a:effectLst>
        </p:spPr>
        <p:txBody>
          <a:bodyPr wrap="none" anchor="ctr"/>
          <a:lstStyle/>
          <a:p>
            <a:pPr algn="ctr" eaLnBrk="1" hangingPunct="1">
              <a:defRPr/>
            </a:pPr>
            <a:r>
              <a:rPr lang="en-US" sz="2400">
                <a:latin typeface="Times New Roman" pitchFamily="-110" charset="0"/>
                <a:ea typeface="+mn-ea"/>
                <a:cs typeface="+mn-cs"/>
              </a:rPr>
              <a:t>Data </a:t>
            </a:r>
          </a:p>
          <a:p>
            <a:pPr algn="ctr" eaLnBrk="1" hangingPunct="1">
              <a:defRPr/>
            </a:pPr>
            <a:r>
              <a:rPr lang="en-US" sz="2400">
                <a:latin typeface="Times New Roman" pitchFamily="-110" charset="0"/>
                <a:ea typeface="+mn-ea"/>
                <a:cs typeface="+mn-cs"/>
              </a:rPr>
              <a:t>Dictionary</a:t>
            </a:r>
          </a:p>
        </p:txBody>
      </p:sp>
      <p:sp>
        <p:nvSpPr>
          <p:cNvPr id="24583" name="Line 5"/>
          <p:cNvSpPr>
            <a:spLocks noChangeShapeType="1"/>
          </p:cNvSpPr>
          <p:nvPr/>
        </p:nvSpPr>
        <p:spPr bwMode="auto">
          <a:xfrm flipV="1">
            <a:off x="4333875" y="1752600"/>
            <a:ext cx="0" cy="165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84" name="Line 6"/>
          <p:cNvSpPr>
            <a:spLocks noChangeShapeType="1"/>
          </p:cNvSpPr>
          <p:nvPr/>
        </p:nvSpPr>
        <p:spPr bwMode="auto">
          <a:xfrm flipH="1">
            <a:off x="685800" y="4371975"/>
            <a:ext cx="3087688" cy="165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85" name="Line 7"/>
          <p:cNvSpPr>
            <a:spLocks noChangeShapeType="1"/>
          </p:cNvSpPr>
          <p:nvPr/>
        </p:nvSpPr>
        <p:spPr bwMode="auto">
          <a:xfrm>
            <a:off x="4965700" y="4314825"/>
            <a:ext cx="2806700" cy="17081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86" name="Text Box 8"/>
          <p:cNvSpPr txBox="1">
            <a:spLocks noChangeArrowheads="1"/>
          </p:cNvSpPr>
          <p:nvPr/>
        </p:nvSpPr>
        <p:spPr bwMode="auto">
          <a:xfrm>
            <a:off x="2954338" y="2590800"/>
            <a:ext cx="1465262"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a:latin typeface="Times New Roman" charset="0"/>
              </a:rPr>
              <a:t>Entity</a:t>
            </a:r>
          </a:p>
          <a:p>
            <a:pPr eaLnBrk="1" hangingPunct="1"/>
            <a:r>
              <a:rPr lang="en-US" sz="2000">
                <a:latin typeface="Times New Roman" charset="0"/>
              </a:rPr>
              <a:t>Relationship</a:t>
            </a:r>
          </a:p>
          <a:p>
            <a:pPr eaLnBrk="1" hangingPunct="1"/>
            <a:r>
              <a:rPr lang="en-US" sz="2000">
                <a:latin typeface="Times New Roman" charset="0"/>
              </a:rPr>
              <a:t>Diagrams</a:t>
            </a:r>
          </a:p>
        </p:txBody>
      </p:sp>
      <p:sp>
        <p:nvSpPr>
          <p:cNvPr id="24587" name="Text Box 9"/>
          <p:cNvSpPr txBox="1">
            <a:spLocks noChangeArrowheads="1"/>
          </p:cNvSpPr>
          <p:nvPr/>
        </p:nvSpPr>
        <p:spPr bwMode="auto">
          <a:xfrm>
            <a:off x="4849813" y="2667000"/>
            <a:ext cx="1169987"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a:latin typeface="Times New Roman" charset="0"/>
              </a:rPr>
              <a:t>Data </a:t>
            </a:r>
          </a:p>
          <a:p>
            <a:pPr eaLnBrk="1" hangingPunct="1"/>
            <a:r>
              <a:rPr lang="en-US" sz="2000">
                <a:latin typeface="Times New Roman" charset="0"/>
              </a:rPr>
              <a:t>Flow </a:t>
            </a:r>
          </a:p>
          <a:p>
            <a:pPr eaLnBrk="1" hangingPunct="1"/>
            <a:r>
              <a:rPr lang="en-US" sz="2000">
                <a:latin typeface="Times New Roman" charset="0"/>
              </a:rPr>
              <a:t>Diagrams</a:t>
            </a:r>
          </a:p>
        </p:txBody>
      </p:sp>
      <p:sp>
        <p:nvSpPr>
          <p:cNvPr id="24588" name="Text Box 10"/>
          <p:cNvSpPr txBox="1">
            <a:spLocks noChangeArrowheads="1"/>
          </p:cNvSpPr>
          <p:nvPr/>
        </p:nvSpPr>
        <p:spPr bwMode="auto">
          <a:xfrm>
            <a:off x="3632200" y="4495800"/>
            <a:ext cx="122555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a:latin typeface="Times New Roman" charset="0"/>
              </a:rPr>
              <a:t>State</a:t>
            </a:r>
          </a:p>
          <a:p>
            <a:pPr eaLnBrk="1" hangingPunct="1"/>
            <a:r>
              <a:rPr lang="en-US" sz="2000">
                <a:latin typeface="Times New Roman" charset="0"/>
              </a:rPr>
              <a:t>Transition</a:t>
            </a:r>
          </a:p>
          <a:p>
            <a:pPr eaLnBrk="1" hangingPunct="1"/>
            <a:r>
              <a:rPr lang="en-US" sz="2000">
                <a:latin typeface="Times New Roman" charset="0"/>
              </a:rPr>
              <a:t>Diagrams</a:t>
            </a:r>
          </a:p>
        </p:txBody>
      </p:sp>
      <p:sp>
        <p:nvSpPr>
          <p:cNvPr id="24589" name="Text Box 11"/>
          <p:cNvSpPr txBox="1">
            <a:spLocks noChangeArrowheads="1"/>
          </p:cNvSpPr>
          <p:nvPr/>
        </p:nvSpPr>
        <p:spPr bwMode="auto">
          <a:xfrm>
            <a:off x="966788" y="2057400"/>
            <a:ext cx="1465262"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a:latin typeface="Times New Roman" charset="0"/>
              </a:rPr>
              <a:t>Data</a:t>
            </a:r>
          </a:p>
          <a:p>
            <a:pPr eaLnBrk="1" hangingPunct="1"/>
            <a:r>
              <a:rPr lang="en-US" sz="2000">
                <a:latin typeface="Times New Roman" charset="0"/>
              </a:rPr>
              <a:t>Object</a:t>
            </a:r>
          </a:p>
          <a:p>
            <a:pPr eaLnBrk="1" hangingPunct="1"/>
            <a:r>
              <a:rPr lang="en-US" sz="2000">
                <a:latin typeface="Times New Roman" charset="0"/>
              </a:rPr>
              <a:t>Descriptions</a:t>
            </a:r>
          </a:p>
        </p:txBody>
      </p:sp>
      <p:sp>
        <p:nvSpPr>
          <p:cNvPr id="24590" name="Text Box 12"/>
          <p:cNvSpPr txBox="1">
            <a:spLocks noChangeArrowheads="1"/>
          </p:cNvSpPr>
          <p:nvPr/>
        </p:nvSpPr>
        <p:spPr bwMode="auto">
          <a:xfrm>
            <a:off x="5314950" y="5257800"/>
            <a:ext cx="16192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a:latin typeface="Times New Roman" charset="0"/>
              </a:rPr>
              <a:t>Control</a:t>
            </a:r>
          </a:p>
          <a:p>
            <a:pPr eaLnBrk="1" hangingPunct="1"/>
            <a:r>
              <a:rPr lang="en-US" sz="2000">
                <a:latin typeface="Times New Roman" charset="0"/>
              </a:rPr>
              <a:t>Specifications</a:t>
            </a:r>
          </a:p>
        </p:txBody>
      </p:sp>
      <p:sp>
        <p:nvSpPr>
          <p:cNvPr id="24591" name="Text Box 13"/>
          <p:cNvSpPr txBox="1">
            <a:spLocks noChangeArrowheads="1"/>
          </p:cNvSpPr>
          <p:nvPr/>
        </p:nvSpPr>
        <p:spPr bwMode="auto">
          <a:xfrm>
            <a:off x="5737225" y="2198688"/>
            <a:ext cx="16192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a:latin typeface="Times New Roman" charset="0"/>
              </a:rPr>
              <a:t>Process</a:t>
            </a:r>
          </a:p>
          <a:p>
            <a:pPr eaLnBrk="1" hangingPunct="1"/>
            <a:r>
              <a:rPr lang="en-US" sz="2000">
                <a:latin typeface="Times New Roman" charset="0"/>
              </a:rPr>
              <a:t>Specifications</a:t>
            </a:r>
          </a:p>
        </p:txBody>
      </p:sp>
      <p:sp>
        <p:nvSpPr>
          <p:cNvPr id="24592" name="Rectangle 16"/>
          <p:cNvSpPr>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eaLnBrk="1" hangingPunct="1"/>
            <a:r>
              <a:rPr lang="en-US" sz="3800">
                <a:solidFill>
                  <a:schemeClr val="tx2"/>
                </a:solidFill>
              </a:rPr>
              <a:t>Analysis and Design Models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B90F3C2-544E-6B4D-9801-8B5E0B8FD0D9}" type="datetime1">
              <a:rPr lang="en-US" sz="1200"/>
              <a:pPr/>
              <a:t>10/15/21</a:t>
            </a:fld>
            <a:endParaRPr lang="en-US" sz="1200"/>
          </a:p>
        </p:txBody>
      </p:sp>
      <p:sp>
        <p:nvSpPr>
          <p:cNvPr id="7065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0340799-0B20-9648-9478-05F89847441D}" type="slidenum">
              <a:rPr lang="en-US" sz="1200"/>
              <a:pPr/>
              <a:t>40</a:t>
            </a:fld>
            <a:endParaRPr lang="en-US" sz="1200"/>
          </a:p>
        </p:txBody>
      </p:sp>
      <p:sp>
        <p:nvSpPr>
          <p:cNvPr id="70660" name="Rectangle 2"/>
          <p:cNvSpPr>
            <a:spLocks noGrp="1" noChangeArrowheads="1"/>
          </p:cNvSpPr>
          <p:nvPr>
            <p:ph type="title"/>
          </p:nvPr>
        </p:nvSpPr>
        <p:spPr/>
        <p:txBody>
          <a:bodyPr/>
          <a:lstStyle/>
          <a:p>
            <a:pPr eaLnBrk="1" hangingPunct="1"/>
            <a:r>
              <a:rPr lang="en-US">
                <a:latin typeface="Verdana" charset="0"/>
              </a:rPr>
              <a:t>DFD Example 2: A Library</a:t>
            </a:r>
          </a:p>
        </p:txBody>
      </p:sp>
      <p:sp>
        <p:nvSpPr>
          <p:cNvPr id="70661" name="Rectangle 3"/>
          <p:cNvSpPr>
            <a:spLocks noGrp="1" noChangeArrowheads="1"/>
          </p:cNvSpPr>
          <p:nvPr>
            <p:ph type="body" idx="1"/>
          </p:nvPr>
        </p:nvSpPr>
        <p:spPr/>
        <p:txBody>
          <a:bodyPr/>
          <a:lstStyle/>
          <a:p>
            <a:pPr eaLnBrk="1" hangingPunct="1">
              <a:buFont typeface="Wingdings" charset="0"/>
              <a:buNone/>
            </a:pPr>
            <a:r>
              <a:rPr lang="en-US" sz="2800">
                <a:latin typeface="Verdana" charset="0"/>
              </a:rPr>
              <a:t>A library maintains a collection of items. The information about all items is kept in a database. The information about users is kept in another database. A user of the library can borrow an item, return an item and reserve an item. Assume that there is no limit to the number of items a user can borrow. Develop a DFD for this problem.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782BFE5-1968-A34E-B3AE-C18436FA937D}" type="datetime1">
              <a:rPr lang="en-US" sz="1200"/>
              <a:pPr/>
              <a:t>10/15/21</a:t>
            </a:fld>
            <a:endParaRPr lang="en-US" sz="1200"/>
          </a:p>
        </p:txBody>
      </p:sp>
      <p:sp>
        <p:nvSpPr>
          <p:cNvPr id="7168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1689700-AC3B-EF43-B2FF-F9DEF9B07E36}" type="slidenum">
              <a:rPr lang="en-US" sz="1200"/>
              <a:pPr/>
              <a:t>41</a:t>
            </a:fld>
            <a:endParaRPr lang="en-US" sz="1200"/>
          </a:p>
        </p:txBody>
      </p:sp>
      <p:sp>
        <p:nvSpPr>
          <p:cNvPr id="71684" name="Rectangle 2"/>
          <p:cNvSpPr>
            <a:spLocks noGrp="1" noChangeArrowheads="1"/>
          </p:cNvSpPr>
          <p:nvPr>
            <p:ph type="title"/>
          </p:nvPr>
        </p:nvSpPr>
        <p:spPr/>
        <p:txBody>
          <a:bodyPr/>
          <a:lstStyle/>
          <a:p>
            <a:pPr eaLnBrk="1" hangingPunct="1"/>
            <a:r>
              <a:rPr lang="en-US">
                <a:latin typeface="Verdana" charset="0"/>
              </a:rPr>
              <a:t>DFD – Example 2:  A Library</a:t>
            </a:r>
          </a:p>
        </p:txBody>
      </p:sp>
      <p:sp>
        <p:nvSpPr>
          <p:cNvPr id="71685" name="Rectangle 3"/>
          <p:cNvSpPr>
            <a:spLocks noGrp="1" noChangeArrowheads="1"/>
          </p:cNvSpPr>
          <p:nvPr>
            <p:ph type="body" idx="1"/>
          </p:nvPr>
        </p:nvSpPr>
        <p:spPr/>
        <p:txBody>
          <a:bodyPr/>
          <a:lstStyle/>
          <a:p>
            <a:pPr marL="342900" indent="-342900" eaLnBrk="1" hangingPunct="1">
              <a:lnSpc>
                <a:spcPct val="90000"/>
              </a:lnSpc>
            </a:pPr>
            <a:r>
              <a:rPr lang="en-US" sz="2600">
                <a:latin typeface="Verdana" charset="0"/>
              </a:rPr>
              <a:t>Data Dictionary</a:t>
            </a:r>
          </a:p>
          <a:p>
            <a:pPr marL="742950" lvl="1" indent="-285750" eaLnBrk="1" hangingPunct="1">
              <a:lnSpc>
                <a:spcPct val="90000"/>
              </a:lnSpc>
            </a:pPr>
            <a:r>
              <a:rPr lang="en-US" sz="2200">
                <a:latin typeface="Verdana" charset="0"/>
                <a:ea typeface="ＭＳ Ｐゴシック" charset="0"/>
              </a:rPr>
              <a:t>Entity: User</a:t>
            </a:r>
          </a:p>
          <a:p>
            <a:pPr marL="1143000" lvl="2" indent="-228600" eaLnBrk="1" hangingPunct="1">
              <a:lnSpc>
                <a:spcPct val="90000"/>
              </a:lnSpc>
            </a:pPr>
            <a:r>
              <a:rPr lang="en-US">
                <a:latin typeface="Verdana" charset="0"/>
                <a:ea typeface="ＭＳ Ｐゴシック" charset="0"/>
              </a:rPr>
              <a:t>Id: user name or user id</a:t>
            </a:r>
          </a:p>
          <a:p>
            <a:pPr marL="1143000" lvl="2" indent="-228600" eaLnBrk="1" hangingPunct="1">
              <a:lnSpc>
                <a:spcPct val="90000"/>
              </a:lnSpc>
            </a:pPr>
            <a:r>
              <a:rPr lang="en-US">
                <a:latin typeface="Verdana" charset="0"/>
                <a:ea typeface="ＭＳ Ｐゴシック" charset="0"/>
              </a:rPr>
              <a:t>Attributes: name, …</a:t>
            </a:r>
          </a:p>
          <a:p>
            <a:pPr marL="742950" lvl="1" indent="-285750" eaLnBrk="1" hangingPunct="1">
              <a:lnSpc>
                <a:spcPct val="90000"/>
              </a:lnSpc>
            </a:pPr>
            <a:r>
              <a:rPr lang="en-US" sz="2200">
                <a:latin typeface="Verdana" charset="0"/>
                <a:ea typeface="ＭＳ Ｐゴシック" charset="0"/>
              </a:rPr>
              <a:t>Entity: Item</a:t>
            </a:r>
          </a:p>
          <a:p>
            <a:pPr marL="1143000" lvl="2" indent="-228600" eaLnBrk="1" hangingPunct="1">
              <a:lnSpc>
                <a:spcPct val="90000"/>
              </a:lnSpc>
            </a:pPr>
            <a:r>
              <a:rPr lang="en-US">
                <a:latin typeface="Verdana" charset="0"/>
                <a:ea typeface="ＭＳ Ｐゴシック" charset="0"/>
              </a:rPr>
              <a:t>Id: call number</a:t>
            </a:r>
          </a:p>
          <a:p>
            <a:pPr marL="1143000" lvl="2" indent="-228600" eaLnBrk="1" hangingPunct="1">
              <a:lnSpc>
                <a:spcPct val="90000"/>
              </a:lnSpc>
            </a:pPr>
            <a:r>
              <a:rPr lang="en-US">
                <a:latin typeface="Verdana" charset="0"/>
                <a:ea typeface="ＭＳ Ｐゴシック" charset="0"/>
              </a:rPr>
              <a:t>Attributes: call number, title, year of publication, …</a:t>
            </a:r>
          </a:p>
          <a:p>
            <a:pPr marL="742950" lvl="1" indent="-285750" eaLnBrk="1" hangingPunct="1">
              <a:lnSpc>
                <a:spcPct val="90000"/>
              </a:lnSpc>
            </a:pPr>
            <a:r>
              <a:rPr lang="en-US" sz="2200">
                <a:latin typeface="Verdana" charset="0"/>
                <a:ea typeface="ＭＳ Ｐゴシック" charset="0"/>
              </a:rPr>
              <a:t>Entity: User Database</a:t>
            </a:r>
          </a:p>
          <a:p>
            <a:pPr marL="1143000" lvl="2" indent="-228600" eaLnBrk="1" hangingPunct="1">
              <a:lnSpc>
                <a:spcPct val="90000"/>
              </a:lnSpc>
            </a:pPr>
            <a:r>
              <a:rPr lang="en-US">
                <a:latin typeface="Verdana" charset="0"/>
                <a:ea typeface="ＭＳ Ｐゴシック" charset="0"/>
              </a:rPr>
              <a:t>Id: Name of the database</a:t>
            </a:r>
          </a:p>
          <a:p>
            <a:pPr marL="1143000" lvl="2" indent="-228600" eaLnBrk="1" hangingPunct="1">
              <a:lnSpc>
                <a:spcPct val="90000"/>
              </a:lnSpc>
            </a:pPr>
            <a:r>
              <a:rPr lang="en-US">
                <a:latin typeface="Verdana" charset="0"/>
                <a:ea typeface="ＭＳ Ｐゴシック" charset="0"/>
              </a:rPr>
              <a:t>Attributes: user entries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673CF3A-F3B4-3F4E-BA5A-49CD8024A20F}" type="datetime1">
              <a:rPr lang="en-US" sz="1200"/>
              <a:pPr/>
              <a:t>10/15/21</a:t>
            </a:fld>
            <a:endParaRPr lang="en-US" sz="1200"/>
          </a:p>
        </p:txBody>
      </p:sp>
      <p:sp>
        <p:nvSpPr>
          <p:cNvPr id="7270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78EA7CD-DFD2-6343-94DF-CC406C667F1D}" type="slidenum">
              <a:rPr lang="en-US" sz="1200"/>
              <a:pPr/>
              <a:t>42</a:t>
            </a:fld>
            <a:endParaRPr lang="en-US" sz="1200"/>
          </a:p>
        </p:txBody>
      </p:sp>
      <p:sp>
        <p:nvSpPr>
          <p:cNvPr id="72708" name="Rectangle 2"/>
          <p:cNvSpPr>
            <a:spLocks noGrp="1" noChangeArrowheads="1"/>
          </p:cNvSpPr>
          <p:nvPr>
            <p:ph type="title"/>
          </p:nvPr>
        </p:nvSpPr>
        <p:spPr>
          <a:xfrm>
            <a:off x="574675" y="304800"/>
            <a:ext cx="8416925" cy="1216025"/>
          </a:xfrm>
        </p:spPr>
        <p:txBody>
          <a:bodyPr/>
          <a:lstStyle/>
          <a:p>
            <a:pPr eaLnBrk="1" hangingPunct="1"/>
            <a:r>
              <a:rPr lang="en-US" sz="3200">
                <a:latin typeface="Verdana" charset="0"/>
              </a:rPr>
              <a:t>DFD – Example 2: A Library (continued)</a:t>
            </a:r>
          </a:p>
        </p:txBody>
      </p:sp>
      <p:sp>
        <p:nvSpPr>
          <p:cNvPr id="72709" name="Rectangle 3"/>
          <p:cNvSpPr>
            <a:spLocks noGrp="1" noChangeArrowheads="1"/>
          </p:cNvSpPr>
          <p:nvPr>
            <p:ph type="body" idx="1"/>
          </p:nvPr>
        </p:nvSpPr>
        <p:spPr/>
        <p:txBody>
          <a:bodyPr/>
          <a:lstStyle/>
          <a:p>
            <a:pPr eaLnBrk="1" hangingPunct="1"/>
            <a:r>
              <a:rPr lang="en-US">
                <a:latin typeface="Verdana" charset="0"/>
              </a:rPr>
              <a:t>Data Dictionary (continued)</a:t>
            </a:r>
          </a:p>
          <a:p>
            <a:pPr lvl="1" eaLnBrk="1" hangingPunct="1"/>
            <a:r>
              <a:rPr lang="en-US">
                <a:latin typeface="Verdana" charset="0"/>
                <a:ea typeface="ＭＳ Ｐゴシック" charset="0"/>
              </a:rPr>
              <a:t>Entity: Item Database</a:t>
            </a:r>
          </a:p>
          <a:p>
            <a:pPr lvl="2" eaLnBrk="1" hangingPunct="1"/>
            <a:r>
              <a:rPr lang="en-US">
                <a:latin typeface="Verdana" charset="0"/>
                <a:ea typeface="ＭＳ Ｐゴシック" charset="0"/>
              </a:rPr>
              <a:t>Id: Name of the database</a:t>
            </a:r>
          </a:p>
          <a:p>
            <a:pPr lvl="2" eaLnBrk="1" hangingPunct="1"/>
            <a:r>
              <a:rPr lang="en-US">
                <a:latin typeface="Verdana" charset="0"/>
                <a:ea typeface="ＭＳ Ｐゴシック" charset="0"/>
              </a:rPr>
              <a:t>Attributes: Item entries</a:t>
            </a:r>
          </a:p>
          <a:p>
            <a:pPr lvl="1" eaLnBrk="1" hangingPunct="1"/>
            <a:r>
              <a:rPr lang="en-US">
                <a:latin typeface="Verdana" charset="0"/>
                <a:ea typeface="ＭＳ Ｐゴシック" charset="0"/>
              </a:rPr>
              <a:t>Entity: Librarian</a:t>
            </a:r>
          </a:p>
          <a:p>
            <a:pPr lvl="2" eaLnBrk="1" hangingPunct="1"/>
            <a:r>
              <a:rPr lang="en-US">
                <a:latin typeface="Verdana" charset="0"/>
                <a:ea typeface="ＭＳ Ｐゴシック" charset="0"/>
              </a:rPr>
              <a:t>Id: name or employee id</a:t>
            </a:r>
          </a:p>
          <a:p>
            <a:pPr lvl="2" eaLnBrk="1" hangingPunct="1"/>
            <a:r>
              <a:rPr lang="en-US">
                <a:latin typeface="Verdana" charset="0"/>
                <a:ea typeface="ＭＳ Ｐゴシック" charset="0"/>
              </a:rPr>
              <a:t>Attributes: name,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2209230-ECDC-1344-B8B0-787660E3C43C}" type="datetime1">
              <a:rPr lang="en-US" sz="1200"/>
              <a:pPr/>
              <a:t>10/15/21</a:t>
            </a:fld>
            <a:endParaRPr lang="en-US" sz="1200"/>
          </a:p>
        </p:txBody>
      </p:sp>
      <p:sp>
        <p:nvSpPr>
          <p:cNvPr id="73730"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73731"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EAA7BA6-81A3-9C4E-BD05-B412792B116C}" type="slidenum">
              <a:rPr lang="en-US" sz="1200"/>
              <a:pPr/>
              <a:t>43</a:t>
            </a:fld>
            <a:endParaRPr lang="en-US" sz="1200"/>
          </a:p>
        </p:txBody>
      </p:sp>
      <p:sp>
        <p:nvSpPr>
          <p:cNvPr id="73732" name="Rectangle 2"/>
          <p:cNvSpPr>
            <a:spLocks noGrp="1" noChangeArrowheads="1"/>
          </p:cNvSpPr>
          <p:nvPr>
            <p:ph type="title"/>
          </p:nvPr>
        </p:nvSpPr>
        <p:spPr>
          <a:xfrm>
            <a:off x="533400" y="304800"/>
            <a:ext cx="7772400" cy="1143000"/>
          </a:xfrm>
        </p:spPr>
        <p:txBody>
          <a:bodyPr/>
          <a:lstStyle/>
          <a:p>
            <a:pPr eaLnBrk="1" hangingPunct="1"/>
            <a:r>
              <a:rPr lang="en-US">
                <a:latin typeface="Verdana" charset="0"/>
              </a:rPr>
              <a:t>DFD – Library  -- </a:t>
            </a:r>
            <a:r>
              <a:rPr lang="ja-JP" altLang="en-US">
                <a:latin typeface="Verdana" charset="0"/>
              </a:rPr>
              <a:t>“</a:t>
            </a:r>
            <a:r>
              <a:rPr lang="en-US" altLang="ja-JP">
                <a:latin typeface="Verdana" charset="0"/>
              </a:rPr>
              <a:t>Borrow</a:t>
            </a:r>
            <a:r>
              <a:rPr lang="ja-JP" altLang="en-US">
                <a:latin typeface="Verdana" charset="0"/>
              </a:rPr>
              <a:t>”</a:t>
            </a:r>
            <a:endParaRPr lang="en-US">
              <a:latin typeface="Verdana" charset="0"/>
            </a:endParaRPr>
          </a:p>
        </p:txBody>
      </p:sp>
      <p:grpSp>
        <p:nvGrpSpPr>
          <p:cNvPr id="73733" name="Group 54"/>
          <p:cNvGrpSpPr>
            <a:grpSpLocks/>
          </p:cNvGrpSpPr>
          <p:nvPr/>
        </p:nvGrpSpPr>
        <p:grpSpPr bwMode="auto">
          <a:xfrm>
            <a:off x="304800" y="1600200"/>
            <a:ext cx="8610600" cy="4516438"/>
            <a:chOff x="192" y="1008"/>
            <a:chExt cx="5424" cy="2845"/>
          </a:xfrm>
        </p:grpSpPr>
        <p:sp>
          <p:nvSpPr>
            <p:cNvPr id="73734" name="Line 5"/>
            <p:cNvSpPr>
              <a:spLocks noChangeShapeType="1"/>
            </p:cNvSpPr>
            <p:nvPr/>
          </p:nvSpPr>
          <p:spPr bwMode="auto">
            <a:xfrm>
              <a:off x="2304" y="1008"/>
              <a:ext cx="12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3735" name="Rectangle 3"/>
            <p:cNvSpPr>
              <a:spLocks noChangeArrowheads="1"/>
            </p:cNvSpPr>
            <p:nvPr/>
          </p:nvSpPr>
          <p:spPr bwMode="auto">
            <a:xfrm>
              <a:off x="192" y="2064"/>
              <a:ext cx="1200" cy="480"/>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sz="2400">
                  <a:latin typeface="Times New Roman" charset="0"/>
                </a:rPr>
                <a:t>User</a:t>
              </a:r>
            </a:p>
          </p:txBody>
        </p:sp>
        <p:sp>
          <p:nvSpPr>
            <p:cNvPr id="73736" name="Rectangle 4"/>
            <p:cNvSpPr>
              <a:spLocks noChangeArrowheads="1"/>
            </p:cNvSpPr>
            <p:nvPr/>
          </p:nvSpPr>
          <p:spPr bwMode="auto">
            <a:xfrm>
              <a:off x="4416" y="2266"/>
              <a:ext cx="1200" cy="406"/>
            </a:xfrm>
            <a:prstGeom prst="rect">
              <a:avLst/>
            </a:prstGeom>
            <a:solidFill>
              <a:srgbClr val="FF99CC"/>
            </a:solidFill>
            <a:ln w="12700" cap="sq">
              <a:solidFill>
                <a:schemeClr val="tx1"/>
              </a:solidFill>
              <a:miter lim="800000"/>
              <a:headEnd type="none" w="sm" len="sm"/>
              <a:tailEnd type="none" w="sm" len="sm"/>
            </a:ln>
          </p:spPr>
          <p:txBody>
            <a:bodyPr wrap="none" anchor="ctr"/>
            <a:lstStyle/>
            <a:p>
              <a:pPr algn="ctr" eaLnBrk="1" hangingPunct="1"/>
              <a:r>
                <a:rPr lang="en-US" sz="2400">
                  <a:latin typeface="Times New Roman" charset="0"/>
                </a:rPr>
                <a:t>Librarian</a:t>
              </a:r>
            </a:p>
          </p:txBody>
        </p:sp>
        <p:sp>
          <p:nvSpPr>
            <p:cNvPr id="73737" name="Line 6"/>
            <p:cNvSpPr>
              <a:spLocks noChangeShapeType="1"/>
            </p:cNvSpPr>
            <p:nvPr/>
          </p:nvSpPr>
          <p:spPr bwMode="auto">
            <a:xfrm>
              <a:off x="2304" y="1292"/>
              <a:ext cx="12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3738" name="Line 7"/>
            <p:cNvSpPr>
              <a:spLocks noChangeShapeType="1"/>
            </p:cNvSpPr>
            <p:nvPr/>
          </p:nvSpPr>
          <p:spPr bwMode="auto">
            <a:xfrm>
              <a:off x="2208" y="3809"/>
              <a:ext cx="12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3739" name="Line 8"/>
            <p:cNvSpPr>
              <a:spLocks noChangeShapeType="1"/>
            </p:cNvSpPr>
            <p:nvPr/>
          </p:nvSpPr>
          <p:spPr bwMode="auto">
            <a:xfrm>
              <a:off x="2208" y="3525"/>
              <a:ext cx="12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3740" name="Oval 9"/>
            <p:cNvSpPr>
              <a:spLocks noChangeArrowheads="1"/>
            </p:cNvSpPr>
            <p:nvPr/>
          </p:nvSpPr>
          <p:spPr bwMode="auto">
            <a:xfrm>
              <a:off x="1824" y="1739"/>
              <a:ext cx="864" cy="487"/>
            </a:xfrm>
            <a:prstGeom prst="ellipse">
              <a:avLst/>
            </a:prstGeom>
            <a:solidFill>
              <a:srgbClr val="FF99CC"/>
            </a:solidFill>
            <a:ln w="12700" cap="sq">
              <a:solidFill>
                <a:schemeClr val="tx1"/>
              </a:solidFill>
              <a:round/>
              <a:headEnd type="none" w="sm" len="sm"/>
              <a:tailEnd type="none" w="sm" len="sm"/>
            </a:ln>
          </p:spPr>
          <p:txBody>
            <a:bodyPr wrap="none" anchor="ctr"/>
            <a:lstStyle/>
            <a:p>
              <a:endParaRPr lang="en-US"/>
            </a:p>
          </p:txBody>
        </p:sp>
        <p:sp>
          <p:nvSpPr>
            <p:cNvPr id="73741" name="Oval 10"/>
            <p:cNvSpPr>
              <a:spLocks noChangeArrowheads="1"/>
            </p:cNvSpPr>
            <p:nvPr/>
          </p:nvSpPr>
          <p:spPr bwMode="auto">
            <a:xfrm>
              <a:off x="3408" y="1739"/>
              <a:ext cx="864" cy="487"/>
            </a:xfrm>
            <a:prstGeom prst="ellipse">
              <a:avLst/>
            </a:prstGeom>
            <a:solidFill>
              <a:srgbClr val="FF99CC"/>
            </a:solidFill>
            <a:ln w="12700" cap="sq">
              <a:solidFill>
                <a:schemeClr val="tx1"/>
              </a:solidFill>
              <a:round/>
              <a:headEnd type="none" w="sm" len="sm"/>
              <a:tailEnd type="none" w="sm" len="sm"/>
            </a:ln>
          </p:spPr>
          <p:txBody>
            <a:bodyPr wrap="none" anchor="ctr"/>
            <a:lstStyle/>
            <a:p>
              <a:endParaRPr lang="en-US"/>
            </a:p>
          </p:txBody>
        </p:sp>
        <p:sp>
          <p:nvSpPr>
            <p:cNvPr id="73742" name="Oval 11"/>
            <p:cNvSpPr>
              <a:spLocks noChangeArrowheads="1"/>
            </p:cNvSpPr>
            <p:nvPr/>
          </p:nvSpPr>
          <p:spPr bwMode="auto">
            <a:xfrm>
              <a:off x="1824" y="2672"/>
              <a:ext cx="864" cy="488"/>
            </a:xfrm>
            <a:prstGeom prst="ellipse">
              <a:avLst/>
            </a:prstGeom>
            <a:solidFill>
              <a:srgbClr val="FF99CC"/>
            </a:solidFill>
            <a:ln w="12700" cap="sq">
              <a:solidFill>
                <a:schemeClr val="tx1"/>
              </a:solidFill>
              <a:round/>
              <a:headEnd type="none" w="sm" len="sm"/>
              <a:tailEnd type="none" w="sm" len="sm"/>
            </a:ln>
          </p:spPr>
          <p:txBody>
            <a:bodyPr wrap="none" anchor="ctr"/>
            <a:lstStyle/>
            <a:p>
              <a:endParaRPr lang="en-US"/>
            </a:p>
          </p:txBody>
        </p:sp>
        <p:sp>
          <p:nvSpPr>
            <p:cNvPr id="73743" name="Oval 12"/>
            <p:cNvSpPr>
              <a:spLocks noChangeArrowheads="1"/>
            </p:cNvSpPr>
            <p:nvPr/>
          </p:nvSpPr>
          <p:spPr bwMode="auto">
            <a:xfrm>
              <a:off x="3360" y="2672"/>
              <a:ext cx="864" cy="488"/>
            </a:xfrm>
            <a:prstGeom prst="ellipse">
              <a:avLst/>
            </a:prstGeom>
            <a:solidFill>
              <a:srgbClr val="FF99CC"/>
            </a:solidFill>
            <a:ln w="12700" cap="sq">
              <a:solidFill>
                <a:schemeClr val="tx1"/>
              </a:solidFill>
              <a:round/>
              <a:headEnd type="none" w="sm" len="sm"/>
              <a:tailEnd type="none" w="sm" len="sm"/>
            </a:ln>
          </p:spPr>
          <p:txBody>
            <a:bodyPr wrap="none" anchor="ctr"/>
            <a:lstStyle/>
            <a:p>
              <a:endParaRPr lang="en-US"/>
            </a:p>
          </p:txBody>
        </p:sp>
        <p:sp>
          <p:nvSpPr>
            <p:cNvPr id="73744" name="Line 13"/>
            <p:cNvSpPr>
              <a:spLocks noChangeShapeType="1"/>
            </p:cNvSpPr>
            <p:nvPr/>
          </p:nvSpPr>
          <p:spPr bwMode="auto">
            <a:xfrm>
              <a:off x="816" y="1942"/>
              <a:ext cx="1008"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45" name="Freeform 14"/>
            <p:cNvSpPr>
              <a:spLocks/>
            </p:cNvSpPr>
            <p:nvPr/>
          </p:nvSpPr>
          <p:spPr bwMode="auto">
            <a:xfrm>
              <a:off x="816" y="1942"/>
              <a:ext cx="1" cy="95"/>
            </a:xfrm>
            <a:custGeom>
              <a:avLst/>
              <a:gdLst>
                <a:gd name="T0" fmla="*/ 0 w 1"/>
                <a:gd name="T1" fmla="*/ 0 h 95"/>
                <a:gd name="T2" fmla="*/ 0 w 1"/>
                <a:gd name="T3" fmla="*/ 88 h 95"/>
                <a:gd name="T4" fmla="*/ 0 w 1"/>
                <a:gd name="T5" fmla="*/ 95 h 95"/>
                <a:gd name="T6" fmla="*/ 0 60000 65536"/>
                <a:gd name="T7" fmla="*/ 0 60000 65536"/>
                <a:gd name="T8" fmla="*/ 0 60000 65536"/>
                <a:gd name="T9" fmla="*/ 0 w 1"/>
                <a:gd name="T10" fmla="*/ 0 h 95"/>
                <a:gd name="T11" fmla="*/ 1 w 1"/>
                <a:gd name="T12" fmla="*/ 95 h 95"/>
              </a:gdLst>
              <a:ahLst/>
              <a:cxnLst>
                <a:cxn ang="T6">
                  <a:pos x="T0" y="T1"/>
                </a:cxn>
                <a:cxn ang="T7">
                  <a:pos x="T2" y="T3"/>
                </a:cxn>
                <a:cxn ang="T8">
                  <a:pos x="T4" y="T5"/>
                </a:cxn>
              </a:cxnLst>
              <a:rect l="T9" t="T10" r="T11" b="T12"/>
              <a:pathLst>
                <a:path w="1" h="95">
                  <a:moveTo>
                    <a:pt x="0" y="0"/>
                  </a:moveTo>
                  <a:lnTo>
                    <a:pt x="0" y="88"/>
                  </a:lnTo>
                  <a:lnTo>
                    <a:pt x="0" y="95"/>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3746" name="Line 15"/>
            <p:cNvSpPr>
              <a:spLocks noChangeShapeType="1"/>
            </p:cNvSpPr>
            <p:nvPr/>
          </p:nvSpPr>
          <p:spPr bwMode="auto">
            <a:xfrm flipV="1">
              <a:off x="2256" y="1292"/>
              <a:ext cx="192" cy="447"/>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47" name="Line 16"/>
            <p:cNvSpPr>
              <a:spLocks noChangeShapeType="1"/>
            </p:cNvSpPr>
            <p:nvPr/>
          </p:nvSpPr>
          <p:spPr bwMode="auto">
            <a:xfrm flipH="1">
              <a:off x="2496" y="1292"/>
              <a:ext cx="192" cy="487"/>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48" name="Line 17"/>
            <p:cNvSpPr>
              <a:spLocks noChangeShapeType="1"/>
            </p:cNvSpPr>
            <p:nvPr/>
          </p:nvSpPr>
          <p:spPr bwMode="auto">
            <a:xfrm flipH="1" flipV="1">
              <a:off x="3360" y="1333"/>
              <a:ext cx="432" cy="406"/>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49" name="Line 18"/>
            <p:cNvSpPr>
              <a:spLocks noChangeShapeType="1"/>
            </p:cNvSpPr>
            <p:nvPr/>
          </p:nvSpPr>
          <p:spPr bwMode="auto">
            <a:xfrm>
              <a:off x="816" y="2916"/>
              <a:ext cx="1008"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50" name="Line 19"/>
            <p:cNvSpPr>
              <a:spLocks noChangeShapeType="1"/>
            </p:cNvSpPr>
            <p:nvPr/>
          </p:nvSpPr>
          <p:spPr bwMode="auto">
            <a:xfrm flipV="1">
              <a:off x="816" y="2632"/>
              <a:ext cx="0" cy="2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3751" name="Line 20"/>
            <p:cNvSpPr>
              <a:spLocks noChangeShapeType="1"/>
            </p:cNvSpPr>
            <p:nvPr/>
          </p:nvSpPr>
          <p:spPr bwMode="auto">
            <a:xfrm>
              <a:off x="2160" y="3160"/>
              <a:ext cx="192" cy="365"/>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52" name="Line 21"/>
            <p:cNvSpPr>
              <a:spLocks noChangeShapeType="1"/>
            </p:cNvSpPr>
            <p:nvPr/>
          </p:nvSpPr>
          <p:spPr bwMode="auto">
            <a:xfrm flipH="1" flipV="1">
              <a:off x="2496" y="3119"/>
              <a:ext cx="240" cy="406"/>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53" name="Line 22"/>
            <p:cNvSpPr>
              <a:spLocks noChangeShapeType="1"/>
            </p:cNvSpPr>
            <p:nvPr/>
          </p:nvSpPr>
          <p:spPr bwMode="auto">
            <a:xfrm>
              <a:off x="2688" y="2916"/>
              <a:ext cx="672" cy="0"/>
            </a:xfrm>
            <a:prstGeom prst="line">
              <a:avLst/>
            </a:prstGeom>
            <a:noFill/>
            <a:ln w="12700">
              <a:solidFill>
                <a:schemeClr val="tx1"/>
              </a:solidFill>
              <a:prstDash val="dash"/>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54" name="Line 23"/>
            <p:cNvSpPr>
              <a:spLocks noChangeShapeType="1"/>
            </p:cNvSpPr>
            <p:nvPr/>
          </p:nvSpPr>
          <p:spPr bwMode="auto">
            <a:xfrm flipH="1">
              <a:off x="4224" y="2916"/>
              <a:ext cx="864"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55" name="Line 24"/>
            <p:cNvSpPr>
              <a:spLocks noChangeShapeType="1"/>
            </p:cNvSpPr>
            <p:nvPr/>
          </p:nvSpPr>
          <p:spPr bwMode="auto">
            <a:xfrm flipV="1">
              <a:off x="5088" y="2672"/>
              <a:ext cx="0" cy="2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3756" name="Line 25"/>
            <p:cNvSpPr>
              <a:spLocks noChangeShapeType="1"/>
            </p:cNvSpPr>
            <p:nvPr/>
          </p:nvSpPr>
          <p:spPr bwMode="auto">
            <a:xfrm>
              <a:off x="2688" y="1982"/>
              <a:ext cx="720"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57" name="Line 26"/>
            <p:cNvSpPr>
              <a:spLocks noChangeShapeType="1"/>
            </p:cNvSpPr>
            <p:nvPr/>
          </p:nvSpPr>
          <p:spPr bwMode="auto">
            <a:xfrm flipV="1">
              <a:off x="2640" y="2145"/>
              <a:ext cx="864" cy="649"/>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58" name="Line 27"/>
            <p:cNvSpPr>
              <a:spLocks noChangeShapeType="1"/>
            </p:cNvSpPr>
            <p:nvPr/>
          </p:nvSpPr>
          <p:spPr bwMode="auto">
            <a:xfrm flipV="1">
              <a:off x="3792" y="2226"/>
              <a:ext cx="0" cy="446"/>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59" name="Line 28"/>
            <p:cNvSpPr>
              <a:spLocks noChangeShapeType="1"/>
            </p:cNvSpPr>
            <p:nvPr/>
          </p:nvSpPr>
          <p:spPr bwMode="auto">
            <a:xfrm flipH="1">
              <a:off x="3120" y="3160"/>
              <a:ext cx="672" cy="365"/>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60" name="Line 29"/>
            <p:cNvSpPr>
              <a:spLocks noChangeShapeType="1"/>
            </p:cNvSpPr>
            <p:nvPr/>
          </p:nvSpPr>
          <p:spPr bwMode="auto">
            <a:xfrm flipV="1">
              <a:off x="480" y="2632"/>
              <a:ext cx="0" cy="73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73761" name="Line 30"/>
            <p:cNvSpPr>
              <a:spLocks noChangeShapeType="1"/>
            </p:cNvSpPr>
            <p:nvPr/>
          </p:nvSpPr>
          <p:spPr bwMode="auto">
            <a:xfrm>
              <a:off x="480" y="3362"/>
              <a:ext cx="33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3762" name="Line 31"/>
            <p:cNvSpPr>
              <a:spLocks noChangeShapeType="1"/>
            </p:cNvSpPr>
            <p:nvPr/>
          </p:nvSpPr>
          <p:spPr bwMode="auto">
            <a:xfrm flipV="1">
              <a:off x="3792" y="3160"/>
              <a:ext cx="0" cy="20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3763" name="Text Box 32"/>
            <p:cNvSpPr txBox="1">
              <a:spLocks noChangeArrowheads="1"/>
            </p:cNvSpPr>
            <p:nvPr/>
          </p:nvSpPr>
          <p:spPr bwMode="auto">
            <a:xfrm>
              <a:off x="2304" y="1049"/>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User database</a:t>
              </a:r>
            </a:p>
          </p:txBody>
        </p:sp>
        <p:sp>
          <p:nvSpPr>
            <p:cNvPr id="73764" name="Text Box 33"/>
            <p:cNvSpPr txBox="1">
              <a:spLocks noChangeArrowheads="1"/>
            </p:cNvSpPr>
            <p:nvPr/>
          </p:nvSpPr>
          <p:spPr bwMode="auto">
            <a:xfrm>
              <a:off x="2208" y="3565"/>
              <a:ext cx="12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Item Database</a:t>
              </a:r>
            </a:p>
          </p:txBody>
        </p:sp>
        <p:sp>
          <p:nvSpPr>
            <p:cNvPr id="73765" name="Text Box 34"/>
            <p:cNvSpPr txBox="1">
              <a:spLocks noChangeArrowheads="1"/>
            </p:cNvSpPr>
            <p:nvPr/>
          </p:nvSpPr>
          <p:spPr bwMode="auto">
            <a:xfrm>
              <a:off x="1872" y="1860"/>
              <a:ext cx="7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Verify user</a:t>
              </a:r>
            </a:p>
          </p:txBody>
        </p:sp>
        <p:sp>
          <p:nvSpPr>
            <p:cNvPr id="73766" name="Text Box 35"/>
            <p:cNvSpPr txBox="1">
              <a:spLocks noChangeArrowheads="1"/>
            </p:cNvSpPr>
            <p:nvPr/>
          </p:nvSpPr>
          <p:spPr bwMode="auto">
            <a:xfrm>
              <a:off x="3456" y="1820"/>
              <a:ext cx="816"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Update user details</a:t>
              </a:r>
            </a:p>
          </p:txBody>
        </p:sp>
        <p:sp>
          <p:nvSpPr>
            <p:cNvPr id="73767" name="Text Box 36"/>
            <p:cNvSpPr txBox="1">
              <a:spLocks noChangeArrowheads="1"/>
            </p:cNvSpPr>
            <p:nvPr/>
          </p:nvSpPr>
          <p:spPr bwMode="auto">
            <a:xfrm>
              <a:off x="1872" y="2836"/>
              <a:ext cx="816"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Verify item</a:t>
              </a:r>
            </a:p>
          </p:txBody>
        </p:sp>
        <p:sp>
          <p:nvSpPr>
            <p:cNvPr id="73768" name="Text Box 37"/>
            <p:cNvSpPr txBox="1">
              <a:spLocks noChangeArrowheads="1"/>
            </p:cNvSpPr>
            <p:nvPr/>
          </p:nvSpPr>
          <p:spPr bwMode="auto">
            <a:xfrm>
              <a:off x="3408" y="2794"/>
              <a:ext cx="7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Issue item</a:t>
              </a:r>
            </a:p>
          </p:txBody>
        </p:sp>
        <p:sp>
          <p:nvSpPr>
            <p:cNvPr id="73769" name="Text Box 38"/>
            <p:cNvSpPr txBox="1">
              <a:spLocks noChangeArrowheads="1"/>
            </p:cNvSpPr>
            <p:nvPr/>
          </p:nvSpPr>
          <p:spPr bwMode="auto">
            <a:xfrm>
              <a:off x="816" y="1739"/>
              <a:ext cx="86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User id</a:t>
              </a:r>
            </a:p>
          </p:txBody>
        </p:sp>
        <p:sp>
          <p:nvSpPr>
            <p:cNvPr id="73770" name="Text Box 39"/>
            <p:cNvSpPr txBox="1">
              <a:spLocks noChangeArrowheads="1"/>
            </p:cNvSpPr>
            <p:nvPr/>
          </p:nvSpPr>
          <p:spPr bwMode="auto">
            <a:xfrm>
              <a:off x="864" y="2713"/>
              <a:ext cx="86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Call number</a:t>
              </a:r>
            </a:p>
          </p:txBody>
        </p:sp>
        <p:sp>
          <p:nvSpPr>
            <p:cNvPr id="73771" name="Text Box 40"/>
            <p:cNvSpPr txBox="1">
              <a:spLocks noChangeArrowheads="1"/>
            </p:cNvSpPr>
            <p:nvPr/>
          </p:nvSpPr>
          <p:spPr bwMode="auto">
            <a:xfrm>
              <a:off x="1920" y="1414"/>
              <a:ext cx="528"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User id</a:t>
              </a:r>
            </a:p>
          </p:txBody>
        </p:sp>
        <p:sp>
          <p:nvSpPr>
            <p:cNvPr id="73772" name="Text Box 41"/>
            <p:cNvSpPr txBox="1">
              <a:spLocks noChangeArrowheads="1"/>
            </p:cNvSpPr>
            <p:nvPr/>
          </p:nvSpPr>
          <p:spPr bwMode="auto">
            <a:xfrm>
              <a:off x="2592" y="1414"/>
              <a:ext cx="768"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User details</a:t>
              </a:r>
            </a:p>
          </p:txBody>
        </p:sp>
        <p:sp>
          <p:nvSpPr>
            <p:cNvPr id="73773" name="Text Box 42"/>
            <p:cNvSpPr txBox="1">
              <a:spLocks noChangeArrowheads="1"/>
            </p:cNvSpPr>
            <p:nvPr/>
          </p:nvSpPr>
          <p:spPr bwMode="auto">
            <a:xfrm>
              <a:off x="3552" y="1414"/>
              <a:ext cx="13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Updated user details</a:t>
              </a:r>
            </a:p>
          </p:txBody>
        </p:sp>
        <p:sp>
          <p:nvSpPr>
            <p:cNvPr id="73774" name="Text Box 43"/>
            <p:cNvSpPr txBox="1">
              <a:spLocks noChangeArrowheads="1"/>
            </p:cNvSpPr>
            <p:nvPr/>
          </p:nvSpPr>
          <p:spPr bwMode="auto">
            <a:xfrm>
              <a:off x="2688" y="1779"/>
              <a:ext cx="8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User id</a:t>
              </a:r>
            </a:p>
          </p:txBody>
        </p:sp>
        <p:sp>
          <p:nvSpPr>
            <p:cNvPr id="73775" name="Text Box 44"/>
            <p:cNvSpPr txBox="1">
              <a:spLocks noChangeArrowheads="1"/>
            </p:cNvSpPr>
            <p:nvPr/>
          </p:nvSpPr>
          <p:spPr bwMode="auto">
            <a:xfrm>
              <a:off x="2160" y="2388"/>
              <a:ext cx="105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Call number</a:t>
              </a:r>
            </a:p>
          </p:txBody>
        </p:sp>
        <p:sp>
          <p:nvSpPr>
            <p:cNvPr id="73776" name="Text Box 45"/>
            <p:cNvSpPr txBox="1">
              <a:spLocks noChangeArrowheads="1"/>
            </p:cNvSpPr>
            <p:nvPr/>
          </p:nvSpPr>
          <p:spPr bwMode="auto">
            <a:xfrm>
              <a:off x="3792" y="2307"/>
              <a:ext cx="528"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Return date</a:t>
              </a:r>
            </a:p>
          </p:txBody>
        </p:sp>
        <p:sp>
          <p:nvSpPr>
            <p:cNvPr id="73777" name="Text Box 46"/>
            <p:cNvSpPr txBox="1">
              <a:spLocks noChangeArrowheads="1"/>
            </p:cNvSpPr>
            <p:nvPr/>
          </p:nvSpPr>
          <p:spPr bwMode="auto">
            <a:xfrm>
              <a:off x="4368" y="2957"/>
              <a:ext cx="1248"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Return date</a:t>
              </a:r>
            </a:p>
          </p:txBody>
        </p:sp>
        <p:sp>
          <p:nvSpPr>
            <p:cNvPr id="73778" name="Text Box 47"/>
            <p:cNvSpPr txBox="1">
              <a:spLocks noChangeArrowheads="1"/>
            </p:cNvSpPr>
            <p:nvPr/>
          </p:nvSpPr>
          <p:spPr bwMode="auto">
            <a:xfrm>
              <a:off x="528" y="3160"/>
              <a:ext cx="1392"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Issued item</a:t>
              </a:r>
            </a:p>
          </p:txBody>
        </p:sp>
        <p:sp>
          <p:nvSpPr>
            <p:cNvPr id="73779" name="Text Box 48"/>
            <p:cNvSpPr txBox="1">
              <a:spLocks noChangeArrowheads="1"/>
            </p:cNvSpPr>
            <p:nvPr/>
          </p:nvSpPr>
          <p:spPr bwMode="auto">
            <a:xfrm>
              <a:off x="1584" y="3119"/>
              <a:ext cx="816"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Call num</a:t>
              </a:r>
            </a:p>
          </p:txBody>
        </p:sp>
        <p:sp>
          <p:nvSpPr>
            <p:cNvPr id="73780" name="Text Box 49"/>
            <p:cNvSpPr txBox="1">
              <a:spLocks noChangeArrowheads="1"/>
            </p:cNvSpPr>
            <p:nvPr/>
          </p:nvSpPr>
          <p:spPr bwMode="auto">
            <a:xfrm rot="-857198">
              <a:off x="2547" y="3078"/>
              <a:ext cx="9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Item details</a:t>
              </a:r>
            </a:p>
          </p:txBody>
        </p:sp>
        <p:sp>
          <p:nvSpPr>
            <p:cNvPr id="73781" name="Text Box 50"/>
            <p:cNvSpPr txBox="1">
              <a:spLocks noChangeArrowheads="1"/>
            </p:cNvSpPr>
            <p:nvPr/>
          </p:nvSpPr>
          <p:spPr bwMode="auto">
            <a:xfrm rot="1435473">
              <a:off x="3401" y="3524"/>
              <a:ext cx="13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Updated item details</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D4287C6-271B-8947-B814-26EBAF0E8BCC}" type="datetime1">
              <a:rPr lang="en-US" sz="1200"/>
              <a:pPr/>
              <a:t>10/15/21</a:t>
            </a:fld>
            <a:endParaRPr lang="en-US" sz="1200"/>
          </a:p>
        </p:txBody>
      </p:sp>
      <p:sp>
        <p:nvSpPr>
          <p:cNvPr id="7475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74755"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DA0B0DA-D277-6D41-8938-22BE3D215247}" type="slidenum">
              <a:rPr lang="en-US" sz="1200"/>
              <a:pPr/>
              <a:t>44</a:t>
            </a:fld>
            <a:endParaRPr lang="en-US" sz="1200"/>
          </a:p>
        </p:txBody>
      </p:sp>
      <p:sp>
        <p:nvSpPr>
          <p:cNvPr id="74756" name="Rectangle 2"/>
          <p:cNvSpPr>
            <a:spLocks noGrp="1" noChangeArrowheads="1"/>
          </p:cNvSpPr>
          <p:nvPr>
            <p:ph type="title"/>
          </p:nvPr>
        </p:nvSpPr>
        <p:spPr/>
        <p:txBody>
          <a:bodyPr/>
          <a:lstStyle/>
          <a:p>
            <a:pPr eaLnBrk="1" hangingPunct="1"/>
            <a:r>
              <a:rPr lang="en-US">
                <a:latin typeface="Verdana" charset="0"/>
              </a:rPr>
              <a:t>DFD – Library - Exercise</a:t>
            </a:r>
          </a:p>
        </p:txBody>
      </p:sp>
      <p:sp>
        <p:nvSpPr>
          <p:cNvPr id="74757" name="Text Box 3"/>
          <p:cNvSpPr txBox="1">
            <a:spLocks noChangeArrowheads="1"/>
          </p:cNvSpPr>
          <p:nvPr/>
        </p:nvSpPr>
        <p:spPr bwMode="auto">
          <a:xfrm>
            <a:off x="533400" y="2286000"/>
            <a:ext cx="8077200"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a:latin typeface="Times New Roman" charset="0"/>
              </a:rPr>
              <a:t>Expand the DFD for the library shown in the previous slide by adding the processes and dataflow corresponding to the two activities </a:t>
            </a:r>
            <a:r>
              <a:rPr lang="ja-JP" altLang="en-US" b="1">
                <a:latin typeface="Times New Roman" charset="0"/>
              </a:rPr>
              <a:t>“</a:t>
            </a:r>
            <a:r>
              <a:rPr lang="en-US" altLang="ja-JP" b="1">
                <a:latin typeface="Times New Roman" charset="0"/>
              </a:rPr>
              <a:t>reserve an item</a:t>
            </a:r>
            <a:r>
              <a:rPr lang="ja-JP" altLang="en-US" b="1">
                <a:latin typeface="Times New Roman" charset="0"/>
              </a:rPr>
              <a:t>”</a:t>
            </a:r>
            <a:r>
              <a:rPr lang="en-US" altLang="ja-JP" b="1">
                <a:latin typeface="Times New Roman" charset="0"/>
              </a:rPr>
              <a:t> and </a:t>
            </a:r>
            <a:r>
              <a:rPr lang="ja-JP" altLang="en-US" b="1">
                <a:latin typeface="Times New Roman" charset="0"/>
              </a:rPr>
              <a:t>“</a:t>
            </a:r>
            <a:r>
              <a:rPr lang="en-US" altLang="ja-JP" b="1">
                <a:latin typeface="Times New Roman" charset="0"/>
              </a:rPr>
              <a:t>return an item</a:t>
            </a:r>
            <a:r>
              <a:rPr lang="ja-JP" altLang="en-US" b="1">
                <a:latin typeface="Times New Roman" charset="0"/>
              </a:rPr>
              <a:t>”</a:t>
            </a:r>
            <a:r>
              <a:rPr lang="en-US" altLang="ja-JP" b="1">
                <a:latin typeface="Times New Roman" charset="0"/>
              </a:rPr>
              <a:t>.</a:t>
            </a:r>
            <a:endParaRPr lang="en-US" b="1">
              <a:latin typeface="Times New Roman"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CF0DDDD-5DCB-8B44-AA5E-3F89DD1218A3}" type="datetime1">
              <a:rPr lang="en-US" sz="1200"/>
              <a:pPr/>
              <a:t>10/15/21</a:t>
            </a:fld>
            <a:endParaRPr lang="en-US" sz="1200"/>
          </a:p>
        </p:txBody>
      </p:sp>
      <p:sp>
        <p:nvSpPr>
          <p:cNvPr id="7577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49C21F7-1C8B-7142-92CA-9925C5895581}" type="slidenum">
              <a:rPr lang="en-US" sz="1200"/>
              <a:pPr/>
              <a:t>45</a:t>
            </a:fld>
            <a:endParaRPr lang="en-US" sz="1200"/>
          </a:p>
        </p:txBody>
      </p:sp>
      <p:sp>
        <p:nvSpPr>
          <p:cNvPr id="75780" name="Rectangle 2"/>
          <p:cNvSpPr>
            <a:spLocks noGrp="1" noChangeArrowheads="1"/>
          </p:cNvSpPr>
          <p:nvPr>
            <p:ph type="title"/>
          </p:nvPr>
        </p:nvSpPr>
        <p:spPr/>
        <p:txBody>
          <a:bodyPr/>
          <a:lstStyle/>
          <a:p>
            <a:pPr eaLnBrk="1" hangingPunct="1"/>
            <a:r>
              <a:rPr lang="en-US">
                <a:latin typeface="Verdana" charset="0"/>
              </a:rPr>
              <a:t>Data flow hierarchy</a:t>
            </a:r>
          </a:p>
        </p:txBody>
      </p:sp>
      <p:grpSp>
        <p:nvGrpSpPr>
          <p:cNvPr id="75781" name="Group 53"/>
          <p:cNvGrpSpPr>
            <a:grpSpLocks/>
          </p:cNvGrpSpPr>
          <p:nvPr/>
        </p:nvGrpSpPr>
        <p:grpSpPr bwMode="auto">
          <a:xfrm>
            <a:off x="1511300" y="2370138"/>
            <a:ext cx="6115050" cy="3192462"/>
            <a:chOff x="952" y="1493"/>
            <a:chExt cx="3852" cy="2011"/>
          </a:xfrm>
        </p:grpSpPr>
        <p:sp>
          <p:nvSpPr>
            <p:cNvPr id="70661" name="Oval 5"/>
            <p:cNvSpPr>
              <a:spLocks noChangeArrowheads="1"/>
            </p:cNvSpPr>
            <p:nvPr/>
          </p:nvSpPr>
          <p:spPr bwMode="auto">
            <a:xfrm>
              <a:off x="2336" y="1493"/>
              <a:ext cx="656" cy="574"/>
            </a:xfrm>
            <a:prstGeom prst="ellipse">
              <a:avLst/>
            </a:prstGeom>
            <a:solidFill>
              <a:srgbClr val="CC99FF"/>
            </a:solidFill>
            <a:ln w="25400">
              <a:solidFill>
                <a:schemeClr val="tx1"/>
              </a:solidFill>
              <a:round/>
              <a:headEnd/>
              <a:tailEnd/>
            </a:ln>
            <a:effectLst>
              <a:outerShdw blurRad="63500" dist="107763" dir="2700000" algn="ctr" rotWithShape="0">
                <a:schemeClr val="bg2">
                  <a:alpha val="74998"/>
                </a:schemeClr>
              </a:outerShdw>
            </a:effectLst>
          </p:spPr>
          <p:txBody>
            <a:bodyPr wrap="none" anchor="ctr"/>
            <a:lstStyle/>
            <a:p>
              <a:pPr>
                <a:defRPr/>
              </a:pPr>
              <a:endParaRPr lang="en-US">
                <a:latin typeface="Verdana" pitchFamily="-110" charset="0"/>
                <a:ea typeface="+mn-ea"/>
                <a:cs typeface="+mn-cs"/>
              </a:endParaRPr>
            </a:p>
          </p:txBody>
        </p:sp>
        <p:sp>
          <p:nvSpPr>
            <p:cNvPr id="75783" name="Line 6"/>
            <p:cNvSpPr>
              <a:spLocks noChangeShapeType="1"/>
            </p:cNvSpPr>
            <p:nvPr/>
          </p:nvSpPr>
          <p:spPr bwMode="auto">
            <a:xfrm>
              <a:off x="1824" y="1791"/>
              <a:ext cx="488"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84" name="Line 7"/>
            <p:cNvSpPr>
              <a:spLocks noChangeShapeType="1"/>
            </p:cNvSpPr>
            <p:nvPr/>
          </p:nvSpPr>
          <p:spPr bwMode="auto">
            <a:xfrm>
              <a:off x="3024" y="1791"/>
              <a:ext cx="488"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0664" name="Rectangle 8"/>
            <p:cNvSpPr>
              <a:spLocks noChangeArrowheads="1"/>
            </p:cNvSpPr>
            <p:nvPr/>
          </p:nvSpPr>
          <p:spPr bwMode="auto">
            <a:xfrm>
              <a:off x="1432" y="1593"/>
              <a:ext cx="416" cy="389"/>
            </a:xfrm>
            <a:prstGeom prst="rect">
              <a:avLst/>
            </a:prstGeom>
            <a:solidFill>
              <a:srgbClr val="CC99FF"/>
            </a:solidFill>
            <a:ln w="254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latin typeface="Verdana" pitchFamily="-110" charset="0"/>
                <a:ea typeface="+mn-ea"/>
                <a:cs typeface="+mn-cs"/>
              </a:endParaRPr>
            </a:p>
          </p:txBody>
        </p:sp>
        <p:sp>
          <p:nvSpPr>
            <p:cNvPr id="70665" name="Rectangle 9"/>
            <p:cNvSpPr>
              <a:spLocks noChangeArrowheads="1"/>
            </p:cNvSpPr>
            <p:nvPr/>
          </p:nvSpPr>
          <p:spPr bwMode="auto">
            <a:xfrm>
              <a:off x="3520" y="1614"/>
              <a:ext cx="416" cy="389"/>
            </a:xfrm>
            <a:prstGeom prst="rect">
              <a:avLst/>
            </a:prstGeom>
            <a:solidFill>
              <a:srgbClr val="CC99FF"/>
            </a:solidFill>
            <a:ln w="254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latin typeface="Verdana" pitchFamily="-110" charset="0"/>
                <a:ea typeface="+mn-ea"/>
                <a:cs typeface="+mn-cs"/>
              </a:endParaRPr>
            </a:p>
          </p:txBody>
        </p:sp>
        <p:sp>
          <p:nvSpPr>
            <p:cNvPr id="70666" name="Rectangle 10"/>
            <p:cNvSpPr>
              <a:spLocks noChangeArrowheads="1"/>
            </p:cNvSpPr>
            <p:nvPr/>
          </p:nvSpPr>
          <p:spPr bwMode="auto">
            <a:xfrm>
              <a:off x="2583" y="1633"/>
              <a:ext cx="242" cy="286"/>
            </a:xfrm>
            <a:prstGeom prst="rect">
              <a:avLst/>
            </a:prstGeom>
            <a:noFill/>
            <a:ln w="25400">
              <a:noFill/>
              <a:miter lim="800000"/>
              <a:headEnd/>
              <a:tailEnd/>
            </a:ln>
            <a:effectLst/>
          </p:spPr>
          <p:txBody>
            <a:bodyPr wrap="none" lIns="90487" tIns="44450" rIns="90487" bIns="44450">
              <a:spAutoFit/>
            </a:bodyPr>
            <a:lstStyle/>
            <a:p>
              <a:pPr>
                <a:defRPr/>
              </a:pPr>
              <a:r>
                <a:rPr lang="en-US" sz="2400" b="1">
                  <a:effectLst>
                    <a:outerShdw blurRad="38100" dist="38100" dir="2700000" algn="tl">
                      <a:srgbClr val="DDDDDD"/>
                    </a:outerShdw>
                  </a:effectLst>
                  <a:latin typeface="Arial" charset="0"/>
                </a:rPr>
                <a:t>P</a:t>
              </a:r>
            </a:p>
          </p:txBody>
        </p:sp>
        <p:sp>
          <p:nvSpPr>
            <p:cNvPr id="70669" name="Rectangle 13"/>
            <p:cNvSpPr>
              <a:spLocks noChangeArrowheads="1"/>
            </p:cNvSpPr>
            <p:nvPr/>
          </p:nvSpPr>
          <p:spPr bwMode="auto">
            <a:xfrm>
              <a:off x="1535" y="1647"/>
              <a:ext cx="221" cy="286"/>
            </a:xfrm>
            <a:prstGeom prst="rect">
              <a:avLst/>
            </a:prstGeom>
            <a:noFill/>
            <a:ln w="25400">
              <a:noFill/>
              <a:miter lim="800000"/>
              <a:headEnd/>
              <a:tailEnd/>
            </a:ln>
            <a:effectLst/>
          </p:spPr>
          <p:txBody>
            <a:bodyPr wrap="none" lIns="90487" tIns="44450" rIns="90487" bIns="44450">
              <a:spAutoFit/>
            </a:bodyPr>
            <a:lstStyle/>
            <a:p>
              <a:pPr>
                <a:defRPr/>
              </a:pPr>
              <a:r>
                <a:rPr lang="en-US" sz="2400" b="1">
                  <a:effectLst>
                    <a:outerShdw blurRad="38100" dist="38100" dir="2700000" algn="tl">
                      <a:srgbClr val="DDDDDD"/>
                    </a:outerShdw>
                  </a:effectLst>
                  <a:latin typeface="Arial" charset="0"/>
                </a:rPr>
                <a:t>x</a:t>
              </a:r>
            </a:p>
          </p:txBody>
        </p:sp>
        <p:sp>
          <p:nvSpPr>
            <p:cNvPr id="70670" name="Rectangle 14"/>
            <p:cNvSpPr>
              <a:spLocks noChangeArrowheads="1"/>
            </p:cNvSpPr>
            <p:nvPr/>
          </p:nvSpPr>
          <p:spPr bwMode="auto">
            <a:xfrm>
              <a:off x="3623" y="1647"/>
              <a:ext cx="221" cy="286"/>
            </a:xfrm>
            <a:prstGeom prst="rect">
              <a:avLst/>
            </a:prstGeom>
            <a:noFill/>
            <a:ln w="25400">
              <a:noFill/>
              <a:miter lim="800000"/>
              <a:headEnd/>
              <a:tailEnd/>
            </a:ln>
            <a:effectLst/>
          </p:spPr>
          <p:txBody>
            <a:bodyPr wrap="none" lIns="90487" tIns="44450" rIns="90487" bIns="44450">
              <a:spAutoFit/>
            </a:bodyPr>
            <a:lstStyle/>
            <a:p>
              <a:pPr>
                <a:defRPr/>
              </a:pPr>
              <a:r>
                <a:rPr lang="en-US" sz="2400" b="1">
                  <a:effectLst>
                    <a:outerShdw blurRad="38100" dist="38100" dir="2700000" algn="tl">
                      <a:srgbClr val="DDDDDD"/>
                    </a:outerShdw>
                  </a:effectLst>
                  <a:latin typeface="Arial" charset="0"/>
                </a:rPr>
                <a:t>y</a:t>
              </a:r>
            </a:p>
          </p:txBody>
        </p:sp>
        <p:sp>
          <p:nvSpPr>
            <p:cNvPr id="70671" name="Oval 15"/>
            <p:cNvSpPr>
              <a:spLocks noChangeArrowheads="1"/>
            </p:cNvSpPr>
            <p:nvPr/>
          </p:nvSpPr>
          <p:spPr bwMode="auto">
            <a:xfrm>
              <a:off x="1456" y="2460"/>
              <a:ext cx="504" cy="454"/>
            </a:xfrm>
            <a:prstGeom prst="ellipse">
              <a:avLst/>
            </a:prstGeom>
            <a:solidFill>
              <a:srgbClr val="CC99FF"/>
            </a:solidFill>
            <a:ln w="25400">
              <a:solidFill>
                <a:schemeClr val="tx1"/>
              </a:solidFill>
              <a:round/>
              <a:headEnd/>
              <a:tailEnd/>
            </a:ln>
            <a:effectLst>
              <a:outerShdw blurRad="63500" dist="107763" dir="2700000" algn="ctr" rotWithShape="0">
                <a:schemeClr val="bg2">
                  <a:alpha val="74998"/>
                </a:schemeClr>
              </a:outerShdw>
            </a:effectLst>
          </p:spPr>
          <p:txBody>
            <a:bodyPr wrap="none" anchor="ctr"/>
            <a:lstStyle/>
            <a:p>
              <a:pPr>
                <a:defRPr/>
              </a:pPr>
              <a:endParaRPr lang="en-US">
                <a:latin typeface="Verdana" pitchFamily="-110" charset="0"/>
                <a:ea typeface="+mn-ea"/>
                <a:cs typeface="+mn-cs"/>
              </a:endParaRPr>
            </a:p>
          </p:txBody>
        </p:sp>
        <p:sp>
          <p:nvSpPr>
            <p:cNvPr id="70672" name="Oval 16"/>
            <p:cNvSpPr>
              <a:spLocks noChangeArrowheads="1"/>
            </p:cNvSpPr>
            <p:nvPr/>
          </p:nvSpPr>
          <p:spPr bwMode="auto">
            <a:xfrm>
              <a:off x="2344" y="2254"/>
              <a:ext cx="504" cy="453"/>
            </a:xfrm>
            <a:prstGeom prst="ellipse">
              <a:avLst/>
            </a:prstGeom>
            <a:solidFill>
              <a:srgbClr val="CC99FF"/>
            </a:solidFill>
            <a:ln w="25400">
              <a:solidFill>
                <a:schemeClr val="tx1"/>
              </a:solidFill>
              <a:round/>
              <a:headEnd/>
              <a:tailEnd/>
            </a:ln>
            <a:effectLst>
              <a:outerShdw blurRad="63500" dist="107763" dir="2700000" algn="ctr" rotWithShape="0">
                <a:schemeClr val="bg2">
                  <a:alpha val="74998"/>
                </a:schemeClr>
              </a:outerShdw>
            </a:effectLst>
          </p:spPr>
          <p:txBody>
            <a:bodyPr wrap="none" anchor="ctr"/>
            <a:lstStyle/>
            <a:p>
              <a:pPr>
                <a:defRPr/>
              </a:pPr>
              <a:endParaRPr lang="en-US">
                <a:latin typeface="Verdana" pitchFamily="-110" charset="0"/>
                <a:ea typeface="+mn-ea"/>
                <a:cs typeface="+mn-cs"/>
              </a:endParaRPr>
            </a:p>
          </p:txBody>
        </p:sp>
        <p:sp>
          <p:nvSpPr>
            <p:cNvPr id="70673" name="Oval 17"/>
            <p:cNvSpPr>
              <a:spLocks noChangeArrowheads="1"/>
            </p:cNvSpPr>
            <p:nvPr/>
          </p:nvSpPr>
          <p:spPr bwMode="auto">
            <a:xfrm>
              <a:off x="2168" y="2923"/>
              <a:ext cx="504" cy="453"/>
            </a:xfrm>
            <a:prstGeom prst="ellipse">
              <a:avLst/>
            </a:prstGeom>
            <a:solidFill>
              <a:srgbClr val="CC99FF"/>
            </a:solidFill>
            <a:ln w="25400">
              <a:solidFill>
                <a:schemeClr val="tx1"/>
              </a:solidFill>
              <a:round/>
              <a:headEnd/>
              <a:tailEnd/>
            </a:ln>
            <a:effectLst>
              <a:outerShdw blurRad="63500" dist="107763" dir="2700000" algn="ctr" rotWithShape="0">
                <a:schemeClr val="bg2">
                  <a:alpha val="74998"/>
                </a:schemeClr>
              </a:outerShdw>
            </a:effectLst>
          </p:spPr>
          <p:txBody>
            <a:bodyPr wrap="none" anchor="ctr"/>
            <a:lstStyle/>
            <a:p>
              <a:pPr>
                <a:defRPr/>
              </a:pPr>
              <a:endParaRPr lang="en-US">
                <a:latin typeface="Verdana" pitchFamily="-110" charset="0"/>
                <a:ea typeface="+mn-ea"/>
                <a:cs typeface="+mn-cs"/>
              </a:endParaRPr>
            </a:p>
          </p:txBody>
        </p:sp>
        <p:sp>
          <p:nvSpPr>
            <p:cNvPr id="70674" name="Oval 18"/>
            <p:cNvSpPr>
              <a:spLocks noChangeArrowheads="1"/>
            </p:cNvSpPr>
            <p:nvPr/>
          </p:nvSpPr>
          <p:spPr bwMode="auto">
            <a:xfrm>
              <a:off x="2976" y="2738"/>
              <a:ext cx="504" cy="453"/>
            </a:xfrm>
            <a:prstGeom prst="ellipse">
              <a:avLst/>
            </a:prstGeom>
            <a:solidFill>
              <a:srgbClr val="CC99FF"/>
            </a:solidFill>
            <a:ln w="25400">
              <a:solidFill>
                <a:schemeClr val="tx1"/>
              </a:solidFill>
              <a:round/>
              <a:headEnd/>
              <a:tailEnd/>
            </a:ln>
            <a:effectLst>
              <a:outerShdw blurRad="63500" dist="107763" dir="2700000" algn="ctr" rotWithShape="0">
                <a:schemeClr val="bg2">
                  <a:alpha val="74998"/>
                </a:schemeClr>
              </a:outerShdw>
            </a:effectLst>
          </p:spPr>
          <p:txBody>
            <a:bodyPr wrap="none" anchor="ctr"/>
            <a:lstStyle/>
            <a:p>
              <a:pPr>
                <a:defRPr/>
              </a:pPr>
              <a:endParaRPr lang="en-US">
                <a:latin typeface="Verdana" pitchFamily="-110" charset="0"/>
                <a:ea typeface="+mn-ea"/>
                <a:cs typeface="+mn-cs"/>
              </a:endParaRPr>
            </a:p>
          </p:txBody>
        </p:sp>
        <p:sp>
          <p:nvSpPr>
            <p:cNvPr id="70675" name="Oval 19"/>
            <p:cNvSpPr>
              <a:spLocks noChangeArrowheads="1"/>
            </p:cNvSpPr>
            <p:nvPr/>
          </p:nvSpPr>
          <p:spPr bwMode="auto">
            <a:xfrm>
              <a:off x="3752" y="2802"/>
              <a:ext cx="504" cy="453"/>
            </a:xfrm>
            <a:prstGeom prst="ellipse">
              <a:avLst/>
            </a:prstGeom>
            <a:solidFill>
              <a:srgbClr val="CC99FF"/>
            </a:solidFill>
            <a:ln w="25400">
              <a:solidFill>
                <a:schemeClr val="tx1"/>
              </a:solidFill>
              <a:round/>
              <a:headEnd/>
              <a:tailEnd/>
            </a:ln>
            <a:effectLst>
              <a:outerShdw blurRad="63500" dist="107763" dir="2700000" algn="ctr" rotWithShape="0">
                <a:schemeClr val="bg2">
                  <a:alpha val="74998"/>
                </a:schemeClr>
              </a:outerShdw>
            </a:effectLst>
          </p:spPr>
          <p:txBody>
            <a:bodyPr wrap="none" anchor="ctr"/>
            <a:lstStyle/>
            <a:p>
              <a:pPr>
                <a:defRPr/>
              </a:pPr>
              <a:endParaRPr lang="en-US">
                <a:latin typeface="Verdana" pitchFamily="-110" charset="0"/>
                <a:ea typeface="+mn-ea"/>
                <a:cs typeface="+mn-cs"/>
              </a:endParaRPr>
            </a:p>
          </p:txBody>
        </p:sp>
        <p:sp>
          <p:nvSpPr>
            <p:cNvPr id="75795" name="Line 20"/>
            <p:cNvSpPr>
              <a:spLocks noChangeShapeType="1"/>
            </p:cNvSpPr>
            <p:nvPr/>
          </p:nvSpPr>
          <p:spPr bwMode="auto">
            <a:xfrm>
              <a:off x="952" y="2644"/>
              <a:ext cx="488"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6" name="Line 21"/>
            <p:cNvSpPr>
              <a:spLocks noChangeShapeType="1"/>
            </p:cNvSpPr>
            <p:nvPr/>
          </p:nvSpPr>
          <p:spPr bwMode="auto">
            <a:xfrm>
              <a:off x="4304" y="3057"/>
              <a:ext cx="488"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7" name="Line 22"/>
            <p:cNvSpPr>
              <a:spLocks noChangeShapeType="1"/>
            </p:cNvSpPr>
            <p:nvPr/>
          </p:nvSpPr>
          <p:spPr bwMode="auto">
            <a:xfrm flipV="1">
              <a:off x="1968" y="2559"/>
              <a:ext cx="344" cy="107"/>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8" name="Line 23"/>
            <p:cNvSpPr>
              <a:spLocks noChangeShapeType="1"/>
            </p:cNvSpPr>
            <p:nvPr/>
          </p:nvSpPr>
          <p:spPr bwMode="auto">
            <a:xfrm>
              <a:off x="1928" y="2844"/>
              <a:ext cx="264" cy="141"/>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9" name="Line 24"/>
            <p:cNvSpPr>
              <a:spLocks noChangeShapeType="1"/>
            </p:cNvSpPr>
            <p:nvPr/>
          </p:nvSpPr>
          <p:spPr bwMode="auto">
            <a:xfrm flipV="1">
              <a:off x="2688" y="3050"/>
              <a:ext cx="264" cy="57"/>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800" name="Line 25"/>
            <p:cNvSpPr>
              <a:spLocks noChangeShapeType="1"/>
            </p:cNvSpPr>
            <p:nvPr/>
          </p:nvSpPr>
          <p:spPr bwMode="auto">
            <a:xfrm>
              <a:off x="2832" y="2624"/>
              <a:ext cx="208" cy="162"/>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801" name="Line 26"/>
            <p:cNvSpPr>
              <a:spLocks noChangeShapeType="1"/>
            </p:cNvSpPr>
            <p:nvPr/>
          </p:nvSpPr>
          <p:spPr bwMode="auto">
            <a:xfrm>
              <a:off x="3496" y="3008"/>
              <a:ext cx="232" cy="12"/>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0683" name="Rectangle 27"/>
            <p:cNvSpPr>
              <a:spLocks noChangeArrowheads="1"/>
            </p:cNvSpPr>
            <p:nvPr/>
          </p:nvSpPr>
          <p:spPr bwMode="auto">
            <a:xfrm>
              <a:off x="1591" y="2557"/>
              <a:ext cx="282" cy="229"/>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DDDDDD"/>
                    </a:outerShdw>
                  </a:effectLst>
                  <a:latin typeface="Arial" charset="0"/>
                </a:rPr>
                <a:t>p1</a:t>
              </a:r>
            </a:p>
          </p:txBody>
        </p:sp>
        <p:sp>
          <p:nvSpPr>
            <p:cNvPr id="70684" name="Rectangle 28"/>
            <p:cNvSpPr>
              <a:spLocks noChangeArrowheads="1"/>
            </p:cNvSpPr>
            <p:nvPr/>
          </p:nvSpPr>
          <p:spPr bwMode="auto">
            <a:xfrm>
              <a:off x="2463" y="2365"/>
              <a:ext cx="282" cy="229"/>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DDDDDD"/>
                    </a:outerShdw>
                  </a:effectLst>
                  <a:latin typeface="Arial" charset="0"/>
                </a:rPr>
                <a:t>p2</a:t>
              </a:r>
            </a:p>
          </p:txBody>
        </p:sp>
        <p:sp>
          <p:nvSpPr>
            <p:cNvPr id="70685" name="Rectangle 29"/>
            <p:cNvSpPr>
              <a:spLocks noChangeArrowheads="1"/>
            </p:cNvSpPr>
            <p:nvPr/>
          </p:nvSpPr>
          <p:spPr bwMode="auto">
            <a:xfrm>
              <a:off x="2287" y="3048"/>
              <a:ext cx="282" cy="229"/>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DDDDDD"/>
                    </a:outerShdw>
                  </a:effectLst>
                  <a:latin typeface="Arial" charset="0"/>
                </a:rPr>
                <a:t>p3</a:t>
              </a:r>
            </a:p>
          </p:txBody>
        </p:sp>
        <p:sp>
          <p:nvSpPr>
            <p:cNvPr id="70686" name="Rectangle 30"/>
            <p:cNvSpPr>
              <a:spLocks noChangeArrowheads="1"/>
            </p:cNvSpPr>
            <p:nvPr/>
          </p:nvSpPr>
          <p:spPr bwMode="auto">
            <a:xfrm>
              <a:off x="3095" y="2856"/>
              <a:ext cx="282" cy="229"/>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DDDDDD"/>
                    </a:outerShdw>
                  </a:effectLst>
                  <a:latin typeface="Arial" charset="0"/>
                </a:rPr>
                <a:t>p4</a:t>
              </a:r>
            </a:p>
          </p:txBody>
        </p:sp>
        <p:sp>
          <p:nvSpPr>
            <p:cNvPr id="70687" name="Rectangle 31"/>
            <p:cNvSpPr>
              <a:spLocks noChangeArrowheads="1"/>
            </p:cNvSpPr>
            <p:nvPr/>
          </p:nvSpPr>
          <p:spPr bwMode="auto">
            <a:xfrm>
              <a:off x="3879" y="2913"/>
              <a:ext cx="282" cy="229"/>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DDDDDD"/>
                    </a:outerShdw>
                  </a:effectLst>
                  <a:latin typeface="Arial" charset="0"/>
                </a:rPr>
                <a:t>p5</a:t>
              </a:r>
            </a:p>
          </p:txBody>
        </p:sp>
        <p:sp>
          <p:nvSpPr>
            <p:cNvPr id="75807" name="Freeform 34"/>
            <p:cNvSpPr>
              <a:spLocks/>
            </p:cNvSpPr>
            <p:nvPr/>
          </p:nvSpPr>
          <p:spPr bwMode="auto">
            <a:xfrm>
              <a:off x="1288" y="1805"/>
              <a:ext cx="1017" cy="1288"/>
            </a:xfrm>
            <a:custGeom>
              <a:avLst/>
              <a:gdLst>
                <a:gd name="T0" fmla="*/ 1016 w 1017"/>
                <a:gd name="T1" fmla="*/ 0 h 1288"/>
                <a:gd name="T2" fmla="*/ 752 w 1017"/>
                <a:gd name="T3" fmla="*/ 299 h 1288"/>
                <a:gd name="T4" fmla="*/ 288 w 1017"/>
                <a:gd name="T5" fmla="*/ 469 h 1288"/>
                <a:gd name="T6" fmla="*/ 0 w 1017"/>
                <a:gd name="T7" fmla="*/ 1287 h 1288"/>
                <a:gd name="T8" fmla="*/ 0 60000 65536"/>
                <a:gd name="T9" fmla="*/ 0 60000 65536"/>
                <a:gd name="T10" fmla="*/ 0 60000 65536"/>
                <a:gd name="T11" fmla="*/ 0 60000 65536"/>
                <a:gd name="T12" fmla="*/ 0 w 1017"/>
                <a:gd name="T13" fmla="*/ 0 h 1288"/>
                <a:gd name="T14" fmla="*/ 1017 w 1017"/>
                <a:gd name="T15" fmla="*/ 1288 h 1288"/>
              </a:gdLst>
              <a:ahLst/>
              <a:cxnLst>
                <a:cxn ang="T8">
                  <a:pos x="T0" y="T1"/>
                </a:cxn>
                <a:cxn ang="T9">
                  <a:pos x="T2" y="T3"/>
                </a:cxn>
                <a:cxn ang="T10">
                  <a:pos x="T4" y="T5"/>
                </a:cxn>
                <a:cxn ang="T11">
                  <a:pos x="T6" y="T7"/>
                </a:cxn>
              </a:cxnLst>
              <a:rect l="T12" t="T13" r="T14" b="T15"/>
              <a:pathLst>
                <a:path w="1017" h="1288">
                  <a:moveTo>
                    <a:pt x="1016" y="0"/>
                  </a:moveTo>
                  <a:lnTo>
                    <a:pt x="752" y="299"/>
                  </a:lnTo>
                  <a:lnTo>
                    <a:pt x="288" y="469"/>
                  </a:lnTo>
                  <a:lnTo>
                    <a:pt x="0" y="1287"/>
                  </a:lnTo>
                </a:path>
              </a:pathLst>
            </a:custGeom>
            <a:noFill/>
            <a:ln w="25400" cap="rnd">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08" name="Freeform 35"/>
            <p:cNvSpPr>
              <a:spLocks/>
            </p:cNvSpPr>
            <p:nvPr/>
          </p:nvSpPr>
          <p:spPr bwMode="auto">
            <a:xfrm>
              <a:off x="3016" y="1798"/>
              <a:ext cx="1345" cy="1566"/>
            </a:xfrm>
            <a:custGeom>
              <a:avLst/>
              <a:gdLst>
                <a:gd name="T0" fmla="*/ 0 w 1345"/>
                <a:gd name="T1" fmla="*/ 0 h 1566"/>
                <a:gd name="T2" fmla="*/ 392 w 1345"/>
                <a:gd name="T3" fmla="*/ 455 h 1566"/>
                <a:gd name="T4" fmla="*/ 1160 w 1345"/>
                <a:gd name="T5" fmla="*/ 740 h 1566"/>
                <a:gd name="T6" fmla="*/ 1344 w 1345"/>
                <a:gd name="T7" fmla="*/ 1565 h 1566"/>
                <a:gd name="T8" fmla="*/ 0 60000 65536"/>
                <a:gd name="T9" fmla="*/ 0 60000 65536"/>
                <a:gd name="T10" fmla="*/ 0 60000 65536"/>
                <a:gd name="T11" fmla="*/ 0 60000 65536"/>
                <a:gd name="T12" fmla="*/ 0 w 1345"/>
                <a:gd name="T13" fmla="*/ 0 h 1566"/>
                <a:gd name="T14" fmla="*/ 1345 w 1345"/>
                <a:gd name="T15" fmla="*/ 1566 h 1566"/>
              </a:gdLst>
              <a:ahLst/>
              <a:cxnLst>
                <a:cxn ang="T8">
                  <a:pos x="T0" y="T1"/>
                </a:cxn>
                <a:cxn ang="T9">
                  <a:pos x="T2" y="T3"/>
                </a:cxn>
                <a:cxn ang="T10">
                  <a:pos x="T4" y="T5"/>
                </a:cxn>
                <a:cxn ang="T11">
                  <a:pos x="T6" y="T7"/>
                </a:cxn>
              </a:cxnLst>
              <a:rect l="T12" t="T13" r="T14" b="T15"/>
              <a:pathLst>
                <a:path w="1345" h="1566">
                  <a:moveTo>
                    <a:pt x="0" y="0"/>
                  </a:moveTo>
                  <a:lnTo>
                    <a:pt x="392" y="455"/>
                  </a:lnTo>
                  <a:lnTo>
                    <a:pt x="1160" y="740"/>
                  </a:lnTo>
                  <a:lnTo>
                    <a:pt x="1344" y="1565"/>
                  </a:lnTo>
                </a:path>
              </a:pathLst>
            </a:custGeom>
            <a:noFill/>
            <a:ln w="25400" cap="rnd">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0697" name="Rectangle 41"/>
            <p:cNvSpPr>
              <a:spLocks noChangeArrowheads="1"/>
            </p:cNvSpPr>
            <p:nvPr/>
          </p:nvSpPr>
          <p:spPr bwMode="auto">
            <a:xfrm>
              <a:off x="4103" y="1668"/>
              <a:ext cx="701" cy="286"/>
            </a:xfrm>
            <a:prstGeom prst="rect">
              <a:avLst/>
            </a:prstGeom>
            <a:noFill/>
            <a:ln w="25400">
              <a:noFill/>
              <a:miter lim="800000"/>
              <a:headEnd/>
              <a:tailEnd/>
            </a:ln>
            <a:effectLst/>
          </p:spPr>
          <p:txBody>
            <a:bodyPr wrap="none" lIns="90487" tIns="44450" rIns="90487" bIns="44450">
              <a:spAutoFit/>
            </a:bodyPr>
            <a:lstStyle/>
            <a:p>
              <a:pPr>
                <a:defRPr/>
              </a:pPr>
              <a:r>
                <a:rPr lang="en-US" sz="2400" b="1">
                  <a:effectLst>
                    <a:outerShdw blurRad="38100" dist="38100" dir="2700000" algn="tl">
                      <a:srgbClr val="DDDDDD"/>
                    </a:outerShdw>
                  </a:effectLst>
                  <a:latin typeface="Arial" charset="0"/>
                </a:rPr>
                <a:t>level</a:t>
              </a:r>
              <a:r>
                <a:rPr lang="en-US" sz="2400" b="1">
                  <a:solidFill>
                    <a:schemeClr val="bg1"/>
                  </a:solidFill>
                  <a:effectLst>
                    <a:outerShdw blurRad="38100" dist="38100" dir="2700000" algn="tl">
                      <a:srgbClr val="DDDDDD"/>
                    </a:outerShdw>
                  </a:effectLst>
                  <a:latin typeface="Arial" charset="0"/>
                </a:rPr>
                <a:t> </a:t>
              </a:r>
              <a:r>
                <a:rPr lang="en-US" sz="2400" b="1">
                  <a:effectLst>
                    <a:outerShdw blurRad="38100" dist="38100" dir="2700000" algn="tl">
                      <a:srgbClr val="DDDDDD"/>
                    </a:outerShdw>
                  </a:effectLst>
                  <a:latin typeface="Arial" charset="0"/>
                </a:rPr>
                <a:t>0</a:t>
              </a:r>
            </a:p>
          </p:txBody>
        </p:sp>
        <p:sp>
          <p:nvSpPr>
            <p:cNvPr id="70698" name="Rectangle 42"/>
            <p:cNvSpPr>
              <a:spLocks noChangeArrowheads="1"/>
            </p:cNvSpPr>
            <p:nvPr/>
          </p:nvSpPr>
          <p:spPr bwMode="auto">
            <a:xfrm>
              <a:off x="1255" y="3218"/>
              <a:ext cx="701" cy="286"/>
            </a:xfrm>
            <a:prstGeom prst="rect">
              <a:avLst/>
            </a:prstGeom>
            <a:noFill/>
            <a:ln w="25400">
              <a:noFill/>
              <a:miter lim="800000"/>
              <a:headEnd/>
              <a:tailEnd/>
            </a:ln>
            <a:effectLst/>
          </p:spPr>
          <p:txBody>
            <a:bodyPr wrap="none" lIns="90487" tIns="44450" rIns="90487" bIns="44450">
              <a:spAutoFit/>
            </a:bodyPr>
            <a:lstStyle/>
            <a:p>
              <a:pPr>
                <a:defRPr/>
              </a:pPr>
              <a:r>
                <a:rPr lang="en-US" sz="2400" b="1">
                  <a:effectLst>
                    <a:outerShdw blurRad="38100" dist="38100" dir="2700000" algn="tl">
                      <a:srgbClr val="DDDDDD"/>
                    </a:outerShdw>
                  </a:effectLst>
                  <a:latin typeface="Arial" charset="0"/>
                </a:rPr>
                <a:t>level 1</a:t>
              </a:r>
            </a:p>
          </p:txBody>
        </p:sp>
        <p:sp>
          <p:nvSpPr>
            <p:cNvPr id="75811" name="Text Box 44"/>
            <p:cNvSpPr txBox="1">
              <a:spLocks noChangeArrowheads="1"/>
            </p:cNvSpPr>
            <p:nvPr/>
          </p:nvSpPr>
          <p:spPr bwMode="auto">
            <a:xfrm>
              <a:off x="2006" y="1556"/>
              <a:ext cx="20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a</a:t>
              </a:r>
            </a:p>
          </p:txBody>
        </p:sp>
        <p:sp>
          <p:nvSpPr>
            <p:cNvPr id="75812" name="Text Box 45"/>
            <p:cNvSpPr txBox="1">
              <a:spLocks noChangeArrowheads="1"/>
            </p:cNvSpPr>
            <p:nvPr/>
          </p:nvSpPr>
          <p:spPr bwMode="auto">
            <a:xfrm>
              <a:off x="1200" y="2409"/>
              <a:ext cx="20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a</a:t>
              </a:r>
            </a:p>
          </p:txBody>
        </p:sp>
        <p:sp>
          <p:nvSpPr>
            <p:cNvPr id="75813" name="Text Box 46"/>
            <p:cNvSpPr txBox="1">
              <a:spLocks noChangeArrowheads="1"/>
            </p:cNvSpPr>
            <p:nvPr/>
          </p:nvSpPr>
          <p:spPr bwMode="auto">
            <a:xfrm>
              <a:off x="3110" y="1584"/>
              <a:ext cx="20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b</a:t>
              </a:r>
            </a:p>
          </p:txBody>
        </p:sp>
        <p:sp>
          <p:nvSpPr>
            <p:cNvPr id="75814" name="Text Box 47"/>
            <p:cNvSpPr txBox="1">
              <a:spLocks noChangeArrowheads="1"/>
            </p:cNvSpPr>
            <p:nvPr/>
          </p:nvSpPr>
          <p:spPr bwMode="auto">
            <a:xfrm>
              <a:off x="2016" y="2361"/>
              <a:ext cx="19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c</a:t>
              </a:r>
            </a:p>
          </p:txBody>
        </p:sp>
        <p:sp>
          <p:nvSpPr>
            <p:cNvPr id="75815" name="Text Box 48"/>
            <p:cNvSpPr txBox="1">
              <a:spLocks noChangeArrowheads="1"/>
            </p:cNvSpPr>
            <p:nvPr/>
          </p:nvSpPr>
          <p:spPr bwMode="auto">
            <a:xfrm>
              <a:off x="1920" y="2880"/>
              <a:ext cx="20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d</a:t>
              </a:r>
            </a:p>
          </p:txBody>
        </p:sp>
        <p:sp>
          <p:nvSpPr>
            <p:cNvPr id="75816" name="Text Box 49"/>
            <p:cNvSpPr txBox="1">
              <a:spLocks noChangeArrowheads="1"/>
            </p:cNvSpPr>
            <p:nvPr/>
          </p:nvSpPr>
          <p:spPr bwMode="auto">
            <a:xfrm>
              <a:off x="2870" y="2457"/>
              <a:ext cx="16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f</a:t>
              </a:r>
            </a:p>
          </p:txBody>
        </p:sp>
        <p:sp>
          <p:nvSpPr>
            <p:cNvPr id="75817" name="Text Box 50"/>
            <p:cNvSpPr txBox="1">
              <a:spLocks noChangeArrowheads="1"/>
            </p:cNvSpPr>
            <p:nvPr/>
          </p:nvSpPr>
          <p:spPr bwMode="auto">
            <a:xfrm>
              <a:off x="2726" y="3033"/>
              <a:ext cx="20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e</a:t>
              </a:r>
            </a:p>
          </p:txBody>
        </p:sp>
        <p:sp>
          <p:nvSpPr>
            <p:cNvPr id="75818" name="Text Box 51"/>
            <p:cNvSpPr txBox="1">
              <a:spLocks noChangeArrowheads="1"/>
            </p:cNvSpPr>
            <p:nvPr/>
          </p:nvSpPr>
          <p:spPr bwMode="auto">
            <a:xfrm>
              <a:off x="3494" y="2784"/>
              <a:ext cx="20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g</a:t>
              </a:r>
            </a:p>
          </p:txBody>
        </p:sp>
        <p:sp>
          <p:nvSpPr>
            <p:cNvPr id="75819" name="Text Box 52"/>
            <p:cNvSpPr txBox="1">
              <a:spLocks noChangeArrowheads="1"/>
            </p:cNvSpPr>
            <p:nvPr/>
          </p:nvSpPr>
          <p:spPr bwMode="auto">
            <a:xfrm>
              <a:off x="4310" y="2832"/>
              <a:ext cx="20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b</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80AC1BF-2A71-D14C-B3C4-570292EB3A00}" type="datetime1">
              <a:rPr lang="en-US" sz="1200"/>
              <a:pPr/>
              <a:t>10/15/21</a:t>
            </a:fld>
            <a:endParaRPr lang="en-US" sz="1200"/>
          </a:p>
        </p:txBody>
      </p:sp>
      <p:sp>
        <p:nvSpPr>
          <p:cNvPr id="7680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D0796A5-01B5-2941-B1DB-CC5CC590FB52}" type="slidenum">
              <a:rPr lang="en-US" sz="1200"/>
              <a:pPr/>
              <a:t>46</a:t>
            </a:fld>
            <a:endParaRPr lang="en-US" sz="1200"/>
          </a:p>
        </p:txBody>
      </p:sp>
      <p:sp>
        <p:nvSpPr>
          <p:cNvPr id="76804" name="Rectangle 5"/>
          <p:cNvSpPr>
            <a:spLocks noGrp="1" noChangeArrowheads="1"/>
          </p:cNvSpPr>
          <p:nvPr>
            <p:ph type="title"/>
          </p:nvPr>
        </p:nvSpPr>
        <p:spPr/>
        <p:txBody>
          <a:bodyPr/>
          <a:lstStyle/>
          <a:p>
            <a:pPr eaLnBrk="1" hangingPunct="1"/>
            <a:r>
              <a:rPr lang="en-US" sz="3400">
                <a:latin typeface="Verdana" charset="0"/>
              </a:rPr>
              <a:t>Data Flow Diagram – Example 1</a:t>
            </a:r>
          </a:p>
        </p:txBody>
      </p:sp>
      <p:graphicFrame>
        <p:nvGraphicFramePr>
          <p:cNvPr id="76805" name="Object 2"/>
          <p:cNvGraphicFramePr>
            <a:graphicFrameLocks noGrp="1" noChangeAspect="1"/>
          </p:cNvGraphicFramePr>
          <p:nvPr>
            <p:ph idx="1"/>
          </p:nvPr>
        </p:nvGraphicFramePr>
        <p:xfrm>
          <a:off x="1905000" y="1928813"/>
          <a:ext cx="6096000" cy="3914775"/>
        </p:xfrm>
        <a:graphic>
          <a:graphicData uri="http://schemas.openxmlformats.org/presentationml/2006/ole">
            <mc:AlternateContent xmlns:mc="http://schemas.openxmlformats.org/markup-compatibility/2006">
              <mc:Choice xmlns:v="urn:schemas-microsoft-com:vml" Requires="v">
                <p:oleObj spid="_x0000_s76956" name="Bitmap Image" r:id="rId4" imgW="4334480" imgH="3914286" progId="Paint.Picture">
                  <p:embed/>
                </p:oleObj>
              </mc:Choice>
              <mc:Fallback>
                <p:oleObj name="Bitmap Image" r:id="rId4" imgW="4334480" imgH="3914286"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928813"/>
                        <a:ext cx="6096000" cy="391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9393F2A-F435-A44B-B32C-DDF96F3E63C2}" type="datetime1">
              <a:rPr lang="en-US" sz="1200"/>
              <a:pPr/>
              <a:t>10/15/21</a:t>
            </a:fld>
            <a:endParaRPr lang="en-US" sz="1200"/>
          </a:p>
        </p:txBody>
      </p:sp>
      <p:sp>
        <p:nvSpPr>
          <p:cNvPr id="7885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7885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1C210E7-D3CF-5A48-9E62-F9670329A600}" type="slidenum">
              <a:rPr lang="en-US" sz="1200"/>
              <a:pPr/>
              <a:t>47</a:t>
            </a:fld>
            <a:endParaRPr lang="en-US" sz="1200"/>
          </a:p>
        </p:txBody>
      </p:sp>
      <p:sp>
        <p:nvSpPr>
          <p:cNvPr id="78852" name="Rectangle 2"/>
          <p:cNvSpPr>
            <a:spLocks noGrp="1" noChangeArrowheads="1"/>
          </p:cNvSpPr>
          <p:nvPr>
            <p:ph type="title"/>
          </p:nvPr>
        </p:nvSpPr>
        <p:spPr/>
        <p:txBody>
          <a:bodyPr/>
          <a:lstStyle/>
          <a:p>
            <a:pPr eaLnBrk="1" hangingPunct="1"/>
            <a:r>
              <a:rPr lang="en-US" sz="3400">
                <a:latin typeface="Verdana" charset="0"/>
              </a:rPr>
              <a:t>Data Flow Diagram – Example 2</a:t>
            </a:r>
          </a:p>
        </p:txBody>
      </p:sp>
      <p:graphicFrame>
        <p:nvGraphicFramePr>
          <p:cNvPr id="78853" name="Object 2"/>
          <p:cNvGraphicFramePr>
            <a:graphicFrameLocks noGrp="1" noChangeAspect="1"/>
          </p:cNvGraphicFramePr>
          <p:nvPr>
            <p:ph idx="1"/>
          </p:nvPr>
        </p:nvGraphicFramePr>
        <p:xfrm>
          <a:off x="1676400" y="1795463"/>
          <a:ext cx="6019800" cy="4181475"/>
        </p:xfrm>
        <a:graphic>
          <a:graphicData uri="http://schemas.openxmlformats.org/presentationml/2006/ole">
            <mc:AlternateContent xmlns:mc="http://schemas.openxmlformats.org/markup-compatibility/2006">
              <mc:Choice xmlns:v="urn:schemas-microsoft-com:vml" Requires="v">
                <p:oleObj spid="_x0000_s79004" name="Bitmap Image" r:id="rId4" imgW="4772691" imgH="4180952" progId="Paint.Picture">
                  <p:embed/>
                </p:oleObj>
              </mc:Choice>
              <mc:Fallback>
                <p:oleObj name="Bitmap Image" r:id="rId4" imgW="4772691" imgH="4180952"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795463"/>
                        <a:ext cx="6019800" cy="418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DC1222F-06F8-714C-AD99-F0CFE50EADBE}" type="datetime1">
              <a:rPr lang="en-US" sz="1200"/>
              <a:pPr/>
              <a:t>10/15/21</a:t>
            </a:fld>
            <a:endParaRPr lang="en-US" sz="1200"/>
          </a:p>
        </p:txBody>
      </p:sp>
      <p:sp>
        <p:nvSpPr>
          <p:cNvPr id="8089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C7A6CBB-46B4-8D4F-9514-2B2407C3D8E9}" type="slidenum">
              <a:rPr lang="en-US" sz="1200"/>
              <a:pPr/>
              <a:t>48</a:t>
            </a:fld>
            <a:endParaRPr lang="en-US" sz="1200"/>
          </a:p>
        </p:txBody>
      </p:sp>
      <p:sp>
        <p:nvSpPr>
          <p:cNvPr id="80900" name="Rectangle 5"/>
          <p:cNvSpPr>
            <a:spLocks noGrp="1" noChangeArrowheads="1"/>
          </p:cNvSpPr>
          <p:nvPr>
            <p:ph type="title"/>
          </p:nvPr>
        </p:nvSpPr>
        <p:spPr/>
        <p:txBody>
          <a:bodyPr/>
          <a:lstStyle/>
          <a:p>
            <a:pPr eaLnBrk="1" hangingPunct="1"/>
            <a:r>
              <a:rPr lang="en-US" sz="3400">
                <a:latin typeface="Verdana" charset="0"/>
              </a:rPr>
              <a:t>Data Flow Diagram – Example 3</a:t>
            </a:r>
          </a:p>
        </p:txBody>
      </p:sp>
      <p:graphicFrame>
        <p:nvGraphicFramePr>
          <p:cNvPr id="80901" name="Object 2"/>
          <p:cNvGraphicFramePr>
            <a:graphicFrameLocks noGrp="1" noChangeAspect="1"/>
          </p:cNvGraphicFramePr>
          <p:nvPr>
            <p:ph idx="1"/>
          </p:nvPr>
        </p:nvGraphicFramePr>
        <p:xfrm>
          <a:off x="1046163" y="1771650"/>
          <a:ext cx="7040562" cy="4229100"/>
        </p:xfrm>
        <a:graphic>
          <a:graphicData uri="http://schemas.openxmlformats.org/presentationml/2006/ole">
            <mc:AlternateContent xmlns:mc="http://schemas.openxmlformats.org/markup-compatibility/2006">
              <mc:Choice xmlns:v="urn:schemas-microsoft-com:vml" Requires="v">
                <p:oleObj spid="_x0000_s81052" name="Bitmap Image" r:id="rId4" imgW="7039958" imgH="4229690" progId="Paint.Picture">
                  <p:embed/>
                </p:oleObj>
              </mc:Choice>
              <mc:Fallback>
                <p:oleObj name="Bitmap Image" r:id="rId4" imgW="7039958" imgH="4229690"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163" y="1771650"/>
                        <a:ext cx="7040562" cy="422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Date Placeholder 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AF1AAC7-522C-3F4B-812E-62F9C2A23354}" type="datetime1">
              <a:rPr lang="en-US" sz="1200"/>
              <a:pPr/>
              <a:t>10/15/21</a:t>
            </a:fld>
            <a:endParaRPr lang="en-US" sz="1200"/>
          </a:p>
        </p:txBody>
      </p:sp>
      <p:sp>
        <p:nvSpPr>
          <p:cNvPr id="82946"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82947"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440F200-1167-834D-84BB-3004F6089690}" type="slidenum">
              <a:rPr lang="en-US" sz="1200"/>
              <a:pPr/>
              <a:t>49</a:t>
            </a:fld>
            <a:endParaRPr lang="en-US" sz="1200"/>
          </a:p>
        </p:txBody>
      </p:sp>
      <p:sp>
        <p:nvSpPr>
          <p:cNvPr id="82948" name="Rectangle 2"/>
          <p:cNvSpPr>
            <a:spLocks noGrp="1" noChangeArrowheads="1"/>
          </p:cNvSpPr>
          <p:nvPr>
            <p:ph type="title"/>
          </p:nvPr>
        </p:nvSpPr>
        <p:spPr/>
        <p:txBody>
          <a:bodyPr/>
          <a:lstStyle/>
          <a:p>
            <a:pPr eaLnBrk="1" hangingPunct="1"/>
            <a:r>
              <a:rPr lang="en-US">
                <a:latin typeface="Verdana" charset="0"/>
              </a:rPr>
              <a:t>State machine models</a:t>
            </a:r>
          </a:p>
        </p:txBody>
      </p:sp>
      <p:sp>
        <p:nvSpPr>
          <p:cNvPr id="82949" name="Rectangle 3"/>
          <p:cNvSpPr>
            <a:spLocks noGrp="1" noChangeArrowheads="1"/>
          </p:cNvSpPr>
          <p:nvPr>
            <p:ph type="body" sz="half" idx="1"/>
          </p:nvPr>
        </p:nvSpPr>
        <p:spPr>
          <a:xfrm>
            <a:off x="566738" y="1752600"/>
            <a:ext cx="7967662" cy="4267200"/>
          </a:xfrm>
        </p:spPr>
        <p:txBody>
          <a:bodyPr/>
          <a:lstStyle/>
          <a:p>
            <a:pPr eaLnBrk="1" hangingPunct="1">
              <a:lnSpc>
                <a:spcPct val="80000"/>
              </a:lnSpc>
            </a:pPr>
            <a:r>
              <a:rPr lang="en-GB" sz="2400">
                <a:latin typeface="Verdana" charset="0"/>
              </a:rPr>
              <a:t>Model the behaviour of the system in response to external and internal events</a:t>
            </a:r>
          </a:p>
          <a:p>
            <a:pPr eaLnBrk="1" hangingPunct="1">
              <a:lnSpc>
                <a:spcPct val="80000"/>
              </a:lnSpc>
            </a:pPr>
            <a:r>
              <a:rPr lang="en-GB" sz="2400">
                <a:latin typeface="Verdana" charset="0"/>
              </a:rPr>
              <a:t>Show the responses to a stimuli so are often used for modelling real-time systems</a:t>
            </a:r>
          </a:p>
          <a:p>
            <a:pPr eaLnBrk="1" hangingPunct="1">
              <a:lnSpc>
                <a:spcPct val="80000"/>
              </a:lnSpc>
            </a:pPr>
            <a:r>
              <a:rPr lang="en-US" sz="2400">
                <a:latin typeface="Verdana" charset="0"/>
              </a:rPr>
              <a:t>M=(S,I,T, F, s</a:t>
            </a:r>
            <a:r>
              <a:rPr lang="en-US" sz="1000">
                <a:latin typeface="Verdana" charset="0"/>
              </a:rPr>
              <a:t>0</a:t>
            </a:r>
            <a:r>
              <a:rPr lang="en-US" sz="2400">
                <a:latin typeface="Verdana" charset="0"/>
              </a:rPr>
              <a:t>), where </a:t>
            </a:r>
          </a:p>
          <a:p>
            <a:pPr eaLnBrk="1" hangingPunct="1">
              <a:lnSpc>
                <a:spcPct val="80000"/>
              </a:lnSpc>
              <a:buFont typeface="Wingdings" charset="0"/>
              <a:buNone/>
            </a:pPr>
            <a:r>
              <a:rPr lang="en-US" sz="2400">
                <a:latin typeface="Verdana" charset="0"/>
              </a:rPr>
              <a:t>     S is a finite nonempty set of states</a:t>
            </a:r>
          </a:p>
          <a:p>
            <a:pPr eaLnBrk="1" hangingPunct="1">
              <a:lnSpc>
                <a:spcPct val="80000"/>
              </a:lnSpc>
              <a:buFont typeface="Wingdings" charset="0"/>
              <a:buNone/>
            </a:pPr>
            <a:r>
              <a:rPr lang="en-US" sz="2400">
                <a:latin typeface="Verdana" charset="0"/>
              </a:rPr>
              <a:t>      I is a finite nonempty set of inputs</a:t>
            </a:r>
          </a:p>
          <a:p>
            <a:pPr eaLnBrk="1" hangingPunct="1">
              <a:lnSpc>
                <a:spcPct val="80000"/>
              </a:lnSpc>
              <a:buFont typeface="Wingdings" charset="0"/>
              <a:buNone/>
            </a:pPr>
            <a:r>
              <a:rPr lang="en-US" sz="2400">
                <a:latin typeface="Verdana" charset="0"/>
              </a:rPr>
              <a:t>      T is a function from S X I to S  </a:t>
            </a:r>
          </a:p>
          <a:p>
            <a:pPr eaLnBrk="1" hangingPunct="1">
              <a:lnSpc>
                <a:spcPct val="80000"/>
              </a:lnSpc>
              <a:buFont typeface="Wingdings" charset="0"/>
              <a:buNone/>
            </a:pPr>
            <a:r>
              <a:rPr lang="en-US" sz="2400">
                <a:latin typeface="Verdana" charset="0"/>
              </a:rPr>
              <a:t>         called the transition function</a:t>
            </a:r>
          </a:p>
          <a:p>
            <a:pPr eaLnBrk="1" hangingPunct="1">
              <a:lnSpc>
                <a:spcPct val="80000"/>
              </a:lnSpc>
              <a:buFont typeface="Wingdings" charset="0"/>
              <a:buNone/>
            </a:pPr>
            <a:r>
              <a:rPr lang="en-US" sz="2400">
                <a:latin typeface="Verdana" charset="0"/>
              </a:rPr>
              <a:t>      s</a:t>
            </a:r>
            <a:r>
              <a:rPr lang="en-US" sz="1000">
                <a:latin typeface="Verdana" charset="0"/>
              </a:rPr>
              <a:t>0</a:t>
            </a:r>
            <a:r>
              <a:rPr lang="en-US" sz="2400">
                <a:latin typeface="Verdana" charset="0"/>
              </a:rPr>
              <a:t>    S is the initial state</a:t>
            </a:r>
          </a:p>
          <a:p>
            <a:pPr eaLnBrk="1" hangingPunct="1">
              <a:lnSpc>
                <a:spcPct val="80000"/>
              </a:lnSpc>
              <a:buFont typeface="Wingdings" charset="0"/>
              <a:buNone/>
            </a:pPr>
            <a:r>
              <a:rPr lang="en-US" sz="2400">
                <a:latin typeface="Verdana" charset="0"/>
              </a:rPr>
              <a:t>	 F is a finite set of terminal states</a:t>
            </a:r>
            <a:endParaRPr lang="en-GB" sz="2400">
              <a:latin typeface="Verdana" charset="0"/>
            </a:endParaRPr>
          </a:p>
        </p:txBody>
      </p:sp>
      <p:graphicFrame>
        <p:nvGraphicFramePr>
          <p:cNvPr id="82950" name="Object 2"/>
          <p:cNvGraphicFramePr>
            <a:graphicFrameLocks noGrp="1" noChangeAspect="1"/>
          </p:cNvGraphicFramePr>
          <p:nvPr>
            <p:ph sz="half" idx="2"/>
          </p:nvPr>
        </p:nvGraphicFramePr>
        <p:xfrm>
          <a:off x="1600200" y="4876800"/>
          <a:ext cx="381000" cy="381000"/>
        </p:xfrm>
        <a:graphic>
          <a:graphicData uri="http://schemas.openxmlformats.org/presentationml/2006/ole">
            <mc:AlternateContent xmlns:mc="http://schemas.openxmlformats.org/markup-compatibility/2006">
              <mc:Choice xmlns:v="urn:schemas-microsoft-com:vml" Requires="v">
                <p:oleObj spid="_x0000_s83101" name="Equation" r:id="rId4" imgW="126725" imgH="126725" progId="Equation.3">
                  <p:embed/>
                </p:oleObj>
              </mc:Choice>
              <mc:Fallback>
                <p:oleObj name="Equation" r:id="rId4" imgW="126725" imgH="12672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876800"/>
                        <a:ext cx="381000"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7B749CA-31F6-8947-908E-3043CC8F151A}" type="datetime1">
              <a:rPr lang="en-US" sz="1200"/>
              <a:pPr/>
              <a:t>10/15/21</a:t>
            </a:fld>
            <a:endParaRPr lang="en-US" sz="1200"/>
          </a:p>
        </p:txBody>
      </p:sp>
      <p:sp>
        <p:nvSpPr>
          <p:cNvPr id="2560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3D89415F-87A4-C148-BC0A-675EC06786C7}" type="slidenum">
              <a:rPr lang="en-US" sz="1200"/>
              <a:pPr/>
              <a:t>5</a:t>
            </a:fld>
            <a:endParaRPr lang="en-US" sz="1200"/>
          </a:p>
        </p:txBody>
      </p:sp>
      <p:sp>
        <p:nvSpPr>
          <p:cNvPr id="25604" name="Rectangle 2"/>
          <p:cNvSpPr>
            <a:spLocks noGrp="1" noChangeArrowheads="1"/>
          </p:cNvSpPr>
          <p:nvPr>
            <p:ph type="title"/>
          </p:nvPr>
        </p:nvSpPr>
        <p:spPr/>
        <p:txBody>
          <a:bodyPr/>
          <a:lstStyle/>
          <a:p>
            <a:pPr eaLnBrk="1" hangingPunct="1"/>
            <a:r>
              <a:rPr lang="en-US">
                <a:latin typeface="Verdana" charset="0"/>
              </a:rPr>
              <a:t>Data Dictionaries</a:t>
            </a:r>
          </a:p>
        </p:txBody>
      </p:sp>
      <p:sp>
        <p:nvSpPr>
          <p:cNvPr id="25605" name="Rectangle 3"/>
          <p:cNvSpPr>
            <a:spLocks noGrp="1" noChangeArrowheads="1"/>
          </p:cNvSpPr>
          <p:nvPr>
            <p:ph type="body" idx="1"/>
          </p:nvPr>
        </p:nvSpPr>
        <p:spPr/>
        <p:txBody>
          <a:bodyPr/>
          <a:lstStyle/>
          <a:p>
            <a:pPr eaLnBrk="1" hangingPunct="1">
              <a:lnSpc>
                <a:spcPct val="90000"/>
              </a:lnSpc>
            </a:pPr>
            <a:r>
              <a:rPr lang="en-GB">
                <a:latin typeface="Verdana" charset="0"/>
              </a:rPr>
              <a:t>Data dictionaries are lists of all of the names used in the system models. Descriptions of the entities, relationships and attributes are also included</a:t>
            </a:r>
          </a:p>
          <a:p>
            <a:pPr eaLnBrk="1" hangingPunct="1">
              <a:lnSpc>
                <a:spcPct val="90000"/>
              </a:lnSpc>
            </a:pPr>
            <a:r>
              <a:rPr lang="en-GB">
                <a:latin typeface="Verdana" charset="0"/>
              </a:rPr>
              <a:t>Advantages</a:t>
            </a:r>
          </a:p>
          <a:p>
            <a:pPr lvl="1" eaLnBrk="1" hangingPunct="1">
              <a:lnSpc>
                <a:spcPct val="90000"/>
              </a:lnSpc>
            </a:pPr>
            <a:r>
              <a:rPr lang="en-GB">
                <a:latin typeface="Verdana" charset="0"/>
                <a:ea typeface="ＭＳ Ｐゴシック" charset="0"/>
              </a:rPr>
              <a:t>Support name management and avoid duplication</a:t>
            </a:r>
          </a:p>
          <a:p>
            <a:pPr lvl="1" eaLnBrk="1" hangingPunct="1">
              <a:lnSpc>
                <a:spcPct val="90000"/>
              </a:lnSpc>
            </a:pPr>
            <a:r>
              <a:rPr lang="en-GB">
                <a:latin typeface="Verdana" charset="0"/>
                <a:ea typeface="ＭＳ Ｐゴシック" charset="0"/>
              </a:rPr>
              <a:t>Store of organisational knowledge linking analysis, design and implementation</a:t>
            </a:r>
            <a:endParaRPr lang="en-US">
              <a:latin typeface="Verdana" charset="0"/>
              <a:ea typeface="ＭＳ Ｐゴシック"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CEEFAAE-B057-584F-BBB6-27CE3709D5C4}" type="datetime1">
              <a:rPr lang="en-US" sz="1200"/>
              <a:pPr/>
              <a:t>10/15/21</a:t>
            </a:fld>
            <a:endParaRPr lang="en-US" sz="1200"/>
          </a:p>
        </p:txBody>
      </p:sp>
      <p:sp>
        <p:nvSpPr>
          <p:cNvPr id="8499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1144AD5-DFB5-1F45-BE73-12DB03E41C23}" type="slidenum">
              <a:rPr lang="en-US" sz="1200"/>
              <a:pPr/>
              <a:t>50</a:t>
            </a:fld>
            <a:endParaRPr lang="en-US" sz="1200"/>
          </a:p>
        </p:txBody>
      </p:sp>
      <p:sp>
        <p:nvSpPr>
          <p:cNvPr id="84996" name="Rectangle 2"/>
          <p:cNvSpPr>
            <a:spLocks noGrp="1" noChangeArrowheads="1"/>
          </p:cNvSpPr>
          <p:nvPr>
            <p:ph type="title"/>
          </p:nvPr>
        </p:nvSpPr>
        <p:spPr/>
        <p:txBody>
          <a:bodyPr/>
          <a:lstStyle/>
          <a:p>
            <a:pPr eaLnBrk="1" hangingPunct="1"/>
            <a:r>
              <a:rPr lang="en-US">
                <a:latin typeface="Verdana" charset="0"/>
              </a:rPr>
              <a:t>State Transition Diagrams</a:t>
            </a:r>
          </a:p>
        </p:txBody>
      </p:sp>
      <p:sp>
        <p:nvSpPr>
          <p:cNvPr id="84997" name="Rectangle 3"/>
          <p:cNvSpPr>
            <a:spLocks noGrp="1" noChangeArrowheads="1"/>
          </p:cNvSpPr>
          <p:nvPr>
            <p:ph type="body" idx="1"/>
          </p:nvPr>
        </p:nvSpPr>
        <p:spPr/>
        <p:txBody>
          <a:bodyPr/>
          <a:lstStyle/>
          <a:p>
            <a:pPr eaLnBrk="1" hangingPunct="1"/>
            <a:r>
              <a:rPr lang="en-US">
                <a:latin typeface="Verdana" charset="0"/>
              </a:rPr>
              <a:t>Graphic representation of a state machine</a:t>
            </a:r>
          </a:p>
          <a:p>
            <a:pPr lvl="1" eaLnBrk="1" hangingPunct="1"/>
            <a:r>
              <a:rPr lang="en-US">
                <a:latin typeface="Verdana" charset="0"/>
                <a:ea typeface="ＭＳ Ｐゴシック" charset="0"/>
              </a:rPr>
              <a:t>Nodes represent states</a:t>
            </a:r>
          </a:p>
          <a:p>
            <a:pPr lvl="1" eaLnBrk="1" hangingPunct="1"/>
            <a:r>
              <a:rPr lang="en-US">
                <a:latin typeface="Verdana" charset="0"/>
                <a:ea typeface="ＭＳ Ｐゴシック" charset="0"/>
              </a:rPr>
              <a:t>Arrows(directed edges) represent transitions</a:t>
            </a:r>
          </a:p>
          <a:p>
            <a:pPr lvl="1" eaLnBrk="1" hangingPunct="1"/>
            <a:r>
              <a:rPr lang="en-US">
                <a:latin typeface="Verdana" charset="0"/>
                <a:ea typeface="ＭＳ Ｐゴシック" charset="0"/>
              </a:rPr>
              <a:t>The annotations on the edges represent events and actions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207B83F-AB20-C042-833B-C470594B4C48}" type="datetime1">
              <a:rPr lang="en-US" sz="1200"/>
              <a:pPr/>
              <a:t>10/15/21</a:t>
            </a:fld>
            <a:endParaRPr lang="en-US" sz="1200"/>
          </a:p>
        </p:txBody>
      </p:sp>
      <p:sp>
        <p:nvSpPr>
          <p:cNvPr id="8601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86019"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9069335-355D-164B-9ACE-6F2A3D3AAB9F}" type="slidenum">
              <a:rPr lang="en-US" sz="1200"/>
              <a:pPr/>
              <a:t>51</a:t>
            </a:fld>
            <a:endParaRPr lang="en-US" sz="1200"/>
          </a:p>
        </p:txBody>
      </p:sp>
      <p:sp>
        <p:nvSpPr>
          <p:cNvPr id="86020" name="Rectangle 2"/>
          <p:cNvSpPr>
            <a:spLocks noGrp="1" noChangeArrowheads="1"/>
          </p:cNvSpPr>
          <p:nvPr>
            <p:ph type="title"/>
          </p:nvPr>
        </p:nvSpPr>
        <p:spPr/>
        <p:txBody>
          <a:bodyPr/>
          <a:lstStyle/>
          <a:p>
            <a:pPr eaLnBrk="1" hangingPunct="1"/>
            <a:r>
              <a:rPr lang="en-US">
                <a:latin typeface="Verdana" charset="0"/>
              </a:rPr>
              <a:t>State Transition Diagram - notations</a:t>
            </a:r>
          </a:p>
        </p:txBody>
      </p:sp>
      <p:sp>
        <p:nvSpPr>
          <p:cNvPr id="86021" name="AutoShape 3"/>
          <p:cNvSpPr>
            <a:spLocks noChangeArrowheads="1"/>
          </p:cNvSpPr>
          <p:nvPr/>
        </p:nvSpPr>
        <p:spPr bwMode="auto">
          <a:xfrm>
            <a:off x="1143000" y="2362200"/>
            <a:ext cx="2057400" cy="914400"/>
          </a:xfrm>
          <a:prstGeom prst="roundRect">
            <a:avLst>
              <a:gd name="adj" fmla="val 16667"/>
            </a:avLst>
          </a:prstGeom>
          <a:solidFill>
            <a:srgbClr val="FF66CC"/>
          </a:solidFill>
          <a:ln w="12700" cap="sq">
            <a:solidFill>
              <a:schemeClr val="tx1"/>
            </a:solidFill>
            <a:round/>
            <a:headEnd type="none" w="sm" len="sm"/>
            <a:tailEnd type="none" w="sm" len="sm"/>
          </a:ln>
        </p:spPr>
        <p:txBody>
          <a:bodyPr wrap="none" anchor="ctr"/>
          <a:lstStyle/>
          <a:p>
            <a:pPr algn="ctr" eaLnBrk="1" hangingPunct="1"/>
            <a:r>
              <a:rPr lang="en-US" sz="2400">
                <a:latin typeface="Times New Roman" charset="0"/>
              </a:rPr>
              <a:t>State name</a:t>
            </a:r>
          </a:p>
        </p:txBody>
      </p:sp>
      <p:sp>
        <p:nvSpPr>
          <p:cNvPr id="86022" name="Text Box 4"/>
          <p:cNvSpPr txBox="1">
            <a:spLocks noChangeArrowheads="1"/>
          </p:cNvSpPr>
          <p:nvPr/>
        </p:nvSpPr>
        <p:spPr bwMode="auto">
          <a:xfrm>
            <a:off x="3733800" y="26670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chemeClr val="tx2"/>
                </a:solidFill>
                <a:latin typeface="Times New Roman" charset="0"/>
              </a:rPr>
              <a:t>State</a:t>
            </a:r>
          </a:p>
        </p:txBody>
      </p:sp>
      <p:sp>
        <p:nvSpPr>
          <p:cNvPr id="86023" name="Line 5"/>
          <p:cNvSpPr>
            <a:spLocks noChangeShapeType="1"/>
          </p:cNvSpPr>
          <p:nvPr/>
        </p:nvSpPr>
        <p:spPr bwMode="auto">
          <a:xfrm>
            <a:off x="1143000" y="4419600"/>
            <a:ext cx="2286000"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86024" name="Text Box 6"/>
          <p:cNvSpPr txBox="1">
            <a:spLocks noChangeArrowheads="1"/>
          </p:cNvSpPr>
          <p:nvPr/>
        </p:nvSpPr>
        <p:spPr bwMode="auto">
          <a:xfrm>
            <a:off x="3886200" y="4191000"/>
            <a:ext cx="1981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chemeClr val="tx2"/>
                </a:solidFill>
                <a:latin typeface="Times New Roman" charset="0"/>
              </a:rPr>
              <a:t>Transition</a:t>
            </a:r>
          </a:p>
        </p:txBody>
      </p:sp>
      <p:sp>
        <p:nvSpPr>
          <p:cNvPr id="86025" name="Text Box 7"/>
          <p:cNvSpPr txBox="1">
            <a:spLocks noChangeArrowheads="1"/>
          </p:cNvSpPr>
          <p:nvPr/>
        </p:nvSpPr>
        <p:spPr bwMode="auto">
          <a:xfrm>
            <a:off x="1371600" y="4038600"/>
            <a:ext cx="1981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Name of transition</a:t>
            </a:r>
          </a:p>
        </p:txBody>
      </p:sp>
      <p:sp>
        <p:nvSpPr>
          <p:cNvPr id="86026" name="Text Box 8"/>
          <p:cNvSpPr txBox="1">
            <a:spLocks noChangeArrowheads="1"/>
          </p:cNvSpPr>
          <p:nvPr/>
        </p:nvSpPr>
        <p:spPr bwMode="auto">
          <a:xfrm>
            <a:off x="1371600" y="4495800"/>
            <a:ext cx="1905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800">
                <a:latin typeface="Times New Roman" charset="0"/>
              </a:rPr>
              <a:t>[condition]</a:t>
            </a:r>
          </a:p>
        </p:txBody>
      </p:sp>
      <p:sp>
        <p:nvSpPr>
          <p:cNvPr id="86027" name="Oval 9"/>
          <p:cNvSpPr>
            <a:spLocks noChangeArrowheads="1"/>
          </p:cNvSpPr>
          <p:nvPr/>
        </p:nvSpPr>
        <p:spPr bwMode="auto">
          <a:xfrm>
            <a:off x="5791200" y="2667000"/>
            <a:ext cx="304800" cy="304800"/>
          </a:xfrm>
          <a:prstGeom prst="ellipse">
            <a:avLst/>
          </a:prstGeom>
          <a:solidFill>
            <a:srgbClr val="FF66CC"/>
          </a:solidFill>
          <a:ln w="12700" cap="sq">
            <a:solidFill>
              <a:schemeClr val="tx1"/>
            </a:solidFill>
            <a:round/>
            <a:headEnd type="none" w="sm" len="sm"/>
            <a:tailEnd type="none" w="sm" len="sm"/>
          </a:ln>
        </p:spPr>
        <p:txBody>
          <a:bodyPr wrap="none" anchor="ctr"/>
          <a:lstStyle/>
          <a:p>
            <a:endParaRPr lang="en-US"/>
          </a:p>
        </p:txBody>
      </p:sp>
      <p:sp>
        <p:nvSpPr>
          <p:cNvPr id="86028" name="Text Box 10"/>
          <p:cNvSpPr txBox="1">
            <a:spLocks noChangeArrowheads="1"/>
          </p:cNvSpPr>
          <p:nvPr/>
        </p:nvSpPr>
        <p:spPr bwMode="auto">
          <a:xfrm>
            <a:off x="6477000" y="2590800"/>
            <a:ext cx="2209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chemeClr val="tx2"/>
                </a:solidFill>
                <a:latin typeface="Times New Roman" charset="0"/>
              </a:rPr>
              <a:t>Initial state</a:t>
            </a:r>
          </a:p>
        </p:txBody>
      </p:sp>
      <p:sp>
        <p:nvSpPr>
          <p:cNvPr id="86029" name="Oval 11"/>
          <p:cNvSpPr>
            <a:spLocks noChangeArrowheads="1"/>
          </p:cNvSpPr>
          <p:nvPr/>
        </p:nvSpPr>
        <p:spPr bwMode="auto">
          <a:xfrm>
            <a:off x="5791200" y="4114800"/>
            <a:ext cx="609600" cy="609600"/>
          </a:xfrm>
          <a:prstGeom prst="ellipse">
            <a:avLst/>
          </a:prstGeom>
          <a:solidFill>
            <a:srgbClr val="FF66CC"/>
          </a:solidFill>
          <a:ln w="12700" cap="sq">
            <a:solidFill>
              <a:schemeClr val="tx1"/>
            </a:solidFill>
            <a:round/>
            <a:headEnd type="none" w="sm" len="sm"/>
            <a:tailEnd type="none" w="sm" len="sm"/>
          </a:ln>
        </p:spPr>
        <p:txBody>
          <a:bodyPr wrap="none" anchor="ctr"/>
          <a:lstStyle/>
          <a:p>
            <a:endParaRPr lang="en-US"/>
          </a:p>
        </p:txBody>
      </p:sp>
      <p:sp>
        <p:nvSpPr>
          <p:cNvPr id="86030" name="Oval 12"/>
          <p:cNvSpPr>
            <a:spLocks noChangeArrowheads="1"/>
          </p:cNvSpPr>
          <p:nvPr/>
        </p:nvSpPr>
        <p:spPr bwMode="auto">
          <a:xfrm>
            <a:off x="5943600" y="4267200"/>
            <a:ext cx="304800" cy="304800"/>
          </a:xfrm>
          <a:prstGeom prst="ellipse">
            <a:avLst/>
          </a:prstGeom>
          <a:solidFill>
            <a:srgbClr val="FF9900"/>
          </a:solidFill>
          <a:ln w="12700" cap="sq">
            <a:solidFill>
              <a:schemeClr val="tx1"/>
            </a:solidFill>
            <a:round/>
            <a:headEnd type="none" w="sm" len="sm"/>
            <a:tailEnd type="none" w="sm" len="sm"/>
          </a:ln>
        </p:spPr>
        <p:txBody>
          <a:bodyPr wrap="none" anchor="ctr"/>
          <a:lstStyle/>
          <a:p>
            <a:endParaRPr lang="en-US"/>
          </a:p>
        </p:txBody>
      </p:sp>
      <p:sp>
        <p:nvSpPr>
          <p:cNvPr id="86031" name="Text Box 13"/>
          <p:cNvSpPr txBox="1">
            <a:spLocks noChangeArrowheads="1"/>
          </p:cNvSpPr>
          <p:nvPr/>
        </p:nvSpPr>
        <p:spPr bwMode="auto">
          <a:xfrm>
            <a:off x="6705600" y="41910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chemeClr val="tx2"/>
                </a:solidFill>
                <a:latin typeface="Times New Roman" charset="0"/>
              </a:rPr>
              <a:t>Final state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605AE7A-BA65-C642-AC74-EC739DD075C2}" type="datetime1">
              <a:rPr lang="en-US" sz="1200"/>
              <a:pPr/>
              <a:t>10/15/21</a:t>
            </a:fld>
            <a:endParaRPr lang="en-US" sz="1200"/>
          </a:p>
        </p:txBody>
      </p:sp>
      <p:sp>
        <p:nvSpPr>
          <p:cNvPr id="8704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870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2A103E3-1D2A-BB4B-8AAA-88D3DD0CDAF8}" type="slidenum">
              <a:rPr lang="en-US" sz="1200"/>
              <a:pPr/>
              <a:t>52</a:t>
            </a:fld>
            <a:endParaRPr lang="en-US" sz="1200"/>
          </a:p>
        </p:txBody>
      </p:sp>
      <p:sp>
        <p:nvSpPr>
          <p:cNvPr id="87044" name="Rectangle 2"/>
          <p:cNvSpPr>
            <a:spLocks noGrp="1" noChangeArrowheads="1"/>
          </p:cNvSpPr>
          <p:nvPr>
            <p:ph type="title"/>
          </p:nvPr>
        </p:nvSpPr>
        <p:spPr/>
        <p:txBody>
          <a:bodyPr/>
          <a:lstStyle/>
          <a:p>
            <a:pPr eaLnBrk="1" hangingPunct="1"/>
            <a:r>
              <a:rPr lang="en-US">
                <a:latin typeface="Verdana" charset="0"/>
              </a:rPr>
              <a:t>State Transition Diagram - Semantics</a:t>
            </a:r>
          </a:p>
        </p:txBody>
      </p:sp>
      <p:sp>
        <p:nvSpPr>
          <p:cNvPr id="87045" name="Rectangle 3"/>
          <p:cNvSpPr>
            <a:spLocks noGrp="1" noChangeArrowheads="1"/>
          </p:cNvSpPr>
          <p:nvPr>
            <p:ph type="body" idx="1"/>
          </p:nvPr>
        </p:nvSpPr>
        <p:spPr/>
        <p:txBody>
          <a:bodyPr/>
          <a:lstStyle/>
          <a:p>
            <a:pPr eaLnBrk="1" hangingPunct="1"/>
            <a:r>
              <a:rPr lang="en-US">
                <a:latin typeface="Verdana" charset="0"/>
              </a:rPr>
              <a:t>Initial state</a:t>
            </a:r>
          </a:p>
          <a:p>
            <a:pPr lvl="1" eaLnBrk="1" hangingPunct="1"/>
            <a:r>
              <a:rPr lang="en-US">
                <a:latin typeface="Verdana" charset="0"/>
                <a:ea typeface="ＭＳ Ｐゴシック" charset="0"/>
              </a:rPr>
              <a:t>Does not have any incoming arrow</a:t>
            </a:r>
          </a:p>
          <a:p>
            <a:pPr lvl="1" eaLnBrk="1" hangingPunct="1"/>
            <a:r>
              <a:rPr lang="en-US">
                <a:latin typeface="Verdana" charset="0"/>
                <a:ea typeface="ＭＳ Ｐゴシック" charset="0"/>
              </a:rPr>
              <a:t>There can be more than one initial state</a:t>
            </a:r>
          </a:p>
          <a:p>
            <a:pPr eaLnBrk="1" hangingPunct="1"/>
            <a:r>
              <a:rPr lang="en-US">
                <a:latin typeface="Verdana" charset="0"/>
              </a:rPr>
              <a:t>Final state</a:t>
            </a:r>
          </a:p>
          <a:p>
            <a:pPr lvl="1" eaLnBrk="1" hangingPunct="1"/>
            <a:r>
              <a:rPr lang="en-US">
                <a:latin typeface="Verdana" charset="0"/>
                <a:ea typeface="ＭＳ Ｐゴシック" charset="0"/>
              </a:rPr>
              <a:t>Does not have any outgoing arrow</a:t>
            </a:r>
          </a:p>
          <a:p>
            <a:pPr lvl="1" eaLnBrk="1" hangingPunct="1"/>
            <a:r>
              <a:rPr lang="en-US">
                <a:latin typeface="Verdana" charset="0"/>
                <a:ea typeface="ＭＳ Ｐゴシック" charset="0"/>
              </a:rPr>
              <a:t>There can be more than one final state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8390169-A04F-E144-8CCD-78E1798F5749}" type="datetime1">
              <a:rPr lang="en-US" sz="1200"/>
              <a:pPr/>
              <a:t>10/15/21</a:t>
            </a:fld>
            <a:endParaRPr lang="en-US" sz="1200"/>
          </a:p>
        </p:txBody>
      </p:sp>
      <p:sp>
        <p:nvSpPr>
          <p:cNvPr id="880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880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7B66A90-CCE3-584D-B668-24175630D635}" type="slidenum">
              <a:rPr lang="en-US" sz="1200"/>
              <a:pPr/>
              <a:t>53</a:t>
            </a:fld>
            <a:endParaRPr lang="en-US" sz="1200"/>
          </a:p>
        </p:txBody>
      </p:sp>
      <p:sp>
        <p:nvSpPr>
          <p:cNvPr id="88068" name="Rectangle 2"/>
          <p:cNvSpPr>
            <a:spLocks noGrp="1" noChangeArrowheads="1"/>
          </p:cNvSpPr>
          <p:nvPr>
            <p:ph type="title"/>
          </p:nvPr>
        </p:nvSpPr>
        <p:spPr/>
        <p:txBody>
          <a:bodyPr/>
          <a:lstStyle/>
          <a:p>
            <a:pPr eaLnBrk="1" hangingPunct="1"/>
            <a:r>
              <a:rPr lang="en-US">
                <a:latin typeface="Verdana" charset="0"/>
              </a:rPr>
              <a:t>State Transition Diagrams</a:t>
            </a:r>
          </a:p>
        </p:txBody>
      </p:sp>
      <p:sp>
        <p:nvSpPr>
          <p:cNvPr id="88069" name="Rectangle 3"/>
          <p:cNvSpPr>
            <a:spLocks noGrp="1" noChangeArrowheads="1"/>
          </p:cNvSpPr>
          <p:nvPr>
            <p:ph type="body" idx="1"/>
          </p:nvPr>
        </p:nvSpPr>
        <p:spPr/>
        <p:txBody>
          <a:bodyPr/>
          <a:lstStyle/>
          <a:p>
            <a:pPr marL="342900" indent="-342900" eaLnBrk="1" hangingPunct="1"/>
            <a:r>
              <a:rPr lang="en-US" sz="2600">
                <a:latin typeface="Verdana" charset="0"/>
              </a:rPr>
              <a:t>Describe control specifications</a:t>
            </a:r>
          </a:p>
          <a:p>
            <a:pPr marL="342900" indent="-342900" eaLnBrk="1" hangingPunct="1"/>
            <a:r>
              <a:rPr lang="en-US" sz="2600">
                <a:latin typeface="Verdana" charset="0"/>
              </a:rPr>
              <a:t>Indicate the </a:t>
            </a:r>
            <a:r>
              <a:rPr lang="ja-JP" altLang="en-US" sz="2600">
                <a:latin typeface="Verdana" charset="0"/>
              </a:rPr>
              <a:t>“</a:t>
            </a:r>
            <a:r>
              <a:rPr lang="en-US" altLang="ja-JP" sz="2600">
                <a:latin typeface="Verdana" charset="0"/>
              </a:rPr>
              <a:t>change of state</a:t>
            </a:r>
            <a:r>
              <a:rPr lang="ja-JP" altLang="en-US" sz="2600">
                <a:latin typeface="Verdana" charset="0"/>
              </a:rPr>
              <a:t>”</a:t>
            </a:r>
            <a:r>
              <a:rPr lang="en-US" altLang="ja-JP" sz="2600">
                <a:latin typeface="Verdana" charset="0"/>
              </a:rPr>
              <a:t> for each object separately</a:t>
            </a:r>
          </a:p>
          <a:p>
            <a:pPr marL="342900" indent="-342900" eaLnBrk="1" hangingPunct="1"/>
            <a:r>
              <a:rPr lang="en-US" sz="2600">
                <a:latin typeface="Verdana" charset="0"/>
              </a:rPr>
              <a:t>Many objects may not have any interesting state transition diagrams</a:t>
            </a:r>
          </a:p>
          <a:p>
            <a:pPr marL="742950" lvl="1" indent="-285750" eaLnBrk="1" hangingPunct="1"/>
            <a:r>
              <a:rPr lang="en-US" sz="2200">
                <a:latin typeface="Verdana" charset="0"/>
                <a:ea typeface="ＭＳ Ｐゴシック" charset="0"/>
              </a:rPr>
              <a:t>Example:  phone entry in the phone book</a:t>
            </a:r>
          </a:p>
          <a:p>
            <a:pPr marL="742950" lvl="1" indent="-285750" eaLnBrk="1" hangingPunct="1"/>
            <a:r>
              <a:rPr lang="en-US" sz="2200">
                <a:latin typeface="Verdana" charset="0"/>
                <a:ea typeface="ＭＳ Ｐゴシック" charset="0"/>
              </a:rPr>
              <a:t>Consequence: draw the state transition diagrams for only those objects which are significant</a:t>
            </a:r>
          </a:p>
          <a:p>
            <a:pPr marL="342900" indent="-342900" eaLnBrk="1" hangingPunct="1">
              <a:buFont typeface="Wingdings" charset="0"/>
              <a:buNone/>
            </a:pPr>
            <a:endParaRPr lang="en-US" sz="2600">
              <a:latin typeface="Verdana"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A9254D6-560A-8148-AC0D-500C7F9C17AB}" type="datetime1">
              <a:rPr lang="en-US" sz="1200"/>
              <a:pPr/>
              <a:t>10/15/21</a:t>
            </a:fld>
            <a:endParaRPr lang="en-US" sz="1200"/>
          </a:p>
        </p:txBody>
      </p:sp>
      <p:sp>
        <p:nvSpPr>
          <p:cNvPr id="9011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9011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5280FA-D206-8145-A12D-4A3E06465DD7}" type="slidenum">
              <a:rPr lang="en-US" sz="1200"/>
              <a:pPr/>
              <a:t>54</a:t>
            </a:fld>
            <a:endParaRPr lang="en-US" sz="1200"/>
          </a:p>
        </p:txBody>
      </p:sp>
      <p:sp>
        <p:nvSpPr>
          <p:cNvPr id="90116" name="Rectangle 2"/>
          <p:cNvSpPr>
            <a:spLocks noGrp="1" noChangeArrowheads="1"/>
          </p:cNvSpPr>
          <p:nvPr>
            <p:ph type="title"/>
          </p:nvPr>
        </p:nvSpPr>
        <p:spPr/>
        <p:txBody>
          <a:bodyPr/>
          <a:lstStyle/>
          <a:p>
            <a:pPr eaLnBrk="1" hangingPunct="1"/>
            <a:r>
              <a:rPr lang="en-GB">
                <a:latin typeface="Verdana" charset="0"/>
              </a:rPr>
              <a:t>State Diagrams</a:t>
            </a:r>
            <a:r>
              <a:rPr lang="en-US">
                <a:latin typeface="Verdana" charset="0"/>
              </a:rPr>
              <a:t> </a:t>
            </a:r>
          </a:p>
        </p:txBody>
      </p:sp>
      <p:sp>
        <p:nvSpPr>
          <p:cNvPr id="90117" name="Rectangle 3"/>
          <p:cNvSpPr>
            <a:spLocks noGrp="1" noChangeArrowheads="1"/>
          </p:cNvSpPr>
          <p:nvPr>
            <p:ph type="body" idx="1"/>
          </p:nvPr>
        </p:nvSpPr>
        <p:spPr/>
        <p:txBody>
          <a:bodyPr/>
          <a:lstStyle/>
          <a:p>
            <a:pPr algn="just" eaLnBrk="1" hangingPunct="1"/>
            <a:r>
              <a:rPr lang="en-GB" sz="2400">
                <a:latin typeface="Verdana" charset="0"/>
              </a:rPr>
              <a:t>A state diagram describes the behaviour of a </a:t>
            </a:r>
            <a:r>
              <a:rPr lang="en-GB" sz="2400" i="1">
                <a:latin typeface="Verdana" charset="0"/>
              </a:rPr>
              <a:t>system</a:t>
            </a:r>
            <a:r>
              <a:rPr lang="en-GB" sz="2400">
                <a:latin typeface="Verdana" charset="0"/>
              </a:rPr>
              <a:t>, some </a:t>
            </a:r>
            <a:r>
              <a:rPr lang="en-GB" sz="2400" i="1">
                <a:latin typeface="Verdana" charset="0"/>
              </a:rPr>
              <a:t>part</a:t>
            </a:r>
            <a:r>
              <a:rPr lang="en-GB" sz="2400">
                <a:latin typeface="Verdana" charset="0"/>
              </a:rPr>
              <a:t> of a system, or an </a:t>
            </a:r>
            <a:r>
              <a:rPr lang="en-GB" sz="2400" i="1">
                <a:latin typeface="Verdana" charset="0"/>
              </a:rPr>
              <a:t>individual object</a:t>
            </a:r>
            <a:endParaRPr lang="en-GB" sz="2400">
              <a:latin typeface="Verdana" charset="0"/>
            </a:endParaRPr>
          </a:p>
          <a:p>
            <a:pPr lvl="1" algn="just" eaLnBrk="1" hangingPunct="1"/>
            <a:r>
              <a:rPr lang="en-GB" sz="2000">
                <a:latin typeface="Verdana" charset="0"/>
                <a:ea typeface="ＭＳ Ｐゴシック" charset="0"/>
              </a:rPr>
              <a:t>At any given point in time, the system or object is in a certain state</a:t>
            </a:r>
            <a:r>
              <a:rPr lang="en-GB">
                <a:latin typeface="Verdana" charset="0"/>
                <a:ea typeface="ＭＳ Ｐゴシック" charset="0"/>
              </a:rPr>
              <a:t> </a:t>
            </a:r>
          </a:p>
          <a:p>
            <a:pPr lvl="2" algn="just" eaLnBrk="1" hangingPunct="1"/>
            <a:r>
              <a:rPr lang="en-GB" sz="1800">
                <a:latin typeface="Verdana" charset="0"/>
                <a:ea typeface="ＭＳ Ｐゴシック" charset="0"/>
              </a:rPr>
              <a:t>Being in a state means that it is will behave in a </a:t>
            </a:r>
            <a:r>
              <a:rPr lang="en-GB" sz="1800" i="1">
                <a:latin typeface="Verdana" charset="0"/>
                <a:ea typeface="ＭＳ Ｐゴシック" charset="0"/>
              </a:rPr>
              <a:t>specific way</a:t>
            </a:r>
            <a:r>
              <a:rPr lang="en-GB" sz="1800">
                <a:latin typeface="Verdana" charset="0"/>
                <a:ea typeface="ＭＳ Ｐゴシック" charset="0"/>
              </a:rPr>
              <a:t> in response to any events that occur</a:t>
            </a:r>
          </a:p>
          <a:p>
            <a:pPr lvl="1" algn="just" eaLnBrk="1" hangingPunct="1"/>
            <a:r>
              <a:rPr lang="en-GB" sz="2000">
                <a:latin typeface="Verdana" charset="0"/>
                <a:ea typeface="ＭＳ Ｐゴシック" charset="0"/>
              </a:rPr>
              <a:t>Some events will cause the system to change state</a:t>
            </a:r>
          </a:p>
          <a:p>
            <a:pPr lvl="2" algn="just" eaLnBrk="1" hangingPunct="1"/>
            <a:r>
              <a:rPr lang="en-GB" sz="1800">
                <a:latin typeface="Verdana" charset="0"/>
                <a:ea typeface="ＭＳ Ｐゴシック" charset="0"/>
              </a:rPr>
              <a:t>In the new state, the system will behave in a different way to events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69AF9C9-C59C-3A43-8EA4-A273B9754F59}" type="datetime1">
              <a:rPr lang="en-US" sz="1200"/>
              <a:pPr/>
              <a:t>10/15/21</a:t>
            </a:fld>
            <a:endParaRPr lang="en-US" sz="1200"/>
          </a:p>
        </p:txBody>
      </p:sp>
      <p:sp>
        <p:nvSpPr>
          <p:cNvPr id="9216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9216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DF9F66B-B8C6-3345-A174-DD708A71479E}" type="slidenum">
              <a:rPr lang="en-US" sz="1200"/>
              <a:pPr/>
              <a:t>55</a:t>
            </a:fld>
            <a:endParaRPr lang="en-US" sz="1200"/>
          </a:p>
        </p:txBody>
      </p:sp>
      <p:sp>
        <p:nvSpPr>
          <p:cNvPr id="92164" name="Rectangle 2"/>
          <p:cNvSpPr>
            <a:spLocks noGrp="1" noChangeArrowheads="1"/>
          </p:cNvSpPr>
          <p:nvPr>
            <p:ph type="title"/>
          </p:nvPr>
        </p:nvSpPr>
        <p:spPr/>
        <p:txBody>
          <a:bodyPr/>
          <a:lstStyle/>
          <a:p>
            <a:pPr eaLnBrk="1" hangingPunct="1"/>
            <a:r>
              <a:rPr lang="en-US">
                <a:latin typeface="Verdana" charset="0"/>
              </a:rPr>
              <a:t>States</a:t>
            </a:r>
            <a:endParaRPr lang="en-GB">
              <a:latin typeface="Verdana" charset="0"/>
            </a:endParaRPr>
          </a:p>
        </p:txBody>
      </p:sp>
      <p:sp>
        <p:nvSpPr>
          <p:cNvPr id="92165" name="Rectangle 3"/>
          <p:cNvSpPr>
            <a:spLocks noGrp="1" noChangeArrowheads="1"/>
          </p:cNvSpPr>
          <p:nvPr>
            <p:ph type="body" idx="1"/>
          </p:nvPr>
        </p:nvSpPr>
        <p:spPr/>
        <p:txBody>
          <a:bodyPr/>
          <a:lstStyle/>
          <a:p>
            <a:pPr algn="just" eaLnBrk="1" hangingPunct="1"/>
            <a:r>
              <a:rPr lang="en-GB" sz="2400">
                <a:latin typeface="Verdana" charset="0"/>
              </a:rPr>
              <a:t>At any given point in time, the system is in one state</a:t>
            </a:r>
          </a:p>
          <a:p>
            <a:pPr algn="just" eaLnBrk="1" hangingPunct="1"/>
            <a:r>
              <a:rPr lang="en-GB" sz="2400">
                <a:latin typeface="Verdana" charset="0"/>
              </a:rPr>
              <a:t>It will remain in this state until an event occurs that causes it to change state</a:t>
            </a:r>
          </a:p>
          <a:p>
            <a:pPr eaLnBrk="1" hangingPunct="1"/>
            <a:r>
              <a:rPr lang="en-US" sz="2400">
                <a:latin typeface="Verdana" charset="0"/>
              </a:rPr>
              <a:t>Defined by a collection of values for the objects (must be unique for a given state)</a:t>
            </a:r>
          </a:p>
          <a:p>
            <a:pPr eaLnBrk="1" hangingPunct="1"/>
            <a:r>
              <a:rPr lang="en-US" sz="2400">
                <a:latin typeface="Verdana" charset="0"/>
              </a:rPr>
              <a:t>Not all possible states are represented; only interesting and important states are represented</a:t>
            </a:r>
            <a:endParaRPr lang="en-GB" sz="2400">
              <a:latin typeface="Verdana"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3764D1E-16A8-D746-B744-1A733A32C761}" type="datetime1">
              <a:rPr lang="en-US" sz="1200"/>
              <a:pPr/>
              <a:t>10/15/21</a:t>
            </a:fld>
            <a:endParaRPr lang="en-US" sz="1200"/>
          </a:p>
        </p:txBody>
      </p:sp>
      <p:sp>
        <p:nvSpPr>
          <p:cNvPr id="9421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9421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FA3A3EF-D96B-9A46-9E89-7E7F0B8B95EA}" type="slidenum">
              <a:rPr lang="en-US" sz="1200"/>
              <a:pPr/>
              <a:t>56</a:t>
            </a:fld>
            <a:endParaRPr lang="en-US" sz="1200"/>
          </a:p>
        </p:txBody>
      </p:sp>
      <p:sp>
        <p:nvSpPr>
          <p:cNvPr id="94212" name="Rectangle 2"/>
          <p:cNvSpPr>
            <a:spLocks noGrp="1" noChangeArrowheads="1"/>
          </p:cNvSpPr>
          <p:nvPr>
            <p:ph type="title"/>
          </p:nvPr>
        </p:nvSpPr>
        <p:spPr/>
        <p:txBody>
          <a:bodyPr/>
          <a:lstStyle/>
          <a:p>
            <a:pPr algn="just" eaLnBrk="1" hangingPunct="1"/>
            <a:r>
              <a:rPr lang="en-US">
                <a:latin typeface="Verdana" charset="0"/>
              </a:rPr>
              <a:t>Transitions</a:t>
            </a:r>
            <a:endParaRPr lang="en-GB">
              <a:latin typeface="Verdana" charset="0"/>
            </a:endParaRPr>
          </a:p>
        </p:txBody>
      </p:sp>
      <p:sp>
        <p:nvSpPr>
          <p:cNvPr id="94213" name="Rectangle 3"/>
          <p:cNvSpPr>
            <a:spLocks noGrp="1" noChangeArrowheads="1"/>
          </p:cNvSpPr>
          <p:nvPr>
            <p:ph type="body" idx="1"/>
          </p:nvPr>
        </p:nvSpPr>
        <p:spPr/>
        <p:txBody>
          <a:bodyPr/>
          <a:lstStyle/>
          <a:p>
            <a:pPr algn="just" eaLnBrk="1" hangingPunct="1"/>
            <a:r>
              <a:rPr lang="en-GB" sz="2400">
                <a:latin typeface="Verdana" charset="0"/>
              </a:rPr>
              <a:t>A transition represents a change of state in response to an event</a:t>
            </a:r>
          </a:p>
          <a:p>
            <a:pPr lvl="1" algn="just" eaLnBrk="1" hangingPunct="1"/>
            <a:r>
              <a:rPr lang="en-GB" sz="2000">
                <a:latin typeface="Verdana" charset="0"/>
                <a:ea typeface="ＭＳ Ｐゴシック" charset="0"/>
              </a:rPr>
              <a:t>It is considered to occur instantaneously</a:t>
            </a:r>
          </a:p>
          <a:p>
            <a:pPr algn="just" eaLnBrk="1" hangingPunct="1"/>
            <a:r>
              <a:rPr lang="en-GB" sz="2400">
                <a:latin typeface="Verdana" charset="0"/>
              </a:rPr>
              <a:t>The label on each transition is the event that causes the change of state</a:t>
            </a:r>
          </a:p>
          <a:p>
            <a:pPr eaLnBrk="1" hangingPunct="1"/>
            <a:r>
              <a:rPr lang="en-US" sz="2400">
                <a:latin typeface="Verdana" charset="0"/>
              </a:rPr>
              <a:t>Optionally, it may have a condition; in this case, a transition is fired/invoked only if the condition is satisfied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0C16E43-0E72-3C44-B431-67E62E937EC8}" type="datetime1">
              <a:rPr lang="en-US" sz="1200"/>
              <a:pPr/>
              <a:t>10/15/21</a:t>
            </a:fld>
            <a:endParaRPr lang="en-US" sz="1200"/>
          </a:p>
        </p:txBody>
      </p:sp>
      <p:sp>
        <p:nvSpPr>
          <p:cNvPr id="9625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F0D7C46-163A-4840-B766-C8E6CC7888C7}" type="slidenum">
              <a:rPr lang="en-US" sz="1200"/>
              <a:pPr/>
              <a:t>57</a:t>
            </a:fld>
            <a:endParaRPr lang="en-US" sz="1200"/>
          </a:p>
        </p:txBody>
      </p:sp>
      <p:sp>
        <p:nvSpPr>
          <p:cNvPr id="96260" name="Rectangle 2"/>
          <p:cNvSpPr>
            <a:spLocks noGrp="1" noChangeArrowheads="1"/>
          </p:cNvSpPr>
          <p:nvPr>
            <p:ph type="title"/>
          </p:nvPr>
        </p:nvSpPr>
        <p:spPr/>
        <p:txBody>
          <a:bodyPr/>
          <a:lstStyle/>
          <a:p>
            <a:pPr eaLnBrk="1" hangingPunct="1"/>
            <a:r>
              <a:rPr lang="en-US">
                <a:latin typeface="Verdana" charset="0"/>
              </a:rPr>
              <a:t>Some guidelines for drawing a STD</a:t>
            </a:r>
          </a:p>
        </p:txBody>
      </p:sp>
      <p:sp>
        <p:nvSpPr>
          <p:cNvPr id="96261" name="Rectangle 3"/>
          <p:cNvSpPr>
            <a:spLocks noGrp="1" noChangeArrowheads="1"/>
          </p:cNvSpPr>
          <p:nvPr>
            <p:ph type="body" idx="1"/>
          </p:nvPr>
        </p:nvSpPr>
        <p:spPr/>
        <p:txBody>
          <a:bodyPr/>
          <a:lstStyle/>
          <a:p>
            <a:pPr marL="342900" indent="-342900" eaLnBrk="1" hangingPunct="1">
              <a:lnSpc>
                <a:spcPct val="90000"/>
              </a:lnSpc>
            </a:pPr>
            <a:r>
              <a:rPr lang="en-US" sz="2600">
                <a:latin typeface="Verdana" charset="0"/>
              </a:rPr>
              <a:t>Select only those objects which change the state</a:t>
            </a:r>
          </a:p>
          <a:p>
            <a:pPr marL="742950" lvl="1" indent="-285750" eaLnBrk="1" hangingPunct="1">
              <a:lnSpc>
                <a:spcPct val="90000"/>
              </a:lnSpc>
            </a:pPr>
            <a:r>
              <a:rPr lang="en-US" sz="2200">
                <a:latin typeface="Verdana" charset="0"/>
                <a:ea typeface="ＭＳ Ｐゴシック" charset="0"/>
              </a:rPr>
              <a:t>Example: an ID # will not change and hence does not contribute to state changes</a:t>
            </a:r>
          </a:p>
          <a:p>
            <a:pPr marL="342900" indent="-342900" eaLnBrk="1" hangingPunct="1">
              <a:lnSpc>
                <a:spcPct val="90000"/>
              </a:lnSpc>
            </a:pPr>
            <a:r>
              <a:rPr lang="en-US" sz="2600">
                <a:latin typeface="Verdana" charset="0"/>
              </a:rPr>
              <a:t>The name of a state must not represent an action</a:t>
            </a:r>
          </a:p>
          <a:p>
            <a:pPr marL="742950" lvl="1" indent="-285750" eaLnBrk="1" hangingPunct="1">
              <a:lnSpc>
                <a:spcPct val="90000"/>
              </a:lnSpc>
            </a:pPr>
            <a:r>
              <a:rPr lang="en-US" sz="2200">
                <a:latin typeface="Verdana" charset="0"/>
                <a:ea typeface="ＭＳ Ｐゴシック" charset="0"/>
              </a:rPr>
              <a:t>Example: </a:t>
            </a:r>
            <a:r>
              <a:rPr lang="ja-JP" altLang="en-US" sz="2200">
                <a:latin typeface="Verdana" charset="0"/>
                <a:ea typeface="ＭＳ Ｐゴシック" charset="0"/>
              </a:rPr>
              <a:t>“</a:t>
            </a:r>
            <a:r>
              <a:rPr lang="en-US" altLang="ja-JP" sz="2200">
                <a:latin typeface="Verdana" charset="0"/>
                <a:ea typeface="ＭＳ Ｐゴシック" charset="0"/>
              </a:rPr>
              <a:t>calculate tax</a:t>
            </a:r>
            <a:r>
              <a:rPr lang="ja-JP" altLang="en-US" sz="2200">
                <a:latin typeface="Verdana" charset="0"/>
                <a:ea typeface="ＭＳ Ｐゴシック" charset="0"/>
              </a:rPr>
              <a:t>”</a:t>
            </a:r>
            <a:r>
              <a:rPr lang="en-US" altLang="ja-JP" sz="2200">
                <a:latin typeface="Verdana" charset="0"/>
                <a:ea typeface="ＭＳ Ｐゴシック" charset="0"/>
              </a:rPr>
              <a:t> is not a state; it is an action carried out inside a state or to change a state.</a:t>
            </a:r>
          </a:p>
          <a:p>
            <a:pPr marL="342900" indent="-342900" eaLnBrk="1" hangingPunct="1">
              <a:lnSpc>
                <a:spcPct val="90000"/>
              </a:lnSpc>
            </a:pPr>
            <a:r>
              <a:rPr lang="en-US" sz="2600">
                <a:latin typeface="Verdana" charset="0"/>
              </a:rPr>
              <a:t>There must be an initial state</a:t>
            </a:r>
          </a:p>
          <a:p>
            <a:pPr marL="342900" indent="-342900" eaLnBrk="1" hangingPunct="1">
              <a:lnSpc>
                <a:spcPct val="90000"/>
              </a:lnSpc>
            </a:pPr>
            <a:r>
              <a:rPr lang="en-US" sz="2600">
                <a:latin typeface="Verdana" charset="0"/>
              </a:rPr>
              <a:t>Specify all possible transitions that might occur between states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B9313D9-EBF4-ED40-89C9-B17425D798B1}" type="datetime1">
              <a:rPr lang="en-US" sz="1200"/>
              <a:pPr/>
              <a:t>10/15/21</a:t>
            </a:fld>
            <a:endParaRPr lang="en-US" sz="1200"/>
          </a:p>
        </p:txBody>
      </p:sp>
      <p:sp>
        <p:nvSpPr>
          <p:cNvPr id="9728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97283"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EA5BBCC-2E5C-594E-97B2-3E6571752C8E}" type="slidenum">
              <a:rPr lang="en-US" sz="1200"/>
              <a:pPr/>
              <a:t>58</a:t>
            </a:fld>
            <a:endParaRPr lang="en-US" sz="1200"/>
          </a:p>
        </p:txBody>
      </p:sp>
      <p:sp>
        <p:nvSpPr>
          <p:cNvPr id="97284" name="Rectangle 2"/>
          <p:cNvSpPr>
            <a:spLocks noGrp="1" noChangeArrowheads="1"/>
          </p:cNvSpPr>
          <p:nvPr>
            <p:ph type="title"/>
          </p:nvPr>
        </p:nvSpPr>
        <p:spPr>
          <a:xfrm>
            <a:off x="609600" y="228600"/>
            <a:ext cx="7772400" cy="1143000"/>
          </a:xfrm>
        </p:spPr>
        <p:txBody>
          <a:bodyPr/>
          <a:lstStyle/>
          <a:p>
            <a:pPr eaLnBrk="1" hangingPunct="1"/>
            <a:r>
              <a:rPr lang="en-US" dirty="0">
                <a:latin typeface="Verdana" charset="0"/>
              </a:rPr>
              <a:t>STD – Example 1</a:t>
            </a:r>
            <a:br>
              <a:rPr lang="en-US" dirty="0">
                <a:latin typeface="Verdana" charset="0"/>
              </a:rPr>
            </a:br>
            <a:r>
              <a:rPr lang="en-US" dirty="0">
                <a:latin typeface="Verdana" charset="0"/>
              </a:rPr>
              <a:t>Item in a library</a:t>
            </a:r>
          </a:p>
        </p:txBody>
      </p:sp>
      <p:grpSp>
        <p:nvGrpSpPr>
          <p:cNvPr id="97285" name="Group 3"/>
          <p:cNvGrpSpPr>
            <a:grpSpLocks/>
          </p:cNvGrpSpPr>
          <p:nvPr/>
        </p:nvGrpSpPr>
        <p:grpSpPr bwMode="auto">
          <a:xfrm>
            <a:off x="533400" y="1600200"/>
            <a:ext cx="7772400" cy="4495800"/>
            <a:chOff x="336" y="1008"/>
            <a:chExt cx="4896" cy="2832"/>
          </a:xfrm>
        </p:grpSpPr>
        <p:sp>
          <p:nvSpPr>
            <p:cNvPr id="97286" name="Text Box 4"/>
            <p:cNvSpPr txBox="1">
              <a:spLocks noChangeArrowheads="1"/>
            </p:cNvSpPr>
            <p:nvPr/>
          </p:nvSpPr>
          <p:spPr bwMode="auto">
            <a:xfrm>
              <a:off x="2304" y="1008"/>
              <a:ext cx="105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return</a:t>
              </a:r>
            </a:p>
          </p:txBody>
        </p:sp>
        <p:sp>
          <p:nvSpPr>
            <p:cNvPr id="97287" name="AutoShape 5"/>
            <p:cNvSpPr>
              <a:spLocks noChangeArrowheads="1"/>
            </p:cNvSpPr>
            <p:nvPr/>
          </p:nvSpPr>
          <p:spPr bwMode="auto">
            <a:xfrm>
              <a:off x="1200" y="1488"/>
              <a:ext cx="1056" cy="576"/>
            </a:xfrm>
            <a:prstGeom prst="roundRect">
              <a:avLst>
                <a:gd name="adj" fmla="val 16667"/>
              </a:avLst>
            </a:prstGeom>
            <a:solidFill>
              <a:srgbClr val="FF66CC"/>
            </a:solidFill>
            <a:ln w="12700" cap="sq">
              <a:solidFill>
                <a:schemeClr val="tx1"/>
              </a:solidFill>
              <a:round/>
              <a:headEnd type="none" w="sm" len="sm"/>
              <a:tailEnd type="none" w="sm" len="sm"/>
            </a:ln>
          </p:spPr>
          <p:txBody>
            <a:bodyPr wrap="none" anchor="ctr"/>
            <a:lstStyle/>
            <a:p>
              <a:pPr algn="ctr" eaLnBrk="1" hangingPunct="1"/>
              <a:r>
                <a:rPr lang="en-US" sz="2400">
                  <a:latin typeface="Times New Roman" charset="0"/>
                </a:rPr>
                <a:t>In-shelf,</a:t>
              </a:r>
            </a:p>
            <a:p>
              <a:pPr algn="ctr" eaLnBrk="1" hangingPunct="1"/>
              <a:r>
                <a:rPr lang="en-US" sz="2400">
                  <a:latin typeface="Times New Roman" charset="0"/>
                </a:rPr>
                <a:t>unreserved</a:t>
              </a:r>
            </a:p>
          </p:txBody>
        </p:sp>
        <p:sp>
          <p:nvSpPr>
            <p:cNvPr id="97288" name="Oval 6"/>
            <p:cNvSpPr>
              <a:spLocks noChangeArrowheads="1"/>
            </p:cNvSpPr>
            <p:nvPr/>
          </p:nvSpPr>
          <p:spPr bwMode="auto">
            <a:xfrm>
              <a:off x="432" y="1728"/>
              <a:ext cx="240" cy="240"/>
            </a:xfrm>
            <a:prstGeom prst="ellipse">
              <a:avLst/>
            </a:prstGeom>
            <a:solidFill>
              <a:srgbClr val="FF66CC"/>
            </a:solidFill>
            <a:ln w="12700" cap="sq">
              <a:solidFill>
                <a:schemeClr val="tx1"/>
              </a:solidFill>
              <a:round/>
              <a:headEnd type="none" w="sm" len="sm"/>
              <a:tailEnd type="none" w="sm" len="sm"/>
            </a:ln>
          </p:spPr>
          <p:txBody>
            <a:bodyPr wrap="none" anchor="ctr"/>
            <a:lstStyle/>
            <a:p>
              <a:endParaRPr lang="en-US"/>
            </a:p>
          </p:txBody>
        </p:sp>
        <p:sp>
          <p:nvSpPr>
            <p:cNvPr id="97289" name="AutoShape 7"/>
            <p:cNvSpPr>
              <a:spLocks noChangeArrowheads="1"/>
            </p:cNvSpPr>
            <p:nvPr/>
          </p:nvSpPr>
          <p:spPr bwMode="auto">
            <a:xfrm>
              <a:off x="3600" y="1488"/>
              <a:ext cx="1056" cy="576"/>
            </a:xfrm>
            <a:prstGeom prst="roundRect">
              <a:avLst>
                <a:gd name="adj" fmla="val 16667"/>
              </a:avLst>
            </a:prstGeom>
            <a:solidFill>
              <a:srgbClr val="FF66CC"/>
            </a:solidFill>
            <a:ln w="12700" cap="sq">
              <a:solidFill>
                <a:schemeClr val="tx1"/>
              </a:solidFill>
              <a:round/>
              <a:headEnd type="none" w="sm" len="sm"/>
              <a:tailEnd type="none" w="sm" len="sm"/>
            </a:ln>
          </p:spPr>
          <p:txBody>
            <a:bodyPr wrap="none" anchor="ctr"/>
            <a:lstStyle/>
            <a:p>
              <a:pPr algn="ctr" eaLnBrk="1" hangingPunct="1"/>
              <a:r>
                <a:rPr lang="en-US" sz="2400">
                  <a:latin typeface="Times New Roman" charset="0"/>
                </a:rPr>
                <a:t>Borrowed,</a:t>
              </a:r>
            </a:p>
            <a:p>
              <a:pPr algn="ctr" eaLnBrk="1" hangingPunct="1"/>
              <a:r>
                <a:rPr lang="en-US" sz="2400">
                  <a:latin typeface="Times New Roman" charset="0"/>
                </a:rPr>
                <a:t>unreserved</a:t>
              </a:r>
            </a:p>
          </p:txBody>
        </p:sp>
        <p:sp>
          <p:nvSpPr>
            <p:cNvPr id="97290" name="AutoShape 8"/>
            <p:cNvSpPr>
              <a:spLocks noChangeArrowheads="1"/>
            </p:cNvSpPr>
            <p:nvPr/>
          </p:nvSpPr>
          <p:spPr bwMode="auto">
            <a:xfrm>
              <a:off x="1248" y="3024"/>
              <a:ext cx="1056" cy="576"/>
            </a:xfrm>
            <a:prstGeom prst="roundRect">
              <a:avLst>
                <a:gd name="adj" fmla="val 16667"/>
              </a:avLst>
            </a:prstGeom>
            <a:solidFill>
              <a:srgbClr val="FF66CC"/>
            </a:solidFill>
            <a:ln w="12700" cap="sq">
              <a:solidFill>
                <a:schemeClr val="tx1"/>
              </a:solidFill>
              <a:round/>
              <a:headEnd type="none" w="sm" len="sm"/>
              <a:tailEnd type="none" w="sm" len="sm"/>
            </a:ln>
          </p:spPr>
          <p:txBody>
            <a:bodyPr wrap="none" anchor="ctr"/>
            <a:lstStyle/>
            <a:p>
              <a:pPr algn="ctr" eaLnBrk="1" hangingPunct="1"/>
              <a:r>
                <a:rPr lang="en-US" sz="2400">
                  <a:latin typeface="Times New Roman" charset="0"/>
                </a:rPr>
                <a:t>Borrowed,</a:t>
              </a:r>
            </a:p>
            <a:p>
              <a:pPr algn="ctr" eaLnBrk="1" hangingPunct="1"/>
              <a:r>
                <a:rPr lang="en-US" sz="2400">
                  <a:latin typeface="Times New Roman" charset="0"/>
                </a:rPr>
                <a:t>reserved</a:t>
              </a:r>
            </a:p>
          </p:txBody>
        </p:sp>
        <p:sp>
          <p:nvSpPr>
            <p:cNvPr id="97291" name="AutoShape 9"/>
            <p:cNvSpPr>
              <a:spLocks noChangeArrowheads="1"/>
            </p:cNvSpPr>
            <p:nvPr/>
          </p:nvSpPr>
          <p:spPr bwMode="auto">
            <a:xfrm>
              <a:off x="3600" y="3024"/>
              <a:ext cx="1056" cy="576"/>
            </a:xfrm>
            <a:prstGeom prst="roundRect">
              <a:avLst>
                <a:gd name="adj" fmla="val 16667"/>
              </a:avLst>
            </a:prstGeom>
            <a:solidFill>
              <a:srgbClr val="FF66CC"/>
            </a:solidFill>
            <a:ln w="12700" cap="sq">
              <a:solidFill>
                <a:schemeClr val="tx1"/>
              </a:solidFill>
              <a:round/>
              <a:headEnd type="none" w="sm" len="sm"/>
              <a:tailEnd type="none" w="sm" len="sm"/>
            </a:ln>
          </p:spPr>
          <p:txBody>
            <a:bodyPr wrap="none" anchor="ctr"/>
            <a:lstStyle/>
            <a:p>
              <a:pPr algn="ctr" eaLnBrk="1" hangingPunct="1"/>
              <a:r>
                <a:rPr lang="en-US" sz="2400">
                  <a:latin typeface="Times New Roman" charset="0"/>
                </a:rPr>
                <a:t>In-shelf,</a:t>
              </a:r>
            </a:p>
            <a:p>
              <a:pPr algn="ctr" eaLnBrk="1" hangingPunct="1"/>
              <a:r>
                <a:rPr lang="en-US" sz="2400">
                  <a:latin typeface="Times New Roman" charset="0"/>
                </a:rPr>
                <a:t>reserved</a:t>
              </a:r>
            </a:p>
          </p:txBody>
        </p:sp>
        <p:sp>
          <p:nvSpPr>
            <p:cNvPr id="97292" name="Line 10"/>
            <p:cNvSpPr>
              <a:spLocks noChangeShapeType="1"/>
            </p:cNvSpPr>
            <p:nvPr/>
          </p:nvSpPr>
          <p:spPr bwMode="auto">
            <a:xfrm>
              <a:off x="672" y="1872"/>
              <a:ext cx="528"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97293" name="Line 11"/>
            <p:cNvSpPr>
              <a:spLocks noChangeShapeType="1"/>
            </p:cNvSpPr>
            <p:nvPr/>
          </p:nvSpPr>
          <p:spPr bwMode="auto">
            <a:xfrm>
              <a:off x="2256" y="1776"/>
              <a:ext cx="1344"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97294" name="Line 12"/>
            <p:cNvSpPr>
              <a:spLocks noChangeShapeType="1"/>
            </p:cNvSpPr>
            <p:nvPr/>
          </p:nvSpPr>
          <p:spPr bwMode="auto">
            <a:xfrm flipH="1">
              <a:off x="2304" y="2064"/>
              <a:ext cx="1344" cy="1008"/>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97295" name="Line 13"/>
            <p:cNvSpPr>
              <a:spLocks noChangeShapeType="1"/>
            </p:cNvSpPr>
            <p:nvPr/>
          </p:nvSpPr>
          <p:spPr bwMode="auto">
            <a:xfrm>
              <a:off x="1728" y="1248"/>
              <a:ext cx="0" cy="24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97296" name="Line 14"/>
            <p:cNvSpPr>
              <a:spLocks noChangeShapeType="1"/>
            </p:cNvSpPr>
            <p:nvPr/>
          </p:nvSpPr>
          <p:spPr bwMode="auto">
            <a:xfrm>
              <a:off x="1728" y="1248"/>
              <a:ext cx="2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97297" name="Line 15"/>
            <p:cNvSpPr>
              <a:spLocks noChangeShapeType="1"/>
            </p:cNvSpPr>
            <p:nvPr/>
          </p:nvSpPr>
          <p:spPr bwMode="auto">
            <a:xfrm>
              <a:off x="4128" y="1248"/>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97298" name="Line 16"/>
            <p:cNvSpPr>
              <a:spLocks noChangeShapeType="1"/>
            </p:cNvSpPr>
            <p:nvPr/>
          </p:nvSpPr>
          <p:spPr bwMode="auto">
            <a:xfrm>
              <a:off x="2304" y="3312"/>
              <a:ext cx="1296"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97299" name="Line 17"/>
            <p:cNvSpPr>
              <a:spLocks noChangeShapeType="1"/>
            </p:cNvSpPr>
            <p:nvPr/>
          </p:nvSpPr>
          <p:spPr bwMode="auto">
            <a:xfrm>
              <a:off x="528" y="3312"/>
              <a:ext cx="720"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97300" name="Line 18"/>
            <p:cNvSpPr>
              <a:spLocks noChangeShapeType="1"/>
            </p:cNvSpPr>
            <p:nvPr/>
          </p:nvSpPr>
          <p:spPr bwMode="auto">
            <a:xfrm>
              <a:off x="528" y="3312"/>
              <a:ext cx="0" cy="5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97301" name="Line 19"/>
            <p:cNvSpPr>
              <a:spLocks noChangeShapeType="1"/>
            </p:cNvSpPr>
            <p:nvPr/>
          </p:nvSpPr>
          <p:spPr bwMode="auto">
            <a:xfrm>
              <a:off x="528" y="3840"/>
              <a:ext cx="12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97302" name="Line 20"/>
            <p:cNvSpPr>
              <a:spLocks noChangeShapeType="1"/>
            </p:cNvSpPr>
            <p:nvPr/>
          </p:nvSpPr>
          <p:spPr bwMode="auto">
            <a:xfrm flipV="1">
              <a:off x="1824" y="360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97303" name="Line 21"/>
            <p:cNvSpPr>
              <a:spLocks noChangeShapeType="1"/>
            </p:cNvSpPr>
            <p:nvPr/>
          </p:nvSpPr>
          <p:spPr bwMode="auto">
            <a:xfrm flipH="1">
              <a:off x="4656" y="3312"/>
              <a:ext cx="528"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97304" name="Line 22"/>
            <p:cNvSpPr>
              <a:spLocks noChangeShapeType="1"/>
            </p:cNvSpPr>
            <p:nvPr/>
          </p:nvSpPr>
          <p:spPr bwMode="auto">
            <a:xfrm>
              <a:off x="5184" y="3312"/>
              <a:ext cx="0" cy="5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97305" name="Line 23"/>
            <p:cNvSpPr>
              <a:spLocks noChangeShapeType="1"/>
            </p:cNvSpPr>
            <p:nvPr/>
          </p:nvSpPr>
          <p:spPr bwMode="auto">
            <a:xfrm flipH="1">
              <a:off x="4176" y="3840"/>
              <a:ext cx="100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97306" name="Line 24"/>
            <p:cNvSpPr>
              <a:spLocks noChangeShapeType="1"/>
            </p:cNvSpPr>
            <p:nvPr/>
          </p:nvSpPr>
          <p:spPr bwMode="auto">
            <a:xfrm flipV="1">
              <a:off x="4176" y="360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97307" name="Text Box 25"/>
            <p:cNvSpPr txBox="1">
              <a:spLocks noChangeArrowheads="1"/>
            </p:cNvSpPr>
            <p:nvPr/>
          </p:nvSpPr>
          <p:spPr bwMode="auto">
            <a:xfrm>
              <a:off x="2352" y="1488"/>
              <a:ext cx="105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borrow</a:t>
              </a:r>
            </a:p>
          </p:txBody>
        </p:sp>
        <p:sp>
          <p:nvSpPr>
            <p:cNvPr id="97308" name="Text Box 26"/>
            <p:cNvSpPr txBox="1">
              <a:spLocks noChangeArrowheads="1"/>
            </p:cNvSpPr>
            <p:nvPr/>
          </p:nvSpPr>
          <p:spPr bwMode="auto">
            <a:xfrm rot="-2021104">
              <a:off x="2208" y="2496"/>
              <a:ext cx="9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reserve</a:t>
              </a:r>
            </a:p>
          </p:txBody>
        </p:sp>
        <p:sp>
          <p:nvSpPr>
            <p:cNvPr id="97309" name="Text Box 27"/>
            <p:cNvSpPr txBox="1">
              <a:spLocks noChangeArrowheads="1"/>
            </p:cNvSpPr>
            <p:nvPr/>
          </p:nvSpPr>
          <p:spPr bwMode="auto">
            <a:xfrm>
              <a:off x="336" y="3024"/>
              <a:ext cx="86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reserve</a:t>
              </a:r>
            </a:p>
          </p:txBody>
        </p:sp>
        <p:sp>
          <p:nvSpPr>
            <p:cNvPr id="97310" name="Text Box 28"/>
            <p:cNvSpPr txBox="1">
              <a:spLocks noChangeArrowheads="1"/>
            </p:cNvSpPr>
            <p:nvPr/>
          </p:nvSpPr>
          <p:spPr bwMode="auto">
            <a:xfrm>
              <a:off x="2496" y="3024"/>
              <a:ext cx="9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return</a:t>
              </a:r>
            </a:p>
          </p:txBody>
        </p:sp>
        <p:sp>
          <p:nvSpPr>
            <p:cNvPr id="97311" name="Text Box 29"/>
            <p:cNvSpPr txBox="1">
              <a:spLocks noChangeArrowheads="1"/>
            </p:cNvSpPr>
            <p:nvPr/>
          </p:nvSpPr>
          <p:spPr bwMode="auto">
            <a:xfrm>
              <a:off x="4224" y="3552"/>
              <a:ext cx="10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reserve</a:t>
              </a:r>
            </a:p>
          </p:txBody>
        </p:sp>
        <p:sp>
          <p:nvSpPr>
            <p:cNvPr id="97312" name="Line 30"/>
            <p:cNvSpPr>
              <a:spLocks noChangeShapeType="1"/>
            </p:cNvSpPr>
            <p:nvPr/>
          </p:nvSpPr>
          <p:spPr bwMode="auto">
            <a:xfrm flipV="1">
              <a:off x="1920" y="3600"/>
              <a:ext cx="0" cy="24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97313" name="Line 31"/>
            <p:cNvSpPr>
              <a:spLocks noChangeShapeType="1"/>
            </p:cNvSpPr>
            <p:nvPr/>
          </p:nvSpPr>
          <p:spPr bwMode="auto">
            <a:xfrm>
              <a:off x="1920" y="3840"/>
              <a:ext cx="21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97314" name="Line 32"/>
            <p:cNvSpPr>
              <a:spLocks noChangeShapeType="1"/>
            </p:cNvSpPr>
            <p:nvPr/>
          </p:nvSpPr>
          <p:spPr bwMode="auto">
            <a:xfrm flipV="1">
              <a:off x="4080" y="360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97315" name="Text Box 33"/>
            <p:cNvSpPr txBox="1">
              <a:spLocks noChangeArrowheads="1"/>
            </p:cNvSpPr>
            <p:nvPr/>
          </p:nvSpPr>
          <p:spPr bwMode="auto">
            <a:xfrm>
              <a:off x="2400" y="3552"/>
              <a:ext cx="12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borrow</a:t>
              </a:r>
            </a:p>
          </p:txBody>
        </p:sp>
        <p:sp>
          <p:nvSpPr>
            <p:cNvPr id="97316" name="Line 34"/>
            <p:cNvSpPr>
              <a:spLocks noChangeShapeType="1"/>
            </p:cNvSpPr>
            <p:nvPr/>
          </p:nvSpPr>
          <p:spPr bwMode="auto">
            <a:xfrm flipH="1" flipV="1">
              <a:off x="1968" y="2064"/>
              <a:ext cx="1920" cy="96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97317" name="Text Box 35"/>
            <p:cNvSpPr txBox="1">
              <a:spLocks noChangeArrowheads="1"/>
            </p:cNvSpPr>
            <p:nvPr/>
          </p:nvSpPr>
          <p:spPr bwMode="auto">
            <a:xfrm rot="1740422" flipH="1">
              <a:off x="3186" y="2496"/>
              <a:ext cx="72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return</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9857FF7-A97F-3042-8322-8DF1C2FD6990}" type="datetime1">
              <a:rPr lang="en-US" sz="1200"/>
              <a:pPr/>
              <a:t>10/15/21</a:t>
            </a:fld>
            <a:endParaRPr lang="en-US" sz="1200"/>
          </a:p>
        </p:txBody>
      </p:sp>
      <p:sp>
        <p:nvSpPr>
          <p:cNvPr id="9933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9933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1F96824-F17D-A94D-B2A7-B2AEEF967965}" type="slidenum">
              <a:rPr lang="en-US" sz="1200"/>
              <a:pPr/>
              <a:t>59</a:t>
            </a:fld>
            <a:endParaRPr lang="en-US" sz="1200"/>
          </a:p>
        </p:txBody>
      </p:sp>
      <p:sp>
        <p:nvSpPr>
          <p:cNvPr id="99332" name="Rectangle 2"/>
          <p:cNvSpPr>
            <a:spLocks noGrp="1" noChangeArrowheads="1"/>
          </p:cNvSpPr>
          <p:nvPr>
            <p:ph type="title"/>
          </p:nvPr>
        </p:nvSpPr>
        <p:spPr/>
        <p:txBody>
          <a:bodyPr/>
          <a:lstStyle/>
          <a:p>
            <a:pPr eaLnBrk="1" hangingPunct="1"/>
            <a:r>
              <a:rPr lang="en-US">
                <a:latin typeface="Verdana" charset="0"/>
              </a:rPr>
              <a:t>STD for Library - Explanation</a:t>
            </a:r>
          </a:p>
        </p:txBody>
      </p:sp>
      <p:sp>
        <p:nvSpPr>
          <p:cNvPr id="99333" name="Rectangle 3"/>
          <p:cNvSpPr>
            <a:spLocks noGrp="1" noChangeArrowheads="1"/>
          </p:cNvSpPr>
          <p:nvPr>
            <p:ph type="body" idx="1"/>
          </p:nvPr>
        </p:nvSpPr>
        <p:spPr/>
        <p:txBody>
          <a:bodyPr/>
          <a:lstStyle/>
          <a:p>
            <a:pPr eaLnBrk="1" hangingPunct="1"/>
            <a:r>
              <a:rPr lang="en-US">
                <a:latin typeface="Verdana" charset="0"/>
              </a:rPr>
              <a:t>The states are defined based on the status of a library loan item</a:t>
            </a:r>
          </a:p>
          <a:p>
            <a:pPr eaLnBrk="1" hangingPunct="1"/>
            <a:r>
              <a:rPr lang="en-US">
                <a:latin typeface="Verdana" charset="0"/>
              </a:rPr>
              <a:t>The diagram specifies the state changes for only one item in the library</a:t>
            </a:r>
          </a:p>
          <a:p>
            <a:pPr eaLnBrk="1" hangingPunct="1"/>
            <a:endParaRPr lang="en-US">
              <a:latin typeface="Verdana"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2EC6C34-BA35-4543-8673-F122BFE722BF}" type="datetime1">
              <a:rPr lang="en-US" sz="1200"/>
              <a:pPr/>
              <a:t>10/15/21</a:t>
            </a:fld>
            <a:endParaRPr lang="en-US" sz="1200"/>
          </a:p>
        </p:txBody>
      </p:sp>
      <p:sp>
        <p:nvSpPr>
          <p:cNvPr id="2662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8B7621D-0C52-8D49-8945-7BDF8BEA004D}" type="slidenum">
              <a:rPr lang="en-US" sz="1200"/>
              <a:pPr/>
              <a:t>6</a:t>
            </a:fld>
            <a:endParaRPr lang="en-US" sz="1200"/>
          </a:p>
        </p:txBody>
      </p:sp>
      <p:sp>
        <p:nvSpPr>
          <p:cNvPr id="26628" name="Rectangle 2"/>
          <p:cNvSpPr>
            <a:spLocks noGrp="1" noChangeArrowheads="1"/>
          </p:cNvSpPr>
          <p:nvPr>
            <p:ph type="title"/>
          </p:nvPr>
        </p:nvSpPr>
        <p:spPr/>
        <p:txBody>
          <a:bodyPr/>
          <a:lstStyle/>
          <a:p>
            <a:pPr eaLnBrk="1" hangingPunct="1"/>
            <a:r>
              <a:rPr lang="en-US">
                <a:latin typeface="Verdana" charset="0"/>
              </a:rPr>
              <a:t>Models</a:t>
            </a:r>
          </a:p>
        </p:txBody>
      </p:sp>
      <p:sp>
        <p:nvSpPr>
          <p:cNvPr id="26629" name="Rectangle 3"/>
          <p:cNvSpPr>
            <a:spLocks noGrp="1" noChangeArrowheads="1"/>
          </p:cNvSpPr>
          <p:nvPr>
            <p:ph type="body" idx="1"/>
          </p:nvPr>
        </p:nvSpPr>
        <p:spPr>
          <a:xfrm>
            <a:off x="685800" y="1752600"/>
            <a:ext cx="7772400" cy="4114800"/>
          </a:xfrm>
        </p:spPr>
        <p:txBody>
          <a:bodyPr/>
          <a:lstStyle/>
          <a:p>
            <a:pPr marL="342900" indent="-342900" eaLnBrk="1" hangingPunct="1">
              <a:lnSpc>
                <a:spcPct val="90000"/>
              </a:lnSpc>
            </a:pPr>
            <a:r>
              <a:rPr lang="en-US" sz="2600" dirty="0">
                <a:latin typeface="Verdana" charset="0"/>
              </a:rPr>
              <a:t>All the three models use a data dictionary</a:t>
            </a:r>
          </a:p>
          <a:p>
            <a:pPr marL="742950" lvl="1" indent="-285750" eaLnBrk="1" hangingPunct="1">
              <a:lnSpc>
                <a:spcPct val="90000"/>
              </a:lnSpc>
            </a:pPr>
            <a:r>
              <a:rPr lang="en-US" sz="2200" dirty="0">
                <a:latin typeface="Verdana" charset="0"/>
                <a:ea typeface="ＭＳ Ｐゴシック" charset="0"/>
              </a:rPr>
              <a:t>a collection of data objects in the application domain</a:t>
            </a:r>
          </a:p>
          <a:p>
            <a:pPr marL="342900" indent="-342900" eaLnBrk="1" hangingPunct="1">
              <a:lnSpc>
                <a:spcPct val="90000"/>
              </a:lnSpc>
            </a:pPr>
            <a:r>
              <a:rPr lang="en-US" sz="2600" dirty="0">
                <a:latin typeface="Verdana" charset="0"/>
              </a:rPr>
              <a:t>Entity-Relationship Diagrams (ERD)</a:t>
            </a:r>
          </a:p>
          <a:p>
            <a:pPr marL="742950" lvl="1" indent="-285750" eaLnBrk="1" hangingPunct="1">
              <a:lnSpc>
                <a:spcPct val="90000"/>
              </a:lnSpc>
            </a:pPr>
            <a:r>
              <a:rPr lang="en-US" sz="2200" dirty="0">
                <a:latin typeface="Verdana" charset="0"/>
                <a:ea typeface="ＭＳ Ｐゴシック" charset="0"/>
              </a:rPr>
              <a:t>a diagrammatic description of data objects</a:t>
            </a:r>
          </a:p>
          <a:p>
            <a:pPr marL="342900" indent="-342900" eaLnBrk="1" hangingPunct="1">
              <a:lnSpc>
                <a:spcPct val="90000"/>
              </a:lnSpc>
            </a:pPr>
            <a:r>
              <a:rPr lang="en-US" sz="2600" dirty="0">
                <a:latin typeface="Verdana" charset="0"/>
              </a:rPr>
              <a:t>Data Flow Diagrams (DFD)</a:t>
            </a:r>
          </a:p>
          <a:p>
            <a:pPr marL="742950" lvl="1" indent="-285750" eaLnBrk="1" hangingPunct="1">
              <a:lnSpc>
                <a:spcPct val="90000"/>
              </a:lnSpc>
            </a:pPr>
            <a:r>
              <a:rPr lang="en-US" sz="2200" dirty="0">
                <a:latin typeface="Verdana" charset="0"/>
                <a:ea typeface="ＭＳ Ｐゴシック" charset="0"/>
              </a:rPr>
              <a:t>indicate the processes involved and data flowing between the processes</a:t>
            </a:r>
          </a:p>
          <a:p>
            <a:pPr marL="342900" indent="-342900" eaLnBrk="1" hangingPunct="1">
              <a:lnSpc>
                <a:spcPct val="90000"/>
              </a:lnSpc>
            </a:pPr>
            <a:r>
              <a:rPr lang="en-US" sz="2600" dirty="0">
                <a:latin typeface="Verdana" charset="0"/>
              </a:rPr>
              <a:t>State-Transition Diagrams (STD)</a:t>
            </a:r>
          </a:p>
          <a:p>
            <a:pPr marL="742950" lvl="1" indent="-285750" eaLnBrk="1" hangingPunct="1">
              <a:lnSpc>
                <a:spcPct val="90000"/>
              </a:lnSpc>
            </a:pPr>
            <a:r>
              <a:rPr lang="en-US" sz="2200" dirty="0">
                <a:latin typeface="Verdana" charset="0"/>
                <a:ea typeface="ＭＳ Ｐゴシック" charset="0"/>
              </a:rPr>
              <a:t>a behavioral model of the system; indicates the states of the system/data objects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F09E551-364B-CA40-A707-9B4EB668B362}" type="datetime1">
              <a:rPr lang="en-US" sz="1200"/>
              <a:pPr/>
              <a:t>10/15/21</a:t>
            </a:fld>
            <a:endParaRPr lang="en-US" sz="1200"/>
          </a:p>
        </p:txBody>
      </p:sp>
      <p:sp>
        <p:nvSpPr>
          <p:cNvPr id="10035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00355"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ABA232E-7B3F-0E41-8017-C4CD19FD1701}" type="slidenum">
              <a:rPr lang="en-US" sz="1200"/>
              <a:pPr/>
              <a:t>60</a:t>
            </a:fld>
            <a:endParaRPr lang="en-US" sz="1200"/>
          </a:p>
        </p:txBody>
      </p:sp>
      <p:sp>
        <p:nvSpPr>
          <p:cNvPr id="100356" name="Rectangle 2"/>
          <p:cNvSpPr>
            <a:spLocks noGrp="1" noChangeArrowheads="1"/>
          </p:cNvSpPr>
          <p:nvPr>
            <p:ph type="title"/>
          </p:nvPr>
        </p:nvSpPr>
        <p:spPr>
          <a:xfrm>
            <a:off x="609600" y="152400"/>
            <a:ext cx="7772400" cy="1143000"/>
          </a:xfrm>
        </p:spPr>
        <p:txBody>
          <a:bodyPr/>
          <a:lstStyle/>
          <a:p>
            <a:pPr eaLnBrk="1" hangingPunct="1"/>
            <a:r>
              <a:rPr lang="en-US" dirty="0">
                <a:latin typeface="Verdana" charset="0"/>
              </a:rPr>
              <a:t>STD – Example 2</a:t>
            </a:r>
            <a:br>
              <a:rPr lang="en-US" dirty="0">
                <a:latin typeface="Verdana" charset="0"/>
              </a:rPr>
            </a:br>
            <a:r>
              <a:rPr lang="en-US" dirty="0">
                <a:latin typeface="Verdana" charset="0"/>
              </a:rPr>
              <a:t>User in a library</a:t>
            </a:r>
          </a:p>
        </p:txBody>
      </p:sp>
      <p:grpSp>
        <p:nvGrpSpPr>
          <p:cNvPr id="100357" name="Group 45"/>
          <p:cNvGrpSpPr>
            <a:grpSpLocks/>
          </p:cNvGrpSpPr>
          <p:nvPr/>
        </p:nvGrpSpPr>
        <p:grpSpPr bwMode="auto">
          <a:xfrm>
            <a:off x="228600" y="1447800"/>
            <a:ext cx="8763000" cy="4953000"/>
            <a:chOff x="240" y="816"/>
            <a:chExt cx="5520" cy="3120"/>
          </a:xfrm>
        </p:grpSpPr>
        <p:sp>
          <p:nvSpPr>
            <p:cNvPr id="100358" name="Oval 3"/>
            <p:cNvSpPr>
              <a:spLocks noChangeArrowheads="1"/>
            </p:cNvSpPr>
            <p:nvPr/>
          </p:nvSpPr>
          <p:spPr bwMode="auto">
            <a:xfrm>
              <a:off x="240" y="1392"/>
              <a:ext cx="240" cy="240"/>
            </a:xfrm>
            <a:prstGeom prst="ellipse">
              <a:avLst/>
            </a:prstGeom>
            <a:solidFill>
              <a:srgbClr val="FF66CC"/>
            </a:solidFill>
            <a:ln w="12700" cap="sq">
              <a:solidFill>
                <a:schemeClr val="tx1"/>
              </a:solidFill>
              <a:round/>
              <a:headEnd type="none" w="sm" len="sm"/>
              <a:tailEnd type="none" w="sm" len="sm"/>
            </a:ln>
          </p:spPr>
          <p:txBody>
            <a:bodyPr wrap="none" anchor="ctr"/>
            <a:lstStyle/>
            <a:p>
              <a:endParaRPr lang="en-US"/>
            </a:p>
          </p:txBody>
        </p:sp>
        <p:sp>
          <p:nvSpPr>
            <p:cNvPr id="100359" name="AutoShape 4"/>
            <p:cNvSpPr>
              <a:spLocks noChangeArrowheads="1"/>
            </p:cNvSpPr>
            <p:nvPr/>
          </p:nvSpPr>
          <p:spPr bwMode="auto">
            <a:xfrm>
              <a:off x="1104" y="1296"/>
              <a:ext cx="1008" cy="528"/>
            </a:xfrm>
            <a:prstGeom prst="roundRect">
              <a:avLst>
                <a:gd name="adj" fmla="val 16667"/>
              </a:avLst>
            </a:prstGeom>
            <a:solidFill>
              <a:srgbClr val="FF66CC"/>
            </a:solidFill>
            <a:ln w="12700" cap="sq">
              <a:solidFill>
                <a:schemeClr val="tx1"/>
              </a:solidFill>
              <a:round/>
              <a:headEnd type="none" w="sm" len="sm"/>
              <a:tailEnd type="none" w="sm" len="sm"/>
            </a:ln>
          </p:spPr>
          <p:txBody>
            <a:bodyPr wrap="none" anchor="ctr"/>
            <a:lstStyle/>
            <a:p>
              <a:pPr algn="ctr" eaLnBrk="1" hangingPunct="1"/>
              <a:r>
                <a:rPr lang="en-US" sz="2000">
                  <a:latin typeface="Times New Roman" charset="0"/>
                </a:rPr>
                <a:t>Not borrowed, </a:t>
              </a:r>
            </a:p>
            <a:p>
              <a:pPr algn="ctr" eaLnBrk="1" hangingPunct="1"/>
              <a:r>
                <a:rPr lang="en-US" sz="2000">
                  <a:latin typeface="Times New Roman" charset="0"/>
                </a:rPr>
                <a:t>Not reserved</a:t>
              </a:r>
            </a:p>
          </p:txBody>
        </p:sp>
        <p:sp>
          <p:nvSpPr>
            <p:cNvPr id="100360" name="AutoShape 5"/>
            <p:cNvSpPr>
              <a:spLocks noChangeArrowheads="1"/>
            </p:cNvSpPr>
            <p:nvPr/>
          </p:nvSpPr>
          <p:spPr bwMode="auto">
            <a:xfrm>
              <a:off x="3504" y="1344"/>
              <a:ext cx="1008" cy="528"/>
            </a:xfrm>
            <a:prstGeom prst="roundRect">
              <a:avLst>
                <a:gd name="adj" fmla="val 16667"/>
              </a:avLst>
            </a:prstGeom>
            <a:solidFill>
              <a:srgbClr val="FF66CC"/>
            </a:solidFill>
            <a:ln w="12700" cap="sq">
              <a:solidFill>
                <a:schemeClr val="tx1"/>
              </a:solidFill>
              <a:round/>
              <a:headEnd type="none" w="sm" len="sm"/>
              <a:tailEnd type="none" w="sm" len="sm"/>
            </a:ln>
          </p:spPr>
          <p:txBody>
            <a:bodyPr wrap="none" anchor="ctr"/>
            <a:lstStyle/>
            <a:p>
              <a:pPr algn="ctr" eaLnBrk="1" hangingPunct="1"/>
              <a:r>
                <a:rPr lang="en-US" sz="2000">
                  <a:latin typeface="Times New Roman" charset="0"/>
                </a:rPr>
                <a:t>Borrowed, </a:t>
              </a:r>
            </a:p>
            <a:p>
              <a:pPr algn="ctr" eaLnBrk="1" hangingPunct="1"/>
              <a:r>
                <a:rPr lang="en-US" sz="2000">
                  <a:latin typeface="Times New Roman" charset="0"/>
                </a:rPr>
                <a:t>Not reserved</a:t>
              </a:r>
            </a:p>
          </p:txBody>
        </p:sp>
        <p:sp>
          <p:nvSpPr>
            <p:cNvPr id="100361" name="AutoShape 6"/>
            <p:cNvSpPr>
              <a:spLocks noChangeArrowheads="1"/>
            </p:cNvSpPr>
            <p:nvPr/>
          </p:nvSpPr>
          <p:spPr bwMode="auto">
            <a:xfrm>
              <a:off x="1152" y="2928"/>
              <a:ext cx="1008" cy="528"/>
            </a:xfrm>
            <a:prstGeom prst="roundRect">
              <a:avLst>
                <a:gd name="adj" fmla="val 16667"/>
              </a:avLst>
            </a:prstGeom>
            <a:solidFill>
              <a:srgbClr val="FF66CC"/>
            </a:solidFill>
            <a:ln w="12700" cap="sq">
              <a:solidFill>
                <a:schemeClr val="tx1"/>
              </a:solidFill>
              <a:round/>
              <a:headEnd type="none" w="sm" len="sm"/>
              <a:tailEnd type="none" w="sm" len="sm"/>
            </a:ln>
          </p:spPr>
          <p:txBody>
            <a:bodyPr wrap="none" anchor="ctr"/>
            <a:lstStyle/>
            <a:p>
              <a:pPr algn="ctr" eaLnBrk="1" hangingPunct="1"/>
              <a:r>
                <a:rPr lang="en-US" sz="2000">
                  <a:latin typeface="Times New Roman" charset="0"/>
                </a:rPr>
                <a:t>Reserved, </a:t>
              </a:r>
            </a:p>
            <a:p>
              <a:pPr algn="ctr" eaLnBrk="1" hangingPunct="1"/>
              <a:r>
                <a:rPr lang="en-US" sz="2000">
                  <a:latin typeface="Times New Roman" charset="0"/>
                </a:rPr>
                <a:t>Not borrowed</a:t>
              </a:r>
            </a:p>
          </p:txBody>
        </p:sp>
        <p:sp>
          <p:nvSpPr>
            <p:cNvPr id="100362" name="AutoShape 7"/>
            <p:cNvSpPr>
              <a:spLocks noChangeArrowheads="1"/>
            </p:cNvSpPr>
            <p:nvPr/>
          </p:nvSpPr>
          <p:spPr bwMode="auto">
            <a:xfrm>
              <a:off x="3504" y="2928"/>
              <a:ext cx="1008" cy="528"/>
            </a:xfrm>
            <a:prstGeom prst="roundRect">
              <a:avLst>
                <a:gd name="adj" fmla="val 16667"/>
              </a:avLst>
            </a:prstGeom>
            <a:solidFill>
              <a:srgbClr val="FF66CC"/>
            </a:solidFill>
            <a:ln w="12700" cap="sq">
              <a:solidFill>
                <a:schemeClr val="tx1"/>
              </a:solidFill>
              <a:round/>
              <a:headEnd type="none" w="sm" len="sm"/>
              <a:tailEnd type="none" w="sm" len="sm"/>
            </a:ln>
          </p:spPr>
          <p:txBody>
            <a:bodyPr wrap="none" anchor="ctr"/>
            <a:lstStyle/>
            <a:p>
              <a:pPr algn="ctr" eaLnBrk="1" hangingPunct="1"/>
              <a:r>
                <a:rPr lang="en-US" sz="2000">
                  <a:latin typeface="Times New Roman" charset="0"/>
                </a:rPr>
                <a:t>Borrowed,</a:t>
              </a:r>
            </a:p>
            <a:p>
              <a:pPr algn="ctr" eaLnBrk="1" hangingPunct="1"/>
              <a:r>
                <a:rPr lang="en-US" sz="2000">
                  <a:latin typeface="Times New Roman" charset="0"/>
                </a:rPr>
                <a:t>Reserved</a:t>
              </a:r>
              <a:r>
                <a:rPr lang="en-US" sz="2000">
                  <a:solidFill>
                    <a:schemeClr val="bg2"/>
                  </a:solidFill>
                  <a:latin typeface="Times New Roman" charset="0"/>
                </a:rPr>
                <a:t> </a:t>
              </a:r>
            </a:p>
          </p:txBody>
        </p:sp>
        <p:sp>
          <p:nvSpPr>
            <p:cNvPr id="100363" name="AutoShape 8"/>
            <p:cNvSpPr>
              <a:spLocks noChangeArrowheads="1"/>
            </p:cNvSpPr>
            <p:nvPr/>
          </p:nvSpPr>
          <p:spPr bwMode="auto">
            <a:xfrm>
              <a:off x="4752" y="2160"/>
              <a:ext cx="1008" cy="528"/>
            </a:xfrm>
            <a:prstGeom prst="roundRect">
              <a:avLst>
                <a:gd name="adj" fmla="val 16667"/>
              </a:avLst>
            </a:prstGeom>
            <a:solidFill>
              <a:srgbClr val="FF66CC"/>
            </a:solidFill>
            <a:ln w="12700" cap="sq">
              <a:solidFill>
                <a:schemeClr val="tx1"/>
              </a:solidFill>
              <a:round/>
              <a:headEnd type="none" w="sm" len="sm"/>
              <a:tailEnd type="none" w="sm" len="sm"/>
            </a:ln>
          </p:spPr>
          <p:txBody>
            <a:bodyPr wrap="none" anchor="ctr"/>
            <a:lstStyle/>
            <a:p>
              <a:pPr algn="ctr" eaLnBrk="1" hangingPunct="1"/>
              <a:r>
                <a:rPr lang="en-US" sz="2000">
                  <a:latin typeface="Times New Roman" charset="0"/>
                </a:rPr>
                <a:t>Borrowed</a:t>
              </a:r>
            </a:p>
            <a:p>
              <a:pPr algn="ctr" eaLnBrk="1" hangingPunct="1"/>
              <a:r>
                <a:rPr lang="en-US" sz="2000">
                  <a:latin typeface="Times New Roman" charset="0"/>
                </a:rPr>
                <a:t>maximum</a:t>
              </a:r>
            </a:p>
          </p:txBody>
        </p:sp>
        <p:sp>
          <p:nvSpPr>
            <p:cNvPr id="100364" name="Line 9"/>
            <p:cNvSpPr>
              <a:spLocks noChangeShapeType="1"/>
            </p:cNvSpPr>
            <p:nvPr/>
          </p:nvSpPr>
          <p:spPr bwMode="auto">
            <a:xfrm>
              <a:off x="480" y="1536"/>
              <a:ext cx="624"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65" name="Line 10"/>
            <p:cNvSpPr>
              <a:spLocks noChangeShapeType="1"/>
            </p:cNvSpPr>
            <p:nvPr/>
          </p:nvSpPr>
          <p:spPr bwMode="auto">
            <a:xfrm>
              <a:off x="2112" y="1584"/>
              <a:ext cx="1392"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66" name="Text Box 11"/>
            <p:cNvSpPr txBox="1">
              <a:spLocks noChangeArrowheads="1"/>
            </p:cNvSpPr>
            <p:nvPr/>
          </p:nvSpPr>
          <p:spPr bwMode="auto">
            <a:xfrm>
              <a:off x="2208" y="1296"/>
              <a:ext cx="110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borrow</a:t>
              </a:r>
            </a:p>
          </p:txBody>
        </p:sp>
        <p:sp>
          <p:nvSpPr>
            <p:cNvPr id="100367" name="Line 12"/>
            <p:cNvSpPr>
              <a:spLocks noChangeShapeType="1"/>
            </p:cNvSpPr>
            <p:nvPr/>
          </p:nvSpPr>
          <p:spPr bwMode="auto">
            <a:xfrm>
              <a:off x="1632" y="1824"/>
              <a:ext cx="0" cy="1104"/>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68" name="Text Box 13"/>
            <p:cNvSpPr txBox="1">
              <a:spLocks noChangeArrowheads="1"/>
            </p:cNvSpPr>
            <p:nvPr/>
          </p:nvSpPr>
          <p:spPr bwMode="auto">
            <a:xfrm>
              <a:off x="912" y="2352"/>
              <a:ext cx="72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reserve</a:t>
              </a:r>
            </a:p>
          </p:txBody>
        </p:sp>
        <p:sp>
          <p:nvSpPr>
            <p:cNvPr id="100369" name="Line 14"/>
            <p:cNvSpPr>
              <a:spLocks noChangeShapeType="1"/>
            </p:cNvSpPr>
            <p:nvPr/>
          </p:nvSpPr>
          <p:spPr bwMode="auto">
            <a:xfrm>
              <a:off x="4032" y="1872"/>
              <a:ext cx="0" cy="1056"/>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70" name="Text Box 15"/>
            <p:cNvSpPr txBox="1">
              <a:spLocks noChangeArrowheads="1"/>
            </p:cNvSpPr>
            <p:nvPr/>
          </p:nvSpPr>
          <p:spPr bwMode="auto">
            <a:xfrm>
              <a:off x="3360" y="2352"/>
              <a:ext cx="72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reserve</a:t>
              </a:r>
            </a:p>
          </p:txBody>
        </p:sp>
        <p:sp>
          <p:nvSpPr>
            <p:cNvPr id="100371" name="Line 16"/>
            <p:cNvSpPr>
              <a:spLocks noChangeShapeType="1"/>
            </p:cNvSpPr>
            <p:nvPr/>
          </p:nvSpPr>
          <p:spPr bwMode="auto">
            <a:xfrm>
              <a:off x="2160" y="3216"/>
              <a:ext cx="1344"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72" name="Text Box 17"/>
            <p:cNvSpPr txBox="1">
              <a:spLocks noChangeArrowheads="1"/>
            </p:cNvSpPr>
            <p:nvPr/>
          </p:nvSpPr>
          <p:spPr bwMode="auto">
            <a:xfrm>
              <a:off x="2304" y="2928"/>
              <a:ext cx="110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borrow</a:t>
              </a:r>
            </a:p>
          </p:txBody>
        </p:sp>
        <p:sp>
          <p:nvSpPr>
            <p:cNvPr id="100373" name="Line 18"/>
            <p:cNvSpPr>
              <a:spLocks noChangeShapeType="1"/>
            </p:cNvSpPr>
            <p:nvPr/>
          </p:nvSpPr>
          <p:spPr bwMode="auto">
            <a:xfrm>
              <a:off x="1632" y="1104"/>
              <a:ext cx="0" cy="192"/>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74" name="Line 19"/>
            <p:cNvSpPr>
              <a:spLocks noChangeShapeType="1"/>
            </p:cNvSpPr>
            <p:nvPr/>
          </p:nvSpPr>
          <p:spPr bwMode="auto">
            <a:xfrm>
              <a:off x="1632" y="1104"/>
              <a:ext cx="235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00375" name="Line 20"/>
            <p:cNvSpPr>
              <a:spLocks noChangeShapeType="1"/>
            </p:cNvSpPr>
            <p:nvPr/>
          </p:nvSpPr>
          <p:spPr bwMode="auto">
            <a:xfrm>
              <a:off x="3984" y="1104"/>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00376" name="Text Box 21"/>
            <p:cNvSpPr txBox="1">
              <a:spLocks noChangeArrowheads="1"/>
            </p:cNvSpPr>
            <p:nvPr/>
          </p:nvSpPr>
          <p:spPr bwMode="auto">
            <a:xfrm>
              <a:off x="2160" y="816"/>
              <a:ext cx="9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return</a:t>
              </a:r>
            </a:p>
          </p:txBody>
        </p:sp>
        <p:sp>
          <p:nvSpPr>
            <p:cNvPr id="100377" name="Line 22"/>
            <p:cNvSpPr>
              <a:spLocks noChangeShapeType="1"/>
            </p:cNvSpPr>
            <p:nvPr/>
          </p:nvSpPr>
          <p:spPr bwMode="auto">
            <a:xfrm flipV="1">
              <a:off x="1632" y="3456"/>
              <a:ext cx="0" cy="24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78" name="Line 23"/>
            <p:cNvSpPr>
              <a:spLocks noChangeShapeType="1"/>
            </p:cNvSpPr>
            <p:nvPr/>
          </p:nvSpPr>
          <p:spPr bwMode="auto">
            <a:xfrm>
              <a:off x="1632" y="3696"/>
              <a:ext cx="220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00379" name="Line 24"/>
            <p:cNvSpPr>
              <a:spLocks noChangeShapeType="1"/>
            </p:cNvSpPr>
            <p:nvPr/>
          </p:nvSpPr>
          <p:spPr bwMode="auto">
            <a:xfrm flipV="1">
              <a:off x="3840" y="345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00380" name="Text Box 25"/>
            <p:cNvSpPr txBox="1">
              <a:spLocks noChangeArrowheads="1"/>
            </p:cNvSpPr>
            <p:nvPr/>
          </p:nvSpPr>
          <p:spPr bwMode="auto">
            <a:xfrm>
              <a:off x="2208" y="3456"/>
              <a:ext cx="110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return</a:t>
              </a:r>
            </a:p>
          </p:txBody>
        </p:sp>
        <p:sp>
          <p:nvSpPr>
            <p:cNvPr id="100381" name="Line 26"/>
            <p:cNvSpPr>
              <a:spLocks noChangeShapeType="1"/>
            </p:cNvSpPr>
            <p:nvPr/>
          </p:nvSpPr>
          <p:spPr bwMode="auto">
            <a:xfrm>
              <a:off x="5232" y="1584"/>
              <a:ext cx="0" cy="576"/>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82" name="Line 27"/>
            <p:cNvSpPr>
              <a:spLocks noChangeShapeType="1"/>
            </p:cNvSpPr>
            <p:nvPr/>
          </p:nvSpPr>
          <p:spPr bwMode="auto">
            <a:xfrm flipH="1">
              <a:off x="4512" y="1584"/>
              <a:ext cx="72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00383" name="Line 28"/>
            <p:cNvSpPr>
              <a:spLocks noChangeShapeType="1"/>
            </p:cNvSpPr>
            <p:nvPr/>
          </p:nvSpPr>
          <p:spPr bwMode="auto">
            <a:xfrm flipV="1">
              <a:off x="5232" y="2688"/>
              <a:ext cx="0" cy="528"/>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84" name="Line 29"/>
            <p:cNvSpPr>
              <a:spLocks noChangeShapeType="1"/>
            </p:cNvSpPr>
            <p:nvPr/>
          </p:nvSpPr>
          <p:spPr bwMode="auto">
            <a:xfrm flipH="1">
              <a:off x="4512" y="3216"/>
              <a:ext cx="72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00385" name="Text Box 30"/>
            <p:cNvSpPr txBox="1">
              <a:spLocks noChangeArrowheads="1"/>
            </p:cNvSpPr>
            <p:nvPr/>
          </p:nvSpPr>
          <p:spPr bwMode="auto">
            <a:xfrm>
              <a:off x="4560" y="1296"/>
              <a:ext cx="76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borrow</a:t>
              </a:r>
            </a:p>
          </p:txBody>
        </p:sp>
        <p:sp>
          <p:nvSpPr>
            <p:cNvPr id="100386" name="Text Box 31"/>
            <p:cNvSpPr txBox="1">
              <a:spLocks noChangeArrowheads="1"/>
            </p:cNvSpPr>
            <p:nvPr/>
          </p:nvSpPr>
          <p:spPr bwMode="auto">
            <a:xfrm>
              <a:off x="4608" y="3168"/>
              <a:ext cx="76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borrow</a:t>
              </a:r>
            </a:p>
          </p:txBody>
        </p:sp>
        <p:sp>
          <p:nvSpPr>
            <p:cNvPr id="100387" name="Line 32"/>
            <p:cNvSpPr>
              <a:spLocks noChangeShapeType="1"/>
            </p:cNvSpPr>
            <p:nvPr/>
          </p:nvSpPr>
          <p:spPr bwMode="auto">
            <a:xfrm flipH="1">
              <a:off x="4416" y="2640"/>
              <a:ext cx="336" cy="288"/>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88" name="Line 33"/>
            <p:cNvSpPr>
              <a:spLocks noChangeShapeType="1"/>
            </p:cNvSpPr>
            <p:nvPr/>
          </p:nvSpPr>
          <p:spPr bwMode="auto">
            <a:xfrm flipH="1" flipV="1">
              <a:off x="4368" y="1872"/>
              <a:ext cx="384" cy="336"/>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89" name="Text Box 34"/>
            <p:cNvSpPr txBox="1">
              <a:spLocks noChangeArrowheads="1"/>
            </p:cNvSpPr>
            <p:nvPr/>
          </p:nvSpPr>
          <p:spPr bwMode="auto">
            <a:xfrm>
              <a:off x="4512" y="1824"/>
              <a:ext cx="8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return</a:t>
              </a:r>
            </a:p>
          </p:txBody>
        </p:sp>
        <p:sp>
          <p:nvSpPr>
            <p:cNvPr id="100390" name="Text Box 35"/>
            <p:cNvSpPr txBox="1">
              <a:spLocks noChangeArrowheads="1"/>
            </p:cNvSpPr>
            <p:nvPr/>
          </p:nvSpPr>
          <p:spPr bwMode="auto">
            <a:xfrm>
              <a:off x="4512" y="2688"/>
              <a:ext cx="5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return</a:t>
              </a:r>
            </a:p>
          </p:txBody>
        </p:sp>
        <p:sp>
          <p:nvSpPr>
            <p:cNvPr id="100391" name="Line 36"/>
            <p:cNvSpPr>
              <a:spLocks noChangeShapeType="1"/>
            </p:cNvSpPr>
            <p:nvPr/>
          </p:nvSpPr>
          <p:spPr bwMode="auto">
            <a:xfrm flipV="1">
              <a:off x="4032" y="3456"/>
              <a:ext cx="0" cy="24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92" name="Line 37"/>
            <p:cNvSpPr>
              <a:spLocks noChangeShapeType="1"/>
            </p:cNvSpPr>
            <p:nvPr/>
          </p:nvSpPr>
          <p:spPr bwMode="auto">
            <a:xfrm>
              <a:off x="4368" y="345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00393" name="Line 38"/>
            <p:cNvSpPr>
              <a:spLocks noChangeShapeType="1"/>
            </p:cNvSpPr>
            <p:nvPr/>
          </p:nvSpPr>
          <p:spPr bwMode="auto">
            <a:xfrm flipH="1">
              <a:off x="4032" y="3696"/>
              <a:ext cx="33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00394" name="Text Box 39"/>
            <p:cNvSpPr txBox="1">
              <a:spLocks noChangeArrowheads="1"/>
            </p:cNvSpPr>
            <p:nvPr/>
          </p:nvSpPr>
          <p:spPr bwMode="auto">
            <a:xfrm>
              <a:off x="4032" y="3648"/>
              <a:ext cx="8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reserve</a:t>
              </a:r>
            </a:p>
          </p:txBody>
        </p:sp>
        <p:sp>
          <p:nvSpPr>
            <p:cNvPr id="100395" name="Line 40"/>
            <p:cNvSpPr>
              <a:spLocks noChangeShapeType="1"/>
            </p:cNvSpPr>
            <p:nvPr/>
          </p:nvSpPr>
          <p:spPr bwMode="auto">
            <a:xfrm>
              <a:off x="816" y="3264"/>
              <a:ext cx="336" cy="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00396" name="Line 41"/>
            <p:cNvSpPr>
              <a:spLocks noChangeShapeType="1"/>
            </p:cNvSpPr>
            <p:nvPr/>
          </p:nvSpPr>
          <p:spPr bwMode="auto">
            <a:xfrm>
              <a:off x="816" y="3264"/>
              <a:ext cx="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00397" name="Line 42"/>
            <p:cNvSpPr>
              <a:spLocks noChangeShapeType="1"/>
            </p:cNvSpPr>
            <p:nvPr/>
          </p:nvSpPr>
          <p:spPr bwMode="auto">
            <a:xfrm>
              <a:off x="816" y="364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00398" name="Line 43"/>
            <p:cNvSpPr>
              <a:spLocks noChangeShapeType="1"/>
            </p:cNvSpPr>
            <p:nvPr/>
          </p:nvSpPr>
          <p:spPr bwMode="auto">
            <a:xfrm flipV="1">
              <a:off x="1392" y="3456"/>
              <a:ext cx="0"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00399" name="Text Box 44"/>
            <p:cNvSpPr txBox="1">
              <a:spLocks noChangeArrowheads="1"/>
            </p:cNvSpPr>
            <p:nvPr/>
          </p:nvSpPr>
          <p:spPr bwMode="auto">
            <a:xfrm>
              <a:off x="672" y="3600"/>
              <a:ext cx="76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rPr>
                <a:t>reserve</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7C0C07C-2688-4E4B-8AD6-DCD8F3B321A6}" type="datetime1">
              <a:rPr lang="en-US" sz="1200"/>
              <a:pPr/>
              <a:t>10/15/21</a:t>
            </a:fld>
            <a:endParaRPr lang="en-US" sz="1200"/>
          </a:p>
        </p:txBody>
      </p:sp>
      <p:sp>
        <p:nvSpPr>
          <p:cNvPr id="10137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0137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8CA04CE-9CA6-834B-9237-43D986AEE77F}" type="slidenum">
              <a:rPr lang="en-US" sz="1200"/>
              <a:pPr/>
              <a:t>61</a:t>
            </a:fld>
            <a:endParaRPr lang="en-US" sz="1200"/>
          </a:p>
        </p:txBody>
      </p:sp>
      <p:sp>
        <p:nvSpPr>
          <p:cNvPr id="101380" name="Rectangle 2"/>
          <p:cNvSpPr>
            <a:spLocks noGrp="1" noChangeArrowheads="1"/>
          </p:cNvSpPr>
          <p:nvPr>
            <p:ph type="title"/>
          </p:nvPr>
        </p:nvSpPr>
        <p:spPr/>
        <p:txBody>
          <a:bodyPr/>
          <a:lstStyle/>
          <a:p>
            <a:pPr eaLnBrk="1" hangingPunct="1"/>
            <a:r>
              <a:rPr lang="en-US">
                <a:latin typeface="Verdana" charset="0"/>
              </a:rPr>
              <a:t>STD for Library - Explanation</a:t>
            </a:r>
          </a:p>
        </p:txBody>
      </p:sp>
      <p:sp>
        <p:nvSpPr>
          <p:cNvPr id="101381" name="Rectangle 3"/>
          <p:cNvSpPr>
            <a:spLocks noGrp="1" noChangeArrowheads="1"/>
          </p:cNvSpPr>
          <p:nvPr>
            <p:ph type="body" idx="1"/>
          </p:nvPr>
        </p:nvSpPr>
        <p:spPr/>
        <p:txBody>
          <a:bodyPr/>
          <a:lstStyle/>
          <a:p>
            <a:pPr eaLnBrk="1" hangingPunct="1"/>
            <a:r>
              <a:rPr lang="en-US">
                <a:latin typeface="Verdana" charset="0"/>
              </a:rPr>
              <a:t>The states are now defined based on the status of a user </a:t>
            </a:r>
          </a:p>
          <a:p>
            <a:pPr eaLnBrk="1" hangingPunct="1"/>
            <a:r>
              <a:rPr lang="en-US">
                <a:latin typeface="Verdana" charset="0"/>
              </a:rPr>
              <a:t>The diagram shows the state changes for only one user in the library</a:t>
            </a:r>
          </a:p>
          <a:p>
            <a:pPr eaLnBrk="1" hangingPunct="1"/>
            <a:r>
              <a:rPr lang="en-US">
                <a:latin typeface="Verdana" charset="0"/>
              </a:rPr>
              <a:t>It may look very similar to the STD for an item, but there are subtle differences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Date Placeholder 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F4C6190-825A-C946-B2D0-B8D1793B7C2E}" type="datetime1">
              <a:rPr lang="en-US" sz="1200"/>
              <a:pPr/>
              <a:t>10/15/21</a:t>
            </a:fld>
            <a:endParaRPr lang="en-US" sz="1200"/>
          </a:p>
        </p:txBody>
      </p:sp>
      <p:sp>
        <p:nvSpPr>
          <p:cNvPr id="10240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02403"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DEDA1A5-1E40-0E4D-821E-6CEC4B2CED23}" type="slidenum">
              <a:rPr lang="en-US" sz="1200"/>
              <a:pPr/>
              <a:t>62</a:t>
            </a:fld>
            <a:endParaRPr lang="en-US" sz="1200"/>
          </a:p>
        </p:txBody>
      </p:sp>
      <p:sp>
        <p:nvSpPr>
          <p:cNvPr id="102404" name="Rectangle 2"/>
          <p:cNvSpPr>
            <a:spLocks noGrp="1" noChangeArrowheads="1"/>
          </p:cNvSpPr>
          <p:nvPr>
            <p:ph type="title"/>
          </p:nvPr>
        </p:nvSpPr>
        <p:spPr/>
        <p:txBody>
          <a:bodyPr/>
          <a:lstStyle/>
          <a:p>
            <a:pPr eaLnBrk="1" hangingPunct="1"/>
            <a:r>
              <a:rPr lang="en-US">
                <a:latin typeface="Verdana" charset="0"/>
              </a:rPr>
              <a:t>STD – Example 3</a:t>
            </a:r>
          </a:p>
        </p:txBody>
      </p:sp>
      <p:sp>
        <p:nvSpPr>
          <p:cNvPr id="102405" name="Text Box 3"/>
          <p:cNvSpPr txBox="1">
            <a:spLocks noChangeArrowheads="1"/>
          </p:cNvSpPr>
          <p:nvPr/>
        </p:nvSpPr>
        <p:spPr bwMode="auto">
          <a:xfrm>
            <a:off x="838200" y="2209800"/>
            <a:ext cx="7620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a:latin typeface="Times New Roman" charset="0"/>
              </a:rPr>
              <a:t>Develop the STD for the objects in the phone book.</a:t>
            </a:r>
          </a:p>
        </p:txBody>
      </p:sp>
      <p:sp>
        <p:nvSpPr>
          <p:cNvPr id="102406" name="Text Box 4"/>
          <p:cNvSpPr txBox="1">
            <a:spLocks noChangeArrowheads="1"/>
          </p:cNvSpPr>
          <p:nvPr/>
        </p:nvSpPr>
        <p:spPr bwMode="auto">
          <a:xfrm>
            <a:off x="914400" y="3200400"/>
            <a:ext cx="7391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a:latin typeface="Times New Roman" charset="0"/>
              </a:rPr>
              <a:t>Are there any interesting state transition diagrams?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A6132E1-A346-2449-976E-18CB4D397B77}" type="datetime1">
              <a:rPr lang="en-US" sz="1200"/>
              <a:pPr/>
              <a:t>10/15/21</a:t>
            </a:fld>
            <a:endParaRPr lang="en-US" sz="1200"/>
          </a:p>
        </p:txBody>
      </p:sp>
      <p:sp>
        <p:nvSpPr>
          <p:cNvPr id="10342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0342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EE02D8D-7369-9F4D-9CB1-E5E61DE4E5DB}" type="slidenum">
              <a:rPr lang="en-US" sz="1200"/>
              <a:pPr/>
              <a:t>63</a:t>
            </a:fld>
            <a:endParaRPr lang="en-US" sz="1200"/>
          </a:p>
        </p:txBody>
      </p:sp>
      <p:sp>
        <p:nvSpPr>
          <p:cNvPr id="103428" name="Rectangle 2"/>
          <p:cNvSpPr>
            <a:spLocks noGrp="1" noChangeArrowheads="1"/>
          </p:cNvSpPr>
          <p:nvPr>
            <p:ph type="title"/>
          </p:nvPr>
        </p:nvSpPr>
        <p:spPr/>
        <p:txBody>
          <a:bodyPr/>
          <a:lstStyle/>
          <a:p>
            <a:pPr eaLnBrk="1" hangingPunct="1"/>
            <a:r>
              <a:rPr lang="en-US">
                <a:latin typeface="Verdana" charset="0"/>
              </a:rPr>
              <a:t>Example 4</a:t>
            </a:r>
          </a:p>
        </p:txBody>
      </p:sp>
      <p:sp>
        <p:nvSpPr>
          <p:cNvPr id="103429" name="Rectangle 3"/>
          <p:cNvSpPr>
            <a:spLocks noGrp="1" noChangeArrowheads="1"/>
          </p:cNvSpPr>
          <p:nvPr>
            <p:ph type="body" idx="1"/>
          </p:nvPr>
        </p:nvSpPr>
        <p:spPr>
          <a:xfrm>
            <a:off x="566738" y="1752600"/>
            <a:ext cx="8001000" cy="1066800"/>
          </a:xfrm>
        </p:spPr>
        <p:txBody>
          <a:bodyPr/>
          <a:lstStyle/>
          <a:p>
            <a:pPr eaLnBrk="1" hangingPunct="1"/>
            <a:r>
              <a:rPr lang="en-US">
                <a:latin typeface="Verdana" charset="0"/>
              </a:rPr>
              <a:t>State Transition Diagram for a garage door </a:t>
            </a:r>
          </a:p>
        </p:txBody>
      </p:sp>
      <p:grpSp>
        <p:nvGrpSpPr>
          <p:cNvPr id="103430" name="Group 20"/>
          <p:cNvGrpSpPr>
            <a:grpSpLocks/>
          </p:cNvGrpSpPr>
          <p:nvPr/>
        </p:nvGrpSpPr>
        <p:grpSpPr bwMode="auto">
          <a:xfrm>
            <a:off x="1076325" y="3117850"/>
            <a:ext cx="6391275" cy="1835150"/>
            <a:chOff x="237" y="1964"/>
            <a:chExt cx="4026" cy="1156"/>
          </a:xfrm>
        </p:grpSpPr>
        <p:sp>
          <p:nvSpPr>
            <p:cNvPr id="103431" name="AutoShape 4"/>
            <p:cNvSpPr>
              <a:spLocks noChangeArrowheads="1"/>
            </p:cNvSpPr>
            <p:nvPr/>
          </p:nvSpPr>
          <p:spPr bwMode="auto">
            <a:xfrm>
              <a:off x="1056" y="2016"/>
              <a:ext cx="624"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Closed</a:t>
              </a:r>
            </a:p>
          </p:txBody>
        </p:sp>
        <p:sp>
          <p:nvSpPr>
            <p:cNvPr id="103432" name="AutoShape 5"/>
            <p:cNvSpPr>
              <a:spLocks noChangeArrowheads="1"/>
            </p:cNvSpPr>
            <p:nvPr/>
          </p:nvSpPr>
          <p:spPr bwMode="auto">
            <a:xfrm>
              <a:off x="2928" y="2832"/>
              <a:ext cx="624"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Open</a:t>
              </a:r>
            </a:p>
          </p:txBody>
        </p:sp>
        <p:sp>
          <p:nvSpPr>
            <p:cNvPr id="103433" name="AutoShape 6"/>
            <p:cNvSpPr>
              <a:spLocks noChangeArrowheads="1"/>
            </p:cNvSpPr>
            <p:nvPr/>
          </p:nvSpPr>
          <p:spPr bwMode="auto">
            <a:xfrm>
              <a:off x="1056" y="2832"/>
              <a:ext cx="624"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Closing</a:t>
              </a:r>
            </a:p>
          </p:txBody>
        </p:sp>
        <p:sp>
          <p:nvSpPr>
            <p:cNvPr id="103434" name="AutoShape 7"/>
            <p:cNvSpPr>
              <a:spLocks noChangeArrowheads="1"/>
            </p:cNvSpPr>
            <p:nvPr/>
          </p:nvSpPr>
          <p:spPr bwMode="auto">
            <a:xfrm>
              <a:off x="2832" y="2016"/>
              <a:ext cx="624"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Opening</a:t>
              </a:r>
            </a:p>
          </p:txBody>
        </p:sp>
        <p:sp>
          <p:nvSpPr>
            <p:cNvPr id="103435" name="Freeform 8"/>
            <p:cNvSpPr>
              <a:spLocks/>
            </p:cNvSpPr>
            <p:nvPr/>
          </p:nvSpPr>
          <p:spPr bwMode="auto">
            <a:xfrm>
              <a:off x="1680" y="2160"/>
              <a:ext cx="1104" cy="1"/>
            </a:xfrm>
            <a:custGeom>
              <a:avLst/>
              <a:gdLst>
                <a:gd name="T0" fmla="*/ 0 w 1104"/>
                <a:gd name="T1" fmla="*/ 0 h 1"/>
                <a:gd name="T2" fmla="*/ 1100 w 1104"/>
                <a:gd name="T3" fmla="*/ 0 h 1"/>
                <a:gd name="T4" fmla="*/ 1104 w 1104"/>
                <a:gd name="T5" fmla="*/ 1 h 1"/>
                <a:gd name="T6" fmla="*/ 0 60000 65536"/>
                <a:gd name="T7" fmla="*/ 0 60000 65536"/>
                <a:gd name="T8" fmla="*/ 0 60000 65536"/>
                <a:gd name="T9" fmla="*/ 0 w 1104"/>
                <a:gd name="T10" fmla="*/ 0 h 1"/>
                <a:gd name="T11" fmla="*/ 1104 w 1104"/>
                <a:gd name="T12" fmla="*/ 1 h 1"/>
              </a:gdLst>
              <a:ahLst/>
              <a:cxnLst>
                <a:cxn ang="T6">
                  <a:pos x="T0" y="T1"/>
                </a:cxn>
                <a:cxn ang="T7">
                  <a:pos x="T2" y="T3"/>
                </a:cxn>
                <a:cxn ang="T8">
                  <a:pos x="T4" y="T5"/>
                </a:cxn>
              </a:cxnLst>
              <a:rect l="T9" t="T10" r="T11" b="T12"/>
              <a:pathLst>
                <a:path w="1104" h="1">
                  <a:moveTo>
                    <a:pt x="0" y="0"/>
                  </a:moveTo>
                  <a:lnTo>
                    <a:pt x="1100" y="0"/>
                  </a:lnTo>
                  <a:lnTo>
                    <a:pt x="1104" y="1"/>
                  </a:ln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436" name="Line 9"/>
            <p:cNvSpPr>
              <a:spLocks noChangeShapeType="1"/>
            </p:cNvSpPr>
            <p:nvPr/>
          </p:nvSpPr>
          <p:spPr bwMode="auto">
            <a:xfrm>
              <a:off x="3120" y="2304"/>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3437" name="Line 10"/>
            <p:cNvSpPr>
              <a:spLocks noChangeShapeType="1"/>
            </p:cNvSpPr>
            <p:nvPr/>
          </p:nvSpPr>
          <p:spPr bwMode="auto">
            <a:xfrm flipH="1">
              <a:off x="1680" y="2976"/>
              <a:ext cx="1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3438" name="Line 11"/>
            <p:cNvSpPr>
              <a:spLocks noChangeShapeType="1"/>
            </p:cNvSpPr>
            <p:nvPr/>
          </p:nvSpPr>
          <p:spPr bwMode="auto">
            <a:xfrm flipV="1">
              <a:off x="1632" y="2304"/>
              <a:ext cx="1248"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3439" name="Line 12"/>
            <p:cNvSpPr>
              <a:spLocks noChangeShapeType="1"/>
            </p:cNvSpPr>
            <p:nvPr/>
          </p:nvSpPr>
          <p:spPr bwMode="auto">
            <a:xfrm flipV="1">
              <a:off x="1344" y="2304"/>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3440" name="Text Box 13"/>
            <p:cNvSpPr txBox="1">
              <a:spLocks noChangeArrowheads="1"/>
            </p:cNvSpPr>
            <p:nvPr/>
          </p:nvSpPr>
          <p:spPr bwMode="auto">
            <a:xfrm>
              <a:off x="1776" y="1964"/>
              <a:ext cx="792"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400"/>
                <a:t>pressButton</a:t>
              </a:r>
            </a:p>
          </p:txBody>
        </p:sp>
        <p:sp>
          <p:nvSpPr>
            <p:cNvPr id="103441" name="Text Box 14"/>
            <p:cNvSpPr txBox="1">
              <a:spLocks noChangeArrowheads="1"/>
            </p:cNvSpPr>
            <p:nvPr/>
          </p:nvSpPr>
          <p:spPr bwMode="auto">
            <a:xfrm>
              <a:off x="1872" y="2800"/>
              <a:ext cx="792"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400"/>
                <a:t>pressButton</a:t>
              </a:r>
            </a:p>
          </p:txBody>
        </p:sp>
        <p:sp>
          <p:nvSpPr>
            <p:cNvPr id="103442" name="Text Box 15"/>
            <p:cNvSpPr txBox="1">
              <a:spLocks noChangeArrowheads="1"/>
            </p:cNvSpPr>
            <p:nvPr/>
          </p:nvSpPr>
          <p:spPr bwMode="auto">
            <a:xfrm>
              <a:off x="1824" y="2368"/>
              <a:ext cx="792"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400"/>
                <a:t>pressButton</a:t>
              </a:r>
            </a:p>
          </p:txBody>
        </p:sp>
        <p:sp>
          <p:nvSpPr>
            <p:cNvPr id="103443" name="Text Box 16"/>
            <p:cNvSpPr txBox="1">
              <a:spLocks noChangeArrowheads="1"/>
            </p:cNvSpPr>
            <p:nvPr/>
          </p:nvSpPr>
          <p:spPr bwMode="auto">
            <a:xfrm>
              <a:off x="3095" y="2464"/>
              <a:ext cx="116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400"/>
                <a:t>openingCompleted</a:t>
              </a:r>
            </a:p>
          </p:txBody>
        </p:sp>
        <p:sp>
          <p:nvSpPr>
            <p:cNvPr id="103444" name="Text Box 17"/>
            <p:cNvSpPr txBox="1">
              <a:spLocks noChangeArrowheads="1"/>
            </p:cNvSpPr>
            <p:nvPr/>
          </p:nvSpPr>
          <p:spPr bwMode="auto">
            <a:xfrm>
              <a:off x="237" y="2464"/>
              <a:ext cx="1107"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400"/>
                <a:t>closingCompleted</a:t>
              </a:r>
            </a:p>
          </p:txBody>
        </p:sp>
        <p:sp>
          <p:nvSpPr>
            <p:cNvPr id="103445" name="Oval 18"/>
            <p:cNvSpPr>
              <a:spLocks noChangeArrowheads="1"/>
            </p:cNvSpPr>
            <p:nvPr/>
          </p:nvSpPr>
          <p:spPr bwMode="auto">
            <a:xfrm>
              <a:off x="672" y="2112"/>
              <a:ext cx="96" cy="96"/>
            </a:xfrm>
            <a:prstGeom prst="ellipse">
              <a:avLst/>
            </a:prstGeom>
            <a:solidFill>
              <a:schemeClr val="tx2"/>
            </a:solidFill>
            <a:ln w="9525">
              <a:solidFill>
                <a:schemeClr val="tx1"/>
              </a:solidFill>
              <a:round/>
              <a:headEnd/>
              <a:tailEnd/>
            </a:ln>
          </p:spPr>
          <p:txBody>
            <a:bodyPr wrap="none" anchor="ctr"/>
            <a:lstStyle/>
            <a:p>
              <a:endParaRPr lang="en-US"/>
            </a:p>
          </p:txBody>
        </p:sp>
        <p:sp>
          <p:nvSpPr>
            <p:cNvPr id="103446" name="Line 19"/>
            <p:cNvSpPr>
              <a:spLocks noChangeShapeType="1"/>
            </p:cNvSpPr>
            <p:nvPr/>
          </p:nvSpPr>
          <p:spPr bwMode="auto">
            <a:xfrm>
              <a:off x="768" y="216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5756F02-9119-8841-BB63-7B58D09259D9}" type="datetime1">
              <a:rPr lang="en-US" sz="1200"/>
              <a:pPr/>
              <a:t>10/15/21</a:t>
            </a:fld>
            <a:endParaRPr lang="en-US" sz="1200"/>
          </a:p>
        </p:txBody>
      </p:sp>
      <p:sp>
        <p:nvSpPr>
          <p:cNvPr id="10445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0445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B0B2014-E804-C044-8445-093E0A93D89B}" type="slidenum">
              <a:rPr lang="en-US" sz="1200"/>
              <a:pPr/>
              <a:t>64</a:t>
            </a:fld>
            <a:endParaRPr lang="en-US" sz="1200"/>
          </a:p>
        </p:txBody>
      </p:sp>
      <p:sp>
        <p:nvSpPr>
          <p:cNvPr id="104452" name="Rectangle 2"/>
          <p:cNvSpPr>
            <a:spLocks noGrp="1" noChangeArrowheads="1"/>
          </p:cNvSpPr>
          <p:nvPr>
            <p:ph type="title"/>
          </p:nvPr>
        </p:nvSpPr>
        <p:spPr/>
        <p:txBody>
          <a:bodyPr/>
          <a:lstStyle/>
          <a:p>
            <a:pPr eaLnBrk="1" hangingPunct="1"/>
            <a:r>
              <a:rPr lang="en-US">
                <a:latin typeface="Verdana" charset="0"/>
              </a:rPr>
              <a:t>Guarded Transition</a:t>
            </a:r>
          </a:p>
        </p:txBody>
      </p:sp>
      <p:sp>
        <p:nvSpPr>
          <p:cNvPr id="104453" name="Rectangle 3"/>
          <p:cNvSpPr>
            <a:spLocks noGrp="1" noChangeArrowheads="1"/>
          </p:cNvSpPr>
          <p:nvPr>
            <p:ph type="body" idx="1"/>
          </p:nvPr>
        </p:nvSpPr>
        <p:spPr/>
        <p:txBody>
          <a:bodyPr/>
          <a:lstStyle/>
          <a:p>
            <a:pPr eaLnBrk="1" hangingPunct="1"/>
            <a:r>
              <a:rPr lang="en-US" sz="2600">
                <a:latin typeface="Verdana" charset="0"/>
              </a:rPr>
              <a:t>A guard is a predicate expression associated with an event</a:t>
            </a:r>
          </a:p>
          <a:p>
            <a:pPr eaLnBrk="1" hangingPunct="1"/>
            <a:r>
              <a:rPr lang="en-US" sz="2600">
                <a:latin typeface="Verdana" charset="0"/>
              </a:rPr>
              <a:t>A guarded transition can not fire unless</a:t>
            </a:r>
          </a:p>
          <a:p>
            <a:pPr lvl="1" eaLnBrk="1" hangingPunct="1"/>
            <a:r>
              <a:rPr lang="en-US" sz="2200">
                <a:latin typeface="Verdana" charset="0"/>
                <a:ea typeface="ＭＳ Ｐゴシック" charset="0"/>
              </a:rPr>
              <a:t>The system is in the accepting state for this transition</a:t>
            </a:r>
          </a:p>
          <a:p>
            <a:pPr lvl="1" eaLnBrk="1" hangingPunct="1"/>
            <a:r>
              <a:rPr lang="en-US" sz="2200">
                <a:latin typeface="Verdana" charset="0"/>
                <a:ea typeface="ＭＳ Ｐゴシック" charset="0"/>
              </a:rPr>
              <a:t>The guarded event occurs</a:t>
            </a:r>
          </a:p>
          <a:p>
            <a:pPr lvl="1" eaLnBrk="1" hangingPunct="1"/>
            <a:r>
              <a:rPr lang="en-US" sz="2200">
                <a:latin typeface="Verdana" charset="0"/>
                <a:ea typeface="ＭＳ Ｐゴシック" charset="0"/>
              </a:rPr>
              <a:t>The guarded predicate evaluates to true</a:t>
            </a:r>
          </a:p>
          <a:p>
            <a:pPr eaLnBrk="1" hangingPunct="1"/>
            <a:r>
              <a:rPr lang="en-US" sz="2600">
                <a:latin typeface="Verdana" charset="0"/>
              </a:rPr>
              <a:t>A transition without an explicit guard is equivalent to a transition with a guard of true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7A7A9E84-864F-B04F-A684-6FF546756290}" type="datetime1">
              <a:rPr lang="en-US" sz="1200"/>
              <a:pPr/>
              <a:t>10/15/21</a:t>
            </a:fld>
            <a:endParaRPr lang="en-US" sz="1200"/>
          </a:p>
        </p:txBody>
      </p:sp>
      <p:sp>
        <p:nvSpPr>
          <p:cNvPr id="10547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F98B8637-FFF5-C14F-ACE4-06CE291A84E4}" type="slidenum">
              <a:rPr lang="en-US" sz="1200"/>
              <a:pPr/>
              <a:t>65</a:t>
            </a:fld>
            <a:endParaRPr lang="en-US" sz="1200"/>
          </a:p>
        </p:txBody>
      </p:sp>
      <p:sp>
        <p:nvSpPr>
          <p:cNvPr id="105476" name="Rectangle 2"/>
          <p:cNvSpPr>
            <a:spLocks noGrp="1" noChangeArrowheads="1"/>
          </p:cNvSpPr>
          <p:nvPr>
            <p:ph type="title"/>
          </p:nvPr>
        </p:nvSpPr>
        <p:spPr/>
        <p:txBody>
          <a:bodyPr/>
          <a:lstStyle/>
          <a:p>
            <a:pPr eaLnBrk="1" hangingPunct="1"/>
            <a:r>
              <a:rPr lang="en-US">
                <a:latin typeface="Verdana" charset="0"/>
              </a:rPr>
              <a:t>Example – Stack Model</a:t>
            </a:r>
          </a:p>
        </p:txBody>
      </p:sp>
      <p:graphicFrame>
        <p:nvGraphicFramePr>
          <p:cNvPr id="105477" name="Object 2"/>
          <p:cNvGraphicFramePr>
            <a:graphicFrameLocks noGrp="1" noChangeAspect="1"/>
          </p:cNvGraphicFramePr>
          <p:nvPr>
            <p:ph idx="1"/>
          </p:nvPr>
        </p:nvGraphicFramePr>
        <p:xfrm>
          <a:off x="1143000" y="1981200"/>
          <a:ext cx="6858000" cy="4114800"/>
        </p:xfrm>
        <a:graphic>
          <a:graphicData uri="http://schemas.openxmlformats.org/presentationml/2006/ole">
            <mc:AlternateContent xmlns:mc="http://schemas.openxmlformats.org/markup-compatibility/2006">
              <mc:Choice xmlns:v="urn:schemas-microsoft-com:vml" Requires="v">
                <p:oleObj spid="_x0000_s105628" name="Bitmap Image" r:id="rId3" imgW="5276190" imgH="3409524" progId="Paint.Picture">
                  <p:embed/>
                </p:oleObj>
              </mc:Choice>
              <mc:Fallback>
                <p:oleObj name="Bitmap Image" r:id="rId3" imgW="5276190" imgH="3409524"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81200"/>
                        <a:ext cx="68580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98D811C-0E70-FD4D-8AEE-B024CE36B52B}" type="datetime1">
              <a:rPr lang="en-US" sz="1200"/>
              <a:pPr/>
              <a:t>10/15/21</a:t>
            </a:fld>
            <a:endParaRPr lang="en-US" sz="1200"/>
          </a:p>
        </p:txBody>
      </p:sp>
      <p:sp>
        <p:nvSpPr>
          <p:cNvPr id="10649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0649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A6A038E-73AA-8A4D-8216-443BF216DDE0}" type="slidenum">
              <a:rPr lang="en-US" sz="1200"/>
              <a:pPr/>
              <a:t>66</a:t>
            </a:fld>
            <a:endParaRPr lang="en-US" sz="1200"/>
          </a:p>
        </p:txBody>
      </p:sp>
      <p:sp>
        <p:nvSpPr>
          <p:cNvPr id="106500" name="Rectangle 2"/>
          <p:cNvSpPr>
            <a:spLocks noGrp="1" noChangeArrowheads="1"/>
          </p:cNvSpPr>
          <p:nvPr>
            <p:ph type="title"/>
          </p:nvPr>
        </p:nvSpPr>
        <p:spPr>
          <a:xfrm>
            <a:off x="574675" y="381000"/>
            <a:ext cx="8001000" cy="1216025"/>
          </a:xfrm>
        </p:spPr>
        <p:txBody>
          <a:bodyPr/>
          <a:lstStyle/>
          <a:p>
            <a:pPr eaLnBrk="1" hangingPunct="1"/>
            <a:r>
              <a:rPr lang="en-US">
                <a:latin typeface="Verdana" charset="0"/>
              </a:rPr>
              <a:t>State Diagram of a CourseSection class		</a:t>
            </a:r>
          </a:p>
        </p:txBody>
      </p:sp>
      <p:pic>
        <p:nvPicPr>
          <p:cNvPr id="10650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19150" y="2438400"/>
            <a:ext cx="7494588" cy="2895600"/>
          </a:xfr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DFACF00-9EFD-424B-A396-6457B1FE298E}" type="datetime1">
              <a:rPr lang="en-US" sz="1200"/>
              <a:pPr/>
              <a:t>10/15/21</a:t>
            </a:fld>
            <a:endParaRPr lang="en-US" sz="1200"/>
          </a:p>
        </p:txBody>
      </p:sp>
      <p:sp>
        <p:nvSpPr>
          <p:cNvPr id="10854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0854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737385D-2C95-824E-A0D7-839E1E89D913}" type="slidenum">
              <a:rPr lang="en-US" sz="1200"/>
              <a:pPr/>
              <a:t>67</a:t>
            </a:fld>
            <a:endParaRPr lang="en-US" sz="1200"/>
          </a:p>
        </p:txBody>
      </p:sp>
      <p:sp>
        <p:nvSpPr>
          <p:cNvPr id="108548" name="Rectangle 2"/>
          <p:cNvSpPr>
            <a:spLocks noGrp="1" noChangeArrowheads="1"/>
          </p:cNvSpPr>
          <p:nvPr>
            <p:ph type="title"/>
          </p:nvPr>
        </p:nvSpPr>
        <p:spPr/>
        <p:txBody>
          <a:bodyPr/>
          <a:lstStyle/>
          <a:p>
            <a:pPr eaLnBrk="1" hangingPunct="1"/>
            <a:r>
              <a:rPr lang="en-US">
                <a:latin typeface="Verdana" charset="0"/>
              </a:rPr>
              <a:t>Statecharts</a:t>
            </a:r>
          </a:p>
        </p:txBody>
      </p:sp>
      <p:sp>
        <p:nvSpPr>
          <p:cNvPr id="108549" name="Rectangle 3"/>
          <p:cNvSpPr>
            <a:spLocks noGrp="1" noChangeArrowheads="1"/>
          </p:cNvSpPr>
          <p:nvPr>
            <p:ph type="body" idx="1"/>
          </p:nvPr>
        </p:nvSpPr>
        <p:spPr/>
        <p:txBody>
          <a:bodyPr/>
          <a:lstStyle/>
          <a:p>
            <a:pPr eaLnBrk="1" hangingPunct="1">
              <a:lnSpc>
                <a:spcPct val="90000"/>
              </a:lnSpc>
            </a:pPr>
            <a:r>
              <a:rPr lang="en-GB" sz="2600">
                <a:latin typeface="Verdana" charset="0"/>
              </a:rPr>
              <a:t>Statecharts are an integral part of the UML</a:t>
            </a:r>
            <a:endParaRPr lang="en-US" sz="2600">
              <a:latin typeface="Verdana" charset="0"/>
            </a:endParaRPr>
          </a:p>
          <a:p>
            <a:pPr eaLnBrk="1" hangingPunct="1">
              <a:lnSpc>
                <a:spcPct val="90000"/>
              </a:lnSpc>
            </a:pPr>
            <a:r>
              <a:rPr lang="en-US" sz="2600">
                <a:latin typeface="Verdana" charset="0"/>
              </a:rPr>
              <a:t>Model the control requirements of complex reactive systems</a:t>
            </a:r>
          </a:p>
          <a:p>
            <a:pPr eaLnBrk="1" hangingPunct="1">
              <a:lnSpc>
                <a:spcPct val="90000"/>
              </a:lnSpc>
            </a:pPr>
            <a:r>
              <a:rPr lang="en-US" sz="2600">
                <a:latin typeface="Verdana" charset="0"/>
              </a:rPr>
              <a:t>Overcome the basic finite state machine</a:t>
            </a:r>
            <a:r>
              <a:rPr lang="ja-JP" altLang="en-US" sz="2600">
                <a:latin typeface="Verdana" charset="0"/>
              </a:rPr>
              <a:t>’</a:t>
            </a:r>
            <a:r>
              <a:rPr lang="en-US" altLang="ja-JP" sz="2600">
                <a:latin typeface="Verdana" charset="0"/>
              </a:rPr>
              <a:t>s scalability and concurrency limitations</a:t>
            </a:r>
          </a:p>
          <a:p>
            <a:pPr lvl="1" eaLnBrk="1" hangingPunct="1">
              <a:lnSpc>
                <a:spcPct val="90000"/>
              </a:lnSpc>
            </a:pPr>
            <a:r>
              <a:rPr lang="en-US" sz="2200">
                <a:latin typeface="Verdana" charset="0"/>
                <a:ea typeface="ＭＳ Ｐゴシック" charset="0"/>
              </a:rPr>
              <a:t>State hierarchy: an aggregate of other states(a superstate)</a:t>
            </a:r>
          </a:p>
          <a:p>
            <a:pPr lvl="1" eaLnBrk="1" hangingPunct="1">
              <a:lnSpc>
                <a:spcPct val="90000"/>
              </a:lnSpc>
            </a:pPr>
            <a:r>
              <a:rPr lang="en-US" sz="2200">
                <a:latin typeface="Verdana" charset="0"/>
                <a:ea typeface="ＭＳ Ｐゴシック" charset="0"/>
              </a:rPr>
              <a:t>Concurrent</a:t>
            </a:r>
          </a:p>
          <a:p>
            <a:pPr lvl="2" eaLnBrk="1" hangingPunct="1">
              <a:lnSpc>
                <a:spcPct val="90000"/>
              </a:lnSpc>
            </a:pPr>
            <a:r>
              <a:rPr lang="en-US">
                <a:latin typeface="Verdana" charset="0"/>
                <a:ea typeface="ＭＳ Ｐゴシック" charset="0"/>
              </a:rPr>
              <a:t>Synchronization: a single event causes simultaneous transitions in several machines.</a:t>
            </a:r>
          </a:p>
          <a:p>
            <a:pPr lvl="2" eaLnBrk="1" hangingPunct="1">
              <a:lnSpc>
                <a:spcPct val="90000"/>
              </a:lnSpc>
            </a:pPr>
            <a:endParaRPr lang="en-US">
              <a:latin typeface="Verdana" charset="0"/>
              <a:ea typeface="ＭＳ Ｐゴシック"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C13744D-9D18-734D-87B0-15186FAD4C86}" type="datetime1">
              <a:rPr lang="en-US" sz="1200"/>
              <a:pPr/>
              <a:t>10/15/21</a:t>
            </a:fld>
            <a:endParaRPr lang="en-US" sz="1200"/>
          </a:p>
        </p:txBody>
      </p:sp>
      <p:sp>
        <p:nvSpPr>
          <p:cNvPr id="10957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0957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0FC93D4-48BE-944C-AC08-70B44AC359F4}" type="slidenum">
              <a:rPr lang="en-US" sz="1200"/>
              <a:pPr/>
              <a:t>68</a:t>
            </a:fld>
            <a:endParaRPr lang="en-US" sz="1200"/>
          </a:p>
        </p:txBody>
      </p:sp>
      <p:sp>
        <p:nvSpPr>
          <p:cNvPr id="109572" name="Rectangle 2"/>
          <p:cNvSpPr>
            <a:spLocks noGrp="1" noChangeArrowheads="1"/>
          </p:cNvSpPr>
          <p:nvPr>
            <p:ph type="title"/>
          </p:nvPr>
        </p:nvSpPr>
        <p:spPr/>
        <p:txBody>
          <a:bodyPr/>
          <a:lstStyle/>
          <a:p>
            <a:pPr eaLnBrk="1" hangingPunct="1"/>
            <a:r>
              <a:rPr lang="en-US">
                <a:latin typeface="Verdana" charset="0"/>
              </a:rPr>
              <a:t>StateChart</a:t>
            </a:r>
          </a:p>
        </p:txBody>
      </p:sp>
      <p:sp>
        <p:nvSpPr>
          <p:cNvPr id="109573" name="Text Box 3"/>
          <p:cNvSpPr txBox="1">
            <a:spLocks noChangeArrowheads="1"/>
          </p:cNvSpPr>
          <p:nvPr/>
        </p:nvSpPr>
        <p:spPr bwMode="auto">
          <a:xfrm>
            <a:off x="1143000" y="5486400"/>
            <a:ext cx="6019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800"/>
              <a:t>State Hierarchy and Concurrent</a:t>
            </a:r>
          </a:p>
        </p:txBody>
      </p:sp>
      <p:grpSp>
        <p:nvGrpSpPr>
          <p:cNvPr id="109574" name="Group 4"/>
          <p:cNvGrpSpPr>
            <a:grpSpLocks/>
          </p:cNvGrpSpPr>
          <p:nvPr/>
        </p:nvGrpSpPr>
        <p:grpSpPr bwMode="auto">
          <a:xfrm>
            <a:off x="2057400" y="1828800"/>
            <a:ext cx="5029200" cy="3124200"/>
            <a:chOff x="1296" y="1152"/>
            <a:chExt cx="3168" cy="1968"/>
          </a:xfrm>
        </p:grpSpPr>
        <p:sp>
          <p:nvSpPr>
            <p:cNvPr id="109575" name="AutoShape 5"/>
            <p:cNvSpPr>
              <a:spLocks noChangeArrowheads="1"/>
            </p:cNvSpPr>
            <p:nvPr/>
          </p:nvSpPr>
          <p:spPr bwMode="auto">
            <a:xfrm>
              <a:off x="1296" y="1488"/>
              <a:ext cx="1248" cy="163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9576" name="AutoShape 6"/>
            <p:cNvSpPr>
              <a:spLocks noChangeArrowheads="1"/>
            </p:cNvSpPr>
            <p:nvPr/>
          </p:nvSpPr>
          <p:spPr bwMode="auto">
            <a:xfrm>
              <a:off x="3216" y="1488"/>
              <a:ext cx="1248" cy="163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9577" name="AutoShape 7"/>
            <p:cNvSpPr>
              <a:spLocks noChangeArrowheads="1"/>
            </p:cNvSpPr>
            <p:nvPr/>
          </p:nvSpPr>
          <p:spPr bwMode="auto">
            <a:xfrm>
              <a:off x="1632" y="1680"/>
              <a:ext cx="672" cy="33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9578" name="AutoShape 8"/>
            <p:cNvSpPr>
              <a:spLocks noChangeArrowheads="1"/>
            </p:cNvSpPr>
            <p:nvPr/>
          </p:nvSpPr>
          <p:spPr bwMode="auto">
            <a:xfrm>
              <a:off x="1680" y="2400"/>
              <a:ext cx="624" cy="33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9579" name="Text Box 9"/>
            <p:cNvSpPr txBox="1">
              <a:spLocks noChangeArrowheads="1"/>
            </p:cNvSpPr>
            <p:nvPr/>
          </p:nvSpPr>
          <p:spPr bwMode="auto">
            <a:xfrm>
              <a:off x="1334" y="1200"/>
              <a:ext cx="21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A</a:t>
              </a:r>
            </a:p>
          </p:txBody>
        </p:sp>
        <p:sp>
          <p:nvSpPr>
            <p:cNvPr id="109580" name="Text Box 10"/>
            <p:cNvSpPr txBox="1">
              <a:spLocks noChangeArrowheads="1"/>
            </p:cNvSpPr>
            <p:nvPr/>
          </p:nvSpPr>
          <p:spPr bwMode="auto">
            <a:xfrm>
              <a:off x="1824" y="1737"/>
              <a:ext cx="21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B</a:t>
              </a:r>
            </a:p>
          </p:txBody>
        </p:sp>
        <p:sp>
          <p:nvSpPr>
            <p:cNvPr id="109581" name="Text Box 11"/>
            <p:cNvSpPr txBox="1">
              <a:spLocks noChangeArrowheads="1"/>
            </p:cNvSpPr>
            <p:nvPr/>
          </p:nvSpPr>
          <p:spPr bwMode="auto">
            <a:xfrm>
              <a:off x="1850" y="2457"/>
              <a:ext cx="21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C</a:t>
              </a:r>
            </a:p>
          </p:txBody>
        </p:sp>
        <p:sp>
          <p:nvSpPr>
            <p:cNvPr id="109582" name="Text Box 12"/>
            <p:cNvSpPr txBox="1">
              <a:spLocks noChangeArrowheads="1"/>
            </p:cNvSpPr>
            <p:nvPr/>
          </p:nvSpPr>
          <p:spPr bwMode="auto">
            <a:xfrm>
              <a:off x="3312" y="2697"/>
              <a:ext cx="19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F</a:t>
              </a:r>
            </a:p>
          </p:txBody>
        </p:sp>
        <p:sp>
          <p:nvSpPr>
            <p:cNvPr id="109583" name="Text Box 13"/>
            <p:cNvSpPr txBox="1">
              <a:spLocks noChangeArrowheads="1"/>
            </p:cNvSpPr>
            <p:nvPr/>
          </p:nvSpPr>
          <p:spPr bwMode="auto">
            <a:xfrm>
              <a:off x="3338" y="1584"/>
              <a:ext cx="20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E</a:t>
              </a:r>
            </a:p>
          </p:txBody>
        </p:sp>
        <p:sp>
          <p:nvSpPr>
            <p:cNvPr id="109584" name="Text Box 14"/>
            <p:cNvSpPr txBox="1">
              <a:spLocks noChangeArrowheads="1"/>
            </p:cNvSpPr>
            <p:nvPr/>
          </p:nvSpPr>
          <p:spPr bwMode="auto">
            <a:xfrm>
              <a:off x="3312" y="1248"/>
              <a:ext cx="22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D</a:t>
              </a:r>
            </a:p>
          </p:txBody>
        </p:sp>
        <p:sp>
          <p:nvSpPr>
            <p:cNvPr id="109585" name="Line 15"/>
            <p:cNvSpPr>
              <a:spLocks noChangeShapeType="1"/>
            </p:cNvSpPr>
            <p:nvPr/>
          </p:nvSpPr>
          <p:spPr bwMode="auto">
            <a:xfrm>
              <a:off x="1824" y="201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9586" name="Line 16"/>
            <p:cNvSpPr>
              <a:spLocks noChangeShapeType="1"/>
            </p:cNvSpPr>
            <p:nvPr/>
          </p:nvSpPr>
          <p:spPr bwMode="auto">
            <a:xfrm flipV="1">
              <a:off x="2016" y="201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9587" name="Line 17"/>
            <p:cNvSpPr>
              <a:spLocks noChangeShapeType="1"/>
            </p:cNvSpPr>
            <p:nvPr/>
          </p:nvSpPr>
          <p:spPr bwMode="auto">
            <a:xfrm>
              <a:off x="2544" y="2256"/>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9588" name="Line 18"/>
            <p:cNvSpPr>
              <a:spLocks noChangeShapeType="1"/>
            </p:cNvSpPr>
            <p:nvPr/>
          </p:nvSpPr>
          <p:spPr bwMode="auto">
            <a:xfrm>
              <a:off x="3216" y="2256"/>
              <a:ext cx="1248"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9589" name="Line 19"/>
            <p:cNvSpPr>
              <a:spLocks noChangeShapeType="1"/>
            </p:cNvSpPr>
            <p:nvPr/>
          </p:nvSpPr>
          <p:spPr bwMode="auto">
            <a:xfrm>
              <a:off x="1728" y="115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9590" name="Line 20"/>
            <p:cNvSpPr>
              <a:spLocks noChangeShapeType="1"/>
            </p:cNvSpPr>
            <p:nvPr/>
          </p:nvSpPr>
          <p:spPr bwMode="auto">
            <a:xfrm>
              <a:off x="1440" y="17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9EC3D83F-E078-6D47-847E-58C4D7A31DDF}" type="datetime1">
              <a:rPr lang="en-US" sz="1200"/>
              <a:pPr/>
              <a:t>10/15/21</a:t>
            </a:fld>
            <a:endParaRPr lang="en-US" sz="1200"/>
          </a:p>
        </p:txBody>
      </p:sp>
      <p:sp>
        <p:nvSpPr>
          <p:cNvPr id="11059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1059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BE7AFBF-7CDC-6F41-A22B-DBFBCD79C99D}" type="slidenum">
              <a:rPr lang="en-US" sz="1200"/>
              <a:pPr/>
              <a:t>69</a:t>
            </a:fld>
            <a:endParaRPr lang="en-US" sz="1200"/>
          </a:p>
        </p:txBody>
      </p:sp>
      <p:sp>
        <p:nvSpPr>
          <p:cNvPr id="110596" name="Rectangle 2"/>
          <p:cNvSpPr>
            <a:spLocks noGrp="1" noChangeArrowheads="1"/>
          </p:cNvSpPr>
          <p:nvPr>
            <p:ph type="title"/>
          </p:nvPr>
        </p:nvSpPr>
        <p:spPr/>
        <p:txBody>
          <a:bodyPr/>
          <a:lstStyle/>
          <a:p>
            <a:pPr eaLnBrk="1" hangingPunct="1"/>
            <a:r>
              <a:rPr lang="en-US">
                <a:latin typeface="Verdana" charset="0"/>
              </a:rPr>
              <a:t>State diagram – an example with substates</a:t>
            </a:r>
          </a:p>
        </p:txBody>
      </p:sp>
      <p:sp>
        <p:nvSpPr>
          <p:cNvPr id="110597" name="Text Box 4"/>
          <p:cNvSpPr txBox="1">
            <a:spLocks noChangeArrowheads="1"/>
          </p:cNvSpPr>
          <p:nvPr/>
        </p:nvSpPr>
        <p:spPr bwMode="auto">
          <a:xfrm>
            <a:off x="762000" y="3505200"/>
            <a:ext cx="914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endParaRPr lang="en-US" sz="1800"/>
          </a:p>
        </p:txBody>
      </p:sp>
      <p:grpSp>
        <p:nvGrpSpPr>
          <p:cNvPr id="110598" name="Group 6"/>
          <p:cNvGrpSpPr>
            <a:grpSpLocks/>
          </p:cNvGrpSpPr>
          <p:nvPr/>
        </p:nvGrpSpPr>
        <p:grpSpPr bwMode="auto">
          <a:xfrm>
            <a:off x="566738" y="2159000"/>
            <a:ext cx="8001000" cy="3089275"/>
            <a:chOff x="357" y="1360"/>
            <a:chExt cx="5040" cy="1946"/>
          </a:xfrm>
        </p:grpSpPr>
        <p:pic>
          <p:nvPicPr>
            <p:cNvPr id="1105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 y="1360"/>
              <a:ext cx="5040" cy="19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0600" name="Rectangle 5"/>
            <p:cNvSpPr>
              <a:spLocks noChangeArrowheads="1"/>
            </p:cNvSpPr>
            <p:nvPr/>
          </p:nvSpPr>
          <p:spPr bwMode="auto">
            <a:xfrm>
              <a:off x="432" y="2160"/>
              <a:ext cx="672"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B6F86BAC-55B8-7C42-9163-8DFEFEE0F649}" type="datetime1">
              <a:rPr lang="en-US" sz="1200"/>
              <a:pPr/>
              <a:t>10/15/21</a:t>
            </a:fld>
            <a:endParaRPr lang="en-US" sz="1200"/>
          </a:p>
        </p:txBody>
      </p:sp>
      <p:sp>
        <p:nvSpPr>
          <p:cNvPr id="2867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167EA20-F876-DD41-ACB4-31730772C520}" type="slidenum">
              <a:rPr lang="en-US" sz="1200"/>
              <a:pPr/>
              <a:t>7</a:t>
            </a:fld>
            <a:endParaRPr lang="en-US" sz="1200"/>
          </a:p>
        </p:txBody>
      </p:sp>
      <p:sp>
        <p:nvSpPr>
          <p:cNvPr id="28676" name="Rectangle 2"/>
          <p:cNvSpPr>
            <a:spLocks noGrp="1" noChangeArrowheads="1"/>
          </p:cNvSpPr>
          <p:nvPr>
            <p:ph type="title"/>
          </p:nvPr>
        </p:nvSpPr>
        <p:spPr/>
        <p:txBody>
          <a:bodyPr/>
          <a:lstStyle/>
          <a:p>
            <a:pPr eaLnBrk="1" hangingPunct="1"/>
            <a:r>
              <a:rPr lang="en-US">
                <a:latin typeface="Verdana" charset="0"/>
              </a:rPr>
              <a:t>Data Objects</a:t>
            </a:r>
          </a:p>
        </p:txBody>
      </p:sp>
      <p:sp>
        <p:nvSpPr>
          <p:cNvPr id="28677" name="Rectangle 3"/>
          <p:cNvSpPr>
            <a:spLocks noGrp="1" noChangeArrowheads="1"/>
          </p:cNvSpPr>
          <p:nvPr>
            <p:ph type="body" idx="1"/>
          </p:nvPr>
        </p:nvSpPr>
        <p:spPr/>
        <p:txBody>
          <a:bodyPr/>
          <a:lstStyle/>
          <a:p>
            <a:pPr eaLnBrk="1" hangingPunct="1">
              <a:buFont typeface="Wingdings" charset="0"/>
              <a:buNone/>
            </a:pPr>
            <a:r>
              <a:rPr lang="en-US" sz="2600">
                <a:latin typeface="Verdana" charset="0"/>
              </a:rPr>
              <a:t>Object: something that is described by a set of attributes (data items) and that will be manipulated within the software (system)</a:t>
            </a:r>
          </a:p>
          <a:p>
            <a:pPr lvl="1" eaLnBrk="1" hangingPunct="1"/>
            <a:r>
              <a:rPr lang="en-US" sz="2200">
                <a:latin typeface="Verdana" charset="0"/>
                <a:ea typeface="ＭＳ Ｐゴシック" charset="0"/>
              </a:rPr>
              <a:t>Each instance of an object (e.g. a book) can be identified uniquely (e.g. ISBN#)</a:t>
            </a:r>
          </a:p>
          <a:p>
            <a:pPr lvl="1" eaLnBrk="1" hangingPunct="1"/>
            <a:r>
              <a:rPr lang="en-US" sz="2200">
                <a:latin typeface="Verdana" charset="0"/>
                <a:ea typeface="ＭＳ Ｐゴシック" charset="0"/>
              </a:rPr>
              <a:t>Each plays a necessary role in the system i.e., the system could not function without access to instances of the object</a:t>
            </a:r>
          </a:p>
          <a:p>
            <a:pPr lvl="1" eaLnBrk="1" hangingPunct="1"/>
            <a:r>
              <a:rPr lang="en-US" sz="2200">
                <a:latin typeface="Verdana" charset="0"/>
                <a:ea typeface="ＭＳ Ｐゴシック" charset="0"/>
              </a:rPr>
              <a:t>Each is described by attributes that are themselves data items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08715EC-7FB5-C94A-A486-EBD8C573FDA9}" type="datetime1">
              <a:rPr lang="en-US" sz="1200"/>
              <a:pPr/>
              <a:t>10/15/21</a:t>
            </a:fld>
            <a:endParaRPr lang="en-US" sz="1200"/>
          </a:p>
        </p:txBody>
      </p:sp>
      <p:sp>
        <p:nvSpPr>
          <p:cNvPr id="11264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126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13F3995-D933-F943-9C87-C9534EF6FFDC}" type="slidenum">
              <a:rPr lang="en-US" sz="1200"/>
              <a:pPr/>
              <a:t>70</a:t>
            </a:fld>
            <a:endParaRPr lang="en-US" sz="1200"/>
          </a:p>
        </p:txBody>
      </p:sp>
      <p:sp>
        <p:nvSpPr>
          <p:cNvPr id="112644" name="Rectangle 2"/>
          <p:cNvSpPr>
            <a:spLocks noGrp="1" noChangeArrowheads="1"/>
          </p:cNvSpPr>
          <p:nvPr>
            <p:ph type="title"/>
          </p:nvPr>
        </p:nvSpPr>
        <p:spPr/>
        <p:txBody>
          <a:bodyPr/>
          <a:lstStyle/>
          <a:p>
            <a:pPr eaLnBrk="1" hangingPunct="1"/>
            <a:r>
              <a:rPr lang="en-US">
                <a:latin typeface="Verdana" charset="0"/>
              </a:rPr>
              <a:t>Implementing</a:t>
            </a:r>
          </a:p>
        </p:txBody>
      </p:sp>
      <p:sp>
        <p:nvSpPr>
          <p:cNvPr id="112645" name="Rectangle 3"/>
          <p:cNvSpPr>
            <a:spLocks noGrp="1" noChangeArrowheads="1"/>
          </p:cNvSpPr>
          <p:nvPr>
            <p:ph type="body" idx="1"/>
          </p:nvPr>
        </p:nvSpPr>
        <p:spPr/>
        <p:txBody>
          <a:bodyPr/>
          <a:lstStyle/>
          <a:p>
            <a:pPr eaLnBrk="1" hangingPunct="1">
              <a:lnSpc>
                <a:spcPct val="80000"/>
              </a:lnSpc>
            </a:pPr>
            <a:r>
              <a:rPr lang="en-US" sz="2100" dirty="0">
                <a:latin typeface="Verdana" charset="0"/>
              </a:rPr>
              <a:t>Planned </a:t>
            </a:r>
          </a:p>
          <a:p>
            <a:pPr lvl="2" eaLnBrk="1" hangingPunct="1">
              <a:lnSpc>
                <a:spcPct val="80000"/>
              </a:lnSpc>
              <a:buFont typeface="Wingdings" charset="0"/>
              <a:buNone/>
            </a:pPr>
            <a:r>
              <a:rPr lang="en-US" sz="1800" dirty="0" err="1">
                <a:latin typeface="Verdana" charset="0"/>
                <a:ea typeface="ＭＳ Ｐゴシック" charset="0"/>
              </a:rPr>
              <a:t>closedOrCancelled</a:t>
            </a:r>
            <a:r>
              <a:rPr lang="en-US" sz="1800" dirty="0">
                <a:latin typeface="Verdana" charset="0"/>
                <a:ea typeface="ＭＳ Ｐゴシック" charset="0"/>
              </a:rPr>
              <a:t> ==false &amp;&amp; open ==false</a:t>
            </a:r>
          </a:p>
          <a:p>
            <a:pPr eaLnBrk="1" hangingPunct="1">
              <a:lnSpc>
                <a:spcPct val="80000"/>
              </a:lnSpc>
            </a:pPr>
            <a:r>
              <a:rPr lang="en-US" sz="2100" dirty="0">
                <a:latin typeface="Verdana" charset="0"/>
              </a:rPr>
              <a:t>Open (accepting registrations)</a:t>
            </a:r>
          </a:p>
          <a:p>
            <a:pPr lvl="2" eaLnBrk="1" hangingPunct="1">
              <a:lnSpc>
                <a:spcPct val="80000"/>
              </a:lnSpc>
              <a:buFont typeface="Wingdings" charset="0"/>
              <a:buNone/>
            </a:pPr>
            <a:r>
              <a:rPr lang="en-US" sz="1800" dirty="0">
                <a:latin typeface="Verdana" charset="0"/>
                <a:ea typeface="ＭＳ Ｐゴシック" charset="0"/>
              </a:rPr>
              <a:t>open == true</a:t>
            </a:r>
          </a:p>
          <a:p>
            <a:pPr eaLnBrk="1" hangingPunct="1">
              <a:lnSpc>
                <a:spcPct val="80000"/>
              </a:lnSpc>
            </a:pPr>
            <a:r>
              <a:rPr lang="en-US" sz="2100" dirty="0" err="1">
                <a:latin typeface="Verdana" charset="0"/>
              </a:rPr>
              <a:t>NotEnoughStudents</a:t>
            </a:r>
            <a:r>
              <a:rPr lang="en-US" sz="2100" dirty="0">
                <a:latin typeface="Verdana" charset="0"/>
              </a:rPr>
              <a:t> (substate of Open)</a:t>
            </a:r>
          </a:p>
          <a:p>
            <a:pPr lvl="2" eaLnBrk="1" hangingPunct="1">
              <a:lnSpc>
                <a:spcPct val="80000"/>
              </a:lnSpc>
              <a:buFont typeface="Wingdings" charset="0"/>
              <a:buNone/>
            </a:pPr>
            <a:r>
              <a:rPr lang="en-US" sz="1800" dirty="0">
                <a:latin typeface="Verdana" charset="0"/>
                <a:ea typeface="ＭＳ Ｐゴシック" charset="0"/>
              </a:rPr>
              <a:t>open ==true &amp;&amp; </a:t>
            </a:r>
            <a:r>
              <a:rPr lang="en-US" sz="1800" dirty="0" err="1">
                <a:latin typeface="Verdana" charset="0"/>
                <a:ea typeface="ＭＳ Ｐゴシック" charset="0"/>
              </a:rPr>
              <a:t>registrationList.size</a:t>
            </a:r>
            <a:r>
              <a:rPr lang="en-US" sz="1800" dirty="0">
                <a:latin typeface="Verdana" charset="0"/>
                <a:ea typeface="ＭＳ Ｐゴシック" charset="0"/>
              </a:rPr>
              <a:t>() &lt; </a:t>
            </a:r>
            <a:r>
              <a:rPr lang="en-US" sz="1800" dirty="0" err="1">
                <a:latin typeface="Verdana" charset="0"/>
                <a:ea typeface="ＭＳ Ｐゴシック" charset="0"/>
              </a:rPr>
              <a:t>course.getMinimum</a:t>
            </a:r>
            <a:r>
              <a:rPr lang="en-US" sz="1800" dirty="0">
                <a:latin typeface="Verdana" charset="0"/>
                <a:ea typeface="ＭＳ Ｐゴシック" charset="0"/>
              </a:rPr>
              <a:t>()</a:t>
            </a:r>
          </a:p>
          <a:p>
            <a:pPr eaLnBrk="1" hangingPunct="1">
              <a:lnSpc>
                <a:spcPct val="80000"/>
              </a:lnSpc>
            </a:pPr>
            <a:r>
              <a:rPr lang="en-US" sz="2100" dirty="0" err="1">
                <a:latin typeface="Verdana" charset="0"/>
              </a:rPr>
              <a:t>EnoughStudents</a:t>
            </a:r>
            <a:r>
              <a:rPr lang="en-US" sz="2100" dirty="0">
                <a:latin typeface="Verdana" charset="0"/>
              </a:rPr>
              <a:t> (substate of Open)</a:t>
            </a:r>
          </a:p>
          <a:p>
            <a:pPr lvl="2" eaLnBrk="1" hangingPunct="1">
              <a:lnSpc>
                <a:spcPct val="80000"/>
              </a:lnSpc>
              <a:buFont typeface="Wingdings" charset="0"/>
              <a:buNone/>
            </a:pPr>
            <a:r>
              <a:rPr lang="en-US" sz="1800" dirty="0">
                <a:latin typeface="Verdana" charset="0"/>
                <a:ea typeface="ＭＳ Ｐゴシック" charset="0"/>
              </a:rPr>
              <a:t>open ==true &amp;&amp; </a:t>
            </a:r>
            <a:r>
              <a:rPr lang="en-US" sz="1800" dirty="0" err="1">
                <a:latin typeface="Verdana" charset="0"/>
                <a:ea typeface="ＭＳ Ｐゴシック" charset="0"/>
              </a:rPr>
              <a:t>registrationList.size</a:t>
            </a:r>
            <a:r>
              <a:rPr lang="en-US" sz="1800" dirty="0">
                <a:latin typeface="Verdana" charset="0"/>
                <a:ea typeface="ＭＳ Ｐゴシック" charset="0"/>
              </a:rPr>
              <a:t>() &gt;= </a:t>
            </a:r>
            <a:r>
              <a:rPr lang="en-US" sz="1800" dirty="0" err="1">
                <a:latin typeface="Verdana" charset="0"/>
                <a:ea typeface="ＭＳ Ｐゴシック" charset="0"/>
              </a:rPr>
              <a:t>course.getMinimum</a:t>
            </a:r>
            <a:r>
              <a:rPr lang="en-US" sz="1800" dirty="0">
                <a:latin typeface="Verdana" charset="0"/>
                <a:ea typeface="ＭＳ Ｐゴシック" charset="0"/>
              </a:rPr>
              <a:t>()</a:t>
            </a:r>
          </a:p>
          <a:p>
            <a:pPr eaLnBrk="1" hangingPunct="1">
              <a:lnSpc>
                <a:spcPct val="80000"/>
              </a:lnSpc>
            </a:pPr>
            <a:r>
              <a:rPr lang="en-US" sz="2100" dirty="0">
                <a:latin typeface="Verdana" charset="0"/>
              </a:rPr>
              <a:t>Cancelled</a:t>
            </a:r>
          </a:p>
          <a:p>
            <a:pPr lvl="2" eaLnBrk="1" hangingPunct="1">
              <a:lnSpc>
                <a:spcPct val="80000"/>
              </a:lnSpc>
              <a:buFont typeface="Wingdings" charset="0"/>
              <a:buNone/>
            </a:pPr>
            <a:r>
              <a:rPr lang="en-US" sz="1800" dirty="0" err="1">
                <a:latin typeface="Verdana" charset="0"/>
                <a:ea typeface="ＭＳ Ｐゴシック" charset="0"/>
              </a:rPr>
              <a:t>closedOrCalcelled</a:t>
            </a:r>
            <a:r>
              <a:rPr lang="en-US" sz="1800" dirty="0">
                <a:latin typeface="Verdana" charset="0"/>
                <a:ea typeface="ＭＳ Ｐゴシック" charset="0"/>
              </a:rPr>
              <a:t> == true &amp;&amp; </a:t>
            </a:r>
            <a:r>
              <a:rPr lang="en-US" sz="1800" dirty="0" err="1">
                <a:latin typeface="Verdana" charset="0"/>
                <a:ea typeface="ＭＳ Ｐゴシック" charset="0"/>
              </a:rPr>
              <a:t>registrationList.size</a:t>
            </a:r>
            <a:r>
              <a:rPr lang="en-US" sz="1800" dirty="0">
                <a:latin typeface="Verdana" charset="0"/>
                <a:ea typeface="ＭＳ Ｐゴシック" charset="0"/>
              </a:rPr>
              <a:t>()==0</a:t>
            </a:r>
          </a:p>
          <a:p>
            <a:pPr eaLnBrk="1" hangingPunct="1">
              <a:lnSpc>
                <a:spcPct val="80000"/>
              </a:lnSpc>
            </a:pPr>
            <a:r>
              <a:rPr lang="en-US" sz="2100" dirty="0">
                <a:latin typeface="Verdana" charset="0"/>
              </a:rPr>
              <a:t>Closed (course section is too full or being taught)</a:t>
            </a:r>
          </a:p>
          <a:p>
            <a:pPr lvl="2" eaLnBrk="1" hangingPunct="1">
              <a:lnSpc>
                <a:spcPct val="80000"/>
              </a:lnSpc>
              <a:buFont typeface="Wingdings" charset="0"/>
              <a:buNone/>
            </a:pPr>
            <a:r>
              <a:rPr lang="en-US" sz="1800" dirty="0" err="1">
                <a:latin typeface="Verdana" charset="0"/>
                <a:ea typeface="ＭＳ Ｐゴシック" charset="0"/>
              </a:rPr>
              <a:t>closedOrCancelled</a:t>
            </a:r>
            <a:r>
              <a:rPr lang="en-US" sz="1800" dirty="0">
                <a:latin typeface="Verdana" charset="0"/>
                <a:ea typeface="ＭＳ Ｐゴシック" charset="0"/>
              </a:rPr>
              <a:t> == true &amp;&amp; </a:t>
            </a:r>
            <a:r>
              <a:rPr lang="en-US" sz="1800" dirty="0" err="1">
                <a:latin typeface="Verdana" charset="0"/>
                <a:ea typeface="ＭＳ Ｐゴシック" charset="0"/>
              </a:rPr>
              <a:t>registrationList.size</a:t>
            </a:r>
            <a:r>
              <a:rPr lang="en-US" sz="1800" dirty="0">
                <a:latin typeface="Verdana" charset="0"/>
                <a:ea typeface="ＭＳ Ｐゴシック" charset="0"/>
              </a:rPr>
              <a:t>() &gt; 0</a:t>
            </a:r>
          </a:p>
          <a:p>
            <a:pPr eaLnBrk="1" hangingPunct="1">
              <a:lnSpc>
                <a:spcPct val="80000"/>
              </a:lnSpc>
            </a:pPr>
            <a:endParaRPr lang="en-US" sz="2100" dirty="0">
              <a:latin typeface="Verdana"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35651F4-9EE7-6E4C-A4B4-AC1213536871}" type="datetime1">
              <a:rPr lang="en-US" sz="1200"/>
              <a:pPr/>
              <a:t>10/15/21</a:t>
            </a:fld>
            <a:endParaRPr lang="en-US" sz="1200"/>
          </a:p>
        </p:txBody>
      </p:sp>
      <p:sp>
        <p:nvSpPr>
          <p:cNvPr id="1136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136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C5FA4EB-1641-F94C-B76F-3B44C39F1626}" type="slidenum">
              <a:rPr lang="en-US" sz="1200"/>
              <a:pPr/>
              <a:t>71</a:t>
            </a:fld>
            <a:endParaRPr lang="en-US" sz="1200"/>
          </a:p>
        </p:txBody>
      </p:sp>
      <p:sp>
        <p:nvSpPr>
          <p:cNvPr id="113668" name="Text Box 4"/>
          <p:cNvSpPr txBox="1">
            <a:spLocks noChangeArrowheads="1"/>
          </p:cNvSpPr>
          <p:nvPr/>
        </p:nvSpPr>
        <p:spPr bwMode="auto">
          <a:xfrm>
            <a:off x="441325" y="573088"/>
            <a:ext cx="8474075" cy="6208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b="1" dirty="0"/>
              <a:t>public class </a:t>
            </a:r>
            <a:r>
              <a:rPr lang="en-US" sz="1200" b="1" dirty="0" err="1"/>
              <a:t>CourseSection</a:t>
            </a:r>
            <a:r>
              <a:rPr lang="en-US" sz="1200" b="1" dirty="0"/>
              <a:t> {</a:t>
            </a:r>
          </a:p>
          <a:p>
            <a:r>
              <a:rPr lang="en-US" sz="1200" b="1" dirty="0"/>
              <a:t>	private Course course;</a:t>
            </a:r>
          </a:p>
          <a:p>
            <a:r>
              <a:rPr lang="en-US" sz="1200" b="1" dirty="0"/>
              <a:t>	</a:t>
            </a:r>
          </a:p>
          <a:p>
            <a:r>
              <a:rPr lang="en-US" sz="1200" b="1" dirty="0"/>
              <a:t>	private List </a:t>
            </a:r>
            <a:r>
              <a:rPr lang="en-US" sz="1200" b="1" dirty="0" err="1"/>
              <a:t>registrationList</a:t>
            </a:r>
            <a:r>
              <a:rPr lang="en-US" sz="1200" b="1" dirty="0"/>
              <a:t>;</a:t>
            </a:r>
          </a:p>
          <a:p>
            <a:endParaRPr lang="en-US" sz="1200" b="1" dirty="0"/>
          </a:p>
          <a:p>
            <a:endParaRPr lang="en-US" sz="1200" b="1" dirty="0"/>
          </a:p>
          <a:p>
            <a:r>
              <a:rPr lang="en-US" sz="1200" b="1" dirty="0"/>
              <a:t>	//the following are </a:t>
            </a:r>
            <a:r>
              <a:rPr lang="en-US" sz="1200" b="1" dirty="0" err="1"/>
              <a:t>presnt</a:t>
            </a:r>
            <a:r>
              <a:rPr lang="en-US" sz="1200" b="1" dirty="0"/>
              <a:t> only to determine the state</a:t>
            </a:r>
          </a:p>
          <a:p>
            <a:r>
              <a:rPr lang="en-US" sz="1200" b="1" dirty="0"/>
              <a:t>	// The initial state is Planned</a:t>
            </a:r>
          </a:p>
          <a:p>
            <a:endParaRPr lang="en-US" sz="1200" b="1" dirty="0"/>
          </a:p>
          <a:p>
            <a:r>
              <a:rPr lang="en-US" sz="1200" b="1" dirty="0"/>
              <a:t>	private </a:t>
            </a:r>
            <a:r>
              <a:rPr lang="en-US" sz="1200" b="1" dirty="0" err="1"/>
              <a:t>boolean</a:t>
            </a:r>
            <a:r>
              <a:rPr lang="en-US" sz="1200" b="1" dirty="0"/>
              <a:t> open = false;</a:t>
            </a:r>
          </a:p>
          <a:p>
            <a:r>
              <a:rPr lang="en-US" sz="1200" b="1" dirty="0"/>
              <a:t>	private </a:t>
            </a:r>
            <a:r>
              <a:rPr lang="en-US" sz="1200" b="1" dirty="0" err="1"/>
              <a:t>boolean</a:t>
            </a:r>
            <a:r>
              <a:rPr lang="en-US" sz="1200" b="1" dirty="0"/>
              <a:t> </a:t>
            </a:r>
            <a:r>
              <a:rPr lang="en-US" sz="1200" b="1" dirty="0" err="1"/>
              <a:t>closedOrCancelled</a:t>
            </a:r>
            <a:r>
              <a:rPr lang="en-US" sz="1200" b="1" dirty="0"/>
              <a:t> = false;</a:t>
            </a:r>
          </a:p>
          <a:p>
            <a:endParaRPr lang="en-US" sz="1200" b="1" dirty="0"/>
          </a:p>
          <a:p>
            <a:r>
              <a:rPr lang="en-US" sz="1200" b="1" dirty="0"/>
              <a:t>	public </a:t>
            </a:r>
            <a:r>
              <a:rPr lang="en-US" sz="1200" b="1" dirty="0" err="1"/>
              <a:t>CourseSection</a:t>
            </a:r>
            <a:r>
              <a:rPr lang="en-US" sz="1200" b="1" dirty="0"/>
              <a:t>(Course course) {</a:t>
            </a:r>
          </a:p>
          <a:p>
            <a:r>
              <a:rPr lang="en-US" sz="1200" b="1" dirty="0"/>
              <a:t>		</a:t>
            </a:r>
            <a:r>
              <a:rPr lang="en-US" sz="1200" b="1" dirty="0" err="1"/>
              <a:t>this.course</a:t>
            </a:r>
            <a:r>
              <a:rPr lang="en-US" sz="1200" b="1" dirty="0"/>
              <a:t> = course;</a:t>
            </a:r>
          </a:p>
          <a:p>
            <a:r>
              <a:rPr lang="en-US" sz="1200" b="1" dirty="0"/>
              <a:t>		</a:t>
            </a:r>
            <a:r>
              <a:rPr lang="en-US" sz="1200" b="1" dirty="0" err="1"/>
              <a:t>registrationList</a:t>
            </a:r>
            <a:r>
              <a:rPr lang="en-US" sz="1200" b="1" dirty="0"/>
              <a:t> = new LinkedList();</a:t>
            </a:r>
          </a:p>
          <a:p>
            <a:r>
              <a:rPr lang="en-US" sz="1200" b="1" dirty="0"/>
              <a:t>	}</a:t>
            </a:r>
          </a:p>
          <a:p>
            <a:endParaRPr lang="en-US" sz="1200" b="1" dirty="0"/>
          </a:p>
          <a:p>
            <a:r>
              <a:rPr lang="en-US" sz="1200" b="1" dirty="0"/>
              <a:t>	public void </a:t>
            </a:r>
            <a:r>
              <a:rPr lang="en-US" sz="1200" b="1" dirty="0" err="1"/>
              <a:t>openRegistration</a:t>
            </a:r>
            <a:r>
              <a:rPr lang="en-US" sz="1200" b="1" dirty="0"/>
              <a:t>() {</a:t>
            </a:r>
          </a:p>
          <a:p>
            <a:r>
              <a:rPr lang="en-US" sz="1200" b="1" dirty="0"/>
              <a:t>		if(!</a:t>
            </a:r>
            <a:r>
              <a:rPr lang="en-US" sz="1200" b="1" dirty="0" err="1"/>
              <a:t>closedOrCancelled</a:t>
            </a:r>
            <a:r>
              <a:rPr lang="en-US" sz="1200" b="1" dirty="0"/>
              <a:t>) { //must be in Planned state</a:t>
            </a:r>
          </a:p>
          <a:p>
            <a:r>
              <a:rPr lang="en-US" sz="1200" b="1" dirty="0"/>
              <a:t>			open = true;</a:t>
            </a:r>
          </a:p>
          <a:p>
            <a:r>
              <a:rPr lang="en-US" sz="1200" b="1" dirty="0"/>
              <a:t>		}</a:t>
            </a:r>
          </a:p>
          <a:p>
            <a:r>
              <a:rPr lang="en-US" sz="1200" b="1" dirty="0"/>
              <a:t>	}</a:t>
            </a:r>
          </a:p>
          <a:p>
            <a:endParaRPr lang="en-US" sz="1200" b="1" dirty="0"/>
          </a:p>
          <a:p>
            <a:r>
              <a:rPr lang="en-US" sz="1200" b="1" dirty="0"/>
              <a:t>	public void </a:t>
            </a:r>
            <a:r>
              <a:rPr lang="en-US" sz="1200" b="1" dirty="0" err="1"/>
              <a:t>closeRegistration</a:t>
            </a:r>
            <a:r>
              <a:rPr lang="en-US" sz="1200" b="1" dirty="0"/>
              <a:t>() {  </a:t>
            </a:r>
          </a:p>
          <a:p>
            <a:r>
              <a:rPr lang="en-US" sz="1200" b="1" dirty="0"/>
              <a:t>		//to Cancelled or Closed state</a:t>
            </a:r>
          </a:p>
          <a:p>
            <a:r>
              <a:rPr lang="en-US" sz="1200" b="1" dirty="0"/>
              <a:t>		open = false;</a:t>
            </a:r>
          </a:p>
          <a:p>
            <a:r>
              <a:rPr lang="en-US" sz="1200" b="1" dirty="0"/>
              <a:t>		</a:t>
            </a:r>
            <a:r>
              <a:rPr lang="en-US" sz="1200" b="1" dirty="0" err="1"/>
              <a:t>closedOrCancelled</a:t>
            </a:r>
            <a:r>
              <a:rPr lang="en-US" sz="1200" b="1" dirty="0"/>
              <a:t> = true;</a:t>
            </a:r>
          </a:p>
          <a:p>
            <a:r>
              <a:rPr lang="en-US" sz="1200" b="1" dirty="0"/>
              <a:t>		if(</a:t>
            </a:r>
            <a:r>
              <a:rPr lang="en-US" sz="1200" b="1" dirty="0" err="1"/>
              <a:t>registrationList.size</a:t>
            </a:r>
            <a:r>
              <a:rPr lang="en-US" sz="1200" b="1" dirty="0"/>
              <a:t>() &lt; </a:t>
            </a:r>
            <a:r>
              <a:rPr lang="en-US" sz="1200" b="1" dirty="0" err="1"/>
              <a:t>course.getMinimum</a:t>
            </a:r>
            <a:r>
              <a:rPr lang="en-US" sz="1200" b="1" dirty="0"/>
              <a:t>()) {</a:t>
            </a:r>
          </a:p>
          <a:p>
            <a:r>
              <a:rPr lang="en-US" sz="1200" b="1" dirty="0"/>
              <a:t>			</a:t>
            </a:r>
            <a:r>
              <a:rPr lang="en-US" sz="1200" b="1" dirty="0" err="1"/>
              <a:t>unregisterStudents</a:t>
            </a:r>
            <a:r>
              <a:rPr lang="en-US" sz="1200" b="1" dirty="0"/>
              <a:t>(); // to Cancelled state</a:t>
            </a:r>
          </a:p>
          <a:p>
            <a:r>
              <a:rPr lang="en-US" sz="1200" b="1" dirty="0"/>
              <a:t>		}</a:t>
            </a:r>
          </a:p>
          <a:p>
            <a:r>
              <a:rPr lang="en-US" sz="1200" b="1" dirty="0"/>
              <a:t>	}</a:t>
            </a:r>
          </a:p>
          <a:p>
            <a:endParaRPr lang="en-US" sz="1200" b="1" dirty="0"/>
          </a:p>
          <a:p>
            <a:r>
              <a:rPr lang="en-US" sz="1800" b="1" dirty="0"/>
              <a:t>	</a:t>
            </a:r>
            <a:endParaRPr lang="en-US" sz="12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Date Placeholder 1"/>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1E2142E-A65D-0F49-9FE6-0457E2B07E61}" type="datetime1">
              <a:rPr lang="en-US" sz="1200"/>
              <a:pPr/>
              <a:t>10/15/21</a:t>
            </a:fld>
            <a:endParaRPr lang="en-US" sz="1200"/>
          </a:p>
        </p:txBody>
      </p:sp>
      <p:sp>
        <p:nvSpPr>
          <p:cNvPr id="114690"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1469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C0D23D2-C64C-9748-860C-A545569DB609}" type="slidenum">
              <a:rPr lang="en-US" sz="1200"/>
              <a:pPr/>
              <a:t>72</a:t>
            </a:fld>
            <a:endParaRPr lang="en-US" sz="1200"/>
          </a:p>
        </p:txBody>
      </p:sp>
      <p:sp>
        <p:nvSpPr>
          <p:cNvPr id="114692" name="Rectangle 4"/>
          <p:cNvSpPr>
            <a:spLocks noChangeArrowheads="1"/>
          </p:cNvSpPr>
          <p:nvPr/>
        </p:nvSpPr>
        <p:spPr bwMode="auto">
          <a:xfrm>
            <a:off x="609600" y="1744663"/>
            <a:ext cx="8229600" cy="4656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200" b="1"/>
              <a:t>	public void cancel() {</a:t>
            </a:r>
          </a:p>
          <a:p>
            <a:r>
              <a:rPr lang="en-US" sz="1200" b="1"/>
              <a:t>		// to Cancelled state</a:t>
            </a:r>
          </a:p>
          <a:p>
            <a:r>
              <a:rPr lang="en-US" sz="1200" b="1"/>
              <a:t>		open = false;</a:t>
            </a:r>
          </a:p>
          <a:p>
            <a:r>
              <a:rPr lang="en-US" sz="1200" b="1"/>
              <a:t>		closedOrCancelled = true;</a:t>
            </a:r>
          </a:p>
          <a:p>
            <a:r>
              <a:rPr lang="en-US" sz="1200" b="1"/>
              <a:t>		unregisterStudents();</a:t>
            </a:r>
          </a:p>
          <a:p>
            <a:r>
              <a:rPr lang="en-US" sz="1200" b="1"/>
              <a:t>	}</a:t>
            </a:r>
          </a:p>
          <a:p>
            <a:endParaRPr lang="en-US" sz="1200" b="1"/>
          </a:p>
          <a:p>
            <a:r>
              <a:rPr lang="en-US" sz="1200" b="1"/>
              <a:t>	public void requestToRegister(Student student) {</a:t>
            </a:r>
          </a:p>
          <a:p>
            <a:r>
              <a:rPr lang="en-US" sz="1200" b="1"/>
              <a:t>		if(open) {  // must be in one of the two Open states</a:t>
            </a:r>
          </a:p>
          <a:p>
            <a:r>
              <a:rPr lang="en-US" sz="1200" b="1"/>
              <a:t>			Course prereq = course.getPrerequisite();</a:t>
            </a:r>
          </a:p>
          <a:p>
            <a:r>
              <a:rPr lang="en-US" sz="1200" b="1"/>
              <a:t>			if(student.hasPassedCourse(prereq)) {</a:t>
            </a:r>
          </a:p>
          <a:p>
            <a:r>
              <a:rPr lang="en-US" sz="1200" b="1"/>
              <a:t>				// indirectly calls to addToRegistrationList</a:t>
            </a:r>
          </a:p>
          <a:p>
            <a:r>
              <a:rPr lang="en-US" sz="1200" b="1"/>
              <a:t>				new Registration(this,student);</a:t>
            </a:r>
          </a:p>
          <a:p>
            <a:r>
              <a:rPr lang="en-US" sz="1200" b="1"/>
              <a:t>			}</a:t>
            </a:r>
          </a:p>
          <a:p>
            <a:r>
              <a:rPr lang="en-US" sz="1200" b="1"/>
              <a:t>		</a:t>
            </a:r>
          </a:p>
          <a:p>
            <a:r>
              <a:rPr lang="en-US" sz="1200" b="1"/>
              <a:t>			// check for automatic transition to Closed state</a:t>
            </a:r>
          </a:p>
          <a:p>
            <a:r>
              <a:rPr lang="en-US" sz="1200" b="1"/>
              <a:t>			if(registrationList.size() &gt;= course.getMaximum()) {</a:t>
            </a:r>
          </a:p>
          <a:p>
            <a:r>
              <a:rPr lang="en-US" sz="1200" b="1"/>
              <a:t>				// to Closed state</a:t>
            </a:r>
          </a:p>
          <a:p>
            <a:r>
              <a:rPr lang="en-US" sz="1200" b="1"/>
              <a:t>				open = false;</a:t>
            </a:r>
          </a:p>
          <a:p>
            <a:r>
              <a:rPr lang="en-US" sz="1200" b="1"/>
              <a:t>				closedOrCancelled = true;</a:t>
            </a:r>
          </a:p>
          <a:p>
            <a:r>
              <a:rPr lang="en-US" sz="1200" b="1"/>
              <a:t>			}</a:t>
            </a:r>
          </a:p>
          <a:p>
            <a:r>
              <a:rPr lang="en-US" sz="1200" b="1"/>
              <a:t>		}</a:t>
            </a:r>
          </a:p>
          <a:p>
            <a:r>
              <a:rPr lang="en-US" sz="1200" b="1"/>
              <a:t>	}</a:t>
            </a:r>
          </a:p>
          <a:p>
            <a:endParaRPr lang="en-US" sz="1200" b="1"/>
          </a:p>
          <a:p>
            <a:r>
              <a:rPr lang="en-US" sz="1200" b="1"/>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376FF74-737C-3F4B-A8E3-04F0A512EB66}" type="datetime1">
              <a:rPr lang="en-US" sz="1200"/>
              <a:pPr/>
              <a:t>10/15/21</a:t>
            </a:fld>
            <a:endParaRPr lang="en-US" sz="1200"/>
          </a:p>
        </p:txBody>
      </p:sp>
      <p:sp>
        <p:nvSpPr>
          <p:cNvPr id="11571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1571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92058CA-1088-1F44-89B2-F6D76C53BD2F}" type="slidenum">
              <a:rPr lang="en-US" sz="1200"/>
              <a:pPr/>
              <a:t>73</a:t>
            </a:fld>
            <a:endParaRPr lang="en-US" sz="1200"/>
          </a:p>
        </p:txBody>
      </p:sp>
      <p:sp>
        <p:nvSpPr>
          <p:cNvPr id="115716" name="Rectangle 3"/>
          <p:cNvSpPr>
            <a:spLocks noGrp="1" noChangeArrowheads="1"/>
          </p:cNvSpPr>
          <p:nvPr>
            <p:ph type="body" idx="1"/>
          </p:nvPr>
        </p:nvSpPr>
        <p:spPr/>
        <p:txBody>
          <a:bodyPr/>
          <a:lstStyle/>
          <a:p>
            <a:pPr eaLnBrk="1" hangingPunct="1">
              <a:buFont typeface="Wingdings" charset="0"/>
              <a:buNone/>
            </a:pPr>
            <a:r>
              <a:rPr lang="en-US" sz="1200" b="1">
                <a:latin typeface="Verdana" charset="0"/>
              </a:rPr>
              <a:t>	</a:t>
            </a:r>
          </a:p>
          <a:p>
            <a:pPr eaLnBrk="1" hangingPunct="1">
              <a:buFont typeface="Wingdings" charset="0"/>
              <a:buNone/>
            </a:pPr>
            <a:r>
              <a:rPr lang="en-US" sz="1200" b="1">
                <a:latin typeface="Verdana" charset="0"/>
              </a:rPr>
              <a:t>	// private method to remove all registrations</a:t>
            </a:r>
          </a:p>
          <a:p>
            <a:pPr eaLnBrk="1" hangingPunct="1">
              <a:buFont typeface="Wingdings" charset="0"/>
              <a:buNone/>
            </a:pPr>
            <a:r>
              <a:rPr lang="en-US" sz="1200" b="1">
                <a:latin typeface="Verdana" charset="0"/>
              </a:rPr>
              <a:t>	// activity associated with Cancelled state</a:t>
            </a:r>
          </a:p>
          <a:p>
            <a:pPr eaLnBrk="1" hangingPunct="1">
              <a:buFont typeface="Wingdings" charset="0"/>
              <a:buNone/>
            </a:pPr>
            <a:r>
              <a:rPr lang="en-US" sz="1200" b="1">
                <a:latin typeface="Verdana" charset="0"/>
              </a:rPr>
              <a:t>	private void unregisterStudents() {</a:t>
            </a:r>
          </a:p>
          <a:p>
            <a:pPr eaLnBrk="1" hangingPunct="1">
              <a:buFont typeface="Wingdings" charset="0"/>
              <a:buNone/>
            </a:pPr>
            <a:r>
              <a:rPr lang="en-US" sz="1200" b="1">
                <a:latin typeface="Verdana" charset="0"/>
              </a:rPr>
              <a:t>		Iterator it = registrationList.iterator();</a:t>
            </a:r>
          </a:p>
          <a:p>
            <a:pPr eaLnBrk="1" hangingPunct="1">
              <a:buFont typeface="Wingdings" charset="0"/>
              <a:buNone/>
            </a:pPr>
            <a:r>
              <a:rPr lang="en-US" sz="1200" b="1">
                <a:latin typeface="Verdana" charset="0"/>
              </a:rPr>
              <a:t>		while(it.hasNext()) {</a:t>
            </a:r>
          </a:p>
          <a:p>
            <a:pPr eaLnBrk="1" hangingPunct="1">
              <a:buFont typeface="Wingdings" charset="0"/>
              <a:buNone/>
            </a:pPr>
            <a:r>
              <a:rPr lang="en-US" sz="1200" b="1">
                <a:latin typeface="Verdana" charset="0"/>
              </a:rPr>
              <a:t>			Registartion r = (Registration)it.next();</a:t>
            </a:r>
          </a:p>
          <a:p>
            <a:pPr eaLnBrk="1" hangingPunct="1">
              <a:buFont typeface="Wingdings" charset="0"/>
              <a:buNone/>
            </a:pPr>
            <a:r>
              <a:rPr lang="en-US" sz="1200" b="1">
                <a:latin typeface="Verdana" charset="0"/>
              </a:rPr>
              <a:t>			r = unregisterStudent();</a:t>
            </a:r>
          </a:p>
          <a:p>
            <a:pPr eaLnBrk="1" hangingPunct="1">
              <a:buFont typeface="Wingdings" charset="0"/>
              <a:buNone/>
            </a:pPr>
            <a:r>
              <a:rPr lang="en-US" sz="1200" b="1">
                <a:latin typeface="Verdana" charset="0"/>
              </a:rPr>
              <a:t>			it.remove();</a:t>
            </a:r>
          </a:p>
          <a:p>
            <a:pPr eaLnBrk="1" hangingPunct="1">
              <a:buFont typeface="Wingdings" charset="0"/>
              <a:buNone/>
            </a:pPr>
            <a:r>
              <a:rPr lang="en-US" sz="1200" b="1">
                <a:latin typeface="Verdana" charset="0"/>
              </a:rPr>
              <a:t>		}</a:t>
            </a:r>
          </a:p>
          <a:p>
            <a:pPr eaLnBrk="1" hangingPunct="1">
              <a:buFont typeface="Wingdings" charset="0"/>
              <a:buNone/>
            </a:pPr>
            <a:r>
              <a:rPr lang="en-US" sz="1200" b="1">
                <a:latin typeface="Verdana" charset="0"/>
              </a:rPr>
              <a:t>	}</a:t>
            </a:r>
          </a:p>
          <a:p>
            <a:pPr eaLnBrk="1" hangingPunct="1">
              <a:buFont typeface="Wingdings" charset="0"/>
              <a:buNone/>
            </a:pPr>
            <a:endParaRPr lang="en-US" sz="1200" b="1">
              <a:latin typeface="Verdana" charset="0"/>
            </a:endParaRPr>
          </a:p>
          <a:p>
            <a:pPr eaLnBrk="1" hangingPunct="1">
              <a:buFont typeface="Wingdings" charset="0"/>
              <a:buNone/>
            </a:pPr>
            <a:endParaRPr lang="en-US" sz="1200" b="1">
              <a:latin typeface="Verdana" charset="0"/>
            </a:endParaRPr>
          </a:p>
          <a:p>
            <a:pPr eaLnBrk="1" hangingPunct="1">
              <a:buFont typeface="Wingdings" charset="0"/>
              <a:buNone/>
            </a:pPr>
            <a:r>
              <a:rPr lang="en-US" sz="1200" b="1">
                <a:latin typeface="Verdana" charset="0"/>
              </a:rPr>
              <a:t>	//Called within this package only, by the constructor of</a:t>
            </a:r>
          </a:p>
          <a:p>
            <a:pPr eaLnBrk="1" hangingPunct="1">
              <a:buFont typeface="Wingdings" charset="0"/>
              <a:buNone/>
            </a:pPr>
            <a:r>
              <a:rPr lang="en-US" sz="1200" b="1">
                <a:latin typeface="Verdana" charset="0"/>
              </a:rPr>
              <a:t>	// Registration to ensure the link is bidirectional</a:t>
            </a:r>
          </a:p>
          <a:p>
            <a:pPr eaLnBrk="1" hangingPunct="1">
              <a:buFont typeface="Wingdings" charset="0"/>
              <a:buNone/>
            </a:pPr>
            <a:r>
              <a:rPr lang="en-US" sz="1200" b="1">
                <a:latin typeface="Verdana" charset="0"/>
              </a:rPr>
              <a:t>	void addToRegistrationList(Registration newRegistration) {</a:t>
            </a:r>
          </a:p>
          <a:p>
            <a:pPr eaLnBrk="1" hangingPunct="1">
              <a:buFont typeface="Wingdings" charset="0"/>
              <a:buNone/>
            </a:pPr>
            <a:r>
              <a:rPr lang="en-US" sz="1200" b="1">
                <a:latin typeface="Verdana" charset="0"/>
              </a:rPr>
              <a:t>		registrationList.add(newRegistration);</a:t>
            </a:r>
          </a:p>
          <a:p>
            <a:pPr eaLnBrk="1" hangingPunct="1">
              <a:buFont typeface="Wingdings" charset="0"/>
              <a:buNone/>
            </a:pPr>
            <a:r>
              <a:rPr lang="en-US" sz="1200" b="1">
                <a:latin typeface="Verdana" charset="0"/>
              </a:rPr>
              <a:t>	}</a:t>
            </a:r>
          </a:p>
          <a:p>
            <a:pPr eaLnBrk="1" hangingPunct="1">
              <a:buFont typeface="Wingdings" charset="0"/>
              <a:buNone/>
            </a:pPr>
            <a:r>
              <a:rPr lang="en-US" sz="1200" b="1">
                <a:latin typeface="Verdana" charset="0"/>
              </a:rPr>
              <a:t>}</a:t>
            </a:r>
          </a:p>
          <a:p>
            <a:pPr eaLnBrk="1" hangingPunct="1">
              <a:buFont typeface="Wingdings" charset="0"/>
              <a:buNone/>
            </a:pPr>
            <a:endParaRPr lang="en-US" sz="1200" b="1">
              <a:latin typeface="Verdana"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3B678D3-8051-954F-88A1-E5F2A9925E47}" type="datetime1">
              <a:rPr lang="en-US" sz="1200"/>
              <a:pPr/>
              <a:t>10/15/21</a:t>
            </a:fld>
            <a:endParaRPr lang="en-US" sz="1200"/>
          </a:p>
        </p:txBody>
      </p:sp>
      <p:sp>
        <p:nvSpPr>
          <p:cNvPr id="11673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1673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5C0EFDD-5E6D-2848-84A4-975C4E884199}" type="slidenum">
              <a:rPr lang="en-US" sz="1200"/>
              <a:pPr/>
              <a:t>74</a:t>
            </a:fld>
            <a:endParaRPr lang="en-US" sz="1200"/>
          </a:p>
        </p:txBody>
      </p:sp>
      <p:sp>
        <p:nvSpPr>
          <p:cNvPr id="116740" name="Rectangle 2"/>
          <p:cNvSpPr>
            <a:spLocks noGrp="1" noChangeArrowheads="1"/>
          </p:cNvSpPr>
          <p:nvPr>
            <p:ph type="title"/>
          </p:nvPr>
        </p:nvSpPr>
        <p:spPr/>
        <p:txBody>
          <a:bodyPr/>
          <a:lstStyle/>
          <a:p>
            <a:pPr eaLnBrk="1" hangingPunct="1"/>
            <a:r>
              <a:rPr lang="en-US">
                <a:latin typeface="Verdana" charset="0"/>
              </a:rPr>
              <a:t>Synchronous Communication</a:t>
            </a:r>
          </a:p>
        </p:txBody>
      </p:sp>
      <p:grpSp>
        <p:nvGrpSpPr>
          <p:cNvPr id="116741" name="Group 3"/>
          <p:cNvGrpSpPr>
            <a:grpSpLocks/>
          </p:cNvGrpSpPr>
          <p:nvPr/>
        </p:nvGrpSpPr>
        <p:grpSpPr bwMode="auto">
          <a:xfrm>
            <a:off x="1371600" y="1905000"/>
            <a:ext cx="6248400" cy="3200400"/>
            <a:chOff x="720" y="768"/>
            <a:chExt cx="3936" cy="2016"/>
          </a:xfrm>
        </p:grpSpPr>
        <p:grpSp>
          <p:nvGrpSpPr>
            <p:cNvPr id="116743" name="Group 4"/>
            <p:cNvGrpSpPr>
              <a:grpSpLocks/>
            </p:cNvGrpSpPr>
            <p:nvPr/>
          </p:nvGrpSpPr>
          <p:grpSpPr bwMode="auto">
            <a:xfrm>
              <a:off x="1200" y="1209"/>
              <a:ext cx="576" cy="288"/>
              <a:chOff x="1200" y="1440"/>
              <a:chExt cx="576" cy="288"/>
            </a:xfrm>
          </p:grpSpPr>
          <p:sp>
            <p:nvSpPr>
              <p:cNvPr id="116778" name="AutoShape 5"/>
              <p:cNvSpPr>
                <a:spLocks noChangeArrowheads="1"/>
              </p:cNvSpPr>
              <p:nvPr/>
            </p:nvSpPr>
            <p:spPr bwMode="auto">
              <a:xfrm>
                <a:off x="1200" y="1440"/>
                <a:ext cx="576"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6779" name="Text Box 6"/>
              <p:cNvSpPr txBox="1">
                <a:spLocks noChangeArrowheads="1"/>
              </p:cNvSpPr>
              <p:nvPr/>
            </p:nvSpPr>
            <p:spPr bwMode="auto">
              <a:xfrm>
                <a:off x="1334" y="1449"/>
                <a:ext cx="26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A</a:t>
                </a:r>
                <a:r>
                  <a:rPr lang="en-US" sz="1000"/>
                  <a:t>1</a:t>
                </a:r>
                <a:endParaRPr lang="en-US" sz="1800"/>
              </a:p>
            </p:txBody>
          </p:sp>
          <p:sp>
            <p:nvSpPr>
              <p:cNvPr id="116780" name="Text Box 7"/>
              <p:cNvSpPr txBox="1">
                <a:spLocks noChangeArrowheads="1"/>
              </p:cNvSpPr>
              <p:nvPr/>
            </p:nvSpPr>
            <p:spPr bwMode="auto">
              <a:xfrm>
                <a:off x="1584" y="1449"/>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grpSp>
        <p:grpSp>
          <p:nvGrpSpPr>
            <p:cNvPr id="116744" name="Group 8"/>
            <p:cNvGrpSpPr>
              <a:grpSpLocks/>
            </p:cNvGrpSpPr>
            <p:nvPr/>
          </p:nvGrpSpPr>
          <p:grpSpPr bwMode="auto">
            <a:xfrm>
              <a:off x="1200" y="2025"/>
              <a:ext cx="576" cy="288"/>
              <a:chOff x="1200" y="1440"/>
              <a:chExt cx="576" cy="288"/>
            </a:xfrm>
          </p:grpSpPr>
          <p:sp>
            <p:nvSpPr>
              <p:cNvPr id="116775" name="AutoShape 9"/>
              <p:cNvSpPr>
                <a:spLocks noChangeArrowheads="1"/>
              </p:cNvSpPr>
              <p:nvPr/>
            </p:nvSpPr>
            <p:spPr bwMode="auto">
              <a:xfrm>
                <a:off x="1200" y="1440"/>
                <a:ext cx="576"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6776" name="Text Box 10"/>
              <p:cNvSpPr txBox="1">
                <a:spLocks noChangeArrowheads="1"/>
              </p:cNvSpPr>
              <p:nvPr/>
            </p:nvSpPr>
            <p:spPr bwMode="auto">
              <a:xfrm>
                <a:off x="1334" y="1449"/>
                <a:ext cx="26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A</a:t>
                </a:r>
                <a:r>
                  <a:rPr lang="en-US" sz="1000"/>
                  <a:t>2</a:t>
                </a:r>
                <a:endParaRPr lang="en-US" sz="1800"/>
              </a:p>
            </p:txBody>
          </p:sp>
          <p:sp>
            <p:nvSpPr>
              <p:cNvPr id="116777" name="Text Box 11"/>
              <p:cNvSpPr txBox="1">
                <a:spLocks noChangeArrowheads="1"/>
              </p:cNvSpPr>
              <p:nvPr/>
            </p:nvSpPr>
            <p:spPr bwMode="auto">
              <a:xfrm>
                <a:off x="1584" y="1449"/>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grpSp>
        <p:grpSp>
          <p:nvGrpSpPr>
            <p:cNvPr id="116745" name="Group 12"/>
            <p:cNvGrpSpPr>
              <a:grpSpLocks/>
            </p:cNvGrpSpPr>
            <p:nvPr/>
          </p:nvGrpSpPr>
          <p:grpSpPr bwMode="auto">
            <a:xfrm>
              <a:off x="2768" y="1209"/>
              <a:ext cx="576" cy="288"/>
              <a:chOff x="1200" y="1440"/>
              <a:chExt cx="576" cy="288"/>
            </a:xfrm>
          </p:grpSpPr>
          <p:sp>
            <p:nvSpPr>
              <p:cNvPr id="116772" name="AutoShape 13"/>
              <p:cNvSpPr>
                <a:spLocks noChangeArrowheads="1"/>
              </p:cNvSpPr>
              <p:nvPr/>
            </p:nvSpPr>
            <p:spPr bwMode="auto">
              <a:xfrm>
                <a:off x="1200" y="1440"/>
                <a:ext cx="576"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6773" name="Text Box 14"/>
              <p:cNvSpPr txBox="1">
                <a:spLocks noChangeArrowheads="1"/>
              </p:cNvSpPr>
              <p:nvPr/>
            </p:nvSpPr>
            <p:spPr bwMode="auto">
              <a:xfrm>
                <a:off x="1334" y="1449"/>
                <a:ext cx="26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B</a:t>
                </a:r>
                <a:r>
                  <a:rPr lang="en-US" sz="1000"/>
                  <a:t>2</a:t>
                </a:r>
                <a:endParaRPr lang="en-US" sz="1800"/>
              </a:p>
            </p:txBody>
          </p:sp>
          <p:sp>
            <p:nvSpPr>
              <p:cNvPr id="116774" name="Text Box 15"/>
              <p:cNvSpPr txBox="1">
                <a:spLocks noChangeArrowheads="1"/>
              </p:cNvSpPr>
              <p:nvPr/>
            </p:nvSpPr>
            <p:spPr bwMode="auto">
              <a:xfrm>
                <a:off x="1584" y="1449"/>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grpSp>
        <p:grpSp>
          <p:nvGrpSpPr>
            <p:cNvPr id="116746" name="Group 16"/>
            <p:cNvGrpSpPr>
              <a:grpSpLocks/>
            </p:cNvGrpSpPr>
            <p:nvPr/>
          </p:nvGrpSpPr>
          <p:grpSpPr bwMode="auto">
            <a:xfrm>
              <a:off x="2768" y="2025"/>
              <a:ext cx="576" cy="288"/>
              <a:chOff x="1200" y="1440"/>
              <a:chExt cx="576" cy="288"/>
            </a:xfrm>
          </p:grpSpPr>
          <p:sp>
            <p:nvSpPr>
              <p:cNvPr id="116769" name="AutoShape 17"/>
              <p:cNvSpPr>
                <a:spLocks noChangeArrowheads="1"/>
              </p:cNvSpPr>
              <p:nvPr/>
            </p:nvSpPr>
            <p:spPr bwMode="auto">
              <a:xfrm>
                <a:off x="1200" y="1440"/>
                <a:ext cx="576"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6770" name="Text Box 18"/>
              <p:cNvSpPr txBox="1">
                <a:spLocks noChangeArrowheads="1"/>
              </p:cNvSpPr>
              <p:nvPr/>
            </p:nvSpPr>
            <p:spPr bwMode="auto">
              <a:xfrm>
                <a:off x="1334" y="1449"/>
                <a:ext cx="26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B</a:t>
                </a:r>
                <a:r>
                  <a:rPr lang="en-US" sz="1000"/>
                  <a:t>3</a:t>
                </a:r>
                <a:endParaRPr lang="en-US" sz="1800"/>
              </a:p>
            </p:txBody>
          </p:sp>
          <p:sp>
            <p:nvSpPr>
              <p:cNvPr id="116771" name="Text Box 19"/>
              <p:cNvSpPr txBox="1">
                <a:spLocks noChangeArrowheads="1"/>
              </p:cNvSpPr>
              <p:nvPr/>
            </p:nvSpPr>
            <p:spPr bwMode="auto">
              <a:xfrm>
                <a:off x="1584" y="1449"/>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grpSp>
        <p:grpSp>
          <p:nvGrpSpPr>
            <p:cNvPr id="116747" name="Group 20"/>
            <p:cNvGrpSpPr>
              <a:grpSpLocks/>
            </p:cNvGrpSpPr>
            <p:nvPr/>
          </p:nvGrpSpPr>
          <p:grpSpPr bwMode="auto">
            <a:xfrm>
              <a:off x="3728" y="1593"/>
              <a:ext cx="576" cy="288"/>
              <a:chOff x="1200" y="1440"/>
              <a:chExt cx="576" cy="288"/>
            </a:xfrm>
          </p:grpSpPr>
          <p:sp>
            <p:nvSpPr>
              <p:cNvPr id="116766" name="AutoShape 21"/>
              <p:cNvSpPr>
                <a:spLocks noChangeArrowheads="1"/>
              </p:cNvSpPr>
              <p:nvPr/>
            </p:nvSpPr>
            <p:spPr bwMode="auto">
              <a:xfrm>
                <a:off x="1200" y="1440"/>
                <a:ext cx="576"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6767" name="Text Box 22"/>
              <p:cNvSpPr txBox="1">
                <a:spLocks noChangeArrowheads="1"/>
              </p:cNvSpPr>
              <p:nvPr/>
            </p:nvSpPr>
            <p:spPr bwMode="auto">
              <a:xfrm>
                <a:off x="1334" y="1449"/>
                <a:ext cx="26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B</a:t>
                </a:r>
                <a:r>
                  <a:rPr lang="en-US" sz="1000"/>
                  <a:t>1</a:t>
                </a:r>
                <a:endParaRPr lang="en-US" sz="1800"/>
              </a:p>
            </p:txBody>
          </p:sp>
          <p:sp>
            <p:nvSpPr>
              <p:cNvPr id="116768" name="Text Box 23"/>
              <p:cNvSpPr txBox="1">
                <a:spLocks noChangeArrowheads="1"/>
              </p:cNvSpPr>
              <p:nvPr/>
            </p:nvSpPr>
            <p:spPr bwMode="auto">
              <a:xfrm>
                <a:off x="1584" y="1449"/>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grpSp>
        <p:sp>
          <p:nvSpPr>
            <p:cNvPr id="116748" name="Line 24"/>
            <p:cNvSpPr>
              <a:spLocks noChangeShapeType="1"/>
            </p:cNvSpPr>
            <p:nvPr/>
          </p:nvSpPr>
          <p:spPr bwMode="auto">
            <a:xfrm>
              <a:off x="1392" y="1497"/>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6749" name="Line 25"/>
            <p:cNvSpPr>
              <a:spLocks noChangeShapeType="1"/>
            </p:cNvSpPr>
            <p:nvPr/>
          </p:nvSpPr>
          <p:spPr bwMode="auto">
            <a:xfrm flipV="1">
              <a:off x="1584" y="1497"/>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6750" name="Line 26"/>
            <p:cNvSpPr>
              <a:spLocks noChangeShapeType="1"/>
            </p:cNvSpPr>
            <p:nvPr/>
          </p:nvSpPr>
          <p:spPr bwMode="auto">
            <a:xfrm>
              <a:off x="2928" y="1497"/>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6751" name="Line 27"/>
            <p:cNvSpPr>
              <a:spLocks noChangeShapeType="1"/>
            </p:cNvSpPr>
            <p:nvPr/>
          </p:nvSpPr>
          <p:spPr bwMode="auto">
            <a:xfrm flipV="1">
              <a:off x="3120" y="1497"/>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6752" name="Line 28"/>
            <p:cNvSpPr>
              <a:spLocks noChangeShapeType="1"/>
            </p:cNvSpPr>
            <p:nvPr/>
          </p:nvSpPr>
          <p:spPr bwMode="auto">
            <a:xfrm>
              <a:off x="3360" y="1353"/>
              <a:ext cx="720" cy="24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16753" name="Line 29"/>
            <p:cNvSpPr>
              <a:spLocks noChangeShapeType="1"/>
            </p:cNvSpPr>
            <p:nvPr/>
          </p:nvSpPr>
          <p:spPr bwMode="auto">
            <a:xfrm flipH="1">
              <a:off x="3360" y="1881"/>
              <a:ext cx="768" cy="2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6754" name="Text Box 30"/>
            <p:cNvSpPr txBox="1">
              <a:spLocks noChangeArrowheads="1"/>
            </p:cNvSpPr>
            <p:nvPr/>
          </p:nvSpPr>
          <p:spPr bwMode="auto">
            <a:xfrm>
              <a:off x="720" y="2553"/>
              <a:ext cx="14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800"/>
                <a:t>State Machine A</a:t>
              </a:r>
            </a:p>
          </p:txBody>
        </p:sp>
        <p:sp>
          <p:nvSpPr>
            <p:cNvPr id="116755" name="Text Box 31"/>
            <p:cNvSpPr txBox="1">
              <a:spLocks noChangeArrowheads="1"/>
            </p:cNvSpPr>
            <p:nvPr/>
          </p:nvSpPr>
          <p:spPr bwMode="auto">
            <a:xfrm>
              <a:off x="2544" y="2553"/>
              <a:ext cx="14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800"/>
                <a:t>State Machine B</a:t>
              </a:r>
            </a:p>
          </p:txBody>
        </p:sp>
        <p:sp>
          <p:nvSpPr>
            <p:cNvPr id="116756" name="Text Box 32"/>
            <p:cNvSpPr txBox="1">
              <a:spLocks noChangeArrowheads="1"/>
            </p:cNvSpPr>
            <p:nvPr/>
          </p:nvSpPr>
          <p:spPr bwMode="auto">
            <a:xfrm>
              <a:off x="1190" y="1613"/>
              <a:ext cx="20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e</a:t>
              </a:r>
            </a:p>
          </p:txBody>
        </p:sp>
        <p:sp>
          <p:nvSpPr>
            <p:cNvPr id="116757" name="Text Box 33"/>
            <p:cNvSpPr txBox="1">
              <a:spLocks noChangeArrowheads="1"/>
            </p:cNvSpPr>
            <p:nvPr/>
          </p:nvSpPr>
          <p:spPr bwMode="auto">
            <a:xfrm>
              <a:off x="1574" y="1650"/>
              <a:ext cx="16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f</a:t>
              </a:r>
            </a:p>
          </p:txBody>
        </p:sp>
        <p:sp>
          <p:nvSpPr>
            <p:cNvPr id="116758" name="Text Box 34"/>
            <p:cNvSpPr txBox="1">
              <a:spLocks noChangeArrowheads="1"/>
            </p:cNvSpPr>
            <p:nvPr/>
          </p:nvSpPr>
          <p:spPr bwMode="auto">
            <a:xfrm>
              <a:off x="2726" y="1641"/>
              <a:ext cx="20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g</a:t>
              </a:r>
            </a:p>
          </p:txBody>
        </p:sp>
        <p:sp>
          <p:nvSpPr>
            <p:cNvPr id="116759" name="Text Box 35"/>
            <p:cNvSpPr txBox="1">
              <a:spLocks noChangeArrowheads="1"/>
            </p:cNvSpPr>
            <p:nvPr/>
          </p:nvSpPr>
          <p:spPr bwMode="auto">
            <a:xfrm>
              <a:off x="3110" y="1641"/>
              <a:ext cx="20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h</a:t>
              </a:r>
            </a:p>
          </p:txBody>
        </p:sp>
        <p:sp>
          <p:nvSpPr>
            <p:cNvPr id="116760" name="Text Box 36"/>
            <p:cNvSpPr txBox="1">
              <a:spLocks noChangeArrowheads="1"/>
            </p:cNvSpPr>
            <p:nvPr/>
          </p:nvSpPr>
          <p:spPr bwMode="auto">
            <a:xfrm>
              <a:off x="3590" y="2034"/>
              <a:ext cx="20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k</a:t>
              </a:r>
            </a:p>
          </p:txBody>
        </p:sp>
        <p:sp>
          <p:nvSpPr>
            <p:cNvPr id="116761" name="Text Box 37"/>
            <p:cNvSpPr txBox="1">
              <a:spLocks noChangeArrowheads="1"/>
            </p:cNvSpPr>
            <p:nvPr/>
          </p:nvSpPr>
          <p:spPr bwMode="auto">
            <a:xfrm>
              <a:off x="3542" y="1257"/>
              <a:ext cx="20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t>e</a:t>
              </a:r>
            </a:p>
          </p:txBody>
        </p:sp>
        <p:sp>
          <p:nvSpPr>
            <p:cNvPr id="116762" name="Oval 38"/>
            <p:cNvSpPr>
              <a:spLocks noChangeArrowheads="1"/>
            </p:cNvSpPr>
            <p:nvPr/>
          </p:nvSpPr>
          <p:spPr bwMode="auto">
            <a:xfrm>
              <a:off x="1440" y="768"/>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16763" name="Line 39"/>
            <p:cNvSpPr>
              <a:spLocks noChangeShapeType="1"/>
            </p:cNvSpPr>
            <p:nvPr/>
          </p:nvSpPr>
          <p:spPr bwMode="auto">
            <a:xfrm>
              <a:off x="1488"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6764" name="Oval 40"/>
            <p:cNvSpPr>
              <a:spLocks noChangeArrowheads="1"/>
            </p:cNvSpPr>
            <p:nvPr/>
          </p:nvSpPr>
          <p:spPr bwMode="auto">
            <a:xfrm>
              <a:off x="4560" y="1680"/>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16765" name="Line 41"/>
            <p:cNvSpPr>
              <a:spLocks noChangeShapeType="1"/>
            </p:cNvSpPr>
            <p:nvPr/>
          </p:nvSpPr>
          <p:spPr bwMode="auto">
            <a:xfrm flipH="1">
              <a:off x="4320" y="172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116742" name="Text Box 42"/>
          <p:cNvSpPr txBox="1">
            <a:spLocks noChangeArrowheads="1"/>
          </p:cNvSpPr>
          <p:nvPr/>
        </p:nvSpPr>
        <p:spPr bwMode="auto">
          <a:xfrm>
            <a:off x="1279525" y="5334000"/>
            <a:ext cx="62214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a:latin typeface="Tahoma" charset="0"/>
              </a:rPr>
              <a:t>Synchronous communication, shared event 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Date Placeholder 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4719658F-8534-024B-8D3B-801BE17C36C3}" type="datetime1">
              <a:rPr lang="en-US" sz="1200"/>
              <a:pPr/>
              <a:t>10/15/21</a:t>
            </a:fld>
            <a:endParaRPr lang="en-US" sz="1200"/>
          </a:p>
        </p:txBody>
      </p:sp>
      <p:sp>
        <p:nvSpPr>
          <p:cNvPr id="117762"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17763"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093E0238-0358-A04E-BAB4-9098400306FC}" type="slidenum">
              <a:rPr lang="en-US" sz="1200"/>
              <a:pPr/>
              <a:t>75</a:t>
            </a:fld>
            <a:endParaRPr lang="en-US" sz="1200"/>
          </a:p>
        </p:txBody>
      </p:sp>
      <p:sp>
        <p:nvSpPr>
          <p:cNvPr id="117764" name="Rectangle 2"/>
          <p:cNvSpPr>
            <a:spLocks noGrp="1" noChangeArrowheads="1"/>
          </p:cNvSpPr>
          <p:nvPr>
            <p:ph type="title"/>
          </p:nvPr>
        </p:nvSpPr>
        <p:spPr/>
        <p:txBody>
          <a:bodyPr/>
          <a:lstStyle/>
          <a:p>
            <a:pPr eaLnBrk="1" hangingPunct="1"/>
            <a:r>
              <a:rPr lang="en-US">
                <a:latin typeface="Verdana" charset="0"/>
              </a:rPr>
              <a:t>Synchronous Product Machine</a:t>
            </a:r>
          </a:p>
        </p:txBody>
      </p:sp>
      <p:sp>
        <p:nvSpPr>
          <p:cNvPr id="117765" name="Rectangle 3"/>
          <p:cNvSpPr>
            <a:spLocks noGrp="1" noChangeArrowheads="1"/>
          </p:cNvSpPr>
          <p:nvPr>
            <p:ph type="body" sz="half" idx="2"/>
          </p:nvPr>
        </p:nvSpPr>
        <p:spPr>
          <a:xfrm>
            <a:off x="4641850" y="1752600"/>
            <a:ext cx="3925888" cy="4267200"/>
          </a:xfrm>
        </p:spPr>
        <p:txBody>
          <a:bodyPr/>
          <a:lstStyle/>
          <a:p>
            <a:pPr marL="533400" indent="-533400" eaLnBrk="1" hangingPunct="1"/>
            <a:r>
              <a:rPr lang="en-US" sz="2600">
                <a:latin typeface="Verdana" charset="0"/>
              </a:rPr>
              <a:t>Construction using Breadth-first search Algorithm </a:t>
            </a:r>
          </a:p>
          <a:p>
            <a:pPr marL="533400" indent="-533400" eaLnBrk="1" hangingPunct="1"/>
            <a:r>
              <a:rPr lang="en-US" sz="2600">
                <a:latin typeface="Verdana" charset="0"/>
              </a:rPr>
              <a:t>A</a:t>
            </a:r>
            <a:r>
              <a:rPr lang="en-US" sz="1100">
                <a:latin typeface="Verdana" charset="0"/>
              </a:rPr>
              <a:t>2</a:t>
            </a:r>
            <a:r>
              <a:rPr lang="en-US" sz="2600">
                <a:latin typeface="Verdana" charset="0"/>
              </a:rPr>
              <a:t>B</a:t>
            </a:r>
            <a:r>
              <a:rPr lang="en-US" sz="1100">
                <a:latin typeface="Verdana" charset="0"/>
              </a:rPr>
              <a:t>1</a:t>
            </a:r>
            <a:r>
              <a:rPr lang="en-US" sz="2600">
                <a:latin typeface="Verdana" charset="0"/>
              </a:rPr>
              <a:t> is non-reachable state</a:t>
            </a:r>
          </a:p>
          <a:p>
            <a:pPr marL="533400" indent="-533400" eaLnBrk="1" hangingPunct="1">
              <a:buFont typeface="Wingdings" charset="0"/>
              <a:buNone/>
            </a:pPr>
            <a:endParaRPr lang="en-US" sz="2600">
              <a:latin typeface="Verdana" charset="0"/>
            </a:endParaRPr>
          </a:p>
        </p:txBody>
      </p:sp>
      <p:grpSp>
        <p:nvGrpSpPr>
          <p:cNvPr id="117766" name="Group 4"/>
          <p:cNvGrpSpPr>
            <a:grpSpLocks/>
          </p:cNvGrpSpPr>
          <p:nvPr/>
        </p:nvGrpSpPr>
        <p:grpSpPr bwMode="auto">
          <a:xfrm>
            <a:off x="457200" y="1981200"/>
            <a:ext cx="3657600" cy="3429000"/>
            <a:chOff x="144" y="816"/>
            <a:chExt cx="2304" cy="2160"/>
          </a:xfrm>
        </p:grpSpPr>
        <p:sp>
          <p:nvSpPr>
            <p:cNvPr id="117767" name="AutoShape 5"/>
            <p:cNvSpPr>
              <a:spLocks noChangeArrowheads="1"/>
            </p:cNvSpPr>
            <p:nvPr/>
          </p:nvSpPr>
          <p:spPr bwMode="auto">
            <a:xfrm>
              <a:off x="864" y="1152"/>
              <a:ext cx="624" cy="33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atin typeface="Tahoma" charset="0"/>
                </a:rPr>
                <a:t>A</a:t>
              </a:r>
              <a:r>
                <a:rPr lang="en-US" sz="1200">
                  <a:latin typeface="Tahoma" charset="0"/>
                </a:rPr>
                <a:t>1</a:t>
              </a:r>
              <a:r>
                <a:rPr lang="en-US">
                  <a:latin typeface="Tahoma" charset="0"/>
                </a:rPr>
                <a:t>B</a:t>
              </a:r>
              <a:r>
                <a:rPr lang="en-US" sz="1200">
                  <a:latin typeface="Tahoma" charset="0"/>
                </a:rPr>
                <a:t>1</a:t>
              </a:r>
            </a:p>
          </p:txBody>
        </p:sp>
        <p:sp>
          <p:nvSpPr>
            <p:cNvPr id="117768" name="Oval 6"/>
            <p:cNvSpPr>
              <a:spLocks noChangeArrowheads="1"/>
            </p:cNvSpPr>
            <p:nvPr/>
          </p:nvSpPr>
          <p:spPr bwMode="auto">
            <a:xfrm>
              <a:off x="1152" y="816"/>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7769" name="Line 7"/>
            <p:cNvSpPr>
              <a:spLocks noChangeShapeType="1"/>
            </p:cNvSpPr>
            <p:nvPr/>
          </p:nvSpPr>
          <p:spPr bwMode="auto">
            <a:xfrm>
              <a:off x="1200" y="91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7770" name="AutoShape 8"/>
            <p:cNvSpPr>
              <a:spLocks noChangeArrowheads="1"/>
            </p:cNvSpPr>
            <p:nvPr/>
          </p:nvSpPr>
          <p:spPr bwMode="auto">
            <a:xfrm>
              <a:off x="1824" y="1776"/>
              <a:ext cx="624" cy="33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atin typeface="Tahoma" charset="0"/>
                </a:rPr>
                <a:t>A</a:t>
              </a:r>
              <a:r>
                <a:rPr lang="en-US" sz="1200">
                  <a:latin typeface="Tahoma" charset="0"/>
                </a:rPr>
                <a:t>2</a:t>
              </a:r>
              <a:r>
                <a:rPr lang="en-US">
                  <a:latin typeface="Tahoma" charset="0"/>
                </a:rPr>
                <a:t>B</a:t>
              </a:r>
              <a:r>
                <a:rPr lang="en-US" sz="1200">
                  <a:latin typeface="Tahoma" charset="0"/>
                </a:rPr>
                <a:t>2</a:t>
              </a:r>
            </a:p>
          </p:txBody>
        </p:sp>
        <p:sp>
          <p:nvSpPr>
            <p:cNvPr id="117771" name="AutoShape 9"/>
            <p:cNvSpPr>
              <a:spLocks noChangeArrowheads="1"/>
            </p:cNvSpPr>
            <p:nvPr/>
          </p:nvSpPr>
          <p:spPr bwMode="auto">
            <a:xfrm>
              <a:off x="144" y="1776"/>
              <a:ext cx="624" cy="33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atin typeface="Tahoma" charset="0"/>
                </a:rPr>
                <a:t>A</a:t>
              </a:r>
              <a:r>
                <a:rPr lang="en-US" sz="1200">
                  <a:latin typeface="Tahoma" charset="0"/>
                </a:rPr>
                <a:t>1</a:t>
              </a:r>
              <a:r>
                <a:rPr lang="en-US">
                  <a:latin typeface="Tahoma" charset="0"/>
                </a:rPr>
                <a:t>B</a:t>
              </a:r>
              <a:r>
                <a:rPr lang="en-US" sz="1200">
                  <a:latin typeface="Tahoma" charset="0"/>
                </a:rPr>
                <a:t>3</a:t>
              </a:r>
            </a:p>
          </p:txBody>
        </p:sp>
        <p:sp>
          <p:nvSpPr>
            <p:cNvPr id="117772" name="AutoShape 10"/>
            <p:cNvSpPr>
              <a:spLocks noChangeArrowheads="1"/>
            </p:cNvSpPr>
            <p:nvPr/>
          </p:nvSpPr>
          <p:spPr bwMode="auto">
            <a:xfrm>
              <a:off x="1824" y="2640"/>
              <a:ext cx="624" cy="33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atin typeface="Tahoma" charset="0"/>
                </a:rPr>
                <a:t>A</a:t>
              </a:r>
              <a:r>
                <a:rPr lang="en-US" sz="1200">
                  <a:latin typeface="Tahoma" charset="0"/>
                </a:rPr>
                <a:t>2</a:t>
              </a:r>
              <a:r>
                <a:rPr lang="en-US">
                  <a:latin typeface="Tahoma" charset="0"/>
                </a:rPr>
                <a:t>B</a:t>
              </a:r>
              <a:r>
                <a:rPr lang="en-US" sz="1200">
                  <a:latin typeface="Tahoma" charset="0"/>
                </a:rPr>
                <a:t>3</a:t>
              </a:r>
            </a:p>
          </p:txBody>
        </p:sp>
        <p:sp>
          <p:nvSpPr>
            <p:cNvPr id="117773" name="AutoShape 11"/>
            <p:cNvSpPr>
              <a:spLocks noChangeArrowheads="1"/>
            </p:cNvSpPr>
            <p:nvPr/>
          </p:nvSpPr>
          <p:spPr bwMode="auto">
            <a:xfrm>
              <a:off x="144" y="2640"/>
              <a:ext cx="624" cy="33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atin typeface="Tahoma" charset="0"/>
                </a:rPr>
                <a:t>A</a:t>
              </a:r>
              <a:r>
                <a:rPr lang="en-US" sz="1200">
                  <a:latin typeface="Tahoma" charset="0"/>
                </a:rPr>
                <a:t>1</a:t>
              </a:r>
              <a:r>
                <a:rPr lang="en-US">
                  <a:latin typeface="Tahoma" charset="0"/>
                </a:rPr>
                <a:t>B</a:t>
              </a:r>
              <a:r>
                <a:rPr lang="en-US" sz="1200">
                  <a:latin typeface="Tahoma" charset="0"/>
                </a:rPr>
                <a:t>2</a:t>
              </a:r>
            </a:p>
          </p:txBody>
        </p:sp>
        <p:sp>
          <p:nvSpPr>
            <p:cNvPr id="117774" name="Line 12"/>
            <p:cNvSpPr>
              <a:spLocks noChangeShapeType="1"/>
            </p:cNvSpPr>
            <p:nvPr/>
          </p:nvSpPr>
          <p:spPr bwMode="auto">
            <a:xfrm flipH="1">
              <a:off x="432" y="1488"/>
              <a:ext cx="672" cy="2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7775" name="Line 13"/>
            <p:cNvSpPr>
              <a:spLocks noChangeShapeType="1"/>
            </p:cNvSpPr>
            <p:nvPr/>
          </p:nvSpPr>
          <p:spPr bwMode="auto">
            <a:xfrm>
              <a:off x="1248" y="1488"/>
              <a:ext cx="816" cy="2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7776" name="Text Box 14"/>
            <p:cNvSpPr txBox="1">
              <a:spLocks noChangeArrowheads="1"/>
            </p:cNvSpPr>
            <p:nvPr/>
          </p:nvSpPr>
          <p:spPr bwMode="auto">
            <a:xfrm>
              <a:off x="614" y="1412"/>
              <a:ext cx="1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latin typeface="Tahoma" charset="0"/>
                </a:rPr>
                <a:t>k</a:t>
              </a:r>
            </a:p>
          </p:txBody>
        </p:sp>
        <p:sp>
          <p:nvSpPr>
            <p:cNvPr id="117777" name="Text Box 15"/>
            <p:cNvSpPr txBox="1">
              <a:spLocks noChangeArrowheads="1"/>
            </p:cNvSpPr>
            <p:nvPr/>
          </p:nvSpPr>
          <p:spPr bwMode="auto">
            <a:xfrm>
              <a:off x="1636" y="1440"/>
              <a:ext cx="20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b="1">
                  <a:latin typeface="Tahoma" charset="0"/>
                </a:rPr>
                <a:t>e</a:t>
              </a:r>
            </a:p>
          </p:txBody>
        </p:sp>
        <p:sp>
          <p:nvSpPr>
            <p:cNvPr id="117778" name="Line 16"/>
            <p:cNvSpPr>
              <a:spLocks noChangeShapeType="1"/>
            </p:cNvSpPr>
            <p:nvPr/>
          </p:nvSpPr>
          <p:spPr bwMode="auto">
            <a:xfrm>
              <a:off x="336" y="2112"/>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7779" name="Line 17"/>
            <p:cNvSpPr>
              <a:spLocks noChangeShapeType="1"/>
            </p:cNvSpPr>
            <p:nvPr/>
          </p:nvSpPr>
          <p:spPr bwMode="auto">
            <a:xfrm flipV="1">
              <a:off x="528" y="2112"/>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7780" name="Text Box 18"/>
            <p:cNvSpPr txBox="1">
              <a:spLocks noChangeArrowheads="1"/>
            </p:cNvSpPr>
            <p:nvPr/>
          </p:nvSpPr>
          <p:spPr bwMode="auto">
            <a:xfrm>
              <a:off x="192" y="230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latin typeface="Tahoma" charset="0"/>
                </a:rPr>
                <a:t>h</a:t>
              </a:r>
            </a:p>
          </p:txBody>
        </p:sp>
        <p:sp>
          <p:nvSpPr>
            <p:cNvPr id="117781" name="Text Box 19"/>
            <p:cNvSpPr txBox="1">
              <a:spLocks noChangeArrowheads="1"/>
            </p:cNvSpPr>
            <p:nvPr/>
          </p:nvSpPr>
          <p:spPr bwMode="auto">
            <a:xfrm>
              <a:off x="484" y="2313"/>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latin typeface="Tahoma" charset="0"/>
                </a:rPr>
                <a:t>g</a:t>
              </a:r>
            </a:p>
          </p:txBody>
        </p:sp>
        <p:sp>
          <p:nvSpPr>
            <p:cNvPr id="117782" name="Line 20"/>
            <p:cNvSpPr>
              <a:spLocks noChangeShapeType="1"/>
            </p:cNvSpPr>
            <p:nvPr/>
          </p:nvSpPr>
          <p:spPr bwMode="auto">
            <a:xfrm>
              <a:off x="2064" y="2112"/>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7783" name="Line 21"/>
            <p:cNvSpPr>
              <a:spLocks noChangeShapeType="1"/>
            </p:cNvSpPr>
            <p:nvPr/>
          </p:nvSpPr>
          <p:spPr bwMode="auto">
            <a:xfrm flipV="1">
              <a:off x="2208" y="2112"/>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7784" name="Text Box 22"/>
            <p:cNvSpPr txBox="1">
              <a:spLocks noChangeArrowheads="1"/>
            </p:cNvSpPr>
            <p:nvPr/>
          </p:nvSpPr>
          <p:spPr bwMode="auto">
            <a:xfrm>
              <a:off x="1916" y="230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latin typeface="Tahoma" charset="0"/>
                </a:rPr>
                <a:t>g</a:t>
              </a:r>
            </a:p>
          </p:txBody>
        </p:sp>
        <p:sp>
          <p:nvSpPr>
            <p:cNvPr id="117785" name="Text Box 23"/>
            <p:cNvSpPr txBox="1">
              <a:spLocks noChangeArrowheads="1"/>
            </p:cNvSpPr>
            <p:nvPr/>
          </p:nvSpPr>
          <p:spPr bwMode="auto">
            <a:xfrm>
              <a:off x="2160" y="2313"/>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latin typeface="Tahoma" charset="0"/>
                </a:rPr>
                <a:t>h</a:t>
              </a:r>
            </a:p>
          </p:txBody>
        </p:sp>
        <p:sp>
          <p:nvSpPr>
            <p:cNvPr id="117786" name="Line 24"/>
            <p:cNvSpPr>
              <a:spLocks noChangeShapeType="1"/>
            </p:cNvSpPr>
            <p:nvPr/>
          </p:nvSpPr>
          <p:spPr bwMode="auto">
            <a:xfrm flipH="1">
              <a:off x="768" y="2016"/>
              <a:ext cx="1056" cy="86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7787" name="Line 25"/>
            <p:cNvSpPr>
              <a:spLocks noChangeShapeType="1"/>
            </p:cNvSpPr>
            <p:nvPr/>
          </p:nvSpPr>
          <p:spPr bwMode="auto">
            <a:xfrm flipH="1" flipV="1">
              <a:off x="768" y="1968"/>
              <a:ext cx="1056" cy="81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7788" name="Text Box 26"/>
            <p:cNvSpPr txBox="1">
              <a:spLocks noChangeArrowheads="1"/>
            </p:cNvSpPr>
            <p:nvPr/>
          </p:nvSpPr>
          <p:spPr bwMode="auto">
            <a:xfrm>
              <a:off x="1436" y="2025"/>
              <a:ext cx="16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latin typeface="Tahoma" charset="0"/>
                </a:rPr>
                <a:t>f</a:t>
              </a:r>
            </a:p>
          </p:txBody>
        </p:sp>
        <p:sp>
          <p:nvSpPr>
            <p:cNvPr id="117789" name="Text Box 27"/>
            <p:cNvSpPr txBox="1">
              <a:spLocks noChangeArrowheads="1"/>
            </p:cNvSpPr>
            <p:nvPr/>
          </p:nvSpPr>
          <p:spPr bwMode="auto">
            <a:xfrm>
              <a:off x="1436" y="2016"/>
              <a:ext cx="16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latin typeface="Tahoma" charset="0"/>
                </a:rPr>
                <a:t>f</a:t>
              </a:r>
            </a:p>
          </p:txBody>
        </p:sp>
        <p:sp>
          <p:nvSpPr>
            <p:cNvPr id="117790" name="Text Box 28"/>
            <p:cNvSpPr txBox="1">
              <a:spLocks noChangeArrowheads="1"/>
            </p:cNvSpPr>
            <p:nvPr/>
          </p:nvSpPr>
          <p:spPr bwMode="auto">
            <a:xfrm>
              <a:off x="1532" y="2601"/>
              <a:ext cx="16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a:latin typeface="Tahoma" charset="0"/>
                </a:rPr>
                <a:t>f</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8916A40-B620-2548-A569-BA36EFE2871C}" type="datetime1">
              <a:rPr lang="en-US" sz="1200"/>
              <a:pPr/>
              <a:t>10/15/21</a:t>
            </a:fld>
            <a:endParaRPr lang="en-US" sz="1200"/>
          </a:p>
        </p:txBody>
      </p:sp>
      <p:sp>
        <p:nvSpPr>
          <p:cNvPr id="11981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A3899E2D-6232-4949-AFF1-FDB8DDBA93C9}" type="slidenum">
              <a:rPr lang="en-US" sz="1200"/>
              <a:pPr/>
              <a:t>76</a:t>
            </a:fld>
            <a:endParaRPr lang="en-US" sz="1200"/>
          </a:p>
        </p:txBody>
      </p:sp>
      <p:sp>
        <p:nvSpPr>
          <p:cNvPr id="119812" name="Rectangle 2"/>
          <p:cNvSpPr>
            <a:spLocks noGrp="1" noChangeArrowheads="1"/>
          </p:cNvSpPr>
          <p:nvPr>
            <p:ph type="title"/>
          </p:nvPr>
        </p:nvSpPr>
        <p:spPr/>
        <p:txBody>
          <a:bodyPr/>
          <a:lstStyle/>
          <a:p>
            <a:pPr eaLnBrk="1" hangingPunct="1"/>
            <a:r>
              <a:rPr lang="en-US" sz="3400">
                <a:latin typeface="Verdana" charset="0"/>
              </a:rPr>
              <a:t>Object-Oriented Analysis/Design</a:t>
            </a:r>
          </a:p>
        </p:txBody>
      </p:sp>
      <p:sp>
        <p:nvSpPr>
          <p:cNvPr id="119813" name="Rectangle 3"/>
          <p:cNvSpPr>
            <a:spLocks noGrp="1" noChangeArrowheads="1"/>
          </p:cNvSpPr>
          <p:nvPr>
            <p:ph type="body" idx="1"/>
          </p:nvPr>
        </p:nvSpPr>
        <p:spPr/>
        <p:txBody>
          <a:bodyPr/>
          <a:lstStyle/>
          <a:p>
            <a:pPr eaLnBrk="1" hangingPunct="1">
              <a:lnSpc>
                <a:spcPct val="90000"/>
              </a:lnSpc>
            </a:pPr>
            <a:r>
              <a:rPr lang="en-US" sz="2600" dirty="0">
                <a:latin typeface="Verdana" charset="0"/>
              </a:rPr>
              <a:t>OO method </a:t>
            </a:r>
          </a:p>
          <a:p>
            <a:pPr lvl="1" eaLnBrk="1" hangingPunct="1">
              <a:lnSpc>
                <a:spcPct val="90000"/>
              </a:lnSpc>
            </a:pPr>
            <a:r>
              <a:rPr lang="en-US" sz="2200" dirty="0">
                <a:latin typeface="Verdana" charset="0"/>
                <a:ea typeface="ＭＳ Ｐゴシック" charset="0"/>
              </a:rPr>
              <a:t>Identify the classes</a:t>
            </a:r>
          </a:p>
          <a:p>
            <a:pPr lvl="1" eaLnBrk="1" hangingPunct="1">
              <a:lnSpc>
                <a:spcPct val="90000"/>
              </a:lnSpc>
            </a:pPr>
            <a:r>
              <a:rPr lang="en-US" sz="2200" dirty="0">
                <a:latin typeface="Verdana" charset="0"/>
                <a:ea typeface="ＭＳ Ｐゴシック" charset="0"/>
              </a:rPr>
              <a:t>Analysis/design the relationship among classes</a:t>
            </a:r>
          </a:p>
          <a:p>
            <a:pPr lvl="2" eaLnBrk="1" hangingPunct="1">
              <a:lnSpc>
                <a:spcPct val="90000"/>
              </a:lnSpc>
            </a:pPr>
            <a:r>
              <a:rPr lang="en-US" sz="2100" dirty="0">
                <a:latin typeface="Verdana" charset="0"/>
                <a:ea typeface="ＭＳ Ｐゴシック" charset="0"/>
              </a:rPr>
              <a:t>Use case diagram</a:t>
            </a:r>
          </a:p>
          <a:p>
            <a:pPr lvl="2" eaLnBrk="1" hangingPunct="1">
              <a:lnSpc>
                <a:spcPct val="90000"/>
              </a:lnSpc>
            </a:pPr>
            <a:r>
              <a:rPr lang="en-US" sz="2100" dirty="0">
                <a:latin typeface="Verdana" charset="0"/>
                <a:ea typeface="ＭＳ Ｐゴシック" charset="0"/>
              </a:rPr>
              <a:t>Class diagram</a:t>
            </a:r>
          </a:p>
          <a:p>
            <a:pPr lvl="2" eaLnBrk="1" hangingPunct="1">
              <a:lnSpc>
                <a:spcPct val="90000"/>
              </a:lnSpc>
            </a:pPr>
            <a:r>
              <a:rPr lang="en-US" sz="2100" dirty="0">
                <a:latin typeface="Verdana" charset="0"/>
                <a:ea typeface="ＭＳ Ｐゴシック" charset="0"/>
              </a:rPr>
              <a:t>Sequence diagram</a:t>
            </a:r>
          </a:p>
          <a:p>
            <a:pPr lvl="2" eaLnBrk="1" hangingPunct="1">
              <a:lnSpc>
                <a:spcPct val="90000"/>
              </a:lnSpc>
            </a:pPr>
            <a:r>
              <a:rPr lang="en-US" sz="2100" dirty="0">
                <a:latin typeface="Verdana" charset="0"/>
                <a:ea typeface="ＭＳ Ｐゴシック" charset="0"/>
              </a:rPr>
              <a:t>Collaboration diagram</a:t>
            </a:r>
          </a:p>
          <a:p>
            <a:pPr lvl="2" eaLnBrk="1" hangingPunct="1">
              <a:lnSpc>
                <a:spcPct val="90000"/>
              </a:lnSpc>
            </a:pPr>
            <a:r>
              <a:rPr lang="en-US" sz="2100" dirty="0">
                <a:latin typeface="Verdana" charset="0"/>
                <a:ea typeface="ＭＳ Ｐゴシック" charset="0"/>
              </a:rPr>
              <a:t>Activity diagram</a:t>
            </a:r>
          </a:p>
          <a:p>
            <a:pPr lvl="2" eaLnBrk="1" hangingPunct="1">
              <a:lnSpc>
                <a:spcPct val="90000"/>
              </a:lnSpc>
            </a:pPr>
            <a:r>
              <a:rPr lang="en-US" sz="2100" dirty="0">
                <a:latin typeface="Verdana" charset="0"/>
                <a:ea typeface="ＭＳ Ｐゴシック" charset="0"/>
              </a:rPr>
              <a:t>Component diagram</a:t>
            </a:r>
          </a:p>
          <a:p>
            <a:pPr lvl="2" eaLnBrk="1" hangingPunct="1">
              <a:lnSpc>
                <a:spcPct val="90000"/>
              </a:lnSpc>
            </a:pPr>
            <a:r>
              <a:rPr lang="en-US" sz="2100" dirty="0">
                <a:latin typeface="Verdana" charset="0"/>
                <a:ea typeface="ＭＳ Ｐゴシック" charset="0"/>
              </a:rPr>
              <a:t>Deployment diagram</a:t>
            </a:r>
          </a:p>
          <a:p>
            <a:pPr lvl="1" eaLnBrk="1" hangingPunct="1">
              <a:lnSpc>
                <a:spcPct val="90000"/>
              </a:lnSpc>
            </a:pPr>
            <a:r>
              <a:rPr lang="en-US" sz="2200" dirty="0">
                <a:latin typeface="Verdana" charset="0"/>
                <a:ea typeface="ＭＳ Ｐゴシック" charset="0"/>
              </a:rPr>
              <a:t>Implement each class and their relationship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4050534-DADC-DA45-986B-26D00E421C16}" type="datetime1">
              <a:rPr lang="en-US" sz="1200"/>
              <a:pPr/>
              <a:t>10/15/21</a:t>
            </a:fld>
            <a:endParaRPr lang="en-US" sz="1200"/>
          </a:p>
        </p:txBody>
      </p:sp>
      <p:sp>
        <p:nvSpPr>
          <p:cNvPr id="2969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50C49A54-F47C-6F45-BD7E-67CDFC76FD88}" type="slidenum">
              <a:rPr lang="en-US" sz="1200"/>
              <a:pPr/>
              <a:t>8</a:t>
            </a:fld>
            <a:endParaRPr lang="en-US" sz="1200"/>
          </a:p>
        </p:txBody>
      </p:sp>
      <p:sp>
        <p:nvSpPr>
          <p:cNvPr id="29700" name="Rectangle 2"/>
          <p:cNvSpPr>
            <a:spLocks noGrp="1" noChangeArrowheads="1"/>
          </p:cNvSpPr>
          <p:nvPr>
            <p:ph type="title"/>
          </p:nvPr>
        </p:nvSpPr>
        <p:spPr/>
        <p:txBody>
          <a:bodyPr/>
          <a:lstStyle/>
          <a:p>
            <a:pPr eaLnBrk="1" hangingPunct="1"/>
            <a:r>
              <a:rPr lang="en-US">
                <a:latin typeface="Verdana" charset="0"/>
              </a:rPr>
              <a:t>Types of Objects</a:t>
            </a:r>
          </a:p>
        </p:txBody>
      </p:sp>
      <p:sp>
        <p:nvSpPr>
          <p:cNvPr id="29701" name="Rectangle 3"/>
          <p:cNvSpPr>
            <a:spLocks noGrp="1" noChangeArrowheads="1"/>
          </p:cNvSpPr>
          <p:nvPr>
            <p:ph type="body" idx="1"/>
          </p:nvPr>
        </p:nvSpPr>
        <p:spPr/>
        <p:txBody>
          <a:bodyPr/>
          <a:lstStyle/>
          <a:p>
            <a:pPr eaLnBrk="1" hangingPunct="1"/>
            <a:r>
              <a:rPr lang="en-US" sz="2600">
                <a:latin typeface="Verdana" charset="0"/>
              </a:rPr>
              <a:t>External entities (printer, user, sensor)</a:t>
            </a:r>
          </a:p>
          <a:p>
            <a:pPr eaLnBrk="1" hangingPunct="1"/>
            <a:r>
              <a:rPr lang="en-US" sz="2600">
                <a:latin typeface="Verdana" charset="0"/>
              </a:rPr>
              <a:t>Things ( reports, displays, signals)</a:t>
            </a:r>
          </a:p>
          <a:p>
            <a:pPr eaLnBrk="1" hangingPunct="1"/>
            <a:r>
              <a:rPr lang="en-US" sz="2600">
                <a:latin typeface="Verdana" charset="0"/>
              </a:rPr>
              <a:t>Occurrences or events (interrupt, alarm)</a:t>
            </a:r>
          </a:p>
          <a:p>
            <a:pPr eaLnBrk="1" hangingPunct="1"/>
            <a:r>
              <a:rPr lang="en-US" sz="2600">
                <a:latin typeface="Verdana" charset="0"/>
              </a:rPr>
              <a:t>Roles (manager, engineer, salesperson)</a:t>
            </a:r>
          </a:p>
          <a:p>
            <a:pPr eaLnBrk="1" hangingPunct="1"/>
            <a:r>
              <a:rPr lang="en-US" sz="2600">
                <a:latin typeface="Verdana" charset="0"/>
              </a:rPr>
              <a:t>Organizational units (division, team)</a:t>
            </a:r>
          </a:p>
          <a:p>
            <a:pPr eaLnBrk="1" hangingPunct="1"/>
            <a:r>
              <a:rPr lang="en-US" sz="2600">
                <a:latin typeface="Verdana" charset="0"/>
              </a:rPr>
              <a:t>Places ( manufacturing floor)</a:t>
            </a:r>
          </a:p>
          <a:p>
            <a:pPr eaLnBrk="1" hangingPunct="1"/>
            <a:r>
              <a:rPr lang="en-US" sz="2600">
                <a:latin typeface="Verdana" charset="0"/>
              </a:rPr>
              <a:t>Structures (employee record)</a:t>
            </a:r>
          </a:p>
          <a:p>
            <a:pPr eaLnBrk="1" hangingPunct="1"/>
            <a:endParaRPr lang="en-US" sz="2600">
              <a:latin typeface="Verdana"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B395084-7238-B74C-BCE3-1BA767EE304C}" type="datetime1">
              <a:rPr lang="en-US" sz="1200"/>
              <a:pPr/>
              <a:t>10/15/21</a:t>
            </a:fld>
            <a:endParaRPr lang="en-US" sz="1200"/>
          </a:p>
        </p:txBody>
      </p:sp>
      <p:sp>
        <p:nvSpPr>
          <p:cNvPr id="3072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200"/>
              <a:t>Lecture4</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2CFADB5F-D9A9-D241-87C5-F62FA07AC1C2}" type="slidenum">
              <a:rPr lang="en-US" sz="1200"/>
              <a:pPr/>
              <a:t>9</a:t>
            </a:fld>
            <a:endParaRPr lang="en-US" sz="1200"/>
          </a:p>
        </p:txBody>
      </p:sp>
      <p:sp>
        <p:nvSpPr>
          <p:cNvPr id="30724" name="Rectangle 2"/>
          <p:cNvSpPr>
            <a:spLocks noGrp="1" noChangeArrowheads="1"/>
          </p:cNvSpPr>
          <p:nvPr>
            <p:ph type="title"/>
          </p:nvPr>
        </p:nvSpPr>
        <p:spPr/>
        <p:txBody>
          <a:bodyPr/>
          <a:lstStyle/>
          <a:p>
            <a:pPr eaLnBrk="1" hangingPunct="1"/>
            <a:r>
              <a:rPr lang="en-US">
                <a:latin typeface="Verdana" charset="0"/>
              </a:rPr>
              <a:t>Data Object</a:t>
            </a:r>
          </a:p>
        </p:txBody>
      </p:sp>
      <p:sp>
        <p:nvSpPr>
          <p:cNvPr id="30725" name="Rectangle 3"/>
          <p:cNvSpPr>
            <a:spLocks noGrp="1" noChangeArrowheads="1"/>
          </p:cNvSpPr>
          <p:nvPr>
            <p:ph type="body" idx="1"/>
          </p:nvPr>
        </p:nvSpPr>
        <p:spPr/>
        <p:txBody>
          <a:bodyPr/>
          <a:lstStyle/>
          <a:p>
            <a:pPr eaLnBrk="1" hangingPunct="1"/>
            <a:r>
              <a:rPr lang="en-US">
                <a:latin typeface="Verdana" charset="0"/>
              </a:rPr>
              <a:t>A composite entity holding data</a:t>
            </a:r>
          </a:p>
          <a:p>
            <a:pPr lvl="1" eaLnBrk="1" hangingPunct="1"/>
            <a:r>
              <a:rPr lang="en-US">
                <a:latin typeface="Verdana" charset="0"/>
                <a:ea typeface="ＭＳ Ｐゴシック" charset="0"/>
              </a:rPr>
              <a:t>different from primitive entities that hold only one value</a:t>
            </a:r>
          </a:p>
          <a:p>
            <a:pPr lvl="2" eaLnBrk="1" hangingPunct="1"/>
            <a:r>
              <a:rPr lang="en-US">
                <a:latin typeface="Verdana" charset="0"/>
                <a:ea typeface="ＭＳ Ｐゴシック" charset="0"/>
              </a:rPr>
              <a:t>an identification card is a data object</a:t>
            </a:r>
          </a:p>
          <a:p>
            <a:pPr lvl="2" eaLnBrk="1" hangingPunct="1"/>
            <a:r>
              <a:rPr lang="en-US">
                <a:latin typeface="Verdana" charset="0"/>
                <a:ea typeface="ＭＳ Ｐゴシック" charset="0"/>
              </a:rPr>
              <a:t>an identification number is not a data object</a:t>
            </a:r>
          </a:p>
          <a:p>
            <a:pPr lvl="1" eaLnBrk="1" hangingPunct="1"/>
            <a:r>
              <a:rPr lang="en-US">
                <a:latin typeface="Verdana" charset="0"/>
                <a:ea typeface="ＭＳ Ｐゴシック" charset="0"/>
              </a:rPr>
              <a:t>different from objects in object-oriented approach</a:t>
            </a:r>
          </a:p>
          <a:p>
            <a:pPr lvl="2" eaLnBrk="1" hangingPunct="1"/>
            <a:r>
              <a:rPr lang="en-US">
                <a:latin typeface="Verdana" charset="0"/>
                <a:ea typeface="ＭＳ Ｐゴシック" charset="0"/>
              </a:rPr>
              <a:t>data objects do not have encapsulated functions</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pitchFamily="-110"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24964</TotalTime>
  <Words>4660</Words>
  <Application>Microsoft Macintosh PowerPoint</Application>
  <PresentationFormat>On-screen Show (4:3)</PresentationFormat>
  <Paragraphs>951</Paragraphs>
  <Slides>76</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76</vt:i4>
      </vt:variant>
    </vt:vector>
  </HeadingPairs>
  <TitlesOfParts>
    <vt:vector size="85" baseType="lpstr">
      <vt:lpstr>Arial</vt:lpstr>
      <vt:lpstr>Tahoma</vt:lpstr>
      <vt:lpstr>Times New Roman</vt:lpstr>
      <vt:lpstr>Verdana</vt:lpstr>
      <vt:lpstr>Wingdings</vt:lpstr>
      <vt:lpstr>Profile</vt:lpstr>
      <vt:lpstr>Image Document</vt:lpstr>
      <vt:lpstr>Bitmap Image</vt:lpstr>
      <vt:lpstr>Equation</vt:lpstr>
      <vt:lpstr>Analysis and Design Models</vt:lpstr>
      <vt:lpstr>Analysis and Design Models</vt:lpstr>
      <vt:lpstr>Weaknesses</vt:lpstr>
      <vt:lpstr>PowerPoint Presentation</vt:lpstr>
      <vt:lpstr>Data Dictionaries</vt:lpstr>
      <vt:lpstr>Models</vt:lpstr>
      <vt:lpstr>Data Objects</vt:lpstr>
      <vt:lpstr>Types of Objects</vt:lpstr>
      <vt:lpstr>Data Object</vt:lpstr>
      <vt:lpstr>Data Object Description</vt:lpstr>
      <vt:lpstr>Relationship</vt:lpstr>
      <vt:lpstr>Cardinality of relationships between data objects</vt:lpstr>
      <vt:lpstr>Modality of relationships between data objects</vt:lpstr>
      <vt:lpstr>Notations and semantics of entity-relationship diagrams</vt:lpstr>
      <vt:lpstr>ERD – Example 1 (Data Dictionary)</vt:lpstr>
      <vt:lpstr>ERD – Example 1 (ERD diagram)</vt:lpstr>
      <vt:lpstr>ERD – Example 1  Explanation</vt:lpstr>
      <vt:lpstr>ERD – Example 1 Explanation (continued)</vt:lpstr>
      <vt:lpstr>Default notations in ERD diagrams</vt:lpstr>
      <vt:lpstr>ERD – Example 2 (Data Dictionary)</vt:lpstr>
      <vt:lpstr>ERD – Example 2 (ERD Diagram)</vt:lpstr>
      <vt:lpstr>ERD – Example 2 Explanation</vt:lpstr>
      <vt:lpstr>ERD – Example 2 Explanation (continued)</vt:lpstr>
      <vt:lpstr>ERD – Example 3 Phone Book</vt:lpstr>
      <vt:lpstr>ERD –Phone Book</vt:lpstr>
      <vt:lpstr>ERD - Phone book Explanation</vt:lpstr>
      <vt:lpstr>Building ERD</vt:lpstr>
      <vt:lpstr>Example 4: ERD</vt:lpstr>
      <vt:lpstr>Limitations of ERDs</vt:lpstr>
      <vt:lpstr>Data flow diagrams</vt:lpstr>
      <vt:lpstr>Data Flow Diagram (DFD)</vt:lpstr>
      <vt:lpstr>Semantics of DFD</vt:lpstr>
      <vt:lpstr>Semantics of DFD</vt:lpstr>
      <vt:lpstr>Semantics of DFD</vt:lpstr>
      <vt:lpstr>Semantics of DFD (continued)</vt:lpstr>
      <vt:lpstr>Data Flow Arrow</vt:lpstr>
      <vt:lpstr>Control Flow Arrow</vt:lpstr>
      <vt:lpstr>DFD – Example 1</vt:lpstr>
      <vt:lpstr>PowerPoint Presentation</vt:lpstr>
      <vt:lpstr>DFD Example 2: A Library</vt:lpstr>
      <vt:lpstr>DFD – Example 2:  A Library</vt:lpstr>
      <vt:lpstr>DFD – Example 2: A Library (continued)</vt:lpstr>
      <vt:lpstr>DFD – Library  -- “Borrow”</vt:lpstr>
      <vt:lpstr>DFD – Library - Exercise</vt:lpstr>
      <vt:lpstr>Data flow hierarchy</vt:lpstr>
      <vt:lpstr>Data Flow Diagram – Example 1</vt:lpstr>
      <vt:lpstr>Data Flow Diagram – Example 2</vt:lpstr>
      <vt:lpstr>Data Flow Diagram – Example 3</vt:lpstr>
      <vt:lpstr>State machine models</vt:lpstr>
      <vt:lpstr>State Transition Diagrams</vt:lpstr>
      <vt:lpstr>State Transition Diagram - notations</vt:lpstr>
      <vt:lpstr>State Transition Diagram - Semantics</vt:lpstr>
      <vt:lpstr>State Transition Diagrams</vt:lpstr>
      <vt:lpstr>State Diagrams </vt:lpstr>
      <vt:lpstr>States</vt:lpstr>
      <vt:lpstr>Transitions</vt:lpstr>
      <vt:lpstr>Some guidelines for drawing a STD</vt:lpstr>
      <vt:lpstr>STD – Example 1 Item in a library</vt:lpstr>
      <vt:lpstr>STD for Library - Explanation</vt:lpstr>
      <vt:lpstr>STD – Example 2 User in a library</vt:lpstr>
      <vt:lpstr>STD for Library - Explanation</vt:lpstr>
      <vt:lpstr>STD – Example 3</vt:lpstr>
      <vt:lpstr>Example 4</vt:lpstr>
      <vt:lpstr>Guarded Transition</vt:lpstr>
      <vt:lpstr>Example – Stack Model</vt:lpstr>
      <vt:lpstr>State Diagram of a CourseSection class  </vt:lpstr>
      <vt:lpstr>Statecharts</vt:lpstr>
      <vt:lpstr>StateChart</vt:lpstr>
      <vt:lpstr>State diagram – an example with substates</vt:lpstr>
      <vt:lpstr>Implementing</vt:lpstr>
      <vt:lpstr>PowerPoint Presentation</vt:lpstr>
      <vt:lpstr>PowerPoint Presentation</vt:lpstr>
      <vt:lpstr>PowerPoint Presentation</vt:lpstr>
      <vt:lpstr>Synchronous Communication</vt:lpstr>
      <vt:lpstr>Synchronous Product Machine</vt:lpstr>
      <vt:lpstr>Object-Oriented Analysis/Design</vt:lpstr>
    </vt:vector>
  </TitlesOfParts>
  <Company>University of Wisconsin - La Crosse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Design Models</dc:title>
  <dc:creator>Mao Zheng</dc:creator>
  <cp:lastModifiedBy>Mao Zheng</cp:lastModifiedBy>
  <cp:revision>156</cp:revision>
  <dcterms:created xsi:type="dcterms:W3CDTF">2003-09-20T19:41:53Z</dcterms:created>
  <dcterms:modified xsi:type="dcterms:W3CDTF">2021-10-15T23:01:29Z</dcterms:modified>
</cp:coreProperties>
</file>