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19" r:id="rId3"/>
    <p:sldId id="731" r:id="rId4"/>
    <p:sldId id="750" r:id="rId5"/>
    <p:sldId id="748" r:id="rId6"/>
    <p:sldId id="7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7591-8346-FBCE-7AE8-3DB5DD3F3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7EDA8-8EFF-9DC5-92CE-A970AB6A9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E06A-DB71-8BCB-9E77-4C2AC51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715-A9BB-A078-7865-1CB99859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2E08-1D83-6C5E-59E0-890A91A7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064D-619C-DC71-C099-3CC1EDC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ACDFD-FEC3-49C0-251C-DB1F4C42C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1551-8A2C-CFD7-B127-063D620C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0757-BBB8-CC8D-74F7-354F4F42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4C50-2772-3FEC-7EDE-4AEE7770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D766C-FDEF-F405-C75C-13BEEDAD7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CFC6-9198-4E47-4391-43E28E6C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249F-9FE5-586F-62E8-24B543CB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0D3-512C-E397-B958-12E15FAE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7B40-4E9C-3DD2-3546-0DCCA51B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DE9-357E-791A-B3C4-39B7C2C3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BBCE-D287-123E-E7CD-CB7B90AA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E4A6-B0A4-CAED-DC2F-1DAB46B9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86F0-0420-E972-6F90-B19CCF35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337C-4070-B36E-893E-C3ED3B4F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BFF-388A-C38F-F80B-E3355E49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D276-369E-1B97-D511-099E3A8C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5B50-AAEF-890A-C02A-15763C9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920D-6BDF-559D-B9F3-57008C4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16E6-3541-45DF-94E0-F5B6A6BE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4C1-5C84-46EE-D179-8016A05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9B33-7EDA-FD74-95B7-50707C07E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5CF7-560C-0749-C1C1-0A3037D84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6132-5A0C-920B-67C5-B7B3F75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0C21-426E-DEDE-0AE4-5E44D76E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D6A7-AEC4-FAA6-D6E7-A41B10E3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34FF-32C8-D501-9E6A-393EED7D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D224-D14B-8271-6F86-82CE2D7B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146A8-1EBF-C242-8759-251D0121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56A7C-97DC-93BA-B45E-835A788B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71495-D372-E45E-57C5-F823735AE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B177-0307-08DC-40B9-7996F865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5A714-DCAF-F7A4-0E40-7F7F40F4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F094A-C4B0-E9C1-606D-D752E148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6C22-CEA4-83E7-50B5-9808E18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ECCA9-C20D-F701-987A-3656EC4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E0F2-7ACE-16C7-66CF-27ED144F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7155-2D91-80F6-6FC0-E78A6B1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64202-5103-DB0B-5636-52DC87F1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C6965-FE28-CF96-E1E7-54A3F0F2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DC5D-4AD9-3201-AEB3-D3708B47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5096-61CD-5F44-48AA-579DAA0C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95E4-1FF3-1908-6D57-B7F5A47E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DA875-8707-0BE9-6724-AEA1C71A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07B6-3911-8162-AFD1-3BFF32F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427A-B731-E61C-D686-2954BBA8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DF1D-0CCF-A8A3-C2DE-23536B3C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BE91-A293-3CC9-A3F5-0FA8038A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05DB6-74A1-65B8-C851-2EA78FE3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E9517-3FE2-9868-D4EA-C173522D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0C03-44EF-559F-375F-72786BA5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8DB6-64EB-199D-6F63-6BA5494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4891-FEF0-4C06-46A8-66110B3C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618C6-B33D-6C08-3FFB-9856A4D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61B0A-C8D7-1BFF-1837-893F98EC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8947-3FD0-ADC6-7AFC-897EC1EA1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F467-1104-454C-8D22-2B59716843E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4A05-1AB3-88EB-7486-3DCE3F7C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7C02-1CF0-4D46-78F8-4AFBEF00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EADB-5D63-45A4-A21F-38CC87AB8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9219-8400-BEF5-17D7-B7AC4B667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chemeClr val="tx2"/>
                </a:solidFill>
              </a:rPr>
              <a:t>Introduction to Bayesian Inference</a:t>
            </a:r>
            <a:br>
              <a:rPr lang="pl-PL" altLang="en-US" b="1" dirty="0">
                <a:solidFill>
                  <a:schemeClr val="tx2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6B35D-BDB1-452A-ACDA-6D507105E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Social Statistics Research Away Day</a:t>
            </a:r>
          </a:p>
          <a:p>
            <a:r>
              <a:rPr lang="en-GB" dirty="0"/>
              <a:t>16/05/2024</a:t>
            </a:r>
          </a:p>
        </p:txBody>
      </p:sp>
    </p:spTree>
    <p:extLst>
      <p:ext uri="{BB962C8B-B14F-4D97-AF65-F5344CB8AC3E}">
        <p14:creationId xmlns:p14="http://schemas.microsoft.com/office/powerpoint/2010/main" val="1443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Definition of probability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/>
              <a:t>Subjective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i="1" dirty="0"/>
              <a:t>		“Probability does not exist”</a:t>
            </a:r>
          </a:p>
          <a:p>
            <a:endParaRPr lang="en-US" altLang="en-US" dirty="0"/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9" y="3501009"/>
            <a:ext cx="2198061" cy="32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5840" y="55172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Bruno de </a:t>
            </a:r>
            <a:r>
              <a:rPr lang="en-US" dirty="0" err="1"/>
              <a:t>Finetti</a:t>
            </a:r>
            <a:r>
              <a:rPr lang="en-US" dirty="0"/>
              <a:t> (1906 – 1985)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9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91544" y="21206"/>
            <a:ext cx="8229600" cy="887514"/>
          </a:xfrm>
        </p:spPr>
        <p:txBody>
          <a:bodyPr>
            <a:normAutofit fontScale="90000"/>
          </a:bodyPr>
          <a:lstStyle/>
          <a:p>
            <a:r>
              <a:rPr lang="en-AU" dirty="0"/>
              <a:t>Bayes Theorem &amp; Posterior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583832" y="1200965"/>
                <a:ext cx="2866490" cy="775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sv-SE" dirty="0">
                    <a:solidFill>
                      <a:srgbClr val="663300"/>
                    </a:solidFill>
                    <a:sym typeface="Symbol" charset="0"/>
                  </a:rPr>
                  <a:t>P(A|B)=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1200965"/>
                <a:ext cx="2866490" cy="775149"/>
              </a:xfrm>
              <a:prstGeom prst="rect">
                <a:avLst/>
              </a:prstGeom>
              <a:blipFill>
                <a:blip r:embed="rId2"/>
                <a:stretch>
                  <a:fillRect l="-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17567" y="2924945"/>
                <a:ext cx="6999032" cy="775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sv-SE" dirty="0">
                    <a:solidFill>
                      <a:srgbClr val="663300"/>
                    </a:solidFill>
                    <a:sym typeface="Symbol" charset="0"/>
                  </a:rPr>
                  <a:t>P(Unknown|Data)=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Unknown</m:t>
                        </m:r>
                        <m:r>
                          <m:rPr>
                            <m:nor/>
                          </m:rPr>
                          <a:rPr lang="sv-SE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Unknown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663300"/>
                            </a:solidFill>
                            <a:sym typeface="Symbol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67" y="2924945"/>
                <a:ext cx="6999032" cy="775149"/>
              </a:xfrm>
              <a:prstGeom prst="rect">
                <a:avLst/>
              </a:prstGeom>
              <a:blipFill>
                <a:blip r:embed="rId3"/>
                <a:stretch>
                  <a:fillRect l="-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5">
            <a:extLst>
              <a:ext uri="{FF2B5EF4-FFF2-40B4-BE49-F238E27FC236}">
                <a16:creationId xmlns:a16="http://schemas.microsoft.com/office/drawing/2014/main" id="{71976B62-3021-F1F4-03A5-92098770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700094"/>
            <a:ext cx="2914198" cy="312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1800B6C-F7E7-76C3-2860-74C2E5CF48D5}"/>
              </a:ext>
            </a:extLst>
          </p:cNvPr>
          <p:cNvGrpSpPr/>
          <p:nvPr/>
        </p:nvGrpSpPr>
        <p:grpSpPr>
          <a:xfrm>
            <a:off x="4137636" y="4831425"/>
            <a:ext cx="7205820" cy="1993763"/>
            <a:chOff x="1271167" y="4820963"/>
            <a:chExt cx="7205820" cy="19937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9369-0FFC-D26F-3826-F5C7C7E6B219}"/>
                    </a:ext>
                  </a:extLst>
                </p:cNvPr>
                <p:cNvSpPr/>
                <p:nvPr/>
              </p:nvSpPr>
              <p:spPr>
                <a:xfrm>
                  <a:off x="1271167" y="4820963"/>
                  <a:ext cx="72058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GB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rgbClr val="003366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r>
                    <a:rPr lang="sv-SE" dirty="0">
                      <a:solidFill>
                        <a:srgbClr val="663300"/>
                      </a:solidFill>
                      <a:sym typeface="Symbol" charset="0"/>
                    </a:rPr>
                    <a:t>P(</a:t>
                  </a:r>
                  <a:r>
                    <a:rPr lang="sv-SE" dirty="0">
                      <a:solidFill>
                        <a:srgbClr val="00B050"/>
                      </a:solidFill>
                      <a:sym typeface="Symbol" charset="0"/>
                    </a:rPr>
                    <a:t>Unknown</a:t>
                  </a:r>
                  <a:r>
                    <a:rPr lang="sv-SE" dirty="0">
                      <a:solidFill>
                        <a:srgbClr val="663300"/>
                      </a:solidFill>
                      <a:sym typeface="Symbol" charset="0"/>
                    </a:rPr>
                    <a:t>|</a:t>
                  </a:r>
                  <a:r>
                    <a:rPr lang="sv-SE" dirty="0">
                      <a:solidFill>
                        <a:srgbClr val="FF0000"/>
                      </a:solidFill>
                      <a:sym typeface="Symbol" charset="0"/>
                    </a:rPr>
                    <a:t>Data</a:t>
                  </a:r>
                  <a:r>
                    <a:rPr lang="sv-SE" dirty="0">
                      <a:solidFill>
                        <a:srgbClr val="663300"/>
                      </a:solidFill>
                      <a:sym typeface="Symbol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sv-SE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charset="0"/>
                        </a:rPr>
                        <m:t>∝</m:t>
                      </m:r>
                    </m:oMath>
                  </a14:m>
                  <a:r>
                    <a:rPr lang="sv-SE" dirty="0">
                      <a:solidFill>
                        <a:srgbClr val="663300"/>
                      </a:solidFill>
                      <a:sym typeface="Symbol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v-SE" dirty="0">
                          <a:solidFill>
                            <a:srgbClr val="663300"/>
                          </a:solidFill>
                          <a:sym typeface="Symbol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sv-SE" dirty="0">
                          <a:solidFill>
                            <a:srgbClr val="663300"/>
                          </a:solidFill>
                          <a:sym typeface="Symbol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sv-SE" dirty="0">
                          <a:solidFill>
                            <a:srgbClr val="663300"/>
                          </a:solidFill>
                          <a:sym typeface="Symbol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GB" dirty="0" smtClean="0">
                          <a:solidFill>
                            <a:srgbClr val="00B050"/>
                          </a:solidFill>
                          <a:sym typeface="Symbol" charset="0"/>
                        </a:rPr>
                        <m:t>Unknown</m:t>
                      </m:r>
                      <m:r>
                        <m:rPr>
                          <m:nor/>
                        </m:rPr>
                        <a:rPr lang="sv-SE" dirty="0">
                          <a:solidFill>
                            <a:srgbClr val="663300"/>
                          </a:solidFill>
                          <a:sym typeface="Symbol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663300"/>
                          </a:solidFill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663300"/>
                          </a:solidFill>
                          <a:sym typeface="Symbol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663300"/>
                          </a:solidFill>
                          <a:sym typeface="Symbol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dirty="0" smtClean="0">
                          <a:solidFill>
                            <a:srgbClr val="00B050"/>
                          </a:solidFill>
                          <a:sym typeface="Symbol" charset="0"/>
                        </a:rPr>
                        <m:t>Unknown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663300"/>
                          </a:solidFill>
                          <a:sym typeface="Symbol" charset="0"/>
                        </a:rPr>
                        <m:t>)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9369-0FFC-D26F-3826-F5C7C7E6B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67" y="4820963"/>
                  <a:ext cx="720582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931" t="-9333" r="-85" b="-3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34BCE5-FB8D-3975-1F46-44AB4B6503AD}"/>
                </a:ext>
              </a:extLst>
            </p:cNvPr>
            <p:cNvSpPr txBox="1"/>
            <p:nvPr/>
          </p:nvSpPr>
          <p:spPr>
            <a:xfrm>
              <a:off x="4808984" y="5983729"/>
              <a:ext cx="2182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likelihood</a:t>
              </a:r>
            </a:p>
            <a:p>
              <a:r>
                <a:rPr lang="en-GB" dirty="0"/>
                <a:t>(model for data)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48B9EB-5734-2E95-D556-53F101C612AB}"/>
                </a:ext>
              </a:extLst>
            </p:cNvPr>
            <p:cNvCxnSpPr/>
            <p:nvPr/>
          </p:nvCxnSpPr>
          <p:spPr>
            <a:xfrm flipH="1" flipV="1">
              <a:off x="5385050" y="5335657"/>
              <a:ext cx="7200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EA4CA-3C20-145A-DD7E-951FDD19ACC6}"/>
                </a:ext>
              </a:extLst>
            </p:cNvPr>
            <p:cNvSpPr txBox="1"/>
            <p:nvPr/>
          </p:nvSpPr>
          <p:spPr>
            <a:xfrm>
              <a:off x="7685727" y="5989445"/>
              <a:ext cx="782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prior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8B7FAD-7753-F8F1-8C3E-00E917C13F6C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7916213" y="5335657"/>
              <a:ext cx="160808" cy="653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CA5AF8-3C91-56F8-B08F-FCCFD837057A}"/>
                </a:ext>
              </a:extLst>
            </p:cNvPr>
            <p:cNvSpPr txBox="1"/>
            <p:nvPr/>
          </p:nvSpPr>
          <p:spPr>
            <a:xfrm>
              <a:off x="1975313" y="5983729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posterior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A208A9-9E98-A4C5-739E-410D7DF5DF28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2551378" y="5335657"/>
              <a:ext cx="6289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2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07507"/>
            <a:ext cx="8420100" cy="1143000"/>
          </a:xfrm>
        </p:spPr>
        <p:txBody>
          <a:bodyPr/>
          <a:lstStyle/>
          <a:p>
            <a:r>
              <a:rPr lang="en-GB" altLang="en-US" dirty="0"/>
              <a:t>Binomial distribution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5950" y="1628800"/>
            <a:ext cx="8420100" cy="4688160"/>
          </a:xfrm>
        </p:spPr>
        <p:txBody>
          <a:bodyPr/>
          <a:lstStyle/>
          <a:p>
            <a:r>
              <a:rPr lang="en-GB" dirty="0"/>
              <a:t>Prior for </a:t>
            </a:r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/>
              <a:t>: </a:t>
            </a:r>
          </a:p>
          <a:p>
            <a:pPr lvl="1"/>
            <a:r>
              <a:rPr lang="el-GR" dirty="0">
                <a:solidFill>
                  <a:srgbClr val="663300"/>
                </a:solidFill>
                <a:sym typeface="Symbol" charset="0"/>
              </a:rPr>
              <a:t>θ </a:t>
            </a:r>
            <a:r>
              <a:rPr lang="en-GB" dirty="0">
                <a:solidFill>
                  <a:srgbClr val="663300"/>
                </a:solidFill>
                <a:sym typeface="Symbol" charset="0"/>
              </a:rPr>
              <a:t>~ </a:t>
            </a:r>
            <a:r>
              <a:rPr lang="en-GB" dirty="0"/>
              <a:t>Beta(a=3, b=2)</a:t>
            </a:r>
          </a:p>
          <a:p>
            <a:pPr lvl="1"/>
            <a:r>
              <a:rPr lang="en-GB" dirty="0"/>
              <a:t>E(</a:t>
            </a:r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/>
              <a:t>) = 0.6, SD(</a:t>
            </a:r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/>
              <a:t>) = 0.2 </a:t>
            </a:r>
          </a:p>
          <a:p>
            <a:r>
              <a:rPr lang="en-GB" dirty="0"/>
              <a:t>n = 100, x = 55 (e.g. boys born)</a:t>
            </a:r>
          </a:p>
          <a:p>
            <a:endParaRPr lang="en-GB" dirty="0"/>
          </a:p>
          <a:p>
            <a:r>
              <a:rPr lang="en-GB" dirty="0"/>
              <a:t>Posterior: </a:t>
            </a:r>
          </a:p>
          <a:p>
            <a:pPr lvl="1"/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>
                <a:solidFill>
                  <a:srgbClr val="663300"/>
                </a:solidFill>
                <a:sym typeface="Symbol" charset="0"/>
              </a:rPr>
              <a:t>|x ~ </a:t>
            </a:r>
            <a:r>
              <a:rPr lang="sv-SE" dirty="0">
                <a:solidFill>
                  <a:srgbClr val="336600"/>
                </a:solidFill>
                <a:sym typeface="Symbol" charset="0"/>
              </a:rPr>
              <a:t>Beta</a:t>
            </a:r>
            <a:r>
              <a:rPr lang="sv-SE" dirty="0">
                <a:solidFill>
                  <a:srgbClr val="663300"/>
                </a:solidFill>
                <a:sym typeface="Symbol" charset="0"/>
              </a:rPr>
              <a:t>(a+x , b+n-x) </a:t>
            </a:r>
            <a:r>
              <a:rPr lang="sv-SE" dirty="0">
                <a:solidFill>
                  <a:srgbClr val="663300"/>
                </a:solidFill>
                <a:sym typeface="Wingdings" panose="05000000000000000000" pitchFamily="2" charset="2"/>
              </a:rPr>
              <a:t> </a:t>
            </a:r>
            <a:r>
              <a:rPr lang="sv-SE" sz="2000" dirty="0">
                <a:solidFill>
                  <a:srgbClr val="336600"/>
                </a:solidFill>
                <a:sym typeface="Symbol" charset="0"/>
              </a:rPr>
              <a:t>Beta</a:t>
            </a:r>
            <a:r>
              <a:rPr lang="sv-SE" sz="2000" dirty="0">
                <a:solidFill>
                  <a:srgbClr val="663300"/>
                </a:solidFill>
                <a:sym typeface="Symbol" charset="0"/>
              </a:rPr>
              <a:t>(3+55 , 2+100-55) </a:t>
            </a:r>
            <a:endParaRPr lang="en-US" sz="2000" dirty="0"/>
          </a:p>
          <a:p>
            <a:pPr lvl="1"/>
            <a:r>
              <a:rPr lang="en-GB" dirty="0"/>
              <a:t>E(</a:t>
            </a:r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>
                <a:solidFill>
                  <a:srgbClr val="663300"/>
                </a:solidFill>
                <a:sym typeface="Symbol" charset="0"/>
              </a:rPr>
              <a:t>|x</a:t>
            </a:r>
            <a:r>
              <a:rPr lang="en-GB" dirty="0"/>
              <a:t>) = 0.552, SD(</a:t>
            </a:r>
            <a:r>
              <a:rPr lang="el-GR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en-GB" dirty="0">
                <a:solidFill>
                  <a:srgbClr val="663300"/>
                </a:solidFill>
                <a:sym typeface="Symbol" charset="0"/>
              </a:rPr>
              <a:t>|x) </a:t>
            </a:r>
            <a:r>
              <a:rPr lang="en-GB" dirty="0"/>
              <a:t>= 0.049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717" b="8236"/>
          <a:stretch/>
        </p:blipFill>
        <p:spPr>
          <a:xfrm>
            <a:off x="7680176" y="2132857"/>
            <a:ext cx="3094322" cy="1584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717" b="9977"/>
          <a:stretch/>
        </p:blipFill>
        <p:spPr>
          <a:xfrm>
            <a:off x="7502019" y="5040699"/>
            <a:ext cx="3450637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528" y="0"/>
            <a:ext cx="8420100" cy="1143000"/>
          </a:xfrm>
        </p:spPr>
        <p:txBody>
          <a:bodyPr/>
          <a:lstStyle/>
          <a:p>
            <a:r>
              <a:rPr lang="en-GB" altLang="en-US" dirty="0"/>
              <a:t>Binomial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66115" y="980729"/>
            <a:ext cx="493075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sv-SE" sz="2800" dirty="0">
                <a:solidFill>
                  <a:srgbClr val="663300"/>
                </a:solidFill>
                <a:sym typeface="Symbol" charset="0"/>
              </a:rPr>
              <a:t>X ~ </a:t>
            </a:r>
            <a:r>
              <a:rPr lang="sv-SE" sz="3600" dirty="0" err="1">
                <a:solidFill>
                  <a:srgbClr val="336600"/>
                </a:solidFill>
                <a:sym typeface="Symbol" charset="0"/>
              </a:rPr>
              <a:t>Binomial</a:t>
            </a:r>
            <a:r>
              <a:rPr lang="sv-SE" sz="2800" dirty="0">
                <a:solidFill>
                  <a:srgbClr val="663300"/>
                </a:solidFill>
                <a:sym typeface="Symbol" charset="0"/>
              </a:rPr>
              <a:t>(n,</a:t>
            </a:r>
            <a:r>
              <a:rPr lang="el-GR" sz="2800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sv-SE" sz="2800" dirty="0">
                <a:solidFill>
                  <a:srgbClr val="663300"/>
                </a:solidFill>
                <a:sym typeface="Symbol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027"/>
              <p:cNvSpPr txBox="1">
                <a:spLocks noChangeArrowheads="1"/>
              </p:cNvSpPr>
              <p:nvPr/>
            </p:nvSpPr>
            <p:spPr bwMode="auto">
              <a:xfrm>
                <a:off x="2135560" y="1916831"/>
                <a:ext cx="604867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GB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l">
                  <a:defRPr/>
                </a:pPr>
                <a:r>
                  <a:rPr lang="sv-SE" sz="2800" b="1" dirty="0">
                    <a:cs typeface="+mn-cs"/>
                    <a:sym typeface="Symbol" charset="0"/>
                  </a:rPr>
                  <a:t>Likelihood:</a:t>
                </a:r>
                <a:r>
                  <a:rPr lang="sv-SE" sz="2800" dirty="0">
                    <a:cs typeface="+mn-cs"/>
                    <a:sym typeface="Symbol" charset="0"/>
                  </a:rPr>
                  <a:t> P(</a:t>
                </a:r>
                <a:r>
                  <a:rPr lang="sv-SE" sz="2800" dirty="0">
                    <a:solidFill>
                      <a:srgbClr val="800000"/>
                    </a:solidFill>
                    <a:cs typeface="+mn-cs"/>
                    <a:sym typeface="Symbol" charset="0"/>
                  </a:rPr>
                  <a:t>X=x</a:t>
                </a:r>
                <a:r>
                  <a:rPr lang="sv-SE" sz="2800" dirty="0">
                    <a:solidFill>
                      <a:srgbClr val="008000"/>
                    </a:solidFill>
                    <a:cs typeface="+mn-cs"/>
                    <a:sym typeface="Symbol" charset="0"/>
                  </a:rPr>
                  <a:t>|</a:t>
                </a:r>
                <a:r>
                  <a:rPr lang="el-GR" sz="2800" dirty="0">
                    <a:solidFill>
                      <a:srgbClr val="663300"/>
                    </a:solidFill>
                    <a:sym typeface="Symbol" charset="0"/>
                  </a:rPr>
                  <a:t> θ</a:t>
                </a:r>
                <a:r>
                  <a:rPr lang="sv-SE" sz="2800" dirty="0">
                    <a:cs typeface="+mn-cs"/>
                    <a:sym typeface="Symbol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 charset="0"/>
                      </a:rPr>
                      <m:t>∝</m:t>
                    </m:r>
                  </m:oMath>
                </a14:m>
                <a:r>
                  <a:rPr lang="sv-SE" sz="2800" b="1" dirty="0">
                    <a:solidFill>
                      <a:srgbClr val="008000"/>
                    </a:solidFill>
                    <a:sym typeface="Symbol" charset="0"/>
                  </a:rPr>
                  <a:t> </a:t>
                </a:r>
                <a:r>
                  <a:rPr lang="el-GR" sz="2800" dirty="0">
                    <a:solidFill>
                      <a:srgbClr val="663300"/>
                    </a:solidFill>
                    <a:sym typeface="Symbol" charset="0"/>
                  </a:rPr>
                  <a:t>θ </a:t>
                </a:r>
                <a:r>
                  <a:rPr lang="sv-SE" sz="2800" baseline="30000" dirty="0">
                    <a:solidFill>
                      <a:srgbClr val="008000"/>
                    </a:solidFill>
                    <a:sym typeface="Symbol" charset="0"/>
                  </a:rPr>
                  <a:t>x</a:t>
                </a:r>
                <a:r>
                  <a:rPr lang="sv-SE" sz="2800" dirty="0">
                    <a:sym typeface="Symbol" charset="0"/>
                  </a:rPr>
                  <a:t>(</a:t>
                </a:r>
                <a:r>
                  <a:rPr lang="sv-SE" sz="2800" dirty="0">
                    <a:solidFill>
                      <a:srgbClr val="FF0000"/>
                    </a:solidFill>
                    <a:sym typeface="Symbol" charset="0"/>
                  </a:rPr>
                  <a:t>1-</a:t>
                </a:r>
                <a:r>
                  <a:rPr lang="el-GR" sz="2800" dirty="0">
                    <a:solidFill>
                      <a:srgbClr val="663300"/>
                    </a:solidFill>
                    <a:sym typeface="Symbol" charset="0"/>
                  </a:rPr>
                  <a:t> θ</a:t>
                </a:r>
                <a:r>
                  <a:rPr lang="sv-SE" sz="2800" dirty="0">
                    <a:sym typeface="Symbol" charset="0"/>
                  </a:rPr>
                  <a:t>)</a:t>
                </a:r>
                <a:r>
                  <a:rPr lang="sv-SE" sz="2800" baseline="30000" dirty="0">
                    <a:solidFill>
                      <a:srgbClr val="800000"/>
                    </a:solidFill>
                    <a:sym typeface="Symbol" charset="0"/>
                  </a:rPr>
                  <a:t>n</a:t>
                </a:r>
                <a:r>
                  <a:rPr lang="sv-SE" sz="2800" baseline="30000" dirty="0">
                    <a:solidFill>
                      <a:srgbClr val="FF0000"/>
                    </a:solidFill>
                    <a:sym typeface="Symbol" charset="0"/>
                  </a:rPr>
                  <a:t>-x</a:t>
                </a:r>
                <a:endParaRPr lang="sv-SE" sz="2800" dirty="0">
                  <a:solidFill>
                    <a:srgbClr val="FF0000"/>
                  </a:solidFill>
                  <a:sym typeface="Symbol" charset="0"/>
                </a:endParaRPr>
              </a:p>
            </p:txBody>
          </p:sp>
        </mc:Choice>
        <mc:Fallback>
          <p:sp>
            <p:nvSpPr>
              <p:cNvPr id="20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1916831"/>
                <a:ext cx="6048672" cy="523220"/>
              </a:xfrm>
              <a:prstGeom prst="rect">
                <a:avLst/>
              </a:prstGeom>
              <a:blipFill>
                <a:blip r:embed="rId2"/>
                <a:stretch>
                  <a:fillRect l="-2014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135560" y="2981062"/>
            <a:ext cx="493075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GB" sz="2800" b="1" dirty="0">
                <a:solidFill>
                  <a:srgbClr val="C00000"/>
                </a:solidFill>
                <a:sym typeface="Symbol" charset="0"/>
              </a:rPr>
              <a:t>Prior: </a:t>
            </a:r>
            <a:r>
              <a:rPr lang="en-GB" sz="2800" dirty="0">
                <a:solidFill>
                  <a:srgbClr val="663300"/>
                </a:solidFill>
                <a:sym typeface="Symbol" charset="0"/>
              </a:rPr>
              <a:t>	</a:t>
            </a:r>
            <a:r>
              <a:rPr lang="el-GR" sz="2800" dirty="0">
                <a:solidFill>
                  <a:srgbClr val="663300"/>
                </a:solidFill>
                <a:sym typeface="Symbol" charset="0"/>
              </a:rPr>
              <a:t>θ</a:t>
            </a:r>
            <a:r>
              <a:rPr lang="sv-SE" sz="2800" dirty="0">
                <a:solidFill>
                  <a:srgbClr val="663300"/>
                </a:solidFill>
                <a:sym typeface="Symbol" charset="0"/>
              </a:rPr>
              <a:t> ~ </a:t>
            </a:r>
            <a:r>
              <a:rPr lang="sv-SE" sz="3600" dirty="0">
                <a:solidFill>
                  <a:srgbClr val="336600"/>
                </a:solidFill>
                <a:sym typeface="Symbol" charset="0"/>
              </a:rPr>
              <a:t>Beta</a:t>
            </a:r>
            <a:r>
              <a:rPr lang="sv-SE" sz="2800" dirty="0">
                <a:solidFill>
                  <a:srgbClr val="663300"/>
                </a:solidFill>
                <a:sym typeface="Symbol" charset="0"/>
              </a:rPr>
              <a:t>(a,b)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1027"/>
              <p:cNvSpPr txBox="1">
                <a:spLocks noChangeArrowheads="1"/>
              </p:cNvSpPr>
              <p:nvPr/>
            </p:nvSpPr>
            <p:spPr bwMode="auto">
              <a:xfrm>
                <a:off x="4275696" y="4005064"/>
                <a:ext cx="41245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GB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rgbClr val="003366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l">
                  <a:defRPr/>
                </a:pPr>
                <a:r>
                  <a:rPr lang="sv-SE" sz="2800" dirty="0">
                    <a:cs typeface="+mn-cs"/>
                    <a:sym typeface="Symbol" charset="0"/>
                  </a:rPr>
                  <a:t>P(</a:t>
                </a:r>
                <a:r>
                  <a:rPr lang="el-GR" sz="2800" dirty="0">
                    <a:solidFill>
                      <a:srgbClr val="663300"/>
                    </a:solidFill>
                    <a:sym typeface="Symbol" charset="0"/>
                  </a:rPr>
                  <a:t>θ</a:t>
                </a:r>
                <a:r>
                  <a:rPr lang="sv-SE" sz="2800" dirty="0">
                    <a:cs typeface="+mn-cs"/>
                    <a:sym typeface="Symbol" charset="0"/>
                  </a:rPr>
                  <a:t>)</a:t>
                </a:r>
                <a:r>
                  <a:rPr lang="sv-SE" sz="2800" dirty="0">
                    <a:ea typeface="Cambria Math" panose="02040503050406030204" pitchFamily="18" charset="0"/>
                    <a:sym typeface="Symbo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∝</m:t>
                    </m:r>
                    <m:r>
                      <m:rPr>
                        <m:nor/>
                      </m:rPr>
                      <a:rPr lang="el-GR" sz="2800" dirty="0">
                        <a:solidFill>
                          <a:srgbClr val="663300"/>
                        </a:solidFill>
                        <a:sym typeface="Symbol" charset="0"/>
                      </a:rPr>
                      <m:t>θ</m:t>
                    </m:r>
                    <m:r>
                      <m:rPr>
                        <m:nor/>
                      </m:rPr>
                      <a:rPr lang="sv-SE" sz="2800" baseline="30000" dirty="0">
                        <a:solidFill>
                          <a:srgbClr val="008000"/>
                        </a:solidFill>
                        <a:sym typeface="Symbol" charset="0"/>
                      </a:rPr>
                      <m:t>a</m:t>
                    </m:r>
                    <m:r>
                      <m:rPr>
                        <m:nor/>
                      </m:rPr>
                      <a:rPr lang="sv-SE" sz="2800" baseline="30000" dirty="0">
                        <a:solidFill>
                          <a:srgbClr val="008000"/>
                        </a:solidFill>
                        <a:sym typeface="Symbol" charset="0"/>
                      </a:rPr>
                      <m:t>−1(1−</m:t>
                    </m:r>
                    <m:r>
                      <m:rPr>
                        <m:nor/>
                      </m:rPr>
                      <a:rPr lang="el-GR" sz="2800" dirty="0">
                        <a:solidFill>
                          <a:srgbClr val="663300"/>
                        </a:solidFill>
                        <a:sym typeface="Symbol" charset="0"/>
                      </a:rPr>
                      <m:t> </m:t>
                    </m:r>
                    <m:r>
                      <m:rPr>
                        <m:nor/>
                      </m:rPr>
                      <a:rPr lang="el-GR" sz="2800" dirty="0">
                        <a:solidFill>
                          <a:srgbClr val="663300"/>
                        </a:solidFill>
                        <a:sym typeface="Symbol" charset="0"/>
                      </a:rPr>
                      <m:t>θ</m:t>
                    </m:r>
                    <m:r>
                      <m:rPr>
                        <m:nor/>
                      </m:rPr>
                      <a:rPr lang="sv-SE" sz="2800" dirty="0">
                        <a:sym typeface="Symbol" charset="0"/>
                      </a:rPr>
                      <m:t>)</m:t>
                    </m:r>
                    <m:r>
                      <m:rPr>
                        <m:nor/>
                      </m:rPr>
                      <a:rPr lang="sv-SE" sz="2800" baseline="30000" dirty="0">
                        <a:solidFill>
                          <a:srgbClr val="FF0000"/>
                        </a:solidFill>
                        <a:sym typeface="Symbol" charset="0"/>
                      </a:rPr>
                      <m:t>b</m:t>
                    </m:r>
                    <m:r>
                      <m:rPr>
                        <m:nor/>
                      </m:rPr>
                      <a:rPr lang="sv-SE" sz="2800" baseline="30000" dirty="0">
                        <a:solidFill>
                          <a:srgbClr val="FF0000"/>
                        </a:solidFill>
                        <a:sym typeface="Symbol" charset="0"/>
                      </a:rPr>
                      <m:t>−1</m:t>
                    </m:r>
                  </m:oMath>
                </a14:m>
                <a:endParaRPr lang="sv-SE" sz="2800" dirty="0">
                  <a:solidFill>
                    <a:srgbClr val="FF0000"/>
                  </a:solidFill>
                  <a:sym typeface="Symbol" charset="0"/>
                </a:endParaRPr>
              </a:p>
            </p:txBody>
          </p:sp>
        </mc:Choice>
        <mc:Fallback>
          <p:sp>
            <p:nvSpPr>
              <p:cNvPr id="26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5696" y="4005064"/>
                <a:ext cx="4124560" cy="523220"/>
              </a:xfrm>
              <a:prstGeom prst="rect">
                <a:avLst/>
              </a:prstGeom>
              <a:blipFill>
                <a:blip r:embed="rId3"/>
                <a:stretch>
                  <a:fillRect l="-2954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15480" y="4900564"/>
            <a:ext cx="5358236" cy="1663732"/>
            <a:chOff x="2299156" y="4859043"/>
            <a:chExt cx="6068444" cy="1663732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543813" y="4859043"/>
              <a:ext cx="539157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sv-SE" sz="2800" b="1" dirty="0" err="1"/>
                <a:t>expectation</a:t>
              </a:r>
              <a:r>
                <a:rPr lang="sv-SE" sz="2800" dirty="0"/>
                <a:t> E(</a:t>
              </a:r>
              <a:r>
                <a:rPr lang="el-GR" sz="2800" dirty="0">
                  <a:solidFill>
                    <a:srgbClr val="663300"/>
                  </a:solidFill>
                  <a:sym typeface="Symbol" charset="0"/>
                </a:rPr>
                <a:t>θ</a:t>
              </a:r>
              <a:r>
                <a:rPr lang="sv-SE" sz="2800" kern="0" dirty="0">
                  <a:solidFill>
                    <a:srgbClr val="014375"/>
                  </a:solidFill>
                </a:rPr>
                <a:t>) = </a:t>
              </a:r>
              <a:r>
                <a:rPr lang="sv-SE" sz="3200" kern="0" dirty="0">
                  <a:solidFill>
                    <a:srgbClr val="014375"/>
                  </a:solidFill>
                </a:rPr>
                <a:t>a/(</a:t>
              </a:r>
              <a:r>
                <a:rPr lang="sv-SE" sz="3200" kern="0" dirty="0" err="1">
                  <a:solidFill>
                    <a:srgbClr val="014375"/>
                  </a:solidFill>
                </a:rPr>
                <a:t>a+b</a:t>
              </a:r>
              <a:r>
                <a:rPr lang="sv-SE" sz="3200" kern="0" dirty="0">
                  <a:solidFill>
                    <a:srgbClr val="014375"/>
                  </a:solidFill>
                </a:rPr>
                <a:t>)</a:t>
              </a:r>
              <a:endParaRPr lang="sv-SE" sz="3200" b="1" kern="0" dirty="0">
                <a:solidFill>
                  <a:srgbClr val="336600"/>
                </a:solidFill>
                <a:sym typeface="Symbo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99156" y="5572322"/>
                  <a:ext cx="6068444" cy="9504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sv-SE" sz="2800" b="1" dirty="0">
                      <a:solidFill>
                        <a:srgbClr val="000000"/>
                      </a:solidFill>
                    </a:rPr>
                    <a:t>variance</a:t>
                  </a:r>
                  <a:r>
                    <a:rPr lang="sv-SE" sz="2800" dirty="0"/>
                    <a:t> V(</a:t>
                  </a:r>
                  <a:r>
                    <a:rPr lang="el-GR" sz="2800" dirty="0">
                      <a:solidFill>
                        <a:srgbClr val="663300"/>
                      </a:solidFill>
                      <a:sym typeface="Symbol" charset="0"/>
                    </a:rPr>
                    <a:t>θ</a:t>
                  </a:r>
                  <a:r>
                    <a:rPr lang="sv-SE" sz="2800" kern="0" dirty="0">
                      <a:solidFill>
                        <a:srgbClr val="014375"/>
                      </a:solidFill>
                    </a:rPr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v-SE" sz="3200" i="1" kern="0">
                              <a:solidFill>
                                <a:srgbClr val="01437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sv-SE" sz="3200" kern="0" dirty="0">
                              <a:solidFill>
                                <a:srgbClr val="014375"/>
                              </a:solidFill>
                            </a:rPr>
                            <m:t>ab</m:t>
                          </m:r>
                        </m:num>
                        <m:den>
                          <m:sSup>
                            <m:sSupPr>
                              <m:ctrlPr>
                                <a:rPr lang="en-GB" sz="3200" i="1" kern="0">
                                  <a:solidFill>
                                    <a:srgbClr val="0143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 kern="0">
                                      <a:solidFill>
                                        <a:srgbClr val="0143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 kern="0">
                                      <a:solidFill>
                                        <a:srgbClr val="014375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sz="3200" i="1" kern="0">
                                      <a:solidFill>
                                        <a:srgbClr val="014375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GB" sz="3200" i="1" kern="0">
                                      <a:solidFill>
                                        <a:srgbClr val="014375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3200" i="1" kern="0">
                                  <a:solidFill>
                                    <a:srgbClr val="014375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200" i="1" kern="0">
                              <a:solidFill>
                                <a:srgbClr val="014375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3200" i="1" kern="0">
                              <a:solidFill>
                                <a:srgbClr val="014375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GB" sz="3200" i="1" kern="0">
                              <a:solidFill>
                                <a:srgbClr val="014375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sz="3200" i="1" kern="0">
                              <a:solidFill>
                                <a:srgbClr val="014375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GB" sz="3200" i="1" kern="0">
                              <a:solidFill>
                                <a:srgbClr val="014375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a14:m>
                  <a:endParaRPr lang="sv-SE" sz="3200" b="1" kern="0" dirty="0">
                    <a:solidFill>
                      <a:srgbClr val="336600"/>
                    </a:solidFill>
                    <a:sym typeface="Symbol" charset="0"/>
                  </a:endParaRPr>
                </a:p>
              </p:txBody>
            </p:sp>
          </mc:Choice>
          <mc:Fallback xmlns="">
            <p:sp>
              <p:nvSpPr>
                <p:cNvPr id="28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9156" y="5572322"/>
                  <a:ext cx="6068444" cy="9504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9"/>
          <a:stretch/>
        </p:blipFill>
        <p:spPr bwMode="auto">
          <a:xfrm>
            <a:off x="1847528" y="1127436"/>
            <a:ext cx="8280920" cy="564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Frequentist vs Bayesian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5950" y="1981200"/>
            <a:ext cx="8420100" cy="4688160"/>
          </a:xfrm>
        </p:spPr>
        <p:txBody>
          <a:bodyPr numCol="2"/>
          <a:lstStyle/>
          <a:p>
            <a:r>
              <a:rPr lang="en-GB" b="1" dirty="0"/>
              <a:t>Frequentist</a:t>
            </a:r>
            <a:r>
              <a:rPr lang="en-GB" dirty="0"/>
              <a:t>: </a:t>
            </a:r>
          </a:p>
          <a:p>
            <a:r>
              <a:rPr lang="en-GB" dirty="0"/>
              <a:t>“Evaluates the accuracy of an estimate of an unknown value in terms of how different this estimate could be”</a:t>
            </a:r>
          </a:p>
          <a:p>
            <a:r>
              <a:rPr lang="en-GB" dirty="0"/>
              <a:t>unknown value (parameter, prediction) is </a:t>
            </a:r>
            <a:r>
              <a:rPr lang="en-GB" u="sng" dirty="0"/>
              <a:t>fixed</a:t>
            </a:r>
          </a:p>
          <a:p>
            <a:endParaRPr lang="en-GB" u="sng" dirty="0"/>
          </a:p>
          <a:p>
            <a:r>
              <a:rPr lang="en-GB" b="1" dirty="0"/>
              <a:t>Bayesian: </a:t>
            </a:r>
          </a:p>
          <a:p>
            <a:r>
              <a:rPr lang="en-GB" dirty="0"/>
              <a:t>“Updates beliefs about the true unknown value (parameter of prediction)”</a:t>
            </a:r>
          </a:p>
          <a:p>
            <a:r>
              <a:rPr lang="en-US" altLang="en-US" dirty="0"/>
              <a:t>Beliefs are expressed using probabilities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 unknown value has a </a:t>
            </a:r>
            <a:r>
              <a:rPr lang="en-US" altLang="en-US" u="sng" dirty="0">
                <a:sym typeface="Wingdings" panose="05000000000000000000" pitchFamily="2" charset="2"/>
              </a:rPr>
              <a:t>probability distribution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326195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Introduction to Bayesian Inference </vt:lpstr>
      <vt:lpstr>Definition of probability </vt:lpstr>
      <vt:lpstr>Bayes Theorem &amp; Posterior distribution</vt:lpstr>
      <vt:lpstr>Binomial distribution</vt:lpstr>
      <vt:lpstr>Binomial distribution</vt:lpstr>
      <vt:lpstr>Frequentist vs Bayesian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Inference </dc:title>
  <dc:creator>Arkadiusz Wisniowski</dc:creator>
  <cp:lastModifiedBy>Arkadiusz Wisniowski</cp:lastModifiedBy>
  <cp:revision>1</cp:revision>
  <dcterms:created xsi:type="dcterms:W3CDTF">2024-05-16T00:07:18Z</dcterms:created>
  <dcterms:modified xsi:type="dcterms:W3CDTF">2024-05-16T00:11:45Z</dcterms:modified>
</cp:coreProperties>
</file>