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4895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8264-324A-9E4B-8DE8-4057E43561E5}" type="datetimeFigureOut">
              <a:rPr lang="en-US" smtClean="0"/>
              <a:pPr/>
              <a:t>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C2779-FB99-304C-82E4-EC927147B5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61647" y="-1"/>
            <a:ext cx="5640077" cy="6858001"/>
            <a:chOff x="949580" y="-1"/>
            <a:chExt cx="5640077" cy="6858001"/>
          </a:xfrm>
        </p:grpSpPr>
        <p:grpSp>
          <p:nvGrpSpPr>
            <p:cNvPr id="81" name="Group 80"/>
            <p:cNvGrpSpPr/>
            <p:nvPr/>
          </p:nvGrpSpPr>
          <p:grpSpPr>
            <a:xfrm rot="5400000">
              <a:off x="340618" y="608961"/>
              <a:ext cx="6858001" cy="5640077"/>
              <a:chOff x="-33002" y="369642"/>
              <a:chExt cx="9177003" cy="484879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33002" y="369825"/>
                <a:ext cx="9177003" cy="139233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16200000">
                <a:off x="2451713" y="653362"/>
                <a:ext cx="1392322" cy="825131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1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16200000" flipH="1">
                <a:off x="150448" y="1065814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-204215" y="1065817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-524558" y="1065990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 flipH="1">
                <a:off x="3068534" y="1065979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16200000" flipH="1">
                <a:off x="4479291" y="1065809"/>
                <a:ext cx="139233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7061347" y="1065947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16200000" flipH="1">
                <a:off x="1596349" y="1065968"/>
                <a:ext cx="1392335" cy="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6752447" y="1065994"/>
                <a:ext cx="1392335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1825163" y="1065967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 rot="16200000">
                <a:off x="3847396" y="653362"/>
                <a:ext cx="1392322" cy="825131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2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16200000">
                <a:off x="6055268" y="653420"/>
                <a:ext cx="1392322" cy="825131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Block </a:t>
                </a:r>
                <a:r>
                  <a:rPr lang="en-US" dirty="0"/>
                  <a:t>N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6200000">
                <a:off x="8134355" y="752347"/>
                <a:ext cx="1392322" cy="6269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Peek At The Data</a:t>
                </a:r>
                <a:endParaRPr lang="en-US" sz="1400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40040" y="514905"/>
                <a:ext cx="1392322" cy="1102162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Open / Activate Screens</a:t>
                </a:r>
                <a:endParaRPr lang="en-US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525782" y="567847"/>
                <a:ext cx="583478" cy="1243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 smtClean="0"/>
                  <a:t>…</a:t>
                </a:r>
                <a:endParaRPr lang="en-US" sz="4400" dirty="0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6200000" flipH="1">
                <a:off x="7381688" y="1065907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 rot="16200000">
                <a:off x="2931965" y="2390285"/>
                <a:ext cx="1636021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Consolidate Trial Data</a:t>
                </a:r>
                <a:endParaRPr lang="en-US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6200000">
                <a:off x="4327998" y="2390108"/>
                <a:ext cx="1636021" cy="379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Consolidate Trial Data</a:t>
                </a:r>
                <a:endParaRPr 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6200000">
                <a:off x="6615875" y="2390107"/>
                <a:ext cx="1636021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Consolidate Trial Data</a:t>
                </a:r>
                <a:endParaRPr lang="en-US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6200000">
                <a:off x="6924777" y="2390106"/>
                <a:ext cx="1636021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Save Data &amp; Settings</a:t>
                </a:r>
                <a:endParaRPr lang="en-US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6200000">
                <a:off x="7245116" y="2390285"/>
                <a:ext cx="1636021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Close Screens</a:t>
                </a:r>
                <a:endParaRPr lang="en-US" sz="1200" dirty="0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16200000" flipH="1">
                <a:off x="7680906" y="1065814"/>
                <a:ext cx="1392335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 rot="16200000">
                <a:off x="7267097" y="2659202"/>
                <a:ext cx="2173860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Close/ Restore Hardware</a:t>
                </a:r>
                <a:endParaRPr 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6200000">
                <a:off x="1299535" y="2779342"/>
                <a:ext cx="2414140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Wait for Key Press from Subject </a:t>
                </a:r>
                <a:endParaRPr lang="en-US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 rot="16200000">
                <a:off x="967653" y="2882230"/>
                <a:ext cx="2620274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Wait  for TR signal from Button Box</a:t>
                </a:r>
                <a:endParaRPr lang="en-US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 rot="16200000">
                <a:off x="-1575897" y="3304874"/>
                <a:ext cx="3456455" cy="370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Load / Declare Program Parameters &amp; Test Subject</a:t>
                </a:r>
                <a:endParaRPr lang="en-US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 rot="16200000">
                <a:off x="-510112" y="2516087"/>
                <a:ext cx="1887996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Create Save File Name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 rot="16200000">
                <a:off x="-798528" y="3208295"/>
                <a:ext cx="3260842" cy="37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 smtClean="0"/>
                  <a:t>Initialize External Hardware (Keyboard, EEG, DAQ)</a:t>
                </a:r>
                <a:endParaRPr lang="en-US" sz="1200" dirty="0"/>
              </a:p>
            </p:txBody>
          </p:sp>
        </p:grpSp>
        <p:cxnSp>
          <p:nvCxnSpPr>
            <p:cNvPr id="82" name="Straight Connector 81"/>
            <p:cNvCxnSpPr/>
            <p:nvPr/>
          </p:nvCxnSpPr>
          <p:spPr>
            <a:xfrm flipH="1">
              <a:off x="4963376" y="4023195"/>
              <a:ext cx="1619553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155241" y="3870289"/>
              <a:ext cx="2808109" cy="28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FF0000"/>
                  </a:solidFill>
                </a:rPr>
                <a:t>Insert Delay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4969889" y="2968931"/>
              <a:ext cx="1619553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1754" y="2816025"/>
              <a:ext cx="2808109" cy="28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FF0000"/>
                  </a:solidFill>
                </a:rPr>
                <a:t>Insert Delay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-919522" y="2988288"/>
            <a:ext cx="2608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A6A6A6"/>
                </a:solidFill>
              </a:rPr>
              <a:t>StaglinPTB</a:t>
            </a:r>
            <a:endParaRPr lang="en-US" sz="4400" dirty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81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smtClean="0"/>
              <a:t>Display</a:t>
            </a:r>
            <a:r>
              <a:rPr lang="en-US" sz="4800" u="sng" dirty="0" smtClean="0"/>
              <a:t> Text</a:t>
            </a:r>
          </a:p>
          <a:p>
            <a:pPr algn="ctr"/>
            <a:endParaRPr lang="en-US" sz="2400" u="sng" dirty="0" smtClean="0"/>
          </a:p>
          <a:p>
            <a:pPr algn="ctr"/>
            <a:endParaRPr lang="en-US" sz="2400" u="sng" dirty="0" smtClean="0"/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DisplayText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‘Whatever you wish’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2400" u="sng" dirty="0" smtClean="0">
              <a:solidFill>
                <a:srgbClr val="348953"/>
              </a:solidFill>
            </a:endParaRP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DrawFormattedText(WSS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DisplayText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latin typeface="courier"/>
              </a:rPr>
              <a:t>…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'center'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'center'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0 , 45);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5;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2400" dirty="0" smtClean="0">
                <a:solidFill>
                  <a:srgbClr val="228B22"/>
                </a:solidFill>
                <a:latin typeface="courier"/>
              </a:rPr>
              <a:t>% Advance Counter</a:t>
            </a: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800" dirty="0" smtClean="0">
              <a:solidFill>
                <a:srgbClr val="008000"/>
              </a:solidFill>
              <a:latin typeface="courier"/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 </a:t>
            </a:r>
            <a:r>
              <a:rPr lang="en-US" sz="1400" dirty="0" smtClean="0">
                <a:solidFill>
                  <a:srgbClr val="008000"/>
                </a:solidFill>
              </a:rPr>
              <a:t>[</a:t>
            </a:r>
            <a:r>
              <a:rPr lang="en-US" sz="1400" dirty="0" err="1" smtClean="0">
                <a:solidFill>
                  <a:srgbClr val="008000"/>
                </a:solidFill>
              </a:rPr>
              <a:t>nx</a:t>
            </a:r>
            <a:r>
              <a:rPr lang="en-US" sz="1400" dirty="0" smtClean="0">
                <a:solidFill>
                  <a:srgbClr val="008000"/>
                </a:solidFill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</a:rPr>
              <a:t>ny</a:t>
            </a:r>
            <a:r>
              <a:rPr lang="en-US" sz="1400" dirty="0" smtClean="0">
                <a:solidFill>
                  <a:srgbClr val="008000"/>
                </a:solidFill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</a:rPr>
              <a:t>textbounds</a:t>
            </a:r>
            <a:r>
              <a:rPr lang="en-US" sz="1400" dirty="0" smtClean="0">
                <a:solidFill>
                  <a:srgbClr val="008000"/>
                </a:solidFill>
              </a:rPr>
              <a:t>] =</a:t>
            </a:r>
            <a:r>
              <a:rPr lang="en-US" sz="1400" dirty="0" smtClean="0">
                <a:solidFill>
                  <a:srgbClr val="008000"/>
                </a:solidFill>
              </a:rPr>
              <a:t> …</a:t>
            </a:r>
          </a:p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DrawFormattedText</a:t>
            </a:r>
            <a:r>
              <a:rPr lang="en-US" sz="1400" dirty="0" err="1" smtClean="0">
                <a:solidFill>
                  <a:srgbClr val="008000"/>
                </a:solidFill>
              </a:rPr>
              <a:t>(win</a:t>
            </a:r>
            <a:r>
              <a:rPr lang="en-US" sz="1400" dirty="0" smtClean="0">
                <a:solidFill>
                  <a:srgbClr val="008000"/>
                </a:solidFill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</a:rPr>
              <a:t>tstring</a:t>
            </a:r>
            <a:r>
              <a:rPr lang="en-US" sz="1400" dirty="0" smtClean="0">
                <a:solidFill>
                  <a:srgbClr val="008000"/>
                </a:solidFill>
              </a:rPr>
              <a:t> [, </a:t>
            </a:r>
            <a:r>
              <a:rPr lang="en-US" sz="1400" dirty="0" err="1" smtClean="0">
                <a:solidFill>
                  <a:srgbClr val="008000"/>
                </a:solidFill>
              </a:rPr>
              <a:t>sx</a:t>
            </a:r>
            <a:r>
              <a:rPr lang="en-US" sz="1400" dirty="0" smtClean="0">
                <a:solidFill>
                  <a:srgbClr val="008000"/>
                </a:solidFill>
              </a:rPr>
              <a:t>][, </a:t>
            </a:r>
            <a:r>
              <a:rPr lang="en-US" sz="1400" dirty="0" err="1" smtClean="0">
                <a:solidFill>
                  <a:srgbClr val="008000"/>
                </a:solidFill>
              </a:rPr>
              <a:t>sy</a:t>
            </a:r>
            <a:r>
              <a:rPr lang="en-US" sz="1400" dirty="0" smtClean="0">
                <a:solidFill>
                  <a:srgbClr val="008000"/>
                </a:solidFill>
              </a:rPr>
              <a:t>][, color][, </a:t>
            </a:r>
            <a:r>
              <a:rPr lang="en-US" sz="1400" dirty="0" err="1" smtClean="0">
                <a:solidFill>
                  <a:srgbClr val="008000"/>
                </a:solidFill>
              </a:rPr>
              <a:t>wrapat</a:t>
            </a:r>
            <a:r>
              <a:rPr lang="en-US" sz="1400" dirty="0" smtClean="0">
                <a:solidFill>
                  <a:srgbClr val="008000"/>
                </a:solidFill>
              </a:rPr>
              <a:t>][, </a:t>
            </a:r>
            <a:r>
              <a:rPr lang="en-US" sz="1400" dirty="0" err="1" smtClean="0">
                <a:solidFill>
                  <a:srgbClr val="008000"/>
                </a:solidFill>
              </a:rPr>
              <a:t>flipHorizontal</a:t>
            </a:r>
            <a:r>
              <a:rPr lang="en-US" sz="1400" dirty="0" smtClean="0">
                <a:solidFill>
                  <a:srgbClr val="008000"/>
                </a:solidFill>
              </a:rPr>
              <a:t>][, </a:t>
            </a:r>
            <a:r>
              <a:rPr lang="en-US" sz="1400" dirty="0" err="1" smtClean="0">
                <a:solidFill>
                  <a:srgbClr val="008000"/>
                </a:solidFill>
              </a:rPr>
              <a:t>flipVertical</a:t>
            </a:r>
            <a:r>
              <a:rPr lang="en-US" sz="1400" dirty="0" smtClean="0">
                <a:solidFill>
                  <a:srgbClr val="008000"/>
                </a:solidFill>
              </a:rPr>
              <a:t>][, </a:t>
            </a:r>
            <a:r>
              <a:rPr lang="en-US" sz="1400" dirty="0" err="1" smtClean="0">
                <a:solidFill>
                  <a:srgbClr val="008000"/>
                </a:solidFill>
              </a:rPr>
              <a:t>vSpacing</a:t>
            </a:r>
            <a:r>
              <a:rPr lang="en-US" sz="1400" dirty="0" smtClean="0">
                <a:solidFill>
                  <a:srgbClr val="008000"/>
                </a:solidFill>
              </a:rPr>
              <a:t>][, </a:t>
            </a:r>
            <a:r>
              <a:rPr lang="en-US" sz="1400" dirty="0" err="1" smtClean="0">
                <a:solidFill>
                  <a:srgbClr val="008000"/>
                </a:solidFill>
              </a:rPr>
              <a:t>righttoleft</a:t>
            </a:r>
            <a:r>
              <a:rPr lang="en-US" sz="1400" dirty="0" smtClean="0">
                <a:solidFill>
                  <a:srgbClr val="008000"/>
                </a:solidFill>
              </a:rPr>
              <a:t>])</a:t>
            </a:r>
            <a:r>
              <a:rPr lang="en-US" sz="1400" dirty="0" smtClean="0">
                <a:solidFill>
                  <a:srgbClr val="008000"/>
                </a:solidFill>
              </a:rPr>
              <a:t>;</a:t>
            </a:r>
          </a:p>
          <a:p>
            <a:pPr algn="ctr"/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%[</a:t>
            </a:r>
            <a:r>
              <a:rPr lang="en-US" sz="1400" dirty="0" err="1" smtClean="0">
                <a:solidFill>
                  <a:srgbClr val="008000"/>
                </a:solidFill>
              </a:rPr>
              <a:t>VBLTimestamp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StimulusOnsetTime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FlipTimestamp</a:t>
            </a:r>
            <a:r>
              <a:rPr lang="en-US" sz="1400" dirty="0" smtClean="0">
                <a:solidFill>
                  <a:srgbClr val="008000"/>
                </a:solidFill>
              </a:rPr>
              <a:t> Missed </a:t>
            </a:r>
            <a:r>
              <a:rPr lang="en-US" sz="1400" dirty="0" err="1" smtClean="0">
                <a:solidFill>
                  <a:srgbClr val="008000"/>
                </a:solidFill>
              </a:rPr>
              <a:t>Beampos</a:t>
            </a:r>
            <a:r>
              <a:rPr lang="en-US" sz="1400" dirty="0" smtClean="0">
                <a:solidFill>
                  <a:srgbClr val="008000"/>
                </a:solidFill>
              </a:rPr>
              <a:t>] =</a:t>
            </a:r>
            <a:r>
              <a:rPr lang="en-US" sz="1400" dirty="0" smtClean="0">
                <a:solidFill>
                  <a:srgbClr val="008000"/>
                </a:solidFill>
              </a:rPr>
              <a:t> …</a:t>
            </a:r>
          </a:p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Screen</a:t>
            </a:r>
            <a:r>
              <a:rPr lang="en-US" sz="1400" dirty="0" err="1" smtClean="0">
                <a:solidFill>
                  <a:srgbClr val="008000"/>
                </a:solidFill>
              </a:rPr>
              <a:t>('Flip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</a:rPr>
              <a:t> [, when] [, </a:t>
            </a:r>
            <a:r>
              <a:rPr lang="en-US" sz="1400" dirty="0" err="1" smtClean="0">
                <a:solidFill>
                  <a:srgbClr val="008000"/>
                </a:solidFill>
              </a:rPr>
              <a:t>dontclear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dontsync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multiflip</a:t>
            </a:r>
            <a:r>
              <a:rPr lang="en-US" sz="1400" dirty="0" smtClean="0">
                <a:solidFill>
                  <a:srgbClr val="008000"/>
                </a:solidFill>
              </a:rPr>
              <a:t>]);</a:t>
            </a: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2400" dirty="0" smtClean="0">
              <a:solidFill>
                <a:srgbClr val="008000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800" dirty="0" smtClean="0">
              <a:solidFill>
                <a:srgbClr val="228B22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971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smtClean="0"/>
              <a:t>Display</a:t>
            </a:r>
            <a:r>
              <a:rPr lang="en-US" sz="4800" u="sng" dirty="0" smtClean="0"/>
              <a:t> Fixation Point</a:t>
            </a:r>
          </a:p>
          <a:p>
            <a:pPr algn="ctr"/>
            <a:endParaRPr lang="en-US" sz="2400" u="sng" dirty="0" smtClean="0">
              <a:solidFill>
                <a:srgbClr val="008000"/>
              </a:solidFill>
            </a:endParaRP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'DrawDots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WSS, [0, 0], 10, 255*[1 0 0 1], </a:t>
            </a:r>
            <a:r>
              <a:rPr lang="en-US" sz="2400" dirty="0" smtClean="0">
                <a:solidFill>
                  <a:srgbClr val="0000FF"/>
                </a:solidFill>
                <a:latin typeface="courier"/>
              </a:rPr>
              <a:t>...</a:t>
            </a:r>
          </a:p>
          <a:p>
            <a:pPr lvl="2"/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      [RSS(3)/2 RSS(4)/2], 1);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'DrawingFinished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WSS);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7;</a:t>
            </a:r>
          </a:p>
          <a:p>
            <a:pPr lvl="2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2400" dirty="0" smtClean="0">
                <a:solidFill>
                  <a:srgbClr val="228B22"/>
                </a:solidFill>
                <a:latin typeface="courier"/>
              </a:rPr>
              <a:t>% Advance Counter</a:t>
            </a:r>
          </a:p>
          <a:p>
            <a:endParaRPr lang="en-US" sz="2400" u="sng" dirty="0" smtClean="0">
              <a:solidFill>
                <a:srgbClr val="008000"/>
              </a:solidFill>
            </a:endParaRPr>
          </a:p>
          <a:p>
            <a:endParaRPr lang="en-US" sz="800" dirty="0" smtClean="0">
              <a:solidFill>
                <a:srgbClr val="008000"/>
              </a:solidFill>
              <a:latin typeface="courier"/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</a:rPr>
              <a:t>Screen('FillRect</a:t>
            </a:r>
            <a:r>
              <a:rPr lang="en-US" sz="1400" dirty="0" smtClean="0">
                <a:solidFill>
                  <a:srgbClr val="008000"/>
                </a:solidFill>
                <a:latin typeface="courier"/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  <a:latin typeface="courier"/>
              </a:rPr>
              <a:t> [,color] [,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</a:rPr>
              <a:t>rect</a:t>
            </a:r>
            <a:r>
              <a:rPr lang="en-US" sz="1400" dirty="0" smtClean="0">
                <a:solidFill>
                  <a:srgbClr val="008000"/>
                </a:solidFill>
                <a:latin typeface="courier"/>
              </a:rPr>
              <a:t>] )</a:t>
            </a:r>
            <a:r>
              <a:rPr lang="en-US" sz="1400" dirty="0" smtClean="0">
                <a:solidFill>
                  <a:srgbClr val="008000"/>
                </a:solidFill>
                <a:latin typeface="courier"/>
              </a:rPr>
              <a:t>;</a:t>
            </a:r>
          </a:p>
          <a:p>
            <a:pPr algn="ctr"/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</a:t>
            </a:r>
            <a:r>
              <a:rPr lang="en-US" sz="1400" dirty="0" err="1" smtClean="0">
                <a:solidFill>
                  <a:srgbClr val="008000"/>
                </a:solidFill>
              </a:rPr>
              <a:t>Screen</a:t>
            </a:r>
            <a:r>
              <a:rPr lang="en-US" sz="1400" dirty="0" err="1" smtClean="0">
                <a:solidFill>
                  <a:srgbClr val="008000"/>
                </a:solidFill>
              </a:rPr>
              <a:t>('DrawDots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</a:rPr>
              <a:t>xy</a:t>
            </a:r>
            <a:r>
              <a:rPr lang="en-US" sz="1400" dirty="0" smtClean="0">
                <a:solidFill>
                  <a:srgbClr val="008000"/>
                </a:solidFill>
              </a:rPr>
              <a:t> [,size] [,color] [,center] [,</a:t>
            </a:r>
            <a:r>
              <a:rPr lang="en-US" sz="1400" dirty="0" err="1" smtClean="0">
                <a:solidFill>
                  <a:srgbClr val="008000"/>
                </a:solidFill>
              </a:rPr>
              <a:t>dot_type</a:t>
            </a:r>
            <a:r>
              <a:rPr lang="en-US" sz="1400" dirty="0" smtClean="0">
                <a:solidFill>
                  <a:srgbClr val="008000"/>
                </a:solidFill>
              </a:rPr>
              <a:t>])</a:t>
            </a:r>
            <a:r>
              <a:rPr lang="en-US" sz="1400" dirty="0" smtClean="0">
                <a:solidFill>
                  <a:srgbClr val="008000"/>
                </a:solidFill>
              </a:rPr>
              <a:t>;</a:t>
            </a:r>
          </a:p>
          <a:p>
            <a:pPr algn="ctr"/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%[</a:t>
            </a:r>
            <a:r>
              <a:rPr lang="en-US" sz="1400" dirty="0" err="1" smtClean="0">
                <a:solidFill>
                  <a:srgbClr val="008000"/>
                </a:solidFill>
              </a:rPr>
              <a:t>telapsed</a:t>
            </a:r>
            <a:r>
              <a:rPr lang="en-US" sz="1400" dirty="0" smtClean="0">
                <a:solidFill>
                  <a:srgbClr val="008000"/>
                </a:solidFill>
              </a:rPr>
              <a:t>] = </a:t>
            </a:r>
            <a:r>
              <a:rPr lang="en-US" sz="1400" dirty="0" err="1" smtClean="0">
                <a:solidFill>
                  <a:srgbClr val="008000"/>
                </a:solidFill>
              </a:rPr>
              <a:t>Screen('DrawingFinished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</a:rPr>
              <a:t> [, </a:t>
            </a:r>
            <a:r>
              <a:rPr lang="en-US" sz="1400" dirty="0" err="1" smtClean="0">
                <a:solidFill>
                  <a:srgbClr val="008000"/>
                </a:solidFill>
              </a:rPr>
              <a:t>dontclear</a:t>
            </a:r>
            <a:r>
              <a:rPr lang="en-US" sz="1400" dirty="0" smtClean="0">
                <a:solidFill>
                  <a:srgbClr val="008000"/>
                </a:solidFill>
              </a:rPr>
              <a:t>] [, sync]);</a:t>
            </a:r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%[</a:t>
            </a:r>
            <a:r>
              <a:rPr lang="en-US" sz="1400" dirty="0" err="1" smtClean="0">
                <a:solidFill>
                  <a:srgbClr val="008000"/>
                </a:solidFill>
              </a:rPr>
              <a:t>VBLTimestamp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StimulusOnsetTime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FlipTimestamp</a:t>
            </a:r>
            <a:r>
              <a:rPr lang="en-US" sz="1400" dirty="0" smtClean="0">
                <a:solidFill>
                  <a:srgbClr val="008000"/>
                </a:solidFill>
              </a:rPr>
              <a:t> Missed </a:t>
            </a:r>
            <a:r>
              <a:rPr lang="en-US" sz="1400" dirty="0" err="1" smtClean="0">
                <a:solidFill>
                  <a:srgbClr val="008000"/>
                </a:solidFill>
              </a:rPr>
              <a:t>Beampos</a:t>
            </a:r>
            <a:r>
              <a:rPr lang="en-US" sz="1400" dirty="0" smtClean="0">
                <a:solidFill>
                  <a:srgbClr val="008000"/>
                </a:solidFill>
              </a:rPr>
              <a:t>] =</a:t>
            </a:r>
            <a:r>
              <a:rPr lang="en-US" sz="1400" dirty="0" smtClean="0">
                <a:solidFill>
                  <a:srgbClr val="008000"/>
                </a:solidFill>
              </a:rPr>
              <a:t> …</a:t>
            </a:r>
          </a:p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Screen</a:t>
            </a:r>
            <a:r>
              <a:rPr lang="en-US" sz="1400" dirty="0" err="1" smtClean="0">
                <a:solidFill>
                  <a:srgbClr val="008000"/>
                </a:solidFill>
              </a:rPr>
              <a:t>('Flip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</a:rPr>
              <a:t> [, when] [, </a:t>
            </a:r>
            <a:r>
              <a:rPr lang="en-US" sz="1400" dirty="0" err="1" smtClean="0">
                <a:solidFill>
                  <a:srgbClr val="008000"/>
                </a:solidFill>
              </a:rPr>
              <a:t>dontclear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dontsync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multiflip</a:t>
            </a:r>
            <a:r>
              <a:rPr lang="en-US" sz="1400" dirty="0" smtClean="0">
                <a:solidFill>
                  <a:srgbClr val="008000"/>
                </a:solidFill>
              </a:rPr>
              <a:t>]);</a:t>
            </a: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2400" dirty="0" smtClean="0">
              <a:solidFill>
                <a:srgbClr val="008000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800" dirty="0" smtClean="0">
              <a:solidFill>
                <a:srgbClr val="228B22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955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smtClean="0"/>
              <a:t>Create Delay</a:t>
            </a:r>
          </a:p>
          <a:p>
            <a:pPr algn="ctr"/>
            <a:endParaRPr lang="en-US" sz="1600" u="sng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Delay  = 3; </a:t>
            </a:r>
            <a:r>
              <a:rPr lang="en-US" dirty="0" smtClean="0">
                <a:solidFill>
                  <a:srgbClr val="348953"/>
                </a:solidFill>
              </a:rPr>
              <a:t>% Delay in Seconds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WaitSecs(Delay</a:t>
            </a:r>
            <a:r>
              <a:rPr lang="en-US" dirty="0" smtClean="0">
                <a:solidFill>
                  <a:srgbClr val="000000"/>
                </a:solidFill>
              </a:rPr>
              <a:t>);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Or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=0;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== 0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[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KeyPressTime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keyCode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] = KbCheck(-1);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== 1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(keyCode(Keys.TRKey1) |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keyCode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(Keys.TRKey2) |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keyCode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(Keys.TRKB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))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= 0;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ourier"/>
              </a:rPr>
              <a:t>while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KbCheck(-1); </a:t>
            </a:r>
            <a:r>
              <a:rPr lang="en-US" dirty="0" smtClean="0">
                <a:solidFill>
                  <a:srgbClr val="0000FF"/>
                </a:solidFill>
                <a:latin typeface="courier"/>
              </a:rPr>
              <a:t>end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smtClean="0">
                <a:solidFill>
                  <a:srgbClr val="228B22"/>
                </a:solidFill>
                <a:latin typeface="courier"/>
              </a:rPr>
              <a:t>% clear keyboard queue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KeyPressTime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) = find(keyCode,1);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) = 8;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dirty="0" smtClean="0">
                <a:solidFill>
                  <a:srgbClr val="228B22"/>
                </a:solidFill>
                <a:latin typeface="courier"/>
              </a:rPr>
              <a:t>% Advance Counter</a:t>
            </a:r>
            <a:endParaRPr lang="en-US" dirty="0" smtClean="0">
              <a:solidFill>
                <a:srgbClr val="228B22"/>
              </a:solidFill>
              <a:latin typeface="courier"/>
            </a:endParaRPr>
          </a:p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%[</a:t>
            </a:r>
            <a:r>
              <a:rPr lang="en-US" sz="1600" dirty="0" err="1" smtClean="0">
                <a:solidFill>
                  <a:srgbClr val="228B22"/>
                </a:solidFill>
                <a:latin typeface="courier"/>
              </a:rPr>
              <a:t>keyIsDown</a:t>
            </a:r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, </a:t>
            </a:r>
            <a:r>
              <a:rPr lang="en-US" sz="1600" dirty="0" err="1" smtClean="0">
                <a:solidFill>
                  <a:srgbClr val="228B22"/>
                </a:solidFill>
                <a:latin typeface="courier"/>
              </a:rPr>
              <a:t>secs</a:t>
            </a:r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, </a:t>
            </a:r>
            <a:r>
              <a:rPr lang="en-US" sz="1600" dirty="0" err="1" smtClean="0">
                <a:solidFill>
                  <a:srgbClr val="228B22"/>
                </a:solidFill>
                <a:latin typeface="courier"/>
              </a:rPr>
              <a:t>keyCode</a:t>
            </a:r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, </a:t>
            </a:r>
            <a:r>
              <a:rPr lang="en-US" sz="1600" dirty="0" err="1" smtClean="0">
                <a:solidFill>
                  <a:srgbClr val="228B22"/>
                </a:solidFill>
                <a:latin typeface="courier"/>
              </a:rPr>
              <a:t>deltaSecs</a:t>
            </a:r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] = </a:t>
            </a:r>
            <a:r>
              <a:rPr lang="en-US" sz="1600" dirty="0" err="1" smtClean="0">
                <a:solidFill>
                  <a:srgbClr val="228B22"/>
                </a:solidFill>
                <a:latin typeface="courier"/>
              </a:rPr>
              <a:t>KbCheck([deviceNumber</a:t>
            </a:r>
            <a:r>
              <a:rPr lang="en-US" sz="1600" dirty="0" smtClean="0">
                <a:solidFill>
                  <a:srgbClr val="228B22"/>
                </a:solidFill>
                <a:latin typeface="courier"/>
              </a:rPr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rot="5400000">
            <a:off x="806506" y="-394643"/>
            <a:ext cx="6858002" cy="7647282"/>
            <a:chOff x="-33002" y="369507"/>
            <a:chExt cx="9177004" cy="6574393"/>
          </a:xfrm>
        </p:grpSpPr>
        <p:sp>
          <p:nvSpPr>
            <p:cNvPr id="6" name="Rectangle 5"/>
            <p:cNvSpPr/>
            <p:nvPr/>
          </p:nvSpPr>
          <p:spPr>
            <a:xfrm>
              <a:off x="-33002" y="369825"/>
              <a:ext cx="9177003" cy="1392334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16200000" flipH="1">
              <a:off x="-68458" y="1065674"/>
              <a:ext cx="1392335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53567" y="1065674"/>
              <a:ext cx="1392335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068534" y="1065979"/>
              <a:ext cx="1392335" cy="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8281784" y="1065808"/>
              <a:ext cx="1392335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7522243" y="1077369"/>
              <a:ext cx="1392335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204260" y="1065674"/>
              <a:ext cx="1392335" cy="1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933487" y="518557"/>
              <a:ext cx="583478" cy="1243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/>
                <a:t>…</a:t>
              </a:r>
              <a:endParaRPr lang="en-US" sz="44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1154551" y="4167697"/>
              <a:ext cx="5181740" cy="37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0000FF"/>
                  </a:solidFill>
                </a:rPr>
                <a:t>Flip the back screen to the front (Screen that was drawn on to the one that is displayed)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7385669" y="2401543"/>
              <a:ext cx="1636021" cy="37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Consolidate Trial Data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7230443" y="3304736"/>
              <a:ext cx="3456453" cy="370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7F7F7F"/>
                  </a:solidFill>
                </a:rPr>
                <a:t>Export the Trial Data Back to the Main Program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693357" y="2779026"/>
              <a:ext cx="2414140" cy="37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FF0000"/>
                  </a:solidFill>
                </a:rPr>
                <a:t>Wait for Key Press from Subject 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699998" y="2527716"/>
              <a:ext cx="1887996" cy="37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7F7F7F"/>
                  </a:solidFill>
                </a:rPr>
                <a:t>Unpack Structures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-1006649" y="3208295"/>
              <a:ext cx="3260842" cy="379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7F7F7F"/>
                  </a:solidFill>
                </a:rPr>
                <a:t>Initialize Keyboard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6439595" y="823818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9733" y="678841"/>
            <a:ext cx="3792986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Load Images and Program Files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439595" y="1246446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33005" y="1104548"/>
            <a:ext cx="3792986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Put  images on to the graphics card (Draw Textures)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6439439" y="2628868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31304" y="2475962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Draw an Textures onto the Screen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425991" y="6450102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7856" y="6297196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7F7F7F"/>
                </a:solidFill>
              </a:rPr>
              <a:t>Close the open Textures on the video card</a:t>
            </a:r>
            <a:endParaRPr lang="en-US" sz="1200" dirty="0">
              <a:solidFill>
                <a:srgbClr val="7F7F7F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6432711" y="3604204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4576" y="3451298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Draw an Text onto the Screen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432685" y="3888010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5312" y="3735103"/>
            <a:ext cx="602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Flip the back screen to the front (Screen that was drawn on to the one that is displayed)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6439595" y="4794163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2222" y="4641256"/>
            <a:ext cx="602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Flip the back screen to the front (Screen that was drawn on to the one that is displayed)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6425965" y="4510357"/>
            <a:ext cx="161955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17830" y="4357451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00FF"/>
                </a:solidFill>
              </a:rPr>
              <a:t>Draw a Fixation point onto the Screen</a:t>
            </a:r>
            <a:endParaRPr lang="en-US" sz="1200" dirty="0">
              <a:solidFill>
                <a:srgbClr val="0000FF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6439595" y="3115030"/>
            <a:ext cx="161955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31460" y="2962124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Insert Delay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6425939" y="4165008"/>
            <a:ext cx="161955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7804" y="4012102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Insert Delay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439595" y="5071161"/>
            <a:ext cx="1619553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31460" y="4918255"/>
            <a:ext cx="2808109" cy="28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Insert Delay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1767483" y="2872029"/>
            <a:ext cx="4304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>
                    <a:lumMod val="65000"/>
                  </a:schemeClr>
                </a:solidFill>
              </a:rPr>
              <a:t>ExampleParadigm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1" y="382846"/>
            <a:ext cx="8123077" cy="6092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558" y="1541997"/>
            <a:ext cx="5852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7200" dirty="0" smtClean="0"/>
              <a:t>Control  C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dirty="0" smtClean="0"/>
              <a:t>Command 0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7200" dirty="0" err="1" smtClean="0"/>
              <a:t>sca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PTB is </a:t>
            </a:r>
            <a:r>
              <a:rPr lang="en-US" dirty="0" err="1" smtClean="0"/>
              <a:t>managable</a:t>
            </a:r>
            <a:r>
              <a:rPr lang="en-US" dirty="0" smtClean="0"/>
              <a:t>:</a:t>
            </a:r>
          </a:p>
          <a:p>
            <a:pPr lvl="2"/>
            <a:r>
              <a:rPr lang="en-US" sz="1800" dirty="0" smtClean="0"/>
              <a:t>Type “doc screen” into the command line</a:t>
            </a:r>
          </a:p>
          <a:p>
            <a:pPr lvl="2"/>
            <a:r>
              <a:rPr lang="en-US" sz="1800" dirty="0" smtClean="0"/>
              <a:t>Hit “return”</a:t>
            </a:r>
          </a:p>
          <a:p>
            <a:pPr lvl="2"/>
            <a:r>
              <a:rPr lang="en-US" sz="1800" dirty="0" smtClean="0"/>
              <a:t>Copy and paste the below from the help doc into the command line</a:t>
            </a:r>
          </a:p>
          <a:p>
            <a:pPr lvl="2"/>
            <a:r>
              <a:rPr lang="en-US" sz="1800" dirty="0" smtClean="0"/>
              <a:t>Hit “return</a:t>
            </a:r>
            <a:r>
              <a:rPr lang="en-US" sz="1800" dirty="0" smtClean="0"/>
              <a:t>”</a:t>
            </a:r>
          </a:p>
          <a:p>
            <a:pPr>
              <a:buNone/>
            </a:pPr>
            <a:endParaRPr lang="en-US" sz="1400" dirty="0" smtClean="0">
              <a:solidFill>
                <a:srgbClr val="008000"/>
              </a:solidFill>
            </a:endParaRPr>
          </a:p>
          <a:p>
            <a:pPr lvl="4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% make movie</a:t>
            </a:r>
          </a:p>
          <a:p>
            <a:pPr lvl="4">
              <a:buNone/>
            </a:pPr>
            <a:r>
              <a:rPr lang="en-US" sz="1800" dirty="0" smtClean="0"/>
              <a:t>window=</a:t>
            </a:r>
            <a:r>
              <a:rPr lang="en-US" sz="1800" dirty="0" err="1" smtClean="0"/>
              <a:t>Screen('OpenWindow</a:t>
            </a:r>
            <a:r>
              <a:rPr lang="en-US" sz="1800" dirty="0" smtClean="0"/>
              <a:t>', 0, 0);</a:t>
            </a:r>
          </a:p>
          <a:p>
            <a:pPr lvl="4">
              <a:buNone/>
            </a:pPr>
            <a:r>
              <a:rPr lang="en-US" sz="1800" dirty="0" err="1" smtClean="0"/>
              <a:t>rect</a:t>
            </a:r>
            <a:r>
              <a:rPr lang="en-US" sz="1800" dirty="0" smtClean="0"/>
              <a:t>=[0 0 200 200];</a:t>
            </a:r>
          </a:p>
          <a:p>
            <a:pPr lvl="4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=1:100</a:t>
            </a:r>
          </a:p>
          <a:p>
            <a:pPr lvl="4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movie(i</a:t>
            </a:r>
            <a:r>
              <a:rPr lang="en-US" sz="1800" dirty="0" smtClean="0"/>
              <a:t>)=</a:t>
            </a:r>
            <a:r>
              <a:rPr lang="en-US" sz="1800" dirty="0" err="1" smtClean="0"/>
              <a:t>Screen('OpenOffscreenWindow</a:t>
            </a:r>
            <a:r>
              <a:rPr lang="en-US" sz="1800" dirty="0" smtClean="0"/>
              <a:t>', window, 0, </a:t>
            </a:r>
            <a:r>
              <a:rPr lang="en-US" sz="1800" dirty="0" err="1" smtClean="0"/>
              <a:t>rect</a:t>
            </a:r>
            <a:r>
              <a:rPr lang="en-US" sz="1800" dirty="0" smtClean="0"/>
              <a:t>);</a:t>
            </a:r>
          </a:p>
          <a:p>
            <a:pPr lvl="4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Screen('FillOval</a:t>
            </a:r>
            <a:r>
              <a:rPr lang="en-US" sz="1800" dirty="0" smtClean="0"/>
              <a:t>', </a:t>
            </a:r>
            <a:r>
              <a:rPr lang="en-US" sz="1800" dirty="0" err="1" smtClean="0"/>
              <a:t>movie(i</a:t>
            </a:r>
            <a:r>
              <a:rPr lang="en-US" sz="1800" dirty="0" smtClean="0"/>
              <a:t>), 255, [0 0 2 2]*(i-1));</a:t>
            </a:r>
          </a:p>
          <a:p>
            <a:pPr lvl="4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</a:t>
            </a:r>
            <a:r>
              <a:rPr lang="en-US" sz="1800" dirty="0" smtClean="0"/>
              <a:t>;</a:t>
            </a:r>
          </a:p>
          <a:p>
            <a:pPr lvl="4">
              <a:buNone/>
            </a:pPr>
            <a:r>
              <a:rPr lang="en-US" sz="1800" dirty="0" smtClean="0"/>
              <a:t> </a:t>
            </a:r>
          </a:p>
          <a:p>
            <a:pPr lvl="4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% show movie</a:t>
            </a:r>
          </a:p>
          <a:p>
            <a:pPr lvl="4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=[1:100 100:-1:1] % forwards and backwards</a:t>
            </a:r>
          </a:p>
          <a:p>
            <a:pPr lvl="4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Screen('CopyWindow',movie(i),window,rect,rect</a:t>
            </a:r>
            <a:r>
              <a:rPr lang="en-US" sz="1800" dirty="0" smtClean="0"/>
              <a:t>);</a:t>
            </a:r>
          </a:p>
          <a:p>
            <a:pPr lvl="4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Screen('Flip</a:t>
            </a:r>
            <a:r>
              <a:rPr lang="en-US" sz="1800" dirty="0" smtClean="0"/>
              <a:t>', window);</a:t>
            </a:r>
          </a:p>
          <a:p>
            <a:pPr lvl="4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</a:t>
            </a:r>
            <a:r>
              <a:rPr lang="en-US" sz="1800" dirty="0" smtClean="0"/>
              <a:t>;</a:t>
            </a:r>
          </a:p>
          <a:p>
            <a:pPr lvl="4">
              <a:buNone/>
            </a:pPr>
            <a:r>
              <a:rPr lang="en-US" sz="1800" dirty="0" err="1" smtClean="0"/>
              <a:t>Screen('CloseAll</a:t>
            </a:r>
            <a:r>
              <a:rPr lang="en-US" sz="1800" dirty="0" smtClean="0"/>
              <a:t>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Let’s move the circle:</a:t>
            </a:r>
          </a:p>
          <a:p>
            <a:pPr lvl="2"/>
            <a:r>
              <a:rPr lang="en-US" sz="1800" dirty="0" smtClean="0"/>
              <a:t>Type “doc screen” into the command line</a:t>
            </a:r>
          </a:p>
          <a:p>
            <a:pPr lvl="2"/>
            <a:r>
              <a:rPr lang="en-US" sz="1800" dirty="0" smtClean="0"/>
              <a:t>Hit “return”</a:t>
            </a:r>
          </a:p>
          <a:p>
            <a:pPr lvl="2"/>
            <a:r>
              <a:rPr lang="en-US" sz="1800" dirty="0" smtClean="0"/>
              <a:t>Copy and paste the below from the help doc into the command line</a:t>
            </a:r>
          </a:p>
          <a:p>
            <a:pPr lvl="2"/>
            <a:r>
              <a:rPr lang="en-US" sz="1800" dirty="0" smtClean="0"/>
              <a:t>Hit “return</a:t>
            </a:r>
            <a:r>
              <a:rPr lang="en-US" sz="1800" dirty="0" smtClean="0"/>
              <a:t>”</a:t>
            </a:r>
            <a:endParaRPr lang="en-US" sz="1400" dirty="0" smtClean="0">
              <a:solidFill>
                <a:srgbClr val="008000"/>
              </a:solidFill>
            </a:endParaRPr>
          </a:p>
          <a:p>
            <a:pPr lvl="3">
              <a:buNone/>
            </a:pPr>
            <a:endParaRPr lang="en-US" sz="1600" dirty="0" smtClean="0">
              <a:solidFill>
                <a:srgbClr val="008000"/>
              </a:solidFill>
            </a:endParaRPr>
          </a:p>
          <a:p>
            <a:pPr lvl="2">
              <a:buNone/>
            </a:pPr>
            <a:r>
              <a:rPr lang="en-US" sz="1400" dirty="0" smtClean="0">
                <a:solidFill>
                  <a:srgbClr val="228B22"/>
                </a:solidFill>
                <a:latin typeface="courier"/>
              </a:rPr>
              <a:t>% make movie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window=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'OpenWindow</a:t>
            </a:r>
            <a:r>
              <a:rPr lang="en-US" sz="1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0, 0);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rect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=[0 0 200 200];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"/>
              </a:rPr>
              <a:t>Xoffset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 = 200;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</a:rPr>
              <a:t>Yoffset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 = 200;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FF0000"/>
                </a:solidFill>
                <a:latin typeface="courier"/>
              </a:rPr>
              <a:t>rectOffset</a:t>
            </a:r>
            <a:r>
              <a:rPr lang="en-US" sz="1400" dirty="0" smtClean="0">
                <a:solidFill>
                  <a:srgbClr val="FF0000"/>
                </a:solidFill>
                <a:latin typeface="courier"/>
              </a:rPr>
              <a:t>=[0+Xoffset 0+Yoffset 200+Xoffset 200+Yoffset];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=1:100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movie(i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)=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'OpenOffscreenWindow</a:t>
            </a:r>
            <a:r>
              <a:rPr lang="en-US" sz="1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window, 0,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rect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'FillOval</a:t>
            </a:r>
            <a:r>
              <a:rPr lang="en-US" sz="1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movie(i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), 255, [0 0 2 2]*(i-1));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228B22"/>
                </a:solidFill>
                <a:latin typeface="courier"/>
              </a:rPr>
              <a:t>% show movie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=[1:100 100:-1:1] </a:t>
            </a:r>
            <a:r>
              <a:rPr lang="en-US" sz="1400" dirty="0" smtClean="0">
                <a:solidFill>
                  <a:srgbClr val="228B22"/>
                </a:solidFill>
                <a:latin typeface="courier"/>
              </a:rPr>
              <a:t>% forwards and backwards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</a:t>
            </a:r>
            <a:r>
              <a:rPr lang="en-US" sz="1400" dirty="0" smtClean="0">
                <a:solidFill>
                  <a:srgbClr val="228B22"/>
                </a:solidFill>
                <a:latin typeface="courier"/>
              </a:rPr>
              <a:t>% </a:t>
            </a:r>
            <a:r>
              <a:rPr lang="en-US" sz="1400" dirty="0" err="1" smtClean="0">
                <a:solidFill>
                  <a:srgbClr val="228B22"/>
                </a:solidFill>
                <a:latin typeface="courier"/>
              </a:rPr>
              <a:t>Screen('CopyWindow',srcWindowPtr,dstWindowPtr,[srcRect],[dstRect],[copyMode</a:t>
            </a:r>
            <a:r>
              <a:rPr lang="en-US" sz="1400" dirty="0" smtClean="0">
                <a:solidFill>
                  <a:srgbClr val="228B22"/>
                </a:solidFill>
                <a:latin typeface="courier"/>
              </a:rPr>
              <a:t>])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'CopyWindow'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,movie(i),window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rect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  <a:latin typeface="courier"/>
              </a:rPr>
              <a:t>rectOffset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'Flip</a:t>
            </a:r>
            <a:r>
              <a:rPr lang="en-US" sz="1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, window);</a:t>
            </a:r>
          </a:p>
          <a:p>
            <a:pPr lvl="2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"/>
              </a:rPr>
              <a:t>end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pPr lvl="2"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400" dirty="0" err="1" smtClean="0">
                <a:solidFill>
                  <a:srgbClr val="A020F0"/>
                </a:solidFill>
                <a:latin typeface="courier"/>
              </a:rPr>
              <a:t>'CloseAll</a:t>
            </a:r>
            <a:r>
              <a:rPr lang="en-US" sz="1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4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>
              <a:buNone/>
            </a:pP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Now Let’s Change the Color:</a:t>
            </a:r>
          </a:p>
          <a:p>
            <a:pPr lvl="2"/>
            <a:r>
              <a:rPr lang="en-US" sz="1800" dirty="0" smtClean="0"/>
              <a:t>Type “doc screen” into the command line</a:t>
            </a:r>
          </a:p>
          <a:p>
            <a:pPr lvl="2"/>
            <a:r>
              <a:rPr lang="en-US" sz="1800" dirty="0" smtClean="0"/>
              <a:t>Hit “return”</a:t>
            </a:r>
          </a:p>
          <a:p>
            <a:pPr lvl="2"/>
            <a:r>
              <a:rPr lang="en-US" sz="1800" dirty="0" smtClean="0"/>
              <a:t>Copy and paste the below from the help doc into the command line</a:t>
            </a:r>
          </a:p>
          <a:p>
            <a:pPr lvl="2"/>
            <a:r>
              <a:rPr lang="en-US" sz="1800" dirty="0" smtClean="0"/>
              <a:t>Hit “return</a:t>
            </a:r>
            <a:r>
              <a:rPr lang="en-US" sz="1800" dirty="0" smtClean="0"/>
              <a:t>”</a:t>
            </a:r>
          </a:p>
          <a:p>
            <a:pPr>
              <a:buNone/>
            </a:pPr>
            <a:endParaRPr lang="en-US" sz="1400" dirty="0" smtClean="0">
              <a:solidFill>
                <a:srgbClr val="008000"/>
              </a:solidFill>
            </a:endParaRPr>
          </a:p>
          <a:p>
            <a:pPr lvl="3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% make movie</a:t>
            </a:r>
          </a:p>
          <a:p>
            <a:pPr lvl="3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bgColor</a:t>
            </a:r>
            <a:r>
              <a:rPr lang="en-US" sz="1800" dirty="0" smtClean="0">
                <a:solidFill>
                  <a:srgbClr val="FF0000"/>
                </a:solidFill>
              </a:rPr>
              <a:t> = [128 128 128];</a:t>
            </a:r>
          </a:p>
          <a:p>
            <a:pPr lvl="3"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dotColor</a:t>
            </a:r>
            <a:r>
              <a:rPr lang="en-US" sz="1800" dirty="0" smtClean="0">
                <a:solidFill>
                  <a:srgbClr val="FF0000"/>
                </a:solidFill>
              </a:rPr>
              <a:t> = [255 0 0]; </a:t>
            </a:r>
            <a:r>
              <a:rPr lang="en-US" sz="1800" dirty="0" smtClean="0">
                <a:solidFill>
                  <a:srgbClr val="008000"/>
                </a:solidFill>
              </a:rPr>
              <a:t>% [R G B </a:t>
            </a:r>
            <a:r>
              <a:rPr lang="en-US" sz="1800" dirty="0" err="1" smtClean="0">
                <a:solidFill>
                  <a:srgbClr val="008000"/>
                </a:solidFill>
              </a:rPr>
              <a:t>α</a:t>
            </a:r>
            <a:r>
              <a:rPr lang="en-US" sz="1800" dirty="0" smtClean="0">
                <a:solidFill>
                  <a:srgbClr val="008000"/>
                </a:solidFill>
              </a:rPr>
              <a:t>]</a:t>
            </a:r>
          </a:p>
          <a:p>
            <a:pPr lvl="3">
              <a:buNone/>
            </a:pPr>
            <a:r>
              <a:rPr lang="en-US" sz="1800" dirty="0" smtClean="0"/>
              <a:t>window=</a:t>
            </a:r>
            <a:r>
              <a:rPr lang="en-US" sz="1800" dirty="0" err="1" smtClean="0"/>
              <a:t>Screen('OpenWindow</a:t>
            </a:r>
            <a:r>
              <a:rPr lang="en-US" sz="1800" dirty="0" smtClean="0"/>
              <a:t>', 0, </a:t>
            </a:r>
            <a:r>
              <a:rPr lang="en-US" sz="1800" dirty="0" err="1" smtClean="0">
                <a:solidFill>
                  <a:srgbClr val="FF0000"/>
                </a:solidFill>
              </a:rPr>
              <a:t>bgColor</a:t>
            </a:r>
            <a:r>
              <a:rPr lang="en-US" sz="1800" dirty="0" smtClean="0"/>
              <a:t>);</a:t>
            </a:r>
          </a:p>
          <a:p>
            <a:pPr lvl="3">
              <a:buNone/>
            </a:pPr>
            <a:r>
              <a:rPr lang="en-US" sz="1800" dirty="0" err="1" smtClean="0"/>
              <a:t>rect</a:t>
            </a:r>
            <a:r>
              <a:rPr lang="en-US" sz="1800" dirty="0" smtClean="0"/>
              <a:t>=[0 0 200 200];</a:t>
            </a:r>
          </a:p>
          <a:p>
            <a:pPr lvl="3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=1:100</a:t>
            </a:r>
          </a:p>
          <a:p>
            <a:pPr lvl="3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movie(i</a:t>
            </a:r>
            <a:r>
              <a:rPr lang="en-US" sz="1800" dirty="0" smtClean="0"/>
              <a:t>)=</a:t>
            </a:r>
            <a:r>
              <a:rPr lang="en-US" sz="1800" dirty="0" err="1" smtClean="0"/>
              <a:t>Screen('OpenOffscreenWindow</a:t>
            </a:r>
            <a:r>
              <a:rPr lang="en-US" sz="1800" dirty="0" smtClean="0"/>
              <a:t>', window, </a:t>
            </a:r>
            <a:r>
              <a:rPr lang="en-US" sz="1800" dirty="0" err="1" smtClean="0">
                <a:solidFill>
                  <a:srgbClr val="FF0000"/>
                </a:solidFill>
              </a:rPr>
              <a:t>bgColor</a:t>
            </a:r>
            <a:r>
              <a:rPr lang="en-US" sz="1800" dirty="0" smtClean="0"/>
              <a:t>, </a:t>
            </a:r>
            <a:r>
              <a:rPr lang="en-US" sz="1800" dirty="0" err="1" smtClean="0"/>
              <a:t>rect</a:t>
            </a:r>
            <a:r>
              <a:rPr lang="en-US" sz="1800" dirty="0" smtClean="0"/>
              <a:t>);</a:t>
            </a:r>
          </a:p>
          <a:p>
            <a:pPr lvl="3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Screen('FillOval</a:t>
            </a:r>
            <a:r>
              <a:rPr lang="en-US" sz="1800" dirty="0" smtClean="0"/>
              <a:t>', </a:t>
            </a:r>
            <a:r>
              <a:rPr lang="en-US" sz="1800" dirty="0" err="1" smtClean="0"/>
              <a:t>movie(i</a:t>
            </a:r>
            <a:r>
              <a:rPr lang="en-US" sz="1800" dirty="0" smtClean="0"/>
              <a:t>), </a:t>
            </a:r>
            <a:r>
              <a:rPr lang="en-US" sz="1800" dirty="0" err="1" smtClean="0">
                <a:solidFill>
                  <a:srgbClr val="FF0000"/>
                </a:solidFill>
              </a:rPr>
              <a:t>dotColor</a:t>
            </a:r>
            <a:r>
              <a:rPr lang="en-US" sz="1800" dirty="0" smtClean="0"/>
              <a:t>, [0 0 2 2]*(i-1));</a:t>
            </a:r>
          </a:p>
          <a:p>
            <a:pPr lvl="3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</a:t>
            </a:r>
            <a:r>
              <a:rPr lang="en-US" sz="1800" dirty="0" smtClean="0"/>
              <a:t>;</a:t>
            </a:r>
          </a:p>
          <a:p>
            <a:pPr lvl="3">
              <a:buNone/>
            </a:pPr>
            <a:r>
              <a:rPr lang="en-US" sz="1800" dirty="0" smtClean="0"/>
              <a:t> </a:t>
            </a:r>
          </a:p>
          <a:p>
            <a:pPr lvl="3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% show movie</a:t>
            </a:r>
          </a:p>
          <a:p>
            <a:pPr lvl="3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=[1:100 100:-1:1] % forwards and backwards</a:t>
            </a:r>
          </a:p>
          <a:p>
            <a:pPr lvl="3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Screen('CopyWindow',movie(i),window,rect,rect</a:t>
            </a:r>
            <a:r>
              <a:rPr lang="en-US" sz="1800" dirty="0" smtClean="0"/>
              <a:t>);</a:t>
            </a:r>
          </a:p>
          <a:p>
            <a:pPr lvl="3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Screen('Flip</a:t>
            </a:r>
            <a:r>
              <a:rPr lang="en-US" sz="1800" dirty="0" smtClean="0"/>
              <a:t>', window);</a:t>
            </a:r>
          </a:p>
          <a:p>
            <a:pPr lvl="3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</a:t>
            </a:r>
            <a:r>
              <a:rPr lang="en-US" sz="1800" dirty="0" smtClean="0"/>
              <a:t>;</a:t>
            </a:r>
          </a:p>
          <a:p>
            <a:pPr lvl="3">
              <a:buNone/>
            </a:pPr>
            <a:r>
              <a:rPr lang="en-US" sz="1800" dirty="0" err="1" smtClean="0"/>
              <a:t>Screen('CloseAll</a:t>
            </a:r>
            <a:r>
              <a:rPr lang="en-US" sz="1800" dirty="0" smtClean="0"/>
              <a:t>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Back To the Example Paradigm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9240" y="732283"/>
            <a:ext cx="3512303" cy="2696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Display Image</a:t>
            </a:r>
          </a:p>
          <a:p>
            <a:pPr algn="ctr"/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200" dirty="0" err="1" smtClean="0">
                <a:solidFill>
                  <a:srgbClr val="A020F0"/>
                </a:solidFill>
                <a:latin typeface="courier"/>
              </a:rPr>
              <a:t>'DrawTexture</a:t>
            </a:r>
            <a:r>
              <a:rPr lang="en-US" sz="12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, WSS, Image);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2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6;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1200" dirty="0" smtClean="0">
                <a:solidFill>
                  <a:srgbClr val="228B22"/>
                </a:solidFill>
                <a:latin typeface="courier"/>
              </a:rPr>
              <a:t>% Advance Counter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4624" y="732283"/>
            <a:ext cx="3512303" cy="2696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 smtClean="0">
              <a:solidFill>
                <a:srgbClr val="000000"/>
              </a:solidFill>
            </a:endParaRPr>
          </a:p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Display Text</a:t>
            </a:r>
          </a:p>
          <a:p>
            <a:pPr algn="ctr"/>
            <a:endParaRPr lang="en-US" u="sng" dirty="0" smtClean="0">
              <a:solidFill>
                <a:srgbClr val="000000"/>
              </a:solidFill>
            </a:endParaRP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DisplayText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200" dirty="0" smtClean="0">
                <a:solidFill>
                  <a:srgbClr val="A020F0"/>
                </a:solidFill>
                <a:latin typeface="courier"/>
              </a:rPr>
              <a:t>‘Whatever you wish’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;</a:t>
            </a:r>
            <a:endParaRPr lang="en-US" sz="1200" u="sng" dirty="0" smtClean="0">
              <a:solidFill>
                <a:srgbClr val="348953"/>
              </a:solidFill>
            </a:endParaRP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DrawFormattedText(WSS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DisplayText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"/>
              </a:rPr>
              <a:t>…</a:t>
            </a:r>
          </a:p>
          <a:p>
            <a:pPr lvl="0"/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 smtClean="0">
                <a:solidFill>
                  <a:srgbClr val="A020F0"/>
                </a:solidFill>
                <a:latin typeface="courier"/>
              </a:rPr>
              <a:t>'center'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1200" dirty="0" smtClean="0">
                <a:solidFill>
                  <a:srgbClr val="A020F0"/>
                </a:solidFill>
                <a:latin typeface="courier"/>
              </a:rPr>
              <a:t>'center'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, 0 , 45);</a:t>
            </a: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2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) = 5;</a:t>
            </a:r>
          </a:p>
          <a:p>
            <a:pPr lvl="0"/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1200" dirty="0" smtClean="0">
                <a:solidFill>
                  <a:srgbClr val="228B22"/>
                </a:solidFill>
                <a:latin typeface="courier"/>
              </a:rPr>
              <a:t>% Advance Counter</a:t>
            </a:r>
          </a:p>
          <a:p>
            <a:pPr algn="ctr"/>
            <a:endParaRPr lang="en-US" u="sng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240" y="3928233"/>
            <a:ext cx="3512303" cy="2730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Display Fixation Point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100" dirty="0" err="1" smtClean="0">
                <a:solidFill>
                  <a:srgbClr val="A020F0"/>
                </a:solidFill>
                <a:latin typeface="courier"/>
              </a:rPr>
              <a:t>'FillRect</a:t>
            </a:r>
            <a:r>
              <a:rPr lang="en-US" sz="11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, WSS, 128, RSS);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100" dirty="0" err="1" smtClean="0">
                <a:solidFill>
                  <a:srgbClr val="A020F0"/>
                </a:solidFill>
                <a:latin typeface="courier"/>
              </a:rPr>
              <a:t>'DrawDots</a:t>
            </a:r>
            <a:r>
              <a:rPr lang="en-US" sz="11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, WSS, [0, 0], 10, 255*[1 0 0 1], </a:t>
            </a:r>
            <a:r>
              <a:rPr lang="en-US" sz="1100" dirty="0" smtClean="0">
                <a:solidFill>
                  <a:srgbClr val="0000FF"/>
                </a:solidFill>
                <a:latin typeface="courier"/>
              </a:rPr>
              <a:t>...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      [RSS(3)/2 RSS(4)/2], 1);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100" dirty="0" err="1" smtClean="0">
                <a:solidFill>
                  <a:srgbClr val="A020F0"/>
                </a:solidFill>
                <a:latin typeface="courier"/>
              </a:rPr>
              <a:t>'DrawingFinished</a:t>
            </a:r>
            <a:r>
              <a:rPr lang="en-US" sz="11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, WSS);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11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) = 7;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11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1100" dirty="0" smtClean="0">
                <a:solidFill>
                  <a:srgbClr val="228B22"/>
                </a:solidFill>
                <a:latin typeface="courier"/>
              </a:rPr>
              <a:t>% Advance Counter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4624" y="3928233"/>
            <a:ext cx="3512303" cy="27309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rgbClr val="000000"/>
                </a:solidFill>
              </a:rPr>
              <a:t>Delay</a:t>
            </a:r>
          </a:p>
          <a:p>
            <a:pPr algn="ctr"/>
            <a:endParaRPr lang="en-US" sz="1000" u="sng" dirty="0" smtClean="0">
              <a:solidFill>
                <a:srgbClr val="000000"/>
              </a:solidFill>
            </a:endParaRPr>
          </a:p>
          <a:p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=0;</a:t>
            </a:r>
          </a:p>
          <a:p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while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== 0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[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KeyPressTime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keyCode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] = KbCheck(-1);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== 1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(keyCode(Keys.TRKey1) |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...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       keyCode(Keys.TRKey2) |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...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keyCode(Keys.TRKB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))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      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keyIsDown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= 0;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  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  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end</a:t>
            </a:r>
          </a:p>
          <a:p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while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KbCheck(-1); </a:t>
            </a:r>
            <a:r>
              <a:rPr lang="en-US" sz="800" dirty="0" smtClean="0">
                <a:solidFill>
                  <a:srgbClr val="0000FF"/>
                </a:solidFill>
                <a:latin typeface="courier"/>
              </a:rPr>
              <a:t>end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800" dirty="0" smtClean="0">
                <a:solidFill>
                  <a:srgbClr val="228B22"/>
                </a:solidFill>
                <a:latin typeface="courier"/>
              </a:rPr>
              <a:t>% clear keyboard queue</a:t>
            </a:r>
          </a:p>
          <a:p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KeyPressTime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) = find(keyCode,1);</a:t>
            </a:r>
          </a:p>
          <a:p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) = 8;</a:t>
            </a:r>
          </a:p>
          <a:p>
            <a:r>
              <a:rPr lang="en-US" sz="8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8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800" dirty="0" smtClean="0">
                <a:solidFill>
                  <a:srgbClr val="228B22"/>
                </a:solidFill>
                <a:latin typeface="courier"/>
              </a:rPr>
              <a:t>% Advance </a:t>
            </a:r>
            <a:r>
              <a:rPr lang="en-US" sz="800" dirty="0" smtClean="0">
                <a:solidFill>
                  <a:srgbClr val="228B22"/>
                </a:solidFill>
                <a:latin typeface="courier"/>
              </a:rPr>
              <a:t>Counter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7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u="sng" dirty="0" smtClean="0"/>
              <a:t>Display Image</a:t>
            </a:r>
            <a:endParaRPr lang="en-US" sz="4800" u="sng" dirty="0" smtClean="0"/>
          </a:p>
          <a:p>
            <a:pPr algn="ctr"/>
            <a:endParaRPr lang="en-US" sz="2400" u="sng" dirty="0" smtClean="0"/>
          </a:p>
          <a:p>
            <a:pPr algn="ctr"/>
            <a:endParaRPr lang="en-US" sz="2400" u="sng" dirty="0" smtClean="0"/>
          </a:p>
          <a:p>
            <a:pPr lvl="4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'DrawTexture</a:t>
            </a:r>
            <a:r>
              <a:rPr lang="en-US" sz="2400" dirty="0" smtClean="0">
                <a:solidFill>
                  <a:srgbClr val="A020F0"/>
                </a:solidFill>
                <a:latin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, WSS, Image);</a:t>
            </a:r>
          </a:p>
          <a:p>
            <a:pPr lvl="4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TimeStamps(j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Screen(</a:t>
            </a:r>
            <a:r>
              <a:rPr lang="en-US" sz="2400" dirty="0" err="1" smtClean="0">
                <a:solidFill>
                  <a:srgbClr val="A020F0"/>
                </a:solidFill>
                <a:latin typeface="courier"/>
              </a:rPr>
              <a:t>'Flip'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,WSS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);</a:t>
            </a:r>
          </a:p>
          <a:p>
            <a:pPr lvl="4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TimeCodes(j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6;</a:t>
            </a:r>
          </a:p>
          <a:p>
            <a:pPr lvl="4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KeyCodes(j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) = -1;</a:t>
            </a:r>
          </a:p>
          <a:p>
            <a:pPr lvl="4"/>
            <a:r>
              <a:rPr lang="en-US" sz="2400" dirty="0" err="1" smtClean="0">
                <a:solidFill>
                  <a:srgbClr val="000000"/>
                </a:solidFill>
                <a:latin typeface="courier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= j+1; </a:t>
            </a:r>
            <a:r>
              <a:rPr lang="en-US" sz="2400" dirty="0" smtClean="0">
                <a:solidFill>
                  <a:srgbClr val="228B22"/>
                </a:solidFill>
                <a:latin typeface="courier"/>
              </a:rPr>
              <a:t>% Advance </a:t>
            </a:r>
            <a:r>
              <a:rPr lang="en-US" sz="2400" dirty="0" smtClean="0">
                <a:solidFill>
                  <a:srgbClr val="228B22"/>
                </a:solidFill>
                <a:latin typeface="courier"/>
              </a:rPr>
              <a:t>Counter</a:t>
            </a: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800" dirty="0" smtClean="0">
              <a:solidFill>
                <a:srgbClr val="228B22"/>
              </a:solidFill>
              <a:latin typeface="courier"/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 </a:t>
            </a:r>
            <a:r>
              <a:rPr lang="en-US" sz="1400" dirty="0" err="1" smtClean="0">
                <a:solidFill>
                  <a:srgbClr val="008000"/>
                </a:solidFill>
              </a:rPr>
              <a:t>Screen</a:t>
            </a:r>
            <a:r>
              <a:rPr lang="en-US" sz="1400" dirty="0" err="1" smtClean="0">
                <a:solidFill>
                  <a:srgbClr val="008000"/>
                </a:solidFill>
              </a:rPr>
              <a:t>('DrawTexture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windowPointer</a:t>
            </a:r>
            <a:r>
              <a:rPr lang="en-US" sz="1400" dirty="0" smtClean="0">
                <a:solidFill>
                  <a:srgbClr val="008000"/>
                </a:solidFill>
              </a:rPr>
              <a:t>, </a:t>
            </a:r>
            <a:r>
              <a:rPr lang="en-US" sz="1400" dirty="0" err="1" smtClean="0">
                <a:solidFill>
                  <a:srgbClr val="008000"/>
                </a:solidFill>
              </a:rPr>
              <a:t>texturePointer</a:t>
            </a:r>
            <a:r>
              <a:rPr lang="en-US" sz="1400" dirty="0" smtClean="0">
                <a:solidFill>
                  <a:srgbClr val="008000"/>
                </a:solidFill>
              </a:rPr>
              <a:t> [,</a:t>
            </a:r>
            <a:r>
              <a:rPr lang="en-US" sz="1400" dirty="0" err="1" smtClean="0">
                <a:solidFill>
                  <a:srgbClr val="008000"/>
                </a:solidFill>
              </a:rPr>
              <a:t>sourceRect</a:t>
            </a:r>
            <a:r>
              <a:rPr lang="en-US" sz="1400" dirty="0" smtClean="0">
                <a:solidFill>
                  <a:srgbClr val="008000"/>
                </a:solidFill>
              </a:rPr>
              <a:t>] [,</a:t>
            </a:r>
            <a:r>
              <a:rPr lang="en-US" sz="1400" dirty="0" err="1" smtClean="0">
                <a:solidFill>
                  <a:srgbClr val="008000"/>
                </a:solidFill>
              </a:rPr>
              <a:t>destinationRect</a:t>
            </a:r>
            <a:r>
              <a:rPr lang="en-US" sz="1400" dirty="0" smtClean="0">
                <a:solidFill>
                  <a:srgbClr val="008000"/>
                </a:solidFill>
              </a:rPr>
              <a:t>] [,</a:t>
            </a:r>
            <a:r>
              <a:rPr lang="en-US" sz="1400" dirty="0" err="1" smtClean="0">
                <a:solidFill>
                  <a:srgbClr val="008000"/>
                </a:solidFill>
              </a:rPr>
              <a:t>rotationAngle</a:t>
            </a:r>
            <a:r>
              <a:rPr lang="en-US" sz="1400" dirty="0" smtClean="0">
                <a:solidFill>
                  <a:srgbClr val="008000"/>
                </a:solidFill>
              </a:rPr>
              <a:t>]…</a:t>
            </a: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smtClean="0">
                <a:solidFill>
                  <a:srgbClr val="008000"/>
                </a:solidFill>
              </a:rPr>
              <a:t>[, </a:t>
            </a:r>
            <a:r>
              <a:rPr lang="en-US" sz="1400" dirty="0" err="1" smtClean="0">
                <a:solidFill>
                  <a:srgbClr val="008000"/>
                </a:solidFill>
              </a:rPr>
              <a:t>filterMode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globalAlpha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modulateColor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textureShader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specialFlags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auxParameters</a:t>
            </a:r>
            <a:r>
              <a:rPr lang="en-US" sz="1400" dirty="0" smtClean="0">
                <a:solidFill>
                  <a:srgbClr val="008000"/>
                </a:solidFill>
              </a:rPr>
              <a:t>])</a:t>
            </a:r>
            <a:r>
              <a:rPr lang="en-US" sz="1400" dirty="0" smtClean="0">
                <a:solidFill>
                  <a:srgbClr val="008000"/>
                </a:solidFill>
              </a:rPr>
              <a:t>;</a:t>
            </a:r>
          </a:p>
          <a:p>
            <a:pPr algn="ctr"/>
            <a:endParaRPr lang="en-US" sz="14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%[</a:t>
            </a:r>
            <a:r>
              <a:rPr lang="en-US" sz="1400" dirty="0" err="1" smtClean="0">
                <a:solidFill>
                  <a:srgbClr val="008000"/>
                </a:solidFill>
              </a:rPr>
              <a:t>VBLTimestamp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StimulusOnsetTime</a:t>
            </a:r>
            <a:r>
              <a:rPr lang="en-US" sz="1400" dirty="0" smtClean="0">
                <a:solidFill>
                  <a:srgbClr val="008000"/>
                </a:solidFill>
              </a:rPr>
              <a:t> </a:t>
            </a:r>
            <a:r>
              <a:rPr lang="en-US" sz="1400" dirty="0" err="1" smtClean="0">
                <a:solidFill>
                  <a:srgbClr val="008000"/>
                </a:solidFill>
              </a:rPr>
              <a:t>FlipTimestamp</a:t>
            </a:r>
            <a:r>
              <a:rPr lang="en-US" sz="1400" dirty="0" smtClean="0">
                <a:solidFill>
                  <a:srgbClr val="008000"/>
                </a:solidFill>
              </a:rPr>
              <a:t> Missed </a:t>
            </a:r>
            <a:r>
              <a:rPr lang="en-US" sz="1400" dirty="0" err="1" smtClean="0">
                <a:solidFill>
                  <a:srgbClr val="008000"/>
                </a:solidFill>
              </a:rPr>
              <a:t>Beampos</a:t>
            </a:r>
            <a:r>
              <a:rPr lang="en-US" sz="1400" dirty="0" smtClean="0">
                <a:solidFill>
                  <a:srgbClr val="008000"/>
                </a:solidFill>
              </a:rPr>
              <a:t>] =</a:t>
            </a:r>
            <a:r>
              <a:rPr lang="en-US" sz="1400" dirty="0" smtClean="0">
                <a:solidFill>
                  <a:srgbClr val="008000"/>
                </a:solidFill>
              </a:rPr>
              <a:t> …</a:t>
            </a:r>
          </a:p>
          <a:p>
            <a:pPr algn="ctr"/>
            <a:r>
              <a:rPr lang="en-US" sz="1400" dirty="0" err="1" smtClean="0">
                <a:solidFill>
                  <a:srgbClr val="008000"/>
                </a:solidFill>
              </a:rPr>
              <a:t>Screen</a:t>
            </a:r>
            <a:r>
              <a:rPr lang="en-US" sz="1400" dirty="0" err="1" smtClean="0">
                <a:solidFill>
                  <a:srgbClr val="008000"/>
                </a:solidFill>
              </a:rPr>
              <a:t>('Flip</a:t>
            </a:r>
            <a:r>
              <a:rPr lang="en-US" sz="1400" dirty="0" smtClean="0">
                <a:solidFill>
                  <a:srgbClr val="008000"/>
                </a:solidFill>
              </a:rPr>
              <a:t>', </a:t>
            </a:r>
            <a:r>
              <a:rPr lang="en-US" sz="1400" dirty="0" err="1" smtClean="0">
                <a:solidFill>
                  <a:srgbClr val="008000"/>
                </a:solidFill>
              </a:rPr>
              <a:t>windowPtr</a:t>
            </a:r>
            <a:r>
              <a:rPr lang="en-US" sz="1400" dirty="0" smtClean="0">
                <a:solidFill>
                  <a:srgbClr val="008000"/>
                </a:solidFill>
              </a:rPr>
              <a:t> [, when] [, </a:t>
            </a:r>
            <a:r>
              <a:rPr lang="en-US" sz="1400" dirty="0" err="1" smtClean="0">
                <a:solidFill>
                  <a:srgbClr val="008000"/>
                </a:solidFill>
              </a:rPr>
              <a:t>dontclear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dontsync</a:t>
            </a:r>
            <a:r>
              <a:rPr lang="en-US" sz="1400" dirty="0" smtClean="0">
                <a:solidFill>
                  <a:srgbClr val="008000"/>
                </a:solidFill>
              </a:rPr>
              <a:t>] [, </a:t>
            </a:r>
            <a:r>
              <a:rPr lang="en-US" sz="1400" dirty="0" err="1" smtClean="0">
                <a:solidFill>
                  <a:srgbClr val="008000"/>
                </a:solidFill>
              </a:rPr>
              <a:t>multiflip</a:t>
            </a:r>
            <a:r>
              <a:rPr lang="en-US" sz="1400" dirty="0" smtClean="0">
                <a:solidFill>
                  <a:srgbClr val="008000"/>
                </a:solidFill>
              </a:rPr>
              <a:t>]);</a:t>
            </a: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algn="ctr"/>
            <a:endParaRPr lang="en-US" sz="800" dirty="0" smtClean="0">
              <a:solidFill>
                <a:srgbClr val="008000"/>
              </a:solidFill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2400" dirty="0" smtClean="0">
              <a:solidFill>
                <a:srgbClr val="008000"/>
              </a:solidFill>
              <a:latin typeface="courier"/>
            </a:endParaRPr>
          </a:p>
          <a:p>
            <a:pPr lvl="4"/>
            <a:endParaRPr lang="en-US" sz="2400" dirty="0" smtClean="0">
              <a:solidFill>
                <a:srgbClr val="228B22"/>
              </a:solidFill>
              <a:latin typeface="courier"/>
            </a:endParaRPr>
          </a:p>
          <a:p>
            <a:endParaRPr lang="en-US" sz="800" dirty="0" smtClean="0">
              <a:solidFill>
                <a:srgbClr val="228B22"/>
              </a:solidFill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1787</Words>
  <Application>Microsoft Macintosh PowerPoint</Application>
  <PresentationFormat>On-screen Show (4:3)</PresentationFormat>
  <Paragraphs>248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Cameron Rodriguez</dc:creator>
  <cp:lastModifiedBy>Cameron Rodriguez</cp:lastModifiedBy>
  <cp:revision>21</cp:revision>
  <dcterms:created xsi:type="dcterms:W3CDTF">2012-02-09T16:30:20Z</dcterms:created>
  <dcterms:modified xsi:type="dcterms:W3CDTF">2012-02-09T19:25:33Z</dcterms:modified>
</cp:coreProperties>
</file>