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61" r:id="rId3"/>
  </p:sldIdLst>
  <p:sldSz cx="133207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996"/>
    <a:srgbClr val="44AFCC"/>
    <a:srgbClr val="D5EDF3"/>
    <a:srgbClr val="8DA2DF"/>
    <a:srgbClr val="8F99B4"/>
    <a:srgbClr val="78A882"/>
    <a:srgbClr val="92B99A"/>
    <a:srgbClr val="4C7855"/>
    <a:srgbClr val="3096B2"/>
    <a:srgbClr val="FC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" y="2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471289"/>
            <a:ext cx="999053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1512522"/>
            <a:ext cx="999053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72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429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153319"/>
            <a:ext cx="2872279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153319"/>
            <a:ext cx="8450327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765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2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717932"/>
            <a:ext cx="1148911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1927150"/>
            <a:ext cx="1148911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55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766593"/>
            <a:ext cx="566130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766593"/>
            <a:ext cx="566130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34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153319"/>
            <a:ext cx="11489115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705933"/>
            <a:ext cx="563528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1051899"/>
            <a:ext cx="563528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705933"/>
            <a:ext cx="566303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1051899"/>
            <a:ext cx="566303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49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651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716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191982"/>
            <a:ext cx="429627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414627"/>
            <a:ext cx="674361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863918"/>
            <a:ext cx="429627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959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191982"/>
            <a:ext cx="429627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414627"/>
            <a:ext cx="674361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863918"/>
            <a:ext cx="429627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114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153319"/>
            <a:ext cx="1148911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766593"/>
            <a:ext cx="1148911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2669079"/>
            <a:ext cx="299716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0FB0-A9AA-4857-BF76-33442149857D}" type="datetimeFigureOut">
              <a:rPr lang="en-MY" smtClean="0"/>
              <a:t>26/6/2021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2669079"/>
            <a:ext cx="449574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2669079"/>
            <a:ext cx="299716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2796-7858-46DC-8E44-C65A0674A8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88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E44E2-9436-4D5C-AE57-A2DD7879292A}"/>
              </a:ext>
            </a:extLst>
          </p:cNvPr>
          <p:cNvSpPr txBox="1">
            <a:spLocks/>
          </p:cNvSpPr>
          <p:nvPr/>
        </p:nvSpPr>
        <p:spPr>
          <a:xfrm>
            <a:off x="5053925" y="255457"/>
            <a:ext cx="3212862" cy="23688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83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b="1" dirty="0">
                <a:latin typeface="Arial Black" panose="020B0A04020102020204" pitchFamily="34" charset="0"/>
              </a:rPr>
              <a:t>This document requires the following fonts:</a:t>
            </a:r>
            <a:br>
              <a:rPr lang="en-MY" sz="1800" b="1" dirty="0">
                <a:latin typeface="Arial Black" panose="020B0A04020102020204" pitchFamily="34" charset="0"/>
              </a:rPr>
            </a:br>
            <a:br>
              <a:rPr lang="en-MY" sz="1800" b="1" dirty="0">
                <a:latin typeface="Arial Black" panose="020B0A04020102020204" pitchFamily="34" charset="0"/>
              </a:rPr>
            </a:br>
            <a:r>
              <a:rPr lang="en-MY" sz="1800" b="1" dirty="0" err="1">
                <a:latin typeface="Arial Black" panose="020B0A04020102020204" pitchFamily="34" charset="0"/>
              </a:rPr>
              <a:t>Nunito</a:t>
            </a:r>
            <a:br>
              <a:rPr lang="en-MY" sz="1800" b="1" dirty="0">
                <a:latin typeface="Arial Black" panose="020B0A04020102020204" pitchFamily="34" charset="0"/>
              </a:rPr>
            </a:br>
            <a:r>
              <a:rPr lang="en-MY" sz="1800" b="1" dirty="0">
                <a:latin typeface="Arial Black" panose="020B0A04020102020204" pitchFamily="34" charset="0"/>
              </a:rPr>
              <a:t>Roboto Slab</a:t>
            </a:r>
            <a:br>
              <a:rPr lang="en-MY" sz="1800" b="1" dirty="0">
                <a:latin typeface="Arial Black" panose="020B0A04020102020204" pitchFamily="34" charset="0"/>
              </a:rPr>
            </a:br>
            <a:br>
              <a:rPr lang="en-MY" sz="1800" b="1" dirty="0">
                <a:latin typeface="Arial Black" panose="020B0A04020102020204" pitchFamily="34" charset="0"/>
              </a:rPr>
            </a:br>
            <a:r>
              <a:rPr lang="en-MY" sz="1800" b="1" dirty="0">
                <a:latin typeface="Arial Black" panose="020B0A04020102020204" pitchFamily="34" charset="0"/>
              </a:rPr>
              <a:t>These can be downloaded from</a:t>
            </a:r>
            <a:br>
              <a:rPr lang="en-MY" sz="1800" b="1" dirty="0">
                <a:latin typeface="Arial Black" panose="020B0A04020102020204" pitchFamily="34" charset="0"/>
              </a:rPr>
            </a:br>
            <a:r>
              <a:rPr lang="en-MY" sz="1600" b="1" dirty="0">
                <a:latin typeface="Arial Black" panose="020B0A04020102020204" pitchFamily="34" charset="0"/>
                <a:hlinkClick r:id="rId2"/>
              </a:rPr>
              <a:t>https://fonts.google.com/</a:t>
            </a:r>
            <a:r>
              <a:rPr lang="en-MY" sz="1600" b="1" dirty="0">
                <a:latin typeface="Arial Black" panose="020B0A04020102020204" pitchFamily="34" charset="0"/>
              </a:rPr>
              <a:t> </a:t>
            </a:r>
            <a:endParaRPr lang="en-MY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2B46C6E-2927-46A4-A02C-455CA3584287}"/>
              </a:ext>
            </a:extLst>
          </p:cNvPr>
          <p:cNvSpPr/>
          <p:nvPr/>
        </p:nvSpPr>
        <p:spPr>
          <a:xfrm>
            <a:off x="3685521" y="492444"/>
            <a:ext cx="2295192" cy="2382041"/>
          </a:xfrm>
          <a:prstGeom prst="rect">
            <a:avLst/>
          </a:prstGeom>
          <a:solidFill>
            <a:srgbClr val="D5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FD6418-870F-4DDD-BE6D-BCD212710F5F}"/>
              </a:ext>
            </a:extLst>
          </p:cNvPr>
          <p:cNvGrpSpPr>
            <a:grpSpLocks noChangeAspect="1"/>
          </p:cNvGrpSpPr>
          <p:nvPr/>
        </p:nvGrpSpPr>
        <p:grpSpPr>
          <a:xfrm>
            <a:off x="3904119" y="453610"/>
            <a:ext cx="1822191" cy="1468112"/>
            <a:chOff x="6189542" y="2081685"/>
            <a:chExt cx="5525052" cy="4451455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E8F6DDC-0544-487A-89EA-4F0F181EC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3605648" flipV="1">
              <a:off x="6708735" y="4717449"/>
              <a:ext cx="969452" cy="1730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Graphic 48" descr="Arrow Right with solid fill">
              <a:extLst>
                <a:ext uri="{FF2B5EF4-FFF2-40B4-BE49-F238E27FC236}">
                  <a16:creationId xmlns:a16="http://schemas.microsoft.com/office/drawing/2014/main" id="{DF5E8E99-94D3-45EC-8647-462D7594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70573">
              <a:off x="6666542" y="5131013"/>
              <a:ext cx="914399" cy="914400"/>
            </a:xfrm>
            <a:prstGeom prst="rect">
              <a:avLst/>
            </a:prstGeom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9B5FD5A-1D4C-4977-8B2F-23060AD84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0800000" flipV="1">
              <a:off x="8523868" y="2081685"/>
              <a:ext cx="967749" cy="1727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74F038-F526-4585-995A-6A7996A5C029}"/>
                </a:ext>
              </a:extLst>
            </p:cNvPr>
            <p:cNvSpPr/>
            <p:nvPr/>
          </p:nvSpPr>
          <p:spPr>
            <a:xfrm>
              <a:off x="8604045" y="3498023"/>
              <a:ext cx="699713" cy="689776"/>
            </a:xfrm>
            <a:prstGeom prst="ellipse">
              <a:avLst/>
            </a:prstGeom>
            <a:solidFill>
              <a:srgbClr val="C5E5E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36000" rtlCol="0" anchor="ctr"/>
            <a:lstStyle/>
            <a:p>
              <a:pPr algn="ctr"/>
              <a:endParaRPr lang="en-MY" sz="900">
                <a:solidFill>
                  <a:srgbClr val="CCFF99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6C99C1-A113-41C9-BC31-D7EC6E3B3B34}"/>
                </a:ext>
              </a:extLst>
            </p:cNvPr>
            <p:cNvSpPr/>
            <p:nvPr/>
          </p:nvSpPr>
          <p:spPr>
            <a:xfrm>
              <a:off x="7376227" y="4647218"/>
              <a:ext cx="699713" cy="689776"/>
            </a:xfrm>
            <a:prstGeom prst="ellipse">
              <a:avLst/>
            </a:prstGeom>
            <a:solidFill>
              <a:srgbClr val="CC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36000" rtlCol="0" anchor="ctr"/>
            <a:lstStyle/>
            <a:p>
              <a:pPr algn="ctr"/>
              <a:endParaRPr lang="en-MY" sz="900">
                <a:solidFill>
                  <a:srgbClr val="CCFF99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F6DBF64-6414-4302-88C4-43049C8AF341}"/>
                </a:ext>
              </a:extLst>
            </p:cNvPr>
            <p:cNvSpPr/>
            <p:nvPr/>
          </p:nvSpPr>
          <p:spPr>
            <a:xfrm>
              <a:off x="9824853" y="4647218"/>
              <a:ext cx="699713" cy="689776"/>
            </a:xfrm>
            <a:prstGeom prst="ellipse">
              <a:avLst/>
            </a:prstGeom>
            <a:solidFill>
              <a:srgbClr val="CC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36000" rtlCol="0" anchor="ctr"/>
            <a:lstStyle/>
            <a:p>
              <a:pPr algn="ctr"/>
              <a:endParaRPr lang="en-MY" sz="900">
                <a:solidFill>
                  <a:srgbClr val="CCFF99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01AA602-D381-4C5A-94DB-03BF60E33B0B}"/>
                </a:ext>
              </a:extLst>
            </p:cNvPr>
            <p:cNvSpPr/>
            <p:nvPr/>
          </p:nvSpPr>
          <p:spPr>
            <a:xfrm>
              <a:off x="8604046" y="5843364"/>
              <a:ext cx="699713" cy="689776"/>
            </a:xfrm>
            <a:prstGeom prst="ellipse">
              <a:avLst/>
            </a:prstGeom>
            <a:solidFill>
              <a:srgbClr val="CCFF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36000" rtlCol="0" anchor="ctr"/>
            <a:lstStyle/>
            <a:p>
              <a:pPr algn="ctr"/>
              <a:endParaRPr lang="en-MY" sz="900">
                <a:solidFill>
                  <a:srgbClr val="CCFF99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7EE6E1-3465-453D-AEFA-2B970F485A31}"/>
                </a:ext>
              </a:extLst>
            </p:cNvPr>
            <p:cNvSpPr/>
            <p:nvPr/>
          </p:nvSpPr>
          <p:spPr>
            <a:xfrm>
              <a:off x="11014881" y="5843364"/>
              <a:ext cx="699713" cy="689776"/>
            </a:xfrm>
            <a:prstGeom prst="ellipse">
              <a:avLst/>
            </a:prstGeom>
            <a:solidFill>
              <a:srgbClr val="EAD5F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36000" rtlCol="0" anchor="ctr"/>
            <a:lstStyle/>
            <a:p>
              <a:pPr algn="ctr"/>
              <a:endParaRPr lang="en-MY" sz="900">
                <a:solidFill>
                  <a:srgbClr val="CCFF99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3E37AE-7179-4FF1-9314-22C1E00B06EE}"/>
                </a:ext>
              </a:extLst>
            </p:cNvPr>
            <p:cNvSpPr/>
            <p:nvPr/>
          </p:nvSpPr>
          <p:spPr>
            <a:xfrm>
              <a:off x="6194511" y="5843363"/>
              <a:ext cx="699713" cy="689777"/>
            </a:xfrm>
            <a:prstGeom prst="ellipse">
              <a:avLst/>
            </a:prstGeom>
            <a:solidFill>
              <a:srgbClr val="EAD5F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36000" bIns="36000" rtlCol="0" anchor="ctr"/>
            <a:lstStyle/>
            <a:p>
              <a:pPr algn="ctr"/>
              <a:endParaRPr lang="en-MY" sz="900">
                <a:solidFill>
                  <a:srgbClr val="EAD5FF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EAFC78-CAC7-4CE0-A162-8F9558AB61AE}"/>
                </a:ext>
              </a:extLst>
            </p:cNvPr>
            <p:cNvSpPr txBox="1"/>
            <p:nvPr/>
          </p:nvSpPr>
          <p:spPr>
            <a:xfrm>
              <a:off x="9905246" y="4730495"/>
              <a:ext cx="538929" cy="597928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100" dirty="0">
                  <a:latin typeface="Inter Black" panose="020B0A02050000000004" pitchFamily="34" charset="0"/>
                  <a:ea typeface="Inter Black" panose="020B0A02050000000004" pitchFamily="34" charset="0"/>
                  <a:cs typeface="Inter Black" panose="020B0A02050000000004" pitchFamily="34" charset="0"/>
                </a:rPr>
                <a:t>½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E649F0-B0C3-40A5-934D-002E13EF1A08}"/>
                </a:ext>
              </a:extLst>
            </p:cNvPr>
            <p:cNvSpPr txBox="1"/>
            <p:nvPr/>
          </p:nvSpPr>
          <p:spPr>
            <a:xfrm>
              <a:off x="7456618" y="4730495"/>
              <a:ext cx="538929" cy="597928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100" dirty="0">
                  <a:latin typeface="Inter Black" panose="020B0A02050000000004" pitchFamily="34" charset="0"/>
                  <a:ea typeface="Inter Black" panose="020B0A02050000000004" pitchFamily="34" charset="0"/>
                  <a:cs typeface="Inter Black" panose="020B0A02050000000004" pitchFamily="34" charset="0"/>
                </a:rPr>
                <a:t>½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9F7223-421D-4E7D-9B4C-3FA4A81D8021}"/>
                </a:ext>
              </a:extLst>
            </p:cNvPr>
            <p:cNvSpPr txBox="1"/>
            <p:nvPr/>
          </p:nvSpPr>
          <p:spPr>
            <a:xfrm>
              <a:off x="8684437" y="3581300"/>
              <a:ext cx="538929" cy="597928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100" dirty="0">
                  <a:latin typeface="Inter Black" panose="020B0A02050000000004" pitchFamily="34" charset="0"/>
                  <a:ea typeface="Inter Black" panose="020B0A02050000000004" pitchFamily="34" charset="0"/>
                  <a:cs typeface="Inter Black" panose="020B0A02050000000004" pitchFamily="34" charset="0"/>
                </a:rPr>
                <a:t>1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AC2542-0C84-417F-AA57-09722857BECA}"/>
                </a:ext>
              </a:extLst>
            </p:cNvPr>
            <p:cNvSpPr txBox="1"/>
            <p:nvPr/>
          </p:nvSpPr>
          <p:spPr>
            <a:xfrm>
              <a:off x="11102092" y="5926642"/>
              <a:ext cx="525285" cy="597928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100" b="1" i="0" dirty="0">
                  <a:effectLst/>
                  <a:latin typeface="Inter Black" panose="020B0A02050000000004" pitchFamily="34" charset="0"/>
                  <a:ea typeface="Inter Black" panose="020B0A02050000000004" pitchFamily="34" charset="0"/>
                  <a:cs typeface="Inter Black" panose="020B0A02050000000004" pitchFamily="34" charset="0"/>
                </a:rPr>
                <a:t>⅛</a:t>
              </a:r>
              <a:endParaRPr lang="en-MY" sz="1100" b="1" dirty="0">
                <a:latin typeface="Inter Black" panose="020B0A02050000000004" pitchFamily="34" charset="0"/>
                <a:ea typeface="Inter Black" panose="020B0A02050000000004" pitchFamily="34" charset="0"/>
                <a:cs typeface="Inter Black" panose="020B0A020500000000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620273-78F4-417C-BAD4-6FDE91A34BB5}"/>
                </a:ext>
              </a:extLst>
            </p:cNvPr>
            <p:cNvSpPr txBox="1"/>
            <p:nvPr/>
          </p:nvSpPr>
          <p:spPr>
            <a:xfrm>
              <a:off x="6281725" y="5926642"/>
              <a:ext cx="525285" cy="597928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100" b="1" i="0" dirty="0">
                  <a:effectLst/>
                  <a:latin typeface="Inter Black" panose="020B0A02050000000004" pitchFamily="34" charset="0"/>
                  <a:ea typeface="Inter Black" panose="020B0A02050000000004" pitchFamily="34" charset="0"/>
                  <a:cs typeface="Inter Black" panose="020B0A02050000000004" pitchFamily="34" charset="0"/>
                </a:rPr>
                <a:t>⅛</a:t>
              </a:r>
              <a:endParaRPr lang="en-MY" sz="1100" b="1" dirty="0">
                <a:latin typeface="Inter Black" panose="020B0A02050000000004" pitchFamily="34" charset="0"/>
                <a:ea typeface="Inter Black" panose="020B0A02050000000004" pitchFamily="34" charset="0"/>
                <a:cs typeface="Inter Black" panose="020B0A020500000000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181AF2-232E-458D-892B-5E20EF7FDE89}"/>
                </a:ext>
              </a:extLst>
            </p:cNvPr>
            <p:cNvSpPr txBox="1"/>
            <p:nvPr/>
          </p:nvSpPr>
          <p:spPr>
            <a:xfrm>
              <a:off x="8684437" y="5926642"/>
              <a:ext cx="538929" cy="597928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100" dirty="0">
                  <a:latin typeface="Inter Black" panose="020B0A02050000000004" pitchFamily="34" charset="0"/>
                  <a:ea typeface="Inter Black" panose="020B0A02050000000004" pitchFamily="34" charset="0"/>
                  <a:cs typeface="Inter Black" panose="020B0A02050000000004" pitchFamily="34" charset="0"/>
                </a:rPr>
                <a:t>½ </a:t>
              </a:r>
            </a:p>
          </p:txBody>
        </p:sp>
        <p:pic>
          <p:nvPicPr>
            <p:cNvPr id="48" name="Graphic 47" descr="Arrow Right with solid fill">
              <a:extLst>
                <a:ext uri="{FF2B5EF4-FFF2-40B4-BE49-F238E27FC236}">
                  <a16:creationId xmlns:a16="http://schemas.microsoft.com/office/drawing/2014/main" id="{1F2AC490-E9FD-4929-AFA8-C89F0503B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70573">
              <a:off x="7876218" y="3928410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Arrow Right with solid fill">
              <a:extLst>
                <a:ext uri="{FF2B5EF4-FFF2-40B4-BE49-F238E27FC236}">
                  <a16:creationId xmlns:a16="http://schemas.microsoft.com/office/drawing/2014/main" id="{8C80A94F-67A3-4CA7-ACFD-6F678905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70573">
              <a:off x="9143126" y="5152770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Arrow Right with solid fill">
              <a:extLst>
                <a:ext uri="{FF2B5EF4-FFF2-40B4-BE49-F238E27FC236}">
                  <a16:creationId xmlns:a16="http://schemas.microsoft.com/office/drawing/2014/main" id="{5B98D8D9-AA2C-4FB0-A059-D0991324A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25867">
              <a:off x="9143010" y="393489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Arrow Right with solid fill">
              <a:extLst>
                <a:ext uri="{FF2B5EF4-FFF2-40B4-BE49-F238E27FC236}">
                  <a16:creationId xmlns:a16="http://schemas.microsoft.com/office/drawing/2014/main" id="{25E1C876-6D9A-47BA-B57D-3D223679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25867">
              <a:off x="10324828" y="5112825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Arrow Right with solid fill">
              <a:extLst>
                <a:ext uri="{FF2B5EF4-FFF2-40B4-BE49-F238E27FC236}">
                  <a16:creationId xmlns:a16="http://schemas.microsoft.com/office/drawing/2014/main" id="{663A1119-8A6F-49F1-B64C-D0EE46E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25867">
              <a:off x="7921702" y="5141284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8A763F-09F9-43A1-8C7F-B4733D80BE8B}"/>
                </a:ext>
              </a:extLst>
            </p:cNvPr>
            <p:cNvSpPr txBox="1"/>
            <p:nvPr/>
          </p:nvSpPr>
          <p:spPr>
            <a:xfrm>
              <a:off x="7867708" y="3842174"/>
              <a:ext cx="538930" cy="577372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050" dirty="0">
                  <a:solidFill>
                    <a:schemeClr val="bg1">
                      <a:lumMod val="65000"/>
                    </a:schemeClr>
                  </a:solidFill>
                  <a:latin typeface="Inter Semi Bold" panose="02000703000000020004" pitchFamily="2" charset="0"/>
                  <a:ea typeface="Inter Semi Bold" panose="02000703000000020004" pitchFamily="2" charset="0"/>
                  <a:cs typeface="Inter Semi Bold" panose="02000703000000020004" pitchFamily="2" charset="0"/>
                </a:rPr>
                <a:t>½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98E472-0A1A-47F1-B360-0841A56D05B5}"/>
                </a:ext>
              </a:extLst>
            </p:cNvPr>
            <p:cNvSpPr txBox="1"/>
            <p:nvPr/>
          </p:nvSpPr>
          <p:spPr>
            <a:xfrm>
              <a:off x="6189542" y="5073968"/>
              <a:ext cx="538929" cy="577372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050" dirty="0">
                  <a:solidFill>
                    <a:schemeClr val="bg1">
                      <a:lumMod val="65000"/>
                    </a:schemeClr>
                  </a:solidFill>
                  <a:latin typeface="Inter Semi Bold" panose="02000703000000020004" pitchFamily="2" charset="0"/>
                  <a:ea typeface="Inter Semi Bold" panose="02000703000000020004" pitchFamily="2" charset="0"/>
                  <a:cs typeface="Inter Semi Bold" panose="02000703000000020004" pitchFamily="2" charset="0"/>
                </a:rPr>
                <a:t>½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780DCC-043A-4A73-843A-DA7DED031B72}"/>
                </a:ext>
              </a:extLst>
            </p:cNvPr>
            <p:cNvSpPr txBox="1"/>
            <p:nvPr/>
          </p:nvSpPr>
          <p:spPr>
            <a:xfrm>
              <a:off x="8277090" y="5109542"/>
              <a:ext cx="538929" cy="577372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050" dirty="0">
                  <a:solidFill>
                    <a:schemeClr val="bg1">
                      <a:lumMod val="65000"/>
                    </a:schemeClr>
                  </a:solidFill>
                  <a:latin typeface="Inter Semi Bold" panose="02000703000000020004" pitchFamily="2" charset="0"/>
                  <a:ea typeface="Inter Semi Bold" panose="02000703000000020004" pitchFamily="2" charset="0"/>
                  <a:cs typeface="Inter Semi Bold" panose="02000703000000020004" pitchFamily="2" charset="0"/>
                </a:rPr>
                <a:t>½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A7F503-8933-45A8-9F57-D2CDD1AE5FC6}"/>
                </a:ext>
              </a:extLst>
            </p:cNvPr>
            <p:cNvSpPr txBox="1"/>
            <p:nvPr/>
          </p:nvSpPr>
          <p:spPr>
            <a:xfrm>
              <a:off x="9096735" y="5107760"/>
              <a:ext cx="538929" cy="577372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050" dirty="0">
                  <a:solidFill>
                    <a:schemeClr val="bg1">
                      <a:lumMod val="65000"/>
                    </a:schemeClr>
                  </a:solidFill>
                  <a:latin typeface="Inter Semi Bold" panose="02000703000000020004" pitchFamily="2" charset="0"/>
                  <a:ea typeface="Inter Semi Bold" panose="02000703000000020004" pitchFamily="2" charset="0"/>
                  <a:cs typeface="Inter Semi Bold" panose="02000703000000020004" pitchFamily="2" charset="0"/>
                </a:rPr>
                <a:t>½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483489-B391-48F9-B19A-3F5C93FD4155}"/>
                </a:ext>
              </a:extLst>
            </p:cNvPr>
            <p:cNvSpPr txBox="1"/>
            <p:nvPr/>
          </p:nvSpPr>
          <p:spPr>
            <a:xfrm>
              <a:off x="10686708" y="5107760"/>
              <a:ext cx="538929" cy="577372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050" dirty="0">
                  <a:solidFill>
                    <a:schemeClr val="bg1">
                      <a:lumMod val="65000"/>
                    </a:schemeClr>
                  </a:solidFill>
                  <a:latin typeface="Inter Semi Bold" panose="02000703000000020004" pitchFamily="2" charset="0"/>
                  <a:ea typeface="Inter Semi Bold" panose="02000703000000020004" pitchFamily="2" charset="0"/>
                  <a:cs typeface="Inter Semi Bold" panose="02000703000000020004" pitchFamily="2" charset="0"/>
                </a:rPr>
                <a:t>½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479B1E-417B-40C7-A987-57264120A9EB}"/>
                </a:ext>
              </a:extLst>
            </p:cNvPr>
            <p:cNvSpPr txBox="1"/>
            <p:nvPr/>
          </p:nvSpPr>
          <p:spPr>
            <a:xfrm>
              <a:off x="9544695" y="3822802"/>
              <a:ext cx="538930" cy="577372"/>
            </a:xfrm>
            <a:prstGeom prst="rect">
              <a:avLst/>
            </a:prstGeom>
            <a:noFill/>
          </p:spPr>
          <p:txBody>
            <a:bodyPr wrap="square" lIns="36000" tIns="18000" rIns="36000" bIns="36000" rtlCol="0">
              <a:spAutoFit/>
            </a:bodyPr>
            <a:lstStyle/>
            <a:p>
              <a:pPr algn="ctr"/>
              <a:r>
                <a:rPr lang="en-MY" sz="1050" dirty="0">
                  <a:solidFill>
                    <a:schemeClr val="bg1">
                      <a:lumMod val="65000"/>
                    </a:schemeClr>
                  </a:solidFill>
                  <a:latin typeface="Inter Semi Bold" panose="02000703000000020004" pitchFamily="2" charset="0"/>
                  <a:ea typeface="Inter Semi Bold" panose="02000703000000020004" pitchFamily="2" charset="0"/>
                  <a:cs typeface="Inter Semi Bold" panose="02000703000000020004" pitchFamily="2" charset="0"/>
                </a:rPr>
                <a:t>½ 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46AE28-0C3C-46FB-9032-F9743770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2" y="756471"/>
            <a:ext cx="1770945" cy="144525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3A7FF15-416D-4ABE-8320-DD46AC5FB3E7}"/>
              </a:ext>
            </a:extLst>
          </p:cNvPr>
          <p:cNvSpPr/>
          <p:nvPr/>
        </p:nvSpPr>
        <p:spPr>
          <a:xfrm>
            <a:off x="9553128" y="0"/>
            <a:ext cx="3767585" cy="1495308"/>
          </a:xfrm>
          <a:prstGeom prst="rect">
            <a:avLst/>
          </a:prstGeom>
          <a:solidFill>
            <a:srgbClr val="D5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BB2E66-DC10-4F07-979A-E09E2C266798}"/>
              </a:ext>
            </a:extLst>
          </p:cNvPr>
          <p:cNvSpPr/>
          <p:nvPr/>
        </p:nvSpPr>
        <p:spPr>
          <a:xfrm>
            <a:off x="11206711" y="2243010"/>
            <a:ext cx="2114003" cy="636715"/>
          </a:xfrm>
          <a:prstGeom prst="rect">
            <a:avLst/>
          </a:prstGeom>
          <a:solidFill>
            <a:srgbClr val="44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E58490-32C5-497D-811D-6D16EBEA5E71}"/>
              </a:ext>
            </a:extLst>
          </p:cNvPr>
          <p:cNvSpPr txBox="1"/>
          <p:nvPr/>
        </p:nvSpPr>
        <p:spPr>
          <a:xfrm>
            <a:off x="11249871" y="2146413"/>
            <a:ext cx="2150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MY" sz="1100" dirty="0">
              <a:solidFill>
                <a:schemeClr val="bg1"/>
              </a:solidFill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l"/>
            <a:r>
              <a:rPr lang="en-MY" sz="11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Next stop: </a:t>
            </a:r>
            <a:br>
              <a:rPr lang="en-MY" sz="11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MY" sz="1100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UCD Quinn School of Business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BA3B99-8B4C-4AAD-819A-62C7C1882647}"/>
              </a:ext>
            </a:extLst>
          </p:cNvPr>
          <p:cNvSpPr/>
          <p:nvPr/>
        </p:nvSpPr>
        <p:spPr>
          <a:xfrm>
            <a:off x="11249871" y="1495308"/>
            <a:ext cx="2070842" cy="748029"/>
          </a:xfrm>
          <a:prstGeom prst="rect">
            <a:avLst/>
          </a:prstGeom>
          <a:solidFill>
            <a:srgbClr val="309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D15513-9484-43C1-B005-20563926C3ED}"/>
              </a:ext>
            </a:extLst>
          </p:cNvPr>
          <p:cNvGrpSpPr/>
          <p:nvPr/>
        </p:nvGrpSpPr>
        <p:grpSpPr>
          <a:xfrm>
            <a:off x="11300335" y="1683412"/>
            <a:ext cx="1956581" cy="496097"/>
            <a:chOff x="1764944" y="5610031"/>
            <a:chExt cx="1956581" cy="496097"/>
          </a:xfrm>
        </p:grpSpPr>
        <p:pic>
          <p:nvPicPr>
            <p:cNvPr id="65" name="Picture 2" descr="UCD logo - The UCD Innovation Academy">
              <a:extLst>
                <a:ext uri="{FF2B5EF4-FFF2-40B4-BE49-F238E27FC236}">
                  <a16:creationId xmlns:a16="http://schemas.microsoft.com/office/drawing/2014/main" id="{D3D1A3B9-F6EC-4760-B755-8590A0B30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944" y="5632595"/>
              <a:ext cx="389076" cy="38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6F6C51-8D1C-4477-9692-EF76A809EA91}"/>
                </a:ext>
              </a:extLst>
            </p:cNvPr>
            <p:cNvSpPr txBox="1"/>
            <p:nvPr/>
          </p:nvSpPr>
          <p:spPr>
            <a:xfrm>
              <a:off x="2415451" y="5628517"/>
              <a:ext cx="1306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900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Arial" panose="020B0604020202020204" pitchFamily="34" charset="0"/>
                </a:rPr>
                <a:t>Centre of Mechanics </a:t>
              </a:r>
            </a:p>
          </p:txBody>
        </p:sp>
        <p:pic>
          <p:nvPicPr>
            <p:cNvPr id="67" name="Picture 2" descr="Möbius Strip -- from Wolfram MathWorld">
              <a:extLst>
                <a:ext uri="{FF2B5EF4-FFF2-40B4-BE49-F238E27FC236}">
                  <a16:creationId xmlns:a16="http://schemas.microsoft.com/office/drawing/2014/main" id="{B6E65DB1-DF81-4D39-A607-66BAA9187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020" y="5610031"/>
              <a:ext cx="295776" cy="238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F8AF8DC-E069-4DF4-93F3-C6B15C5F8987}"/>
                </a:ext>
              </a:extLst>
            </p:cNvPr>
            <p:cNvSpPr txBox="1"/>
            <p:nvPr/>
          </p:nvSpPr>
          <p:spPr>
            <a:xfrm>
              <a:off x="2055729" y="5829129"/>
              <a:ext cx="1665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200" dirty="0">
                  <a:solidFill>
                    <a:schemeClr val="bg1"/>
                  </a:solidFill>
                  <a:latin typeface="Nunito ExtraBold" panose="000009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Mechanics Fun Walk</a:t>
              </a:r>
              <a:endParaRPr lang="en-MY" sz="12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4E59898E-372A-42DA-8CC7-5A0498C3C255}"/>
              </a:ext>
            </a:extLst>
          </p:cNvPr>
          <p:cNvSpPr/>
          <p:nvPr/>
        </p:nvSpPr>
        <p:spPr>
          <a:xfrm>
            <a:off x="9553129" y="1495308"/>
            <a:ext cx="1717041" cy="1384417"/>
          </a:xfrm>
          <a:prstGeom prst="rect">
            <a:avLst/>
          </a:prstGeom>
          <a:solidFill>
            <a:srgbClr val="0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C335C4-9313-4C31-94F8-F9E57A45ECD6}"/>
              </a:ext>
            </a:extLst>
          </p:cNvPr>
          <p:cNvSpPr txBox="1"/>
          <p:nvPr/>
        </p:nvSpPr>
        <p:spPr>
          <a:xfrm>
            <a:off x="9553128" y="1711444"/>
            <a:ext cx="1717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360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Stop 1</a:t>
            </a:r>
          </a:p>
          <a:p>
            <a:pPr algn="ctr"/>
            <a:r>
              <a:rPr lang="en-MY" sz="200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of 8</a:t>
            </a:r>
            <a:endParaRPr lang="en-MY" sz="1200" dirty="0">
              <a:solidFill>
                <a:schemeClr val="bg1"/>
              </a:solidFill>
              <a:latin typeface="Nunito ExtraBold" panose="000009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800652-CDAA-42E7-B008-26A7F6C190D5}"/>
              </a:ext>
            </a:extLst>
          </p:cNvPr>
          <p:cNvGrpSpPr/>
          <p:nvPr/>
        </p:nvGrpSpPr>
        <p:grpSpPr>
          <a:xfrm>
            <a:off x="9553805" y="150663"/>
            <a:ext cx="3703110" cy="1221328"/>
            <a:chOff x="46885" y="4154120"/>
            <a:chExt cx="3703110" cy="122132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040EAC5-7B45-4EC7-A812-2F507C6B9E2E}"/>
                </a:ext>
              </a:extLst>
            </p:cNvPr>
            <p:cNvGrpSpPr/>
            <p:nvPr/>
          </p:nvGrpSpPr>
          <p:grpSpPr>
            <a:xfrm>
              <a:off x="46885" y="4154120"/>
              <a:ext cx="3703110" cy="1221328"/>
              <a:chOff x="46885" y="4106322"/>
              <a:chExt cx="3703110" cy="1221328"/>
            </a:xfrm>
          </p:grpSpPr>
          <p:pic>
            <p:nvPicPr>
              <p:cNvPr id="74" name="Picture 2" descr="QR code - Wikipedia">
                <a:extLst>
                  <a:ext uri="{FF2B5EF4-FFF2-40B4-BE49-F238E27FC236}">
                    <a16:creationId xmlns:a16="http://schemas.microsoft.com/office/drawing/2014/main" id="{40B45A07-877B-4B8D-8EF2-8DE2924D5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8667" y="4106322"/>
                <a:ext cx="1221328" cy="1221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08B18F-07BE-422B-A9C8-C2BC50D8A642}"/>
                  </a:ext>
                </a:extLst>
              </p:cNvPr>
              <p:cNvSpPr txBox="1"/>
              <p:nvPr/>
            </p:nvSpPr>
            <p:spPr>
              <a:xfrm>
                <a:off x="46885" y="4338205"/>
                <a:ext cx="22328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400" dirty="0">
                    <a:latin typeface="Nunito ExtraBold" panose="000009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Scan</a:t>
                </a:r>
                <a: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 for </a:t>
                </a:r>
                <a:b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</a:br>
                <a:r>
                  <a:rPr lang="en-MY" sz="1400" dirty="0">
                    <a:latin typeface="Nunito" panose="00000500000000000000" pitchFamily="2" charset="0"/>
                    <a:ea typeface="Inter" panose="020B0502030000000004" pitchFamily="34" charset="0"/>
                    <a:cs typeface="Inter" panose="020B0502030000000004" pitchFamily="34" charset="0"/>
                  </a:rPr>
                  <a:t>mechanical explanation!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A4EEA31-416D-447D-9D61-00C84252ABEB}"/>
                </a:ext>
              </a:extLst>
            </p:cNvPr>
            <p:cNvSpPr txBox="1"/>
            <p:nvPr/>
          </p:nvSpPr>
          <p:spPr>
            <a:xfrm>
              <a:off x="2030763" y="4461117"/>
              <a:ext cx="648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200" b="1" dirty="0">
                  <a:latin typeface="Nunito" panose="000005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➔</a:t>
              </a:r>
              <a:endParaRPr lang="en-MY" sz="32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CBA1A8F-17F3-44BD-9204-821F2E602DCA}"/>
              </a:ext>
            </a:extLst>
          </p:cNvPr>
          <p:cNvSpPr txBox="1"/>
          <p:nvPr/>
        </p:nvSpPr>
        <p:spPr>
          <a:xfrm>
            <a:off x="-1" y="1"/>
            <a:ext cx="9553127" cy="492443"/>
          </a:xfrm>
          <a:prstGeom prst="rect">
            <a:avLst/>
          </a:prstGeom>
          <a:solidFill>
            <a:srgbClr val="0E79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2600" b="1" dirty="0">
                <a:solidFill>
                  <a:schemeClr val="bg1"/>
                </a:solidFill>
                <a:latin typeface="Nunito Black" panose="00000A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Galton Board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EAEF1-C8A9-4F7D-B51E-9597047A2966}"/>
              </a:ext>
            </a:extLst>
          </p:cNvPr>
          <p:cNvSpPr txBox="1"/>
          <p:nvPr/>
        </p:nvSpPr>
        <p:spPr>
          <a:xfrm>
            <a:off x="382776" y="2128292"/>
            <a:ext cx="3115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Rotate the board to let the balls fall into the funnel, then again for the balls to fall into the bins</a:t>
            </a:r>
          </a:p>
        </p:txBody>
      </p:sp>
      <p:pic>
        <p:nvPicPr>
          <p:cNvPr id="26" name="Graphic 25" descr="Refresh with solid fill">
            <a:extLst>
              <a:ext uri="{FF2B5EF4-FFF2-40B4-BE49-F238E27FC236}">
                <a16:creationId xmlns:a16="http://schemas.microsoft.com/office/drawing/2014/main" id="{82292126-0D0C-403C-BA9C-663F976AE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169416" flipH="1">
            <a:off x="1113584" y="545272"/>
            <a:ext cx="312774" cy="3127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3B8674-0137-4415-8D15-0D28294E59D7}"/>
              </a:ext>
            </a:extLst>
          </p:cNvPr>
          <p:cNvSpPr txBox="1"/>
          <p:nvPr/>
        </p:nvSpPr>
        <p:spPr>
          <a:xfrm>
            <a:off x="6014857" y="1991096"/>
            <a:ext cx="34441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Where an individual ball goes is </a:t>
            </a:r>
            <a:r>
              <a:rPr lang="en-MY" sz="1400" dirty="0"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random and unpredictable</a:t>
            </a:r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. But, but balls form the </a:t>
            </a:r>
            <a:r>
              <a:rPr lang="en-MY" sz="1400" dirty="0"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same pattern every time*</a:t>
            </a:r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! How?</a:t>
            </a:r>
          </a:p>
          <a:p>
            <a:pPr algn="ctr"/>
            <a:r>
              <a:rPr lang="en-MY" sz="105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*Try it!</a:t>
            </a:r>
            <a:endParaRPr lang="en-MY" sz="1400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4D1000-AF8C-4016-AE35-FB62BBA44F57}"/>
              </a:ext>
            </a:extLst>
          </p:cNvPr>
          <p:cNvGrpSpPr/>
          <p:nvPr/>
        </p:nvGrpSpPr>
        <p:grpSpPr>
          <a:xfrm>
            <a:off x="1882066" y="511785"/>
            <a:ext cx="1729029" cy="1674729"/>
            <a:chOff x="2947930" y="512787"/>
            <a:chExt cx="1729029" cy="16747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1FAAE5-E388-40C1-A1C8-2C75C45E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7930" y="512787"/>
              <a:ext cx="1729029" cy="1674729"/>
            </a:xfrm>
            <a:prstGeom prst="rect">
              <a:avLst/>
            </a:prstGeom>
          </p:spPr>
        </p:pic>
        <p:pic>
          <p:nvPicPr>
            <p:cNvPr id="33" name="Graphic 32" descr="Refresh with solid fill">
              <a:extLst>
                <a:ext uri="{FF2B5EF4-FFF2-40B4-BE49-F238E27FC236}">
                  <a16:creationId xmlns:a16="http://schemas.microsoft.com/office/drawing/2014/main" id="{8BE7B161-F2A3-4749-B0F8-6EFD01493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7271629">
              <a:off x="4091024" y="667093"/>
              <a:ext cx="312774" cy="312774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758D71C-4C0D-44A3-B9FE-369E0C467B37}"/>
              </a:ext>
            </a:extLst>
          </p:cNvPr>
          <p:cNvSpPr txBox="1"/>
          <p:nvPr/>
        </p:nvSpPr>
        <p:spPr>
          <a:xfrm>
            <a:off x="4893960" y="625666"/>
            <a:ext cx="1259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00" dirty="0">
                <a:solidFill>
                  <a:srgbClr val="0E7996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Which way?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5F185-8CC7-42D6-84B1-7A3161722BFE}"/>
              </a:ext>
            </a:extLst>
          </p:cNvPr>
          <p:cNvSpPr txBox="1"/>
          <p:nvPr/>
        </p:nvSpPr>
        <p:spPr>
          <a:xfrm>
            <a:off x="6478617" y="1118825"/>
            <a:ext cx="254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solidFill>
                  <a:srgbClr val="FF0000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Photo of normal distribution formed in our Galton 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DAA20F-21DE-401B-B269-D6383981BD5F}"/>
              </a:ext>
            </a:extLst>
          </p:cNvPr>
          <p:cNvSpPr txBox="1"/>
          <p:nvPr/>
        </p:nvSpPr>
        <p:spPr>
          <a:xfrm>
            <a:off x="3789039" y="2095052"/>
            <a:ext cx="2043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The pegs </a:t>
            </a:r>
            <a:r>
              <a:rPr lang="en-MY" sz="1400" dirty="0"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scatter</a:t>
            </a:r>
            <a:r>
              <a:rPr lang="en-MY" sz="1400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 the balls randomly as they fall through</a:t>
            </a:r>
          </a:p>
        </p:txBody>
      </p:sp>
    </p:spTree>
    <p:extLst>
      <p:ext uri="{BB962C8B-B14F-4D97-AF65-F5344CB8AC3E}">
        <p14:creationId xmlns:p14="http://schemas.microsoft.com/office/powerpoint/2010/main" val="107004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9509</TotalTime>
  <Words>140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Inter Black</vt:lpstr>
      <vt:lpstr>Inter Semi Bold</vt:lpstr>
      <vt:lpstr>Nunito</vt:lpstr>
      <vt:lpstr>Nunito Black</vt:lpstr>
      <vt:lpstr>Nunito ExtraBold</vt:lpstr>
      <vt:lpstr>Roboto Slab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Lee</dc:creator>
  <cp:lastModifiedBy>Aidan Lee</cp:lastModifiedBy>
  <cp:revision>19</cp:revision>
  <dcterms:created xsi:type="dcterms:W3CDTF">2021-06-09T14:58:01Z</dcterms:created>
  <dcterms:modified xsi:type="dcterms:W3CDTF">2021-06-26T16:05:30Z</dcterms:modified>
</cp:coreProperties>
</file>