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</p:sldIdLst>
  <p:sldSz cx="5759450" cy="7164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7996"/>
    <a:srgbClr val="DFB3DF"/>
    <a:srgbClr val="F6EAF6"/>
    <a:srgbClr val="FCF8FC"/>
    <a:srgbClr val="DBEFF5"/>
    <a:srgbClr val="44AFCC"/>
    <a:srgbClr val="8DA2DF"/>
    <a:srgbClr val="8F99B4"/>
    <a:srgbClr val="78A882"/>
    <a:srgbClr val="92B9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42E69-AB66-4899-B5F9-0252B0161713}" v="46" dt="2021-06-22T11:46:53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172506"/>
            <a:ext cx="4895533" cy="2494268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762963"/>
            <a:ext cx="4319588" cy="1729735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0FB0-A9AA-4857-BF76-33442149857D}" type="datetimeFigureOut">
              <a:rPr lang="en-MY" smtClean="0"/>
              <a:t>23/6/2021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019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0FB0-A9AA-4857-BF76-33442149857D}" type="datetimeFigureOut">
              <a:rPr lang="en-MY" smtClean="0"/>
              <a:t>23/6/2021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9754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81437"/>
            <a:ext cx="1241881" cy="60714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81437"/>
            <a:ext cx="3653651" cy="60714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0FB0-A9AA-4857-BF76-33442149857D}" type="datetimeFigureOut">
              <a:rPr lang="en-MY" smtClean="0"/>
              <a:t>23/6/2021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9642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0FB0-A9AA-4857-BF76-33442149857D}" type="datetimeFigureOut">
              <a:rPr lang="en-MY" smtClean="0"/>
              <a:t>23/6/2021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026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786124"/>
            <a:ext cx="4967526" cy="298018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4794504"/>
            <a:ext cx="4967526" cy="1567209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0FB0-A9AA-4857-BF76-33442149857D}" type="datetimeFigureOut">
              <a:rPr lang="en-MY" smtClean="0"/>
              <a:t>23/6/2021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314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907187"/>
            <a:ext cx="2447766" cy="4545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907187"/>
            <a:ext cx="2447766" cy="4545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0FB0-A9AA-4857-BF76-33442149857D}" type="datetimeFigureOut">
              <a:rPr lang="en-MY" smtClean="0"/>
              <a:t>23/6/2021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0628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1439"/>
            <a:ext cx="4967526" cy="13847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756271"/>
            <a:ext cx="2436517" cy="86072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616992"/>
            <a:ext cx="2436517" cy="3849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756271"/>
            <a:ext cx="2448516" cy="86072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616992"/>
            <a:ext cx="2448516" cy="3849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0FB0-A9AA-4857-BF76-33442149857D}" type="datetimeFigureOut">
              <a:rPr lang="en-MY" smtClean="0"/>
              <a:t>23/6/2021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4349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0FB0-A9AA-4857-BF76-33442149857D}" type="datetimeFigureOut">
              <a:rPr lang="en-MY" smtClean="0"/>
              <a:t>23/6/2021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7342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0FB0-A9AA-4857-BF76-33442149857D}" type="datetimeFigureOut">
              <a:rPr lang="en-MY" smtClean="0"/>
              <a:t>23/6/2021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3327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77626"/>
            <a:ext cx="1857573" cy="1671691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1031541"/>
            <a:ext cx="2915722" cy="5091359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149316"/>
            <a:ext cx="1857573" cy="3981875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0FB0-A9AA-4857-BF76-33442149857D}" type="datetimeFigureOut">
              <a:rPr lang="en-MY" smtClean="0"/>
              <a:t>23/6/2021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156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77626"/>
            <a:ext cx="1857573" cy="1671691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1031541"/>
            <a:ext cx="2915722" cy="5091359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149316"/>
            <a:ext cx="1857573" cy="3981875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0FB0-A9AA-4857-BF76-33442149857D}" type="datetimeFigureOut">
              <a:rPr lang="en-MY" smtClean="0"/>
              <a:t>23/6/2021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709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81439"/>
            <a:ext cx="4967526" cy="1384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907187"/>
            <a:ext cx="4967526" cy="4545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6640328"/>
            <a:ext cx="1295876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C0FB0-A9AA-4857-BF76-33442149857D}" type="datetimeFigureOut">
              <a:rPr lang="en-MY" smtClean="0"/>
              <a:t>23/6/2021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6640328"/>
            <a:ext cx="1943814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6640328"/>
            <a:ext cx="1295876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028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6814FE-C641-4A89-9DC9-98F4786DBD9F}"/>
              </a:ext>
            </a:extLst>
          </p:cNvPr>
          <p:cNvSpPr/>
          <p:nvPr/>
        </p:nvSpPr>
        <p:spPr>
          <a:xfrm>
            <a:off x="4004016" y="6768962"/>
            <a:ext cx="1755435" cy="395426"/>
          </a:xfrm>
          <a:prstGeom prst="rect">
            <a:avLst/>
          </a:prstGeom>
          <a:solidFill>
            <a:srgbClr val="44A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9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6E22D-EAE1-4CBE-91F2-C4FF50B2F633}"/>
              </a:ext>
            </a:extLst>
          </p:cNvPr>
          <p:cNvSpPr txBox="1"/>
          <p:nvPr/>
        </p:nvSpPr>
        <p:spPr>
          <a:xfrm>
            <a:off x="1483833" y="7355346"/>
            <a:ext cx="2835756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58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113% is ~1:1 scale at 163 </a:t>
            </a:r>
            <a:r>
              <a:rPr lang="en-MY" sz="158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ppi</a:t>
            </a:r>
            <a:endParaRPr lang="en-MY" sz="158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0C3F10-23AE-4537-BD98-BBDB2B89D9A7}"/>
              </a:ext>
            </a:extLst>
          </p:cNvPr>
          <p:cNvSpPr txBox="1"/>
          <p:nvPr/>
        </p:nvSpPr>
        <p:spPr>
          <a:xfrm>
            <a:off x="0" y="0"/>
            <a:ext cx="5759450" cy="553998"/>
          </a:xfrm>
          <a:prstGeom prst="rect">
            <a:avLst/>
          </a:prstGeom>
          <a:solidFill>
            <a:srgbClr val="0E799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sz="3000" b="1" dirty="0">
                <a:solidFill>
                  <a:schemeClr val="bg1"/>
                </a:solidFill>
                <a:latin typeface="Nunito Black" panose="00000A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Spontaneous Synchronization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363EC2-6E5B-4541-80BE-AB2D8B91524B}"/>
              </a:ext>
            </a:extLst>
          </p:cNvPr>
          <p:cNvSpPr txBox="1"/>
          <p:nvPr/>
        </p:nvSpPr>
        <p:spPr>
          <a:xfrm>
            <a:off x="4004017" y="6788507"/>
            <a:ext cx="175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MY" sz="800" dirty="0">
                <a:solidFill>
                  <a:schemeClr val="bg1"/>
                </a:solidFill>
                <a:latin typeface="Nunito" panose="000005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Next stop: </a:t>
            </a:r>
            <a:br>
              <a:rPr lang="en-MY" sz="800" dirty="0">
                <a:solidFill>
                  <a:schemeClr val="bg1"/>
                </a:solidFill>
                <a:latin typeface="Nunito" panose="000005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</a:br>
            <a:r>
              <a:rPr lang="en-MY" sz="800" dirty="0">
                <a:solidFill>
                  <a:schemeClr val="bg1"/>
                </a:solidFill>
                <a:latin typeface="Nunito" panose="000005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UCD Quinn School of Business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D9C14-50BD-4B79-8D40-FBC406EE6CD6}"/>
              </a:ext>
            </a:extLst>
          </p:cNvPr>
          <p:cNvSpPr/>
          <p:nvPr/>
        </p:nvSpPr>
        <p:spPr>
          <a:xfrm>
            <a:off x="4004017" y="6069649"/>
            <a:ext cx="1755432" cy="722631"/>
          </a:xfrm>
          <a:prstGeom prst="rect">
            <a:avLst/>
          </a:prstGeom>
          <a:solidFill>
            <a:srgbClr val="309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95" dirty="0">
              <a:latin typeface="Nunito" panose="00000500000000000000" pitchFamily="2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2FEA37-6F2F-4FF6-BBDC-34AAC8B97CB9}"/>
              </a:ext>
            </a:extLst>
          </p:cNvPr>
          <p:cNvGrpSpPr/>
          <p:nvPr/>
        </p:nvGrpSpPr>
        <p:grpSpPr>
          <a:xfrm>
            <a:off x="4004016" y="6248472"/>
            <a:ext cx="1788827" cy="425011"/>
            <a:chOff x="1567386" y="5768416"/>
            <a:chExt cx="1698851" cy="403633"/>
          </a:xfrm>
        </p:grpSpPr>
        <p:pic>
          <p:nvPicPr>
            <p:cNvPr id="24" name="Picture 2" descr="UCD logo - The UCD Innovation Academy">
              <a:extLst>
                <a:ext uri="{FF2B5EF4-FFF2-40B4-BE49-F238E27FC236}">
                  <a16:creationId xmlns:a16="http://schemas.microsoft.com/office/drawing/2014/main" id="{B9B620B1-78A9-4704-8544-BFD03AC882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386" y="5778673"/>
              <a:ext cx="388704" cy="388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CF7081-5B4F-4FC7-BA02-31EBB02A8DA2}"/>
                </a:ext>
              </a:extLst>
            </p:cNvPr>
            <p:cNvSpPr txBox="1"/>
            <p:nvPr/>
          </p:nvSpPr>
          <p:spPr>
            <a:xfrm>
              <a:off x="2079716" y="5768416"/>
              <a:ext cx="1186521" cy="204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800" b="1" dirty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  <a:cs typeface="Arial" panose="020B0604020202020204" pitchFamily="34" charset="0"/>
                </a:rPr>
                <a:t>Centre of Mechanics </a:t>
              </a:r>
            </a:p>
          </p:txBody>
        </p:sp>
        <p:pic>
          <p:nvPicPr>
            <p:cNvPr id="26" name="Picture 2" descr="Möbius Strip -- from Wolfram MathWorld">
              <a:extLst>
                <a:ext uri="{FF2B5EF4-FFF2-40B4-BE49-F238E27FC236}">
                  <a16:creationId xmlns:a16="http://schemas.microsoft.com/office/drawing/2014/main" id="{CB19B768-8FF3-48AF-9806-7707835789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6090" y="5800642"/>
              <a:ext cx="164944" cy="132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A31813-4D2F-4D5A-B246-C9C141A20980}"/>
                </a:ext>
              </a:extLst>
            </p:cNvPr>
            <p:cNvSpPr txBox="1"/>
            <p:nvPr/>
          </p:nvSpPr>
          <p:spPr>
            <a:xfrm>
              <a:off x="1862561" y="5938212"/>
              <a:ext cx="1379500" cy="2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000" dirty="0">
                  <a:solidFill>
                    <a:schemeClr val="bg1"/>
                  </a:solidFill>
                  <a:latin typeface="Nunito ExtraBold" panose="00000900000000000000" pitchFamily="2" charset="0"/>
                  <a:ea typeface="Inter" panose="020B0502030000000004" pitchFamily="34" charset="0"/>
                  <a:cs typeface="Inter" panose="020B0502030000000004" pitchFamily="34" charset="0"/>
                </a:rPr>
                <a:t>Mechanics Fun Walk</a:t>
              </a:r>
              <a:endParaRPr lang="en-MY" sz="1000" dirty="0">
                <a:latin typeface="Nunito" panose="00000500000000000000" pitchFamily="2" charset="0"/>
                <a:ea typeface="Inter" panose="020B0502030000000004" pitchFamily="34" charset="0"/>
                <a:cs typeface="Inter" panose="020B0502030000000004" pitchFamily="34" charset="0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02025-6281-4713-9159-D2B2C00AD45B}"/>
              </a:ext>
            </a:extLst>
          </p:cNvPr>
          <p:cNvSpPr/>
          <p:nvPr/>
        </p:nvSpPr>
        <p:spPr>
          <a:xfrm>
            <a:off x="2564155" y="6069649"/>
            <a:ext cx="1439862" cy="1094739"/>
          </a:xfrm>
          <a:prstGeom prst="rect">
            <a:avLst/>
          </a:prstGeom>
          <a:solidFill>
            <a:srgbClr val="0E7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95" dirty="0">
              <a:latin typeface="Nunito" panose="00000500000000000000" pitchFamily="2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642B35-ABC6-4079-A37C-3F0C21599E47}"/>
              </a:ext>
            </a:extLst>
          </p:cNvPr>
          <p:cNvSpPr txBox="1"/>
          <p:nvPr/>
        </p:nvSpPr>
        <p:spPr>
          <a:xfrm>
            <a:off x="2608129" y="6234186"/>
            <a:ext cx="1395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MY" sz="2800" dirty="0">
                <a:solidFill>
                  <a:schemeClr val="bg1"/>
                </a:solidFill>
                <a:latin typeface="Nunito ExtraBold" panose="000009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Stop 1</a:t>
            </a:r>
          </a:p>
          <a:p>
            <a:pPr algn="ctr"/>
            <a:r>
              <a:rPr lang="en-MY" sz="1600" dirty="0">
                <a:solidFill>
                  <a:schemeClr val="bg1"/>
                </a:solidFill>
                <a:latin typeface="Nunito ExtraBold" panose="000009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of 8</a:t>
            </a:r>
            <a:endParaRPr lang="en-MY" sz="1050" dirty="0">
              <a:solidFill>
                <a:schemeClr val="bg1"/>
              </a:solidFill>
              <a:latin typeface="Nunito ExtraBold" panose="00000900000000000000" pitchFamily="2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9E194E-F1B9-4F04-A6B2-B2FF3578937B}"/>
              </a:ext>
            </a:extLst>
          </p:cNvPr>
          <p:cNvSpPr/>
          <p:nvPr/>
        </p:nvSpPr>
        <p:spPr>
          <a:xfrm>
            <a:off x="67733" y="688622"/>
            <a:ext cx="2077156" cy="2381956"/>
          </a:xfrm>
          <a:prstGeom prst="roundRect">
            <a:avLst>
              <a:gd name="adj" fmla="val 11776"/>
            </a:avLst>
          </a:prstGeom>
          <a:solidFill>
            <a:schemeClr val="bg1"/>
          </a:solidFill>
          <a:ln>
            <a:solidFill>
              <a:srgbClr val="0E7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D0C463-F39E-4EA1-95DC-7A0F557501D2}"/>
              </a:ext>
            </a:extLst>
          </p:cNvPr>
          <p:cNvSpPr txBox="1"/>
          <p:nvPr/>
        </p:nvSpPr>
        <p:spPr>
          <a:xfrm>
            <a:off x="148971" y="2292734"/>
            <a:ext cx="1952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Centre the rollers and platform as shown.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92226B-B698-4B7F-8BF8-8195ECE99DBF}"/>
              </a:ext>
            </a:extLst>
          </p:cNvPr>
          <p:cNvSpPr/>
          <p:nvPr/>
        </p:nvSpPr>
        <p:spPr>
          <a:xfrm>
            <a:off x="2353733" y="688622"/>
            <a:ext cx="3213806" cy="2381956"/>
          </a:xfrm>
          <a:prstGeom prst="roundRect">
            <a:avLst>
              <a:gd name="adj" fmla="val 10117"/>
            </a:avLst>
          </a:prstGeom>
          <a:solidFill>
            <a:srgbClr val="DBEFF5"/>
          </a:solidFill>
          <a:ln>
            <a:solidFill>
              <a:srgbClr val="0E7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957A1D-DA5A-420C-A2F2-5CE817D75918}"/>
              </a:ext>
            </a:extLst>
          </p:cNvPr>
          <p:cNvSpPr txBox="1"/>
          <p:nvPr/>
        </p:nvSpPr>
        <p:spPr>
          <a:xfrm>
            <a:off x="2488224" y="2313605"/>
            <a:ext cx="2944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Set the metronomes to the same frequency by sliding the part shown.</a:t>
            </a:r>
          </a:p>
          <a:p>
            <a:pPr algn="ctr"/>
            <a:r>
              <a:rPr lang="en-MY" sz="1400" dirty="0"/>
              <a:t>(176 BPM is recommended)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441CDC-AEF5-43CA-ADEE-5712E43CF0B9}"/>
              </a:ext>
            </a:extLst>
          </p:cNvPr>
          <p:cNvGrpSpPr/>
          <p:nvPr/>
        </p:nvGrpSpPr>
        <p:grpSpPr>
          <a:xfrm>
            <a:off x="95299" y="3205202"/>
            <a:ext cx="1727857" cy="2801152"/>
            <a:chOff x="95299" y="3205202"/>
            <a:chExt cx="2258434" cy="220782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63585DE-73DB-4DF7-BF61-57B2E7E79653}"/>
                </a:ext>
              </a:extLst>
            </p:cNvPr>
            <p:cNvSpPr/>
            <p:nvPr/>
          </p:nvSpPr>
          <p:spPr>
            <a:xfrm>
              <a:off x="95299" y="3205202"/>
              <a:ext cx="2258434" cy="2207820"/>
            </a:xfrm>
            <a:prstGeom prst="roundRect">
              <a:avLst>
                <a:gd name="adj" fmla="val 11776"/>
              </a:avLst>
            </a:prstGeom>
            <a:solidFill>
              <a:srgbClr val="DBEFF5"/>
            </a:solidFill>
            <a:ln>
              <a:solidFill>
                <a:srgbClr val="0E79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A1DA18-EB8E-46FE-8F02-E3257A5FE3E2}"/>
                </a:ext>
              </a:extLst>
            </p:cNvPr>
            <p:cNvSpPr txBox="1"/>
            <p:nvPr/>
          </p:nvSpPr>
          <p:spPr>
            <a:xfrm>
              <a:off x="122885" y="4925374"/>
              <a:ext cx="2077156" cy="4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400" dirty="0"/>
                <a:t>Wind up the metronomes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C45693-4F26-4C5A-85A1-6F65BC026BE8}"/>
              </a:ext>
            </a:extLst>
          </p:cNvPr>
          <p:cNvGrpSpPr/>
          <p:nvPr/>
        </p:nvGrpSpPr>
        <p:grpSpPr>
          <a:xfrm>
            <a:off x="1946390" y="3205202"/>
            <a:ext cx="1784318" cy="2763825"/>
            <a:chOff x="2479054" y="3225196"/>
            <a:chExt cx="2332233" cy="2207820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1DEAA4D2-24AD-45A5-A74D-49AA836D584E}"/>
                </a:ext>
              </a:extLst>
            </p:cNvPr>
            <p:cNvSpPr/>
            <p:nvPr/>
          </p:nvSpPr>
          <p:spPr>
            <a:xfrm>
              <a:off x="2515954" y="3225196"/>
              <a:ext cx="2258434" cy="2207820"/>
            </a:xfrm>
            <a:prstGeom prst="roundRect">
              <a:avLst>
                <a:gd name="adj" fmla="val 11776"/>
              </a:avLst>
            </a:prstGeom>
            <a:solidFill>
              <a:srgbClr val="DBEFF5"/>
            </a:solidFill>
            <a:ln>
              <a:solidFill>
                <a:srgbClr val="0E79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113C187-E234-4070-B925-64A044983E86}"/>
                </a:ext>
              </a:extLst>
            </p:cNvPr>
            <p:cNvSpPr txBox="1"/>
            <p:nvPr/>
          </p:nvSpPr>
          <p:spPr>
            <a:xfrm>
              <a:off x="2479054" y="4770787"/>
              <a:ext cx="2332233" cy="590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400" dirty="0"/>
                <a:t>Start the metronomes individually by lightly pushing the arm.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67829AC-3683-481A-A8A6-520F5BC50474}"/>
              </a:ext>
            </a:extLst>
          </p:cNvPr>
          <p:cNvGrpSpPr/>
          <p:nvPr/>
        </p:nvGrpSpPr>
        <p:grpSpPr>
          <a:xfrm>
            <a:off x="17816" y="6006354"/>
            <a:ext cx="2567470" cy="1243817"/>
            <a:chOff x="1182525" y="4154120"/>
            <a:chExt cx="2567470" cy="124381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CCE54D-1591-4D49-BEF6-726AF16C0AA5}"/>
                </a:ext>
              </a:extLst>
            </p:cNvPr>
            <p:cNvGrpSpPr/>
            <p:nvPr/>
          </p:nvGrpSpPr>
          <p:grpSpPr>
            <a:xfrm>
              <a:off x="1182525" y="4154120"/>
              <a:ext cx="2567470" cy="1221328"/>
              <a:chOff x="1182525" y="4106322"/>
              <a:chExt cx="2567470" cy="1221328"/>
            </a:xfrm>
          </p:grpSpPr>
          <p:pic>
            <p:nvPicPr>
              <p:cNvPr id="43" name="Picture 2" descr="QR code - Wikipedia">
                <a:extLst>
                  <a:ext uri="{FF2B5EF4-FFF2-40B4-BE49-F238E27FC236}">
                    <a16:creationId xmlns:a16="http://schemas.microsoft.com/office/drawing/2014/main" id="{1582A6D3-11D3-4D1B-9038-9DBC0930B0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8667" y="4106322"/>
                <a:ext cx="1221328" cy="1221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AEF9F1-B090-44B2-A88E-92A5D419C196}"/>
                  </a:ext>
                </a:extLst>
              </p:cNvPr>
              <p:cNvSpPr txBox="1"/>
              <p:nvPr/>
            </p:nvSpPr>
            <p:spPr>
              <a:xfrm>
                <a:off x="1182525" y="4194553"/>
                <a:ext cx="141785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400" dirty="0">
                    <a:latin typeface="Nunito ExtraBold" panose="00000900000000000000" pitchFamily="2" charset="0"/>
                    <a:ea typeface="Inter" panose="020B0502030000000004" pitchFamily="34" charset="0"/>
                    <a:cs typeface="Inter" panose="020B0502030000000004" pitchFamily="34" charset="0"/>
                  </a:rPr>
                  <a:t>Scan</a:t>
                </a:r>
                <a:r>
                  <a:rPr lang="en-MY" sz="1400" dirty="0">
                    <a:latin typeface="Nunito" panose="00000500000000000000" pitchFamily="2" charset="0"/>
                    <a:ea typeface="Inter" panose="020B0502030000000004" pitchFamily="34" charset="0"/>
                    <a:cs typeface="Inter" panose="020B0502030000000004" pitchFamily="34" charset="0"/>
                  </a:rPr>
                  <a:t> for </a:t>
                </a:r>
                <a:br>
                  <a:rPr lang="en-MY" sz="1400" dirty="0">
                    <a:latin typeface="Nunito" panose="00000500000000000000" pitchFamily="2" charset="0"/>
                    <a:ea typeface="Inter" panose="020B0502030000000004" pitchFamily="34" charset="0"/>
                    <a:cs typeface="Inter" panose="020B0502030000000004" pitchFamily="34" charset="0"/>
                  </a:rPr>
                </a:br>
                <a:r>
                  <a:rPr lang="en-MY" sz="1400" dirty="0">
                    <a:latin typeface="Nunito" panose="00000500000000000000" pitchFamily="2" charset="0"/>
                    <a:ea typeface="Inter" panose="020B0502030000000004" pitchFamily="34" charset="0"/>
                    <a:cs typeface="Inter" panose="020B0502030000000004" pitchFamily="34" charset="0"/>
                  </a:rPr>
                  <a:t>mechanical explanation!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431DD6C-BF2E-41D7-9686-6996096AA753}"/>
                </a:ext>
              </a:extLst>
            </p:cNvPr>
            <p:cNvSpPr txBox="1"/>
            <p:nvPr/>
          </p:nvSpPr>
          <p:spPr>
            <a:xfrm>
              <a:off x="1567355" y="4813162"/>
              <a:ext cx="648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3200" b="1" dirty="0">
                  <a:latin typeface="Nunito" panose="00000500000000000000" pitchFamily="2" charset="0"/>
                  <a:ea typeface="Inter" panose="020B0502030000000004" pitchFamily="34" charset="0"/>
                  <a:cs typeface="Inter" panose="020B0502030000000004" pitchFamily="34" charset="0"/>
                </a:rPr>
                <a:t>➔</a:t>
              </a:r>
              <a:endParaRPr lang="en-MY" sz="3200" dirty="0">
                <a:latin typeface="Nunito" panose="00000500000000000000" pitchFamily="2" charset="0"/>
                <a:ea typeface="Inter" panose="020B0502030000000004" pitchFamily="34" charset="0"/>
                <a:cs typeface="Inter" panose="020B0502030000000004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A14CA2F-BE65-45E6-9C0E-664F9A7DF4D3}"/>
              </a:ext>
            </a:extLst>
          </p:cNvPr>
          <p:cNvGrpSpPr/>
          <p:nvPr/>
        </p:nvGrpSpPr>
        <p:grpSpPr>
          <a:xfrm>
            <a:off x="3853945" y="3205202"/>
            <a:ext cx="1727857" cy="2763825"/>
            <a:chOff x="2515954" y="3225196"/>
            <a:chExt cx="2258434" cy="220782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E19B656-EBF2-4897-9DEB-F60AB14FEE07}"/>
                </a:ext>
              </a:extLst>
            </p:cNvPr>
            <p:cNvSpPr/>
            <p:nvPr/>
          </p:nvSpPr>
          <p:spPr>
            <a:xfrm>
              <a:off x="2515954" y="3225196"/>
              <a:ext cx="2258434" cy="2207820"/>
            </a:xfrm>
            <a:prstGeom prst="roundRect">
              <a:avLst>
                <a:gd name="adj" fmla="val 11776"/>
              </a:avLst>
            </a:prstGeom>
            <a:solidFill>
              <a:srgbClr val="F6EAF6"/>
            </a:solidFill>
            <a:ln>
              <a:solidFill>
                <a:srgbClr val="DFB3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B16C204-28F5-4B2E-BC30-767C0B6B086E}"/>
                </a:ext>
              </a:extLst>
            </p:cNvPr>
            <p:cNvSpPr txBox="1"/>
            <p:nvPr/>
          </p:nvSpPr>
          <p:spPr>
            <a:xfrm>
              <a:off x="2606592" y="3392861"/>
              <a:ext cx="2077156" cy="196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400" dirty="0"/>
                <a:t>The metronomes will start out of synchrony and will synchronise by themselves after some time.</a:t>
              </a:r>
            </a:p>
            <a:p>
              <a:endParaRPr lang="en-MY" sz="1400" dirty="0"/>
            </a:p>
            <a:p>
              <a:r>
                <a:rPr lang="en-MY" sz="1400" dirty="0"/>
                <a:t>Please treat the metronomes gently. Thank you </a:t>
              </a:r>
              <a:r>
                <a:rPr lang="en-MY" sz="1400" dirty="0">
                  <a:latin typeface="Nunito" panose="00000500000000000000" pitchFamily="2" charset="0"/>
                  <a:ea typeface="Inter" panose="020B0502030000000004" pitchFamily="34" charset="0"/>
                  <a:cs typeface="Inter" panose="020B0502030000000004" pitchFamily="34" charset="0"/>
                  <a:sym typeface="Wingdings" panose="05000000000000000000" pitchFamily="2" charset="2"/>
                </a:rPr>
                <a:t></a:t>
              </a:r>
              <a:endParaRPr lang="en-MY" sz="14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BA23C65-D5E4-484E-B3D1-5F94FF4F3732}"/>
              </a:ext>
            </a:extLst>
          </p:cNvPr>
          <p:cNvSpPr txBox="1"/>
          <p:nvPr/>
        </p:nvSpPr>
        <p:spPr>
          <a:xfrm>
            <a:off x="2101950" y="4030921"/>
            <a:ext cx="147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Photography required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B7CED0-9D04-4BAC-8757-E120AEAC6FED}"/>
              </a:ext>
            </a:extLst>
          </p:cNvPr>
          <p:cNvSpPr txBox="1"/>
          <p:nvPr/>
        </p:nvSpPr>
        <p:spPr>
          <a:xfrm>
            <a:off x="177648" y="4149454"/>
            <a:ext cx="147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Photography required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43E4B3-9E88-4893-95A1-BA465B646917}"/>
              </a:ext>
            </a:extLst>
          </p:cNvPr>
          <p:cNvSpPr txBox="1"/>
          <p:nvPr/>
        </p:nvSpPr>
        <p:spPr>
          <a:xfrm>
            <a:off x="3224036" y="1404795"/>
            <a:ext cx="147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Photography required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AF682C-22A4-4BD3-B9ED-9B4806CD39E5}"/>
              </a:ext>
            </a:extLst>
          </p:cNvPr>
          <p:cNvSpPr txBox="1"/>
          <p:nvPr/>
        </p:nvSpPr>
        <p:spPr>
          <a:xfrm>
            <a:off x="333386" y="1216731"/>
            <a:ext cx="147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Photography or render required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F680BD9-77EB-4718-892D-129897C11B8E}"/>
              </a:ext>
            </a:extLst>
          </p:cNvPr>
          <p:cNvSpPr/>
          <p:nvPr/>
        </p:nvSpPr>
        <p:spPr>
          <a:xfrm>
            <a:off x="17816" y="639012"/>
            <a:ext cx="288000" cy="288000"/>
          </a:xfrm>
          <a:prstGeom prst="ellipse">
            <a:avLst/>
          </a:prstGeom>
          <a:solidFill>
            <a:srgbClr val="0E7996"/>
          </a:solidFill>
          <a:ln>
            <a:solidFill>
              <a:srgbClr val="0E7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latin typeface="Nunito ExtraBold" panose="00000900000000000000" pitchFamily="2" charset="0"/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A186685-DDF4-4293-96A9-15C486EEF822}"/>
              </a:ext>
            </a:extLst>
          </p:cNvPr>
          <p:cNvSpPr/>
          <p:nvPr/>
        </p:nvSpPr>
        <p:spPr>
          <a:xfrm>
            <a:off x="2297286" y="637777"/>
            <a:ext cx="288000" cy="288000"/>
          </a:xfrm>
          <a:prstGeom prst="ellipse">
            <a:avLst/>
          </a:prstGeom>
          <a:solidFill>
            <a:srgbClr val="0E7996"/>
          </a:solidFill>
          <a:ln>
            <a:solidFill>
              <a:srgbClr val="0E7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latin typeface="Nunito ExtraBold" panose="00000900000000000000" pitchFamily="2" charset="0"/>
              </a:rPr>
              <a:t>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32A7070-7350-4638-A7DF-E9D589608356}"/>
              </a:ext>
            </a:extLst>
          </p:cNvPr>
          <p:cNvSpPr/>
          <p:nvPr/>
        </p:nvSpPr>
        <p:spPr>
          <a:xfrm>
            <a:off x="25953" y="3155334"/>
            <a:ext cx="288000" cy="288000"/>
          </a:xfrm>
          <a:prstGeom prst="ellipse">
            <a:avLst/>
          </a:prstGeom>
          <a:solidFill>
            <a:srgbClr val="0E7996"/>
          </a:solidFill>
          <a:ln>
            <a:solidFill>
              <a:srgbClr val="0E7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latin typeface="Nunito ExtraBold" panose="00000900000000000000" pitchFamily="2" charset="0"/>
              </a:rPr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51F4221-7768-4E68-BA33-98AF215A6CB3}"/>
              </a:ext>
            </a:extLst>
          </p:cNvPr>
          <p:cNvSpPr/>
          <p:nvPr/>
        </p:nvSpPr>
        <p:spPr>
          <a:xfrm>
            <a:off x="1890373" y="3171584"/>
            <a:ext cx="288000" cy="288000"/>
          </a:xfrm>
          <a:prstGeom prst="ellipse">
            <a:avLst/>
          </a:prstGeom>
          <a:solidFill>
            <a:srgbClr val="0E7996"/>
          </a:solidFill>
          <a:ln>
            <a:solidFill>
              <a:srgbClr val="0E7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latin typeface="Nunito ExtraBold" panose="00000900000000000000" pitchFamily="2" charset="0"/>
              </a:rPr>
              <a:t>4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63C8F0B-EA2A-4306-9DF8-E437E34EBE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773" y="1171100"/>
            <a:ext cx="1774426" cy="90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7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5864</TotalTime>
  <Words>117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Nunito</vt:lpstr>
      <vt:lpstr>Nunito Black</vt:lpstr>
      <vt:lpstr>Nunito ExtraBold</vt:lpstr>
      <vt:lpstr>Roboto Slab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Lee</dc:creator>
  <cp:lastModifiedBy>Aidan Lee</cp:lastModifiedBy>
  <cp:revision>3</cp:revision>
  <dcterms:created xsi:type="dcterms:W3CDTF">2021-06-09T14:58:01Z</dcterms:created>
  <dcterms:modified xsi:type="dcterms:W3CDTF">2021-06-23T10:23:13Z</dcterms:modified>
</cp:coreProperties>
</file>