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83300" cy="6083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3" autoAdjust="0"/>
    <p:restoredTop sz="94660"/>
  </p:normalViewPr>
  <p:slideViewPr>
    <p:cSldViewPr snapToGrid="0">
      <p:cViewPr>
        <p:scale>
          <a:sx n="150" d="100"/>
          <a:sy n="150" d="100"/>
        </p:scale>
        <p:origin x="388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248" y="995577"/>
            <a:ext cx="5170805" cy="2117890"/>
          </a:xfrm>
        </p:spPr>
        <p:txBody>
          <a:bodyPr anchor="b"/>
          <a:lstStyle>
            <a:lvl1pPr algn="ctr">
              <a:defRPr sz="3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413" y="3195141"/>
            <a:ext cx="4562475" cy="1468722"/>
          </a:xfrm>
        </p:spPr>
        <p:txBody>
          <a:bodyPr/>
          <a:lstStyle>
            <a:lvl1pPr marL="0" indent="0" algn="ctr">
              <a:buNone/>
              <a:defRPr sz="1597"/>
            </a:lvl1pPr>
            <a:lvl2pPr marL="304175" indent="0" algn="ctr">
              <a:buNone/>
              <a:defRPr sz="1331"/>
            </a:lvl2pPr>
            <a:lvl3pPr marL="608350" indent="0" algn="ctr">
              <a:buNone/>
              <a:defRPr sz="1198"/>
            </a:lvl3pPr>
            <a:lvl4pPr marL="912525" indent="0" algn="ctr">
              <a:buNone/>
              <a:defRPr sz="1064"/>
            </a:lvl4pPr>
            <a:lvl5pPr marL="1216701" indent="0" algn="ctr">
              <a:buNone/>
              <a:defRPr sz="1064"/>
            </a:lvl5pPr>
            <a:lvl6pPr marL="1520876" indent="0" algn="ctr">
              <a:buNone/>
              <a:defRPr sz="1064"/>
            </a:lvl6pPr>
            <a:lvl7pPr marL="1825051" indent="0" algn="ctr">
              <a:buNone/>
              <a:defRPr sz="1064"/>
            </a:lvl7pPr>
            <a:lvl8pPr marL="2129226" indent="0" algn="ctr">
              <a:buNone/>
              <a:defRPr sz="1064"/>
            </a:lvl8pPr>
            <a:lvl9pPr marL="2433401" indent="0" algn="ctr">
              <a:buNone/>
              <a:defRPr sz="1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0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159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53362" y="323879"/>
            <a:ext cx="1311712" cy="51553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227" y="323879"/>
            <a:ext cx="3859093" cy="5155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3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139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59" y="1516602"/>
            <a:ext cx="5246846" cy="2530483"/>
          </a:xfrm>
        </p:spPr>
        <p:txBody>
          <a:bodyPr anchor="b"/>
          <a:lstStyle>
            <a:lvl1pPr>
              <a:defRPr sz="3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59" y="4071025"/>
            <a:ext cx="5246846" cy="1330721"/>
          </a:xfrm>
        </p:spPr>
        <p:txBody>
          <a:bodyPr/>
          <a:lstStyle>
            <a:lvl1pPr marL="0" indent="0">
              <a:buNone/>
              <a:defRPr sz="1597">
                <a:solidFill>
                  <a:schemeClr val="tx1"/>
                </a:solidFill>
              </a:defRPr>
            </a:lvl1pPr>
            <a:lvl2pPr marL="304175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2pPr>
            <a:lvl3pPr marL="60835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3pPr>
            <a:lvl4pPr marL="912525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4pPr>
            <a:lvl5pPr marL="1216701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5pPr>
            <a:lvl6pPr marL="15208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6pPr>
            <a:lvl7pPr marL="1825051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7pPr>
            <a:lvl8pPr marL="212922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8pPr>
            <a:lvl9pPr marL="2433401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07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227" y="1619397"/>
            <a:ext cx="2585403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9670" y="1619397"/>
            <a:ext cx="2585403" cy="385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1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19" y="323881"/>
            <a:ext cx="5246846" cy="1175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020" y="1491254"/>
            <a:ext cx="2573521" cy="730840"/>
          </a:xfrm>
        </p:spPr>
        <p:txBody>
          <a:bodyPr anchor="b"/>
          <a:lstStyle>
            <a:lvl1pPr marL="0" indent="0">
              <a:buNone/>
              <a:defRPr sz="1597" b="1"/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020" y="2222094"/>
            <a:ext cx="2573521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9671" y="1491254"/>
            <a:ext cx="2586195" cy="730840"/>
          </a:xfrm>
        </p:spPr>
        <p:txBody>
          <a:bodyPr anchor="b"/>
          <a:lstStyle>
            <a:lvl1pPr marL="0" indent="0">
              <a:buNone/>
              <a:defRPr sz="1597" b="1"/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9671" y="2222094"/>
            <a:ext cx="2586195" cy="3268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58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301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19" y="405553"/>
            <a:ext cx="1962023" cy="1419437"/>
          </a:xfrm>
        </p:spPr>
        <p:txBody>
          <a:bodyPr anchor="b"/>
          <a:lstStyle>
            <a:lvl1pPr>
              <a:defRPr sz="21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5" y="875884"/>
            <a:ext cx="3079671" cy="4323086"/>
          </a:xfrm>
        </p:spPr>
        <p:txBody>
          <a:bodyPr/>
          <a:lstStyle>
            <a:lvl1pPr>
              <a:defRPr sz="2129"/>
            </a:lvl1pPr>
            <a:lvl2pPr>
              <a:defRPr sz="1863"/>
            </a:lvl2pPr>
            <a:lvl3pPr>
              <a:defRPr sz="1597"/>
            </a:lvl3pPr>
            <a:lvl4pPr>
              <a:defRPr sz="1331"/>
            </a:lvl4pPr>
            <a:lvl5pPr>
              <a:defRPr sz="1331"/>
            </a:lvl5pPr>
            <a:lvl6pPr>
              <a:defRPr sz="1331"/>
            </a:lvl6pPr>
            <a:lvl7pPr>
              <a:defRPr sz="1331"/>
            </a:lvl7pPr>
            <a:lvl8pPr>
              <a:defRPr sz="1331"/>
            </a:lvl8pPr>
            <a:lvl9pPr>
              <a:defRPr sz="1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19" y="1824990"/>
            <a:ext cx="1962023" cy="3381020"/>
          </a:xfrm>
        </p:spPr>
        <p:txBody>
          <a:bodyPr/>
          <a:lstStyle>
            <a:lvl1pPr marL="0" indent="0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3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19" y="405553"/>
            <a:ext cx="1962023" cy="1419437"/>
          </a:xfrm>
        </p:spPr>
        <p:txBody>
          <a:bodyPr anchor="b"/>
          <a:lstStyle>
            <a:lvl1pPr>
              <a:defRPr sz="21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6195" y="875884"/>
            <a:ext cx="3079671" cy="4323086"/>
          </a:xfrm>
        </p:spPr>
        <p:txBody>
          <a:bodyPr anchor="t"/>
          <a:lstStyle>
            <a:lvl1pPr marL="0" indent="0">
              <a:buNone/>
              <a:defRPr sz="2129"/>
            </a:lvl1pPr>
            <a:lvl2pPr marL="304175" indent="0">
              <a:buNone/>
              <a:defRPr sz="1863"/>
            </a:lvl2pPr>
            <a:lvl3pPr marL="608350" indent="0">
              <a:buNone/>
              <a:defRPr sz="1597"/>
            </a:lvl3pPr>
            <a:lvl4pPr marL="912525" indent="0">
              <a:buNone/>
              <a:defRPr sz="1331"/>
            </a:lvl4pPr>
            <a:lvl5pPr marL="1216701" indent="0">
              <a:buNone/>
              <a:defRPr sz="1331"/>
            </a:lvl5pPr>
            <a:lvl6pPr marL="1520876" indent="0">
              <a:buNone/>
              <a:defRPr sz="1331"/>
            </a:lvl6pPr>
            <a:lvl7pPr marL="1825051" indent="0">
              <a:buNone/>
              <a:defRPr sz="1331"/>
            </a:lvl7pPr>
            <a:lvl8pPr marL="2129226" indent="0">
              <a:buNone/>
              <a:defRPr sz="1331"/>
            </a:lvl8pPr>
            <a:lvl9pPr marL="2433401" indent="0">
              <a:buNone/>
              <a:defRPr sz="1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19" y="1824990"/>
            <a:ext cx="1962023" cy="3381020"/>
          </a:xfrm>
        </p:spPr>
        <p:txBody>
          <a:bodyPr/>
          <a:lstStyle>
            <a:lvl1pPr marL="0" indent="0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5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227" y="323881"/>
            <a:ext cx="5246846" cy="117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227" y="1619397"/>
            <a:ext cx="5246846" cy="38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227" y="5638319"/>
            <a:ext cx="1368743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5093" y="5638319"/>
            <a:ext cx="2053114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6330" y="5638319"/>
            <a:ext cx="1368743" cy="32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937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8350" rtl="0" eaLnBrk="1" latinLnBrk="0" hangingPunct="1">
        <a:lnSpc>
          <a:spcPct val="90000"/>
        </a:lnSpc>
        <a:spcBef>
          <a:spcPct val="0"/>
        </a:spcBef>
        <a:buNone/>
        <a:defRPr sz="2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088" indent="-152088" algn="l" defTabSz="60835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56263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760438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3pPr>
      <a:lvl4pPr marL="1064613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368788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672963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977139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281314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585489" indent="-152088" algn="l" defTabSz="60835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304175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2pPr>
      <a:lvl3pPr marL="608350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12525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16701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20876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825051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129226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433401" algn="l" defTabSz="608350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C0C5A-205C-4D92-A53E-56B39CE8342B}"/>
              </a:ext>
            </a:extLst>
          </p:cNvPr>
          <p:cNvSpPr/>
          <p:nvPr/>
        </p:nvSpPr>
        <p:spPr>
          <a:xfrm>
            <a:off x="4344437" y="5687874"/>
            <a:ext cx="1755435" cy="395426"/>
          </a:xfrm>
          <a:prstGeom prst="rect">
            <a:avLst/>
          </a:prstGeom>
          <a:solidFill>
            <a:srgbClr val="44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67FEB-5D1F-44A1-83FC-5D25F6E9D743}"/>
              </a:ext>
            </a:extLst>
          </p:cNvPr>
          <p:cNvSpPr txBox="1"/>
          <p:nvPr/>
        </p:nvSpPr>
        <p:spPr>
          <a:xfrm>
            <a:off x="4344438" y="5707419"/>
            <a:ext cx="175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Next stop: </a:t>
            </a:r>
            <a:b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MY" sz="8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UCD Quinn School of Business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DDCA2-41C5-497F-9E8C-46B19D118AB4}"/>
              </a:ext>
            </a:extLst>
          </p:cNvPr>
          <p:cNvSpPr/>
          <p:nvPr/>
        </p:nvSpPr>
        <p:spPr>
          <a:xfrm>
            <a:off x="4344438" y="4988561"/>
            <a:ext cx="1755432" cy="722631"/>
          </a:xfrm>
          <a:prstGeom prst="rect">
            <a:avLst/>
          </a:prstGeom>
          <a:solidFill>
            <a:srgbClr val="309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446EAE-2300-4C07-B997-018C017B5076}"/>
              </a:ext>
            </a:extLst>
          </p:cNvPr>
          <p:cNvGrpSpPr/>
          <p:nvPr/>
        </p:nvGrpSpPr>
        <p:grpSpPr>
          <a:xfrm>
            <a:off x="4344437" y="5167384"/>
            <a:ext cx="1788827" cy="425011"/>
            <a:chOff x="1567386" y="5768416"/>
            <a:chExt cx="1698851" cy="403633"/>
          </a:xfrm>
        </p:grpSpPr>
        <p:pic>
          <p:nvPicPr>
            <p:cNvPr id="8" name="Picture 2" descr="UCD logo - The UCD Innovation Academy">
              <a:extLst>
                <a:ext uri="{FF2B5EF4-FFF2-40B4-BE49-F238E27FC236}">
                  <a16:creationId xmlns:a16="http://schemas.microsoft.com/office/drawing/2014/main" id="{4D32BB36-B73B-45D1-98E0-75F59B564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386" y="5778673"/>
              <a:ext cx="388704" cy="38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7D166F-03EB-4F3A-871C-61DAC5C09E8A}"/>
                </a:ext>
              </a:extLst>
            </p:cNvPr>
            <p:cNvSpPr txBox="1"/>
            <p:nvPr/>
          </p:nvSpPr>
          <p:spPr>
            <a:xfrm>
              <a:off x="2079716" y="5768416"/>
              <a:ext cx="1186521" cy="20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Arial" panose="020B0604020202020204" pitchFamily="34" charset="0"/>
                </a:rPr>
                <a:t>Centre of Mechanics </a:t>
              </a:r>
            </a:p>
          </p:txBody>
        </p:sp>
        <p:pic>
          <p:nvPicPr>
            <p:cNvPr id="10" name="Picture 2" descr="Möbius Strip -- from Wolfram MathWorld">
              <a:extLst>
                <a:ext uri="{FF2B5EF4-FFF2-40B4-BE49-F238E27FC236}">
                  <a16:creationId xmlns:a16="http://schemas.microsoft.com/office/drawing/2014/main" id="{7B229C34-3225-49F4-9DE6-99281D153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090" y="5800642"/>
              <a:ext cx="164944" cy="13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0176B-FAD0-427A-8DBF-80F430D90C80}"/>
                </a:ext>
              </a:extLst>
            </p:cNvPr>
            <p:cNvSpPr txBox="1"/>
            <p:nvPr/>
          </p:nvSpPr>
          <p:spPr>
            <a:xfrm>
              <a:off x="1862561" y="5938212"/>
              <a:ext cx="1379500" cy="2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00" dirty="0">
                  <a:solidFill>
                    <a:schemeClr val="bg1"/>
                  </a:solidFill>
                  <a:latin typeface="Nunito ExtraBold" panose="000009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Mechanics Fun Walk</a:t>
              </a:r>
              <a:endParaRPr lang="en-MY" sz="10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608F7-145F-4670-BD71-2DF2E64D1B16}"/>
              </a:ext>
            </a:extLst>
          </p:cNvPr>
          <p:cNvSpPr/>
          <p:nvPr/>
        </p:nvSpPr>
        <p:spPr>
          <a:xfrm>
            <a:off x="2904576" y="4988561"/>
            <a:ext cx="1439862" cy="1094739"/>
          </a:xfrm>
          <a:prstGeom prst="rect">
            <a:avLst/>
          </a:prstGeom>
          <a:solidFill>
            <a:srgbClr val="0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95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49CFA-2467-45BD-A4AE-FC05D7A2DCF6}"/>
              </a:ext>
            </a:extLst>
          </p:cNvPr>
          <p:cNvSpPr txBox="1"/>
          <p:nvPr/>
        </p:nvSpPr>
        <p:spPr>
          <a:xfrm>
            <a:off x="2948550" y="5153098"/>
            <a:ext cx="1395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28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Stop 1</a:t>
            </a:r>
          </a:p>
          <a:p>
            <a:pPr algn="ctr"/>
            <a:r>
              <a:rPr lang="en-MY" sz="16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of 8</a:t>
            </a:r>
            <a:endParaRPr lang="en-MY" sz="1050" dirty="0">
              <a:solidFill>
                <a:schemeClr val="bg1"/>
              </a:solidFill>
              <a:latin typeface="Nunito ExtraBold" panose="000009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A1261-765C-49C6-9E92-A34AEAD39C28}"/>
              </a:ext>
            </a:extLst>
          </p:cNvPr>
          <p:cNvGrpSpPr/>
          <p:nvPr/>
        </p:nvGrpSpPr>
        <p:grpSpPr>
          <a:xfrm>
            <a:off x="111350" y="4914021"/>
            <a:ext cx="2567470" cy="1243817"/>
            <a:chOff x="1182525" y="4154120"/>
            <a:chExt cx="2567470" cy="12438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309F1F-31E3-49C2-AF09-682653748D13}"/>
                </a:ext>
              </a:extLst>
            </p:cNvPr>
            <p:cNvGrpSpPr/>
            <p:nvPr/>
          </p:nvGrpSpPr>
          <p:grpSpPr>
            <a:xfrm>
              <a:off x="1182525" y="4154120"/>
              <a:ext cx="2567470" cy="1221328"/>
              <a:chOff x="1182525" y="4106322"/>
              <a:chExt cx="2567470" cy="1221328"/>
            </a:xfrm>
          </p:grpSpPr>
          <p:pic>
            <p:nvPicPr>
              <p:cNvPr id="17" name="Picture 2" descr="QR code - Wikipedia">
                <a:extLst>
                  <a:ext uri="{FF2B5EF4-FFF2-40B4-BE49-F238E27FC236}">
                    <a16:creationId xmlns:a16="http://schemas.microsoft.com/office/drawing/2014/main" id="{1812578C-7996-4838-BA4E-D50192C38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8667" y="4106322"/>
                <a:ext cx="1221328" cy="1221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B899D9-EC94-4001-824D-6CC3685BB10D}"/>
                  </a:ext>
                </a:extLst>
              </p:cNvPr>
              <p:cNvSpPr txBox="1"/>
              <p:nvPr/>
            </p:nvSpPr>
            <p:spPr>
              <a:xfrm>
                <a:off x="1182525" y="4194553"/>
                <a:ext cx="14178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400" dirty="0">
                    <a:latin typeface="Nunito ExtraBold" panose="000009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Scan</a:t>
                </a: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 for </a:t>
                </a:r>
                <a:b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</a:b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mechanical explanation!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9EECAA-FBF9-4286-AAC7-FF40D837FAE5}"/>
                </a:ext>
              </a:extLst>
            </p:cNvPr>
            <p:cNvSpPr txBox="1"/>
            <p:nvPr/>
          </p:nvSpPr>
          <p:spPr>
            <a:xfrm>
              <a:off x="1567355" y="4813162"/>
              <a:ext cx="648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200" b="1" dirty="0">
                  <a:latin typeface="Nunito" panose="000005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➔</a:t>
              </a:r>
              <a:endParaRPr lang="en-MY" sz="32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2DA9B4-B0A7-4428-AC71-9DE77FF3576C}"/>
              </a:ext>
            </a:extLst>
          </p:cNvPr>
          <p:cNvSpPr txBox="1"/>
          <p:nvPr/>
        </p:nvSpPr>
        <p:spPr>
          <a:xfrm>
            <a:off x="0" y="-1"/>
            <a:ext cx="6083300" cy="707886"/>
          </a:xfrm>
          <a:prstGeom prst="rect">
            <a:avLst/>
          </a:prstGeom>
          <a:solidFill>
            <a:srgbClr val="0E79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Nunito Black" panose="00000A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Tensegrity</a:t>
            </a:r>
          </a:p>
        </p:txBody>
      </p:sp>
      <p:pic>
        <p:nvPicPr>
          <p:cNvPr id="21" name="Picture 20" descr="A wooden ax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74C57B9-BEAD-41C6-ADFA-147FE14446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1" r="20853"/>
          <a:stretch/>
        </p:blipFill>
        <p:spPr>
          <a:xfrm>
            <a:off x="1934614" y="707885"/>
            <a:ext cx="2214071" cy="19383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4091B-8DDA-464B-B56C-8A418CB7F37D}"/>
              </a:ext>
            </a:extLst>
          </p:cNvPr>
          <p:cNvSpPr txBox="1"/>
          <p:nvPr/>
        </p:nvSpPr>
        <p:spPr>
          <a:xfrm>
            <a:off x="1" y="2734443"/>
            <a:ext cx="60832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Nunito" panose="00000500000000000000" pitchFamily="2" charset="0"/>
              </a:rPr>
              <a:t>The top platform </a:t>
            </a:r>
            <a:r>
              <a:rPr lang="en-MY" i="1" dirty="0">
                <a:latin typeface="Nunito" panose="00000500000000000000" pitchFamily="2" charset="0"/>
              </a:rPr>
              <a:t>looks</a:t>
            </a:r>
            <a:r>
              <a:rPr lang="en-MY" dirty="0">
                <a:latin typeface="Nunito" panose="00000500000000000000" pitchFamily="2" charset="0"/>
              </a:rPr>
              <a:t> like it’s </a:t>
            </a:r>
            <a:r>
              <a:rPr lang="en-MY" dirty="0">
                <a:latin typeface="Nunito ExtraBold" panose="00000900000000000000" pitchFamily="2" charset="0"/>
              </a:rPr>
              <a:t>floating</a:t>
            </a:r>
            <a:r>
              <a:rPr lang="en-MY" dirty="0">
                <a:latin typeface="Nunito" panose="00000500000000000000" pitchFamily="2" charset="0"/>
              </a:rPr>
              <a:t>, but it isn’t.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It is being held up entirely by </a:t>
            </a:r>
            <a:r>
              <a:rPr lang="en-MY" dirty="0">
                <a:latin typeface="Nunito ExtraBold" panose="00000900000000000000" pitchFamily="2" charset="0"/>
              </a:rPr>
              <a:t>string</a:t>
            </a:r>
            <a:r>
              <a:rPr lang="en-MY" dirty="0">
                <a:latin typeface="Nunito" panose="00000500000000000000" pitchFamily="2" charset="0"/>
              </a:rPr>
              <a:t>. 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How is this possible?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sz="1600" dirty="0">
                <a:latin typeface="Nunito ExtraBold" panose="00000900000000000000" pitchFamily="2" charset="0"/>
              </a:rPr>
              <a:t>Hint: </a:t>
            </a:r>
            <a:r>
              <a:rPr lang="en-MY" sz="1600" dirty="0">
                <a:latin typeface="Nunito" panose="00000500000000000000" pitchFamily="2" charset="0"/>
              </a:rPr>
              <a:t>It’s all about </a:t>
            </a:r>
            <a:r>
              <a:rPr lang="en-MY" sz="1600" dirty="0">
                <a:latin typeface="Nunito ExtraBold" panose="00000900000000000000" pitchFamily="2" charset="0"/>
              </a:rPr>
              <a:t>tension</a:t>
            </a:r>
            <a:r>
              <a:rPr lang="en-MY" sz="1600" dirty="0">
                <a:latin typeface="Nunito" panose="00000500000000000000" pitchFamily="2" charset="0"/>
              </a:rPr>
              <a:t>. The top is hanging off the bottom.</a:t>
            </a:r>
          </a:p>
        </p:txBody>
      </p:sp>
    </p:spTree>
    <p:extLst>
      <p:ext uri="{BB962C8B-B14F-4D97-AF65-F5344CB8AC3E}">
        <p14:creationId xmlns:p14="http://schemas.microsoft.com/office/powerpoint/2010/main" val="20606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Nunito Black</vt:lpstr>
      <vt:lpstr>Nunito ExtraBold</vt:lpstr>
      <vt:lpstr>Roboto Slab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Lee</dc:creator>
  <cp:lastModifiedBy>Aidan Lee</cp:lastModifiedBy>
  <cp:revision>1</cp:revision>
  <dcterms:created xsi:type="dcterms:W3CDTF">2021-06-28T14:49:40Z</dcterms:created>
  <dcterms:modified xsi:type="dcterms:W3CDTF">2021-06-28T15:43:24Z</dcterms:modified>
</cp:coreProperties>
</file>