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  <p15:guide id="3" pos="-17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6216"/>
  </p:normalViewPr>
  <p:slideViewPr>
    <p:cSldViewPr snapToObjects="1">
      <p:cViewPr varScale="1">
        <p:scale>
          <a:sx n="70" d="100"/>
          <a:sy n="70" d="100"/>
        </p:scale>
        <p:origin x="1260" y="78"/>
      </p:cViewPr>
      <p:guideLst>
        <p:guide orient="horz" pos="2158"/>
        <p:guide pos="2878"/>
        <p:guide pos="-17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1A692E-F388-4045-B9EF-DEC4E7783B3C}" type="datetime1">
              <a:rPr lang="ko-KR" altLang="en-US"/>
              <a:pPr>
                <a:defRPr lang="ko-KR" altLang="en-US"/>
              </a:pPr>
              <a:t>2015-09-22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ctrTitle"/>
          </p:nvPr>
        </p:nvSpPr>
        <p:spPr>
          <a:xfrm>
            <a:off x="457200" y="2090750"/>
            <a:ext cx="8229600" cy="13382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8BBE265A-22F7-44BD-ACB1-CB9C08EA180A}" type="datetime1">
              <a:rPr lang="ko-KR" altLang="en-US"/>
              <a:pPr>
                <a:defRPr lang="ko-KR" altLang="en-US"/>
              </a:pPr>
              <a:t>2015-09-22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ctrTitle"/>
          </p:nvPr>
        </p:nvSpPr>
        <p:spPr>
          <a:xfrm>
            <a:off x="457200" y="2643182"/>
            <a:ext cx="8229600" cy="11953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790563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2153994" y="2286000"/>
            <a:ext cx="5286375" cy="3714750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4636FB1-27D4-4E67-B20D-3BCEE43B5C5D}" type="datetime1">
              <a:rPr lang="ko-KR" altLang="en-US"/>
              <a:pPr>
                <a:defRPr lang="ko-KR" altLang="en-US"/>
              </a:pPr>
              <a:t>2015-09-22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4000" y="1882654"/>
            <a:ext cx="6516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8"/>
            <a:ext cx="1328718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FCDAAFA-C7F2-4DC7-BB13-B53F718584CA}" type="datetime1">
              <a:rPr lang="ko-KR" altLang="en-US"/>
              <a:pPr>
                <a:defRPr lang="ko-KR" altLang="en-US"/>
              </a:pPr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B1166D4-08A6-4FC3-BE4B-9423FE84D4BA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5956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459260" y="1368897"/>
            <a:ext cx="8237537" cy="4772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FDAC6B-5266-46D5-90C9-5CBCC20BEC07}" type="datetime1">
              <a:rPr lang="ko-KR" altLang="en-US"/>
              <a:pPr>
                <a:defRPr lang="ko-KR" altLang="en-US"/>
              </a:pPr>
              <a:t>2015-09-22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59A6B60-9B9C-43F5-831C-34D8B15D7E2F}" type="datetime1">
              <a:rPr lang="ko-KR" altLang="en-US"/>
              <a:pPr>
                <a:defRPr lang="ko-KR" altLang="en-US"/>
              </a:pPr>
              <a:t>2015-09-22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38502"/>
            <a:ext cx="7772400" cy="5492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1817589-2983-4CEC-926E-E9962F7F1FB4}" type="datetime1">
              <a:rPr lang="ko-KR" altLang="en-US"/>
              <a:pPr>
                <a:defRPr lang="ko-KR" altLang="en-US"/>
              </a:pPr>
              <a:t>2015-09-22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722313" y="3806828"/>
            <a:ext cx="8229600" cy="155099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660" y="300794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51BD666-1B38-4742-BD63-3F078C8B05BC}" type="datetime1">
              <a:rPr lang="ko-KR" altLang="en-US"/>
              <a:pPr>
                <a:defRPr lang="ko-KR" altLang="en-US"/>
              </a:pPr>
              <a:t>2015-09-22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F96936C-F57D-4BB5-B220-01CEA6519CC2}" type="datetime1">
              <a:rPr lang="ko-KR" altLang="en-US"/>
              <a:pPr>
                <a:defRPr lang="ko-KR" altLang="en-US"/>
              </a:pPr>
              <a:t>2015-09-22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2660" y="300794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9" y="306705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500173"/>
            <a:ext cx="82296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06F54842-B897-445B-8D4E-659182CD5575}" type="datetime1">
              <a:rPr lang="ko-KR" altLang="en-US"/>
              <a:pPr>
                <a:defRPr lang="ko-KR" altLang="en-US"/>
              </a:pPr>
              <a:t>2015-09-22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991" y="309547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7DF5C5D-20D7-4996-B58F-E8DB605CB010}" type="datetime1">
              <a:rPr lang="ko-KR" altLang="en-US"/>
              <a:pPr>
                <a:defRPr lang="ko-KR" altLang="en-US"/>
              </a:pPr>
              <a:t>2015-09-22</a:t>
            </a:fld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8806" y="760076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accent3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1357298"/>
            <a:ext cx="5486400" cy="3757610"/>
          </a:xfrm>
          <a:solidFill>
            <a:schemeClr val="tx2"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164150"/>
            <a:ext cx="54864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1BD86EE-83EE-4F46-85AF-C49434CAF04D}" type="datetime1">
              <a:rPr lang="ko-KR" altLang="en-US"/>
              <a:pPr>
                <a:defRPr lang="ko-KR" altLang="en-US"/>
              </a:pPr>
              <a:t>2015-09-22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무중력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F7A6147A-2CF4-46F8-80AF-747CC24C480D}" type="datetime1">
              <a:rPr lang="ko-KR" altLang="en-US"/>
              <a:pPr>
                <a:defRPr lang="ko-KR" altLang="en-US"/>
              </a:pPr>
              <a:t>2015-09-22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4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0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18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–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13414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16075" indent="-274638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8277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42252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9630" y="4423707"/>
            <a:ext cx="6400800" cy="68103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2</a:t>
            </a:r>
            <a:r>
              <a:rPr lang="en-US" altLang="ko-KR"/>
              <a:t>D</a:t>
            </a:r>
            <a:r>
              <a:rPr lang="ko-KR" altLang="en-US"/>
              <a:t>게임프로그래밍</a:t>
            </a:r>
          </a:p>
          <a:p>
            <a:pPr algn="r">
              <a:defRPr lang="ko-KR" altLang="en-US"/>
            </a:pPr>
            <a:r>
              <a:rPr lang="en-US" altLang="ko-KR"/>
              <a:t>2014180041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Into Space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7918"/>
            <a:ext cx="8229600" cy="9239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목차</a:t>
            </a:r>
          </a:p>
        </p:txBody>
      </p:sp>
      <p:sp>
        <p:nvSpPr>
          <p:cNvPr id="3" name="내용 개체 틀 7"/>
          <p:cNvSpPr>
            <a:spLocks noGrp="1"/>
          </p:cNvSpPr>
          <p:nvPr>
            <p:ph sz="quarter" idx="13"/>
          </p:nvPr>
        </p:nvSpPr>
        <p:spPr>
          <a:xfrm>
            <a:off x="453231" y="2060828"/>
            <a:ext cx="8237537" cy="388848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3000" dirty="0" smtClean="0"/>
              <a:t> 게임 컨셉</a:t>
            </a:r>
            <a:endParaRPr lang="ko-KR" altLang="en-US" sz="3000" dirty="0"/>
          </a:p>
          <a:p>
            <a:pPr>
              <a:defRPr lang="ko-KR" altLang="en-US"/>
            </a:pPr>
            <a:r>
              <a:rPr lang="ko-KR" altLang="en-US" sz="3000" dirty="0" smtClean="0"/>
              <a:t> 메인 </a:t>
            </a:r>
            <a:r>
              <a:rPr lang="ko-KR" altLang="en-US" sz="3000" dirty="0"/>
              <a:t>게임 화면 구성</a:t>
            </a:r>
          </a:p>
          <a:p>
            <a:pPr>
              <a:defRPr lang="ko-KR" altLang="en-US"/>
            </a:pPr>
            <a:r>
              <a:rPr lang="ko-KR" altLang="en-US" sz="3000" dirty="0" smtClean="0"/>
              <a:t> 게임 </a:t>
            </a:r>
            <a:r>
              <a:rPr lang="ko-KR" altLang="en-US" sz="3000" dirty="0"/>
              <a:t>실행 흐름</a:t>
            </a:r>
          </a:p>
          <a:p>
            <a:pPr>
              <a:defRPr lang="ko-KR" altLang="en-US"/>
            </a:pPr>
            <a:r>
              <a:rPr lang="ko-KR" altLang="en-US" sz="3000" dirty="0" smtClean="0"/>
              <a:t> 개발 </a:t>
            </a:r>
            <a:r>
              <a:rPr lang="ko-KR" altLang="en-US" sz="3000" dirty="0"/>
              <a:t>범위</a:t>
            </a:r>
          </a:p>
          <a:p>
            <a:pPr>
              <a:defRPr lang="ko-KR" altLang="en-US"/>
            </a:pPr>
            <a:r>
              <a:rPr lang="ko-KR" altLang="en-US" sz="3000" dirty="0" smtClean="0"/>
              <a:t> 개발 </a:t>
            </a:r>
            <a:r>
              <a:rPr lang="ko-KR" altLang="en-US" sz="3000" dirty="0"/>
              <a:t>계획</a:t>
            </a:r>
          </a:p>
          <a:p>
            <a:pPr>
              <a:defRPr lang="ko-KR" altLang="en-US"/>
            </a:pPr>
            <a:r>
              <a:rPr lang="ko-KR" altLang="en-US" sz="3000" dirty="0" smtClean="0"/>
              <a:t> 자체평가</a:t>
            </a:r>
            <a:endParaRPr lang="ko-KR" alt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게임 컨셉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868" y="5661310"/>
            <a:ext cx="64448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>
                <a:solidFill>
                  <a:schemeClr val="bg1"/>
                </a:solidFill>
              </a:rPr>
              <a:t>더 멀리 더 높이! 그리고 더 강하게!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48" y="1408908"/>
            <a:ext cx="5583704" cy="40464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메인 게임 화면 구성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058015"/>
            <a:ext cx="8229600" cy="5314210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107441" y="4399741"/>
            <a:ext cx="1368171" cy="685466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88252" y="4131088"/>
            <a:ext cx="1656207" cy="954119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416356" y="305956"/>
            <a:ext cx="1270444" cy="752059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467" y="4576858"/>
            <a:ext cx="936117" cy="364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내구도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1133" y="4287417"/>
            <a:ext cx="1463326" cy="641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연료량과</a:t>
            </a:r>
          </a:p>
          <a:p>
            <a:pPr>
              <a:defRPr lang="ko-KR" altLang="en-US"/>
            </a:pPr>
            <a:r>
              <a:rPr lang="ko-KR" altLang="en-US"/>
              <a:t> 부스터양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12797" y="502540"/>
            <a:ext cx="1174003" cy="362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일시정지</a:t>
            </a:r>
          </a:p>
        </p:txBody>
      </p:sp>
      <p:sp>
        <p:nvSpPr>
          <p:cNvPr id="13" name="왼쪽/오른쪽 화살표 12"/>
          <p:cNvSpPr/>
          <p:nvPr/>
        </p:nvSpPr>
        <p:spPr>
          <a:xfrm>
            <a:off x="3563874" y="4742474"/>
            <a:ext cx="2016252" cy="990814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67937" y="5013198"/>
            <a:ext cx="1512189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좌우이동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 rot="10806239">
            <a:off x="684297" y="1842319"/>
            <a:ext cx="1368171" cy="865349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91527" y="1927727"/>
            <a:ext cx="1368171" cy="642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진행시간과 돈보유양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게임 실행 흐름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800224"/>
            <a:ext cx="3810000" cy="3257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0036" y="1800225"/>
            <a:ext cx="3826764" cy="3222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182" y="5517261"/>
            <a:ext cx="3810000" cy="367284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돈을 먹고, 장애물을 피해야한다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6" y="5517261"/>
            <a:ext cx="3826764" cy="367284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연료가 다 ᄄᅠᆯ어지면 게임 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게임 실행 흐름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199" y="1709297"/>
            <a:ext cx="4114800" cy="3439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8027" y="1709297"/>
            <a:ext cx="4114800" cy="3439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249" y="5626798"/>
            <a:ext cx="3322701" cy="363093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게임이 끝난후 결과창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8072" y="5626798"/>
            <a:ext cx="3538728" cy="362522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상점에서 업그레이드가 가능하다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범위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24569"/>
              </p:ext>
            </p:extLst>
          </p:nvPr>
        </p:nvGraphicFramePr>
        <p:xfrm>
          <a:off x="491899" y="1229881"/>
          <a:ext cx="8225790" cy="5308139"/>
        </p:xfrm>
        <a:graphic>
          <a:graphicData uri="http://schemas.openxmlformats.org/drawingml/2006/table">
            <a:tbl>
              <a:tblPr firstRow="1" bandRow="1">
                <a:tableStyleId>{F8D88D6A-5F01-457D-8EC9-7B5F63248C40}</a:tableStyleId>
              </a:tblPr>
              <a:tblGrid>
                <a:gridCol w="137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21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err="1"/>
                        <a:t>최소범위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1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키보드 방향키로 좌우이동가능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err="1" smtClean="0"/>
                        <a:t>스페이스바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부스터추가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1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게임화면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내구도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연료량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돈과 시간 보유량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부스터연료량 표시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04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오브젝트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돈과 장애물 구현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높이에 따라 장애물 </a:t>
                      </a:r>
                      <a:endParaRPr lang="en-US" altLang="ko-KR" dirty="0" smtClean="0"/>
                    </a:p>
                    <a:p>
                      <a:pPr>
                        <a:defRPr lang="ko-KR" altLang="en-US"/>
                      </a:pPr>
                      <a:r>
                        <a:rPr lang="en-US" altLang="ko-KR" dirty="0" smtClean="0"/>
                        <a:t>AI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714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높아질수록 장애물의 빈도 증가와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바람의</a:t>
                      </a:r>
                      <a:r>
                        <a:rPr lang="ko-KR" altLang="en-US" baseline="0" dirty="0" smtClean="0"/>
                        <a:t> 저항을 받게 되어 이동 제약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오브젝트들도 바람에 영향을 </a:t>
                      </a:r>
                      <a:r>
                        <a:rPr lang="ko-KR" altLang="en-US" dirty="0" err="1" smtClean="0"/>
                        <a:t>받게됨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35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err="1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높이에 따른 돈 </a:t>
                      </a:r>
                      <a:r>
                        <a:rPr lang="ko-KR" altLang="en-US" dirty="0" err="1" smtClean="0"/>
                        <a:t>기본획득량</a:t>
                      </a:r>
                      <a:r>
                        <a:rPr lang="ko-KR" altLang="en-US" dirty="0" smtClean="0"/>
                        <a:t> 증가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일시정지 기능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달에 도착하면 승리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세이브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로드 기능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업적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퀘스트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31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 lang="ko-KR" altLang="en-US"/>
                      </a:pPr>
                      <a:r>
                        <a:rPr lang="ko-KR" altLang="en-US" dirty="0" smtClean="0"/>
                        <a:t>배경음악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플레이 화면 배경음악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상점 배경음악</a:t>
                      </a:r>
                      <a:endParaRPr lang="en-US" altLang="ko-KR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 lang="ko-KR" altLang="en-US"/>
                      </a:pPr>
                      <a:r>
                        <a:rPr lang="ko-KR" altLang="en-US" dirty="0" smtClean="0"/>
                        <a:t>효과음 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부스터소리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돈획득소리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장애물 </a:t>
                      </a:r>
                      <a:r>
                        <a:rPr lang="ko-KR" altLang="en-US" baseline="0" dirty="0" err="1" smtClean="0"/>
                        <a:t>충돌소리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바람소리</a:t>
                      </a:r>
                      <a:endParaRPr lang="ko-KR" altLang="en-US" dirty="0" smtClean="0"/>
                    </a:p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19936"/>
              </p:ext>
            </p:extLst>
          </p:nvPr>
        </p:nvGraphicFramePr>
        <p:xfrm>
          <a:off x="827480" y="1412720"/>
          <a:ext cx="7056980" cy="51047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3934">
                  <a:extLst>
                    <a:ext uri="{9D8B030D-6E8A-4147-A177-3AD203B41FA5}">
                      <a16:colId xmlns:a16="http://schemas.microsoft.com/office/drawing/2014/main" val="4124785772"/>
                    </a:ext>
                  </a:extLst>
                </a:gridCol>
                <a:gridCol w="6113046">
                  <a:extLst>
                    <a:ext uri="{9D8B030D-6E8A-4147-A177-3AD203B41FA5}">
                      <a16:colId xmlns:a16="http://schemas.microsoft.com/office/drawing/2014/main" val="3112550776"/>
                    </a:ext>
                  </a:extLst>
                </a:gridCol>
              </a:tblGrid>
              <a:tr h="510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리소스 수집</a:t>
                      </a:r>
                      <a:r>
                        <a:rPr lang="en-US" altLang="ko-KR" b="0" dirty="0" smtClean="0"/>
                        <a:t>(</a:t>
                      </a:r>
                      <a:r>
                        <a:rPr lang="ko-KR" altLang="en-US" b="0" dirty="0" smtClean="0"/>
                        <a:t>스프라이트와 사운드</a:t>
                      </a:r>
                      <a:r>
                        <a:rPr lang="en-US" altLang="ko-KR" b="0" dirty="0" smtClean="0"/>
                        <a:t>)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59811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입력 처리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맵 리소스 만들기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92024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이동 </a:t>
                      </a:r>
                      <a:r>
                        <a:rPr lang="ko-KR" altLang="en-US" dirty="0" err="1" smtClean="0"/>
                        <a:t>애니매이션</a:t>
                      </a:r>
                      <a:r>
                        <a:rPr lang="ko-KR" altLang="en-US" dirty="0" smtClean="0"/>
                        <a:t> 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장애물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3141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장애물과 충돌 체크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05247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오브젝트 추가와 충돌체크구현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60119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상점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바람 저항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861382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높이에 따른 난이도 조절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08569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메뉴 구성 및 사운드 넣기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10457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버그 수정과 추가 범위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24546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최종점검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16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098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7918"/>
            <a:ext cx="8229600" cy="923925"/>
          </a:xfrm>
        </p:spPr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11453001"/>
              </p:ext>
            </p:extLst>
          </p:nvPr>
        </p:nvGraphicFramePr>
        <p:xfrm>
          <a:off x="462004" y="2132818"/>
          <a:ext cx="8237538" cy="3322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769">
                  <a:extLst>
                    <a:ext uri="{9D8B030D-6E8A-4147-A177-3AD203B41FA5}">
                      <a16:colId xmlns:a16="http://schemas.microsoft.com/office/drawing/2014/main" val="2250120219"/>
                    </a:ext>
                  </a:extLst>
                </a:gridCol>
                <a:gridCol w="4118769">
                  <a:extLst>
                    <a:ext uri="{9D8B030D-6E8A-4147-A177-3AD203B41FA5}">
                      <a16:colId xmlns:a16="http://schemas.microsoft.com/office/drawing/2014/main" val="1688561227"/>
                    </a:ext>
                  </a:extLst>
                </a:gridCol>
              </a:tblGrid>
              <a:tr h="447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24163"/>
                  </a:ext>
                </a:extLst>
              </a:tr>
              <a:tr h="447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7903"/>
                  </a:ext>
                </a:extLst>
              </a:tr>
              <a:tr h="447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게임의 컨셉이 다 포함되었는가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90294"/>
                  </a:ext>
                </a:extLst>
              </a:tr>
              <a:tr h="447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메카닉의 제시가 잘되었는가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069556"/>
                  </a:ext>
                </a:extLst>
              </a:tr>
              <a:tr h="447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4020"/>
                  </a:ext>
                </a:extLst>
              </a:tr>
              <a:tr h="447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 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4825"/>
                  </a:ext>
                </a:extLst>
              </a:tr>
              <a:tr h="447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34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40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무중력">
  <a:themeElements>
    <a:clrScheme name="무중력">
      <a:dk1>
        <a:sysClr val="windowText" lastClr="000000"/>
      </a:dk1>
      <a:lt1>
        <a:sysClr val="window" lastClr="FFFFFF"/>
      </a:lt1>
      <a:dk2>
        <a:srgbClr val="466991"/>
      </a:dk2>
      <a:lt2>
        <a:srgbClr val="C9D6E5"/>
      </a:lt2>
      <a:accent1>
        <a:srgbClr val="477F9B"/>
      </a:accent1>
      <a:accent2>
        <a:srgbClr val="A2AFB7"/>
      </a:accent2>
      <a:accent3>
        <a:srgbClr val="434343"/>
      </a:accent3>
      <a:accent4>
        <a:srgbClr val="00B0F0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무중력">
      <a:majorFont>
        <a:latin typeface="Tahoma"/>
        <a:ea typeface="한컴 소망 B"/>
        <a:cs typeface=""/>
      </a:majorFont>
      <a:minorFont>
        <a:latin typeface="Tahoma"/>
        <a:ea typeface="함초롬돋움"/>
        <a:cs typeface=""/>
      </a:minorFont>
    </a:fontScheme>
    <a:fmtScheme name="무중력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2700" cap="sq" cmpd="dbl" algn="ctr">
          <a:solidFill>
            <a:schemeClr val="phClr">
              <a:shade val="8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5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0"/>
                <a:satMod val="350000"/>
              </a:schemeClr>
            </a:gs>
            <a:gs pos="100000">
              <a:schemeClr val="phClr">
                <a:tint val="80000"/>
                <a:shade val="8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alphaModFix/>
            <a:duotone>
              <a:schemeClr val="phClr">
                <a:shade val="50000"/>
                <a:alpha val="20000"/>
                <a:hueMod val="97000"/>
                <a:satMod val="200000"/>
                <a:lumMod val="60000"/>
              </a:schemeClr>
              <a:schemeClr val="phClr">
                <a:tint val="0"/>
                <a:alpha val="20000"/>
              </a:schemeClr>
            </a:duotone>
            <a:lum/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278</Words>
  <Application>Microsoft Office PowerPoint</Application>
  <PresentationFormat>화면 슬라이드 쇼(4:3)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한컴 소망 B</vt:lpstr>
      <vt:lpstr>함초롬돋움</vt:lpstr>
      <vt:lpstr>Arial</vt:lpstr>
      <vt:lpstr>Tahoma</vt:lpstr>
      <vt:lpstr>Wingdings</vt:lpstr>
      <vt:lpstr>무중력</vt:lpstr>
      <vt:lpstr>Into Space</vt:lpstr>
      <vt:lpstr>목차</vt:lpstr>
      <vt:lpstr>게임 컨셉</vt:lpstr>
      <vt:lpstr>메인 게임 화면 구성</vt:lpstr>
      <vt:lpstr>게임 실행 흐름</vt:lpstr>
      <vt:lpstr>게임 실행 흐름</vt:lpstr>
      <vt:lpstr>개발 범위</vt:lpstr>
      <vt:lpstr>개발 계획</vt:lpstr>
      <vt:lpstr>자체 평가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우주선 날리기</dc:title>
  <dc:creator>JU</dc:creator>
  <cp:lastModifiedBy>JU J</cp:lastModifiedBy>
  <cp:revision>14</cp:revision>
  <dcterms:created xsi:type="dcterms:W3CDTF">2015-09-22T05:38:08Z</dcterms:created>
  <dcterms:modified xsi:type="dcterms:W3CDTF">2015-09-22T16:01:09Z</dcterms:modified>
</cp:coreProperties>
</file>