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307" r:id="rId22"/>
    <p:sldId id="308" r:id="rId23"/>
    <p:sldId id="283" r:id="rId24"/>
    <p:sldId id="309" r:id="rId25"/>
    <p:sldId id="301" r:id="rId26"/>
    <p:sldId id="292" r:id="rId27"/>
    <p:sldId id="306" r:id="rId28"/>
    <p:sldId id="311" r:id="rId29"/>
    <p:sldId id="312" r:id="rId30"/>
    <p:sldId id="313" r:id="rId31"/>
    <p:sldId id="314" r:id="rId32"/>
    <p:sldId id="285" r:id="rId33"/>
    <p:sldId id="286" r:id="rId34"/>
    <p:sldId id="310" r:id="rId35"/>
    <p:sldId id="287" r:id="rId36"/>
    <p:sldId id="288" r:id="rId37"/>
    <p:sldId id="289" r:id="rId38"/>
    <p:sldId id="290" r:id="rId39"/>
    <p:sldId id="291" r:id="rId40"/>
    <p:sldId id="293" r:id="rId41"/>
    <p:sldId id="294" r:id="rId42"/>
    <p:sldId id="295" r:id="rId43"/>
    <p:sldId id="303" r:id="rId44"/>
    <p:sldId id="296" r:id="rId45"/>
    <p:sldId id="304" r:id="rId46"/>
    <p:sldId id="298" r:id="rId47"/>
    <p:sldId id="305" r:id="rId48"/>
    <p:sldId id="299" r:id="rId49"/>
    <p:sldId id="30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66483" autoAdjust="0"/>
  </p:normalViewPr>
  <p:slideViewPr>
    <p:cSldViewPr snapToGrid="0">
      <p:cViewPr varScale="1">
        <p:scale>
          <a:sx n="48" d="100"/>
          <a:sy n="48" d="100"/>
        </p:scale>
        <p:origin x="1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6022A-70CB-456D-B770-CA8557B6D4ED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27C4D-2C33-4960-BB05-184D2CBB7D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509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66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531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748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463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005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588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561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6324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844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647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23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26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147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602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046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37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518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86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54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872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84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48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620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660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7EE1-4077-49F0-BE8C-1374E7E7B75B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47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D7E3-C6FB-860D-64ED-8491A089D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3E358-F8EB-2810-E27F-766BE46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7DA3-5A09-2634-621A-8BB3700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AD89-286C-E180-FBA8-88C3B0C3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4C95-86B3-E9C6-1C15-79C56444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72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BEA1-67FE-B318-E348-237ABAC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52BBB-E93D-DAE5-4B8E-2CEE35DA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3A9F-3D94-7B9F-3CFD-905D266D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C8B3-B1F8-09A5-9469-CC44D757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177C-F7DF-6DCE-F703-457C69C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371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AA4F0-7720-2CC2-0B35-BD0F53F42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9951-393C-07D9-DF95-71576279D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1D00-7370-5D4B-4153-940182F4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5069-2F13-8398-FF5C-C951757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7415-523B-B481-3BD8-5B40F68E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22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B7A0-86E8-6F41-6E1E-4AF7A668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1D51-42FC-CEE5-E71C-E422ACD6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878D-00BA-2D6B-007D-BFA2D04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C437-DCFE-97FF-AD7B-89D915F1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43C4-2AE9-DDC4-F5F8-B5DF1DC5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27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DFD2-1988-10B8-A081-0C00B8F9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9897-759E-94CB-0421-63CDF9EF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D803-B3E8-93C6-BC57-0EE84521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CC01-5C47-920E-275B-F2835C91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7707-465B-51AC-174E-1D3D52E6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66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E8D3-A677-B495-B20A-7DDC4D1D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BEBB-440B-A852-63F7-25F45488E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E69BB-A6EC-25F7-C6E4-87485C854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481D-C604-0BAF-B9CB-2C0AD50F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483DD-ABD8-F01E-4000-FDA6818F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E8AE-24CB-3ED6-283C-CAF9CCC0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0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8B5-4DBB-AD7B-C2EA-406E9C79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2878D-06E0-7802-B28E-1D892751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CC903-C775-17CA-2D05-71007657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D1FEF-C957-6BB8-5662-FA043795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27A6F-E734-F460-086D-31AFF764E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AD29-001D-33B7-20CE-E5F134C9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49C31-C2ED-2F76-7DF6-26DD96E5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3E861-1770-224B-90A8-B7545268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54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95A-4779-89FF-489C-83586A1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6B16-07DF-487C-1EAE-AFAEF745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85F94-91A4-E123-A9FD-8452C042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27C0F-8ACE-5E8A-F162-CAD3C43A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73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270E5-C846-96F8-6344-92311711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62F7-BAFE-380C-941E-70DA65E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B5E4-9EC0-D4DE-1E66-FCC540E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75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03D6-7024-EC99-9BB8-E7811D99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6891-AE74-E7B4-B878-22032F33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BB68F-2AE2-FAB0-17AB-C4551B31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C57F-39DA-249E-577C-1E4A1611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FD8DE-E260-06B0-822C-F88F43A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E05B2-EA53-27DE-93CE-68BD9959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33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C3EE-393E-C26D-079D-EBA97F1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E389-B7BE-EBB3-7216-87F1F37E4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D321-FF83-0D71-8966-0DF05C9A5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01287-3E7C-7C2F-3AC3-5C9B95D9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8880-3105-6983-FD6E-632D33FE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1206-4332-D127-CEC5-8618C02B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92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A9911-CC04-A508-4696-6934AE3D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062AB-E09D-AC93-7F96-719D946F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EB2A-EF27-21D6-B669-A2C345D57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C16A-FBE1-4C8A-AACF-CF7AC5BBB409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0F27-10CB-A0F9-F2F3-03985B9A1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400D-2918-732F-04A0-3CD6CD22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41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.apache.org/download/index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844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8000" dirty="0"/>
              <a:t>Web Development 3</a:t>
            </a:r>
          </a:p>
          <a:p>
            <a:pPr marL="0" indent="0" algn="ctr">
              <a:buNone/>
            </a:pPr>
            <a:r>
              <a:rPr lang="en-GB" sz="8000" dirty="0"/>
              <a:t>Web Introduction</a:t>
            </a:r>
            <a:endParaRPr lang="en-IE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8F2DC-6D5B-301B-BB23-BBA2B3119BED}"/>
              </a:ext>
            </a:extLst>
          </p:cNvPr>
          <p:cNvSpPr txBox="1"/>
          <p:nvPr/>
        </p:nvSpPr>
        <p:spPr>
          <a:xfrm>
            <a:off x="0" y="499456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Ashley Cahill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ashley.cahill@tus.ie</a:t>
            </a:r>
            <a:endParaRPr kumimoji="0" lang="en-I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00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History of The Internet, W3C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1355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In October 1994, Tim Berners-Lee founded an  organization – called the World Wide Web consortium  (W3C).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6C10E5-64D2-474B-B225-A5D37F241338}"/>
              </a:ext>
            </a:extLst>
          </p:cNvPr>
          <p:cNvSpPr txBox="1">
            <a:spLocks/>
          </p:cNvSpPr>
          <p:nvPr/>
        </p:nvSpPr>
        <p:spPr>
          <a:xfrm>
            <a:off x="838200" y="4238115"/>
            <a:ext cx="10515600" cy="144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technologies standardised by the W3C are called “Recommendations”.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106F04-6DAE-4C44-A811-A0CF9840CD34}"/>
              </a:ext>
            </a:extLst>
          </p:cNvPr>
          <p:cNvSpPr txBox="1">
            <a:spLocks/>
          </p:cNvSpPr>
          <p:nvPr/>
        </p:nvSpPr>
        <p:spPr>
          <a:xfrm>
            <a:off x="838200" y="3425519"/>
            <a:ext cx="10515600" cy="6383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W3C is now a standards organization.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768E9F-0CD9-4E95-8CEA-F181FE5CB2A3}"/>
              </a:ext>
            </a:extLst>
          </p:cNvPr>
          <p:cNvSpPr txBox="1">
            <a:spLocks/>
          </p:cNvSpPr>
          <p:nvPr/>
        </p:nvSpPr>
        <p:spPr>
          <a:xfrm>
            <a:off x="838200" y="2665055"/>
            <a:ext cx="10515600" cy="6383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W3C’s primary goal is to make the web universally  accessible.</a:t>
            </a:r>
          </a:p>
        </p:txBody>
      </p:sp>
    </p:spTree>
    <p:extLst>
      <p:ext uri="{BB962C8B-B14F-4D97-AF65-F5344CB8AC3E}">
        <p14:creationId xmlns:p14="http://schemas.microsoft.com/office/powerpoint/2010/main" val="429097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History of The Internet, W3C (contd.)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W3C recommendations include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XHTML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CSS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HTML (now considered legacy)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XML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HTML5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PNG (Portable Network Graphic)</a:t>
            </a:r>
          </a:p>
          <a:p>
            <a:pPr>
              <a:lnSpc>
                <a:spcPct val="150000"/>
              </a:lnSpc>
            </a:pPr>
            <a:r>
              <a:rPr lang="en-GB" dirty="0"/>
              <a:t>Reference www.w3.org</a:t>
            </a:r>
          </a:p>
        </p:txBody>
      </p:sp>
    </p:spTree>
    <p:extLst>
      <p:ext uri="{BB962C8B-B14F-4D97-AF65-F5344CB8AC3E}">
        <p14:creationId xmlns:p14="http://schemas.microsoft.com/office/powerpoint/2010/main" val="3466016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45"/>
            <a:ext cx="12192000" cy="638505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History of The Internet, Timeline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819"/>
            <a:ext cx="10515600" cy="63850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Recap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97836-0DA4-8853-7155-DACE98261B2B}"/>
              </a:ext>
            </a:extLst>
          </p:cNvPr>
          <p:cNvSpPr txBox="1"/>
          <p:nvPr/>
        </p:nvSpPr>
        <p:spPr>
          <a:xfrm>
            <a:off x="2174669" y="8076922"/>
            <a:ext cx="1035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https://www.broadbandsearch.net/blog/who-invented-the-internet-full-history</a:t>
            </a:r>
          </a:p>
        </p:txBody>
      </p:sp>
      <p:pic>
        <p:nvPicPr>
          <p:cNvPr id="6" name="Picture 2" descr="https://cdn.broadbandsearch.net/2022/8/1659369390551-Timeline_of_the_Internet.png">
            <a:extLst>
              <a:ext uri="{FF2B5EF4-FFF2-40B4-BE49-F238E27FC236}">
                <a16:creationId xmlns:a16="http://schemas.microsoft.com/office/drawing/2014/main" id="{9B47DA97-CA00-4CA6-B234-F582A3F4A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5" y="1070075"/>
            <a:ext cx="11046357" cy="521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C3DB48-9A0F-4434-9C89-947C2AD61DF5}"/>
              </a:ext>
            </a:extLst>
          </p:cNvPr>
          <p:cNvSpPr/>
          <p:nvPr/>
        </p:nvSpPr>
        <p:spPr>
          <a:xfrm>
            <a:off x="125185" y="6450471"/>
            <a:ext cx="11435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https://www.broadbandsearch.net/blog/who-invented-the-internet-full-history</a:t>
            </a:r>
          </a:p>
        </p:txBody>
      </p:sp>
    </p:spTree>
    <p:extLst>
      <p:ext uri="{BB962C8B-B14F-4D97-AF65-F5344CB8AC3E}">
        <p14:creationId xmlns:p14="http://schemas.microsoft.com/office/powerpoint/2010/main" val="103554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87"/>
            <a:ext cx="12192000" cy="609296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Architecture of The Internet</a:t>
            </a:r>
            <a:endParaRPr lang="en-IE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856C2-14E5-BD32-5C57-D58FB71CE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61" y="751114"/>
            <a:ext cx="8292266" cy="59426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2ED882-8D19-439C-CA29-2EE2A10DE4BE}"/>
              </a:ext>
            </a:extLst>
          </p:cNvPr>
          <p:cNvSpPr txBox="1"/>
          <p:nvPr/>
        </p:nvSpPr>
        <p:spPr>
          <a:xfrm>
            <a:off x="8523629" y="2809952"/>
            <a:ext cx="3048000" cy="1238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1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LAN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– </a:t>
            </a:r>
            <a:r>
              <a:rPr kumimoji="0" lang="en-GB" sz="1800" b="0" i="0" u="none" strike="noStrike" kern="1200" cap="none" spc="1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Local Area Network</a:t>
            </a:r>
          </a:p>
          <a:p>
            <a:pPr marL="12700" marR="5080" lvl="0" indent="0" algn="l" defTabSz="914400" rtl="0" eaLnBrk="1" fontAlgn="auto" latinLnBrk="0" hangingPunct="1">
              <a:lnSpc>
                <a:spcPct val="101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5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IXP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– </a:t>
            </a:r>
            <a:r>
              <a:rPr kumimoji="0" lang="en-GB" sz="1800" b="0" i="0" u="none" strike="noStrike" kern="1200" cap="none" spc="5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Internet Exchange</a:t>
            </a:r>
            <a:r>
              <a:rPr kumimoji="0" lang="en-GB" sz="1800" b="0" i="0" u="none" strike="noStrike" kern="1200" cap="none" spc="9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Point</a:t>
            </a:r>
          </a:p>
          <a:p>
            <a:pPr marL="12700" marR="5080" lvl="0" indent="0" algn="l" defTabSz="914400" rtl="0" eaLnBrk="1" fontAlgn="auto" latinLnBrk="0" hangingPunct="1">
              <a:lnSpc>
                <a:spcPct val="101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-15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WAN 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– </a:t>
            </a:r>
            <a:r>
              <a:rPr kumimoji="0" lang="en-IE" sz="1800" b="0" i="0" u="none" strike="noStrike" kern="1200" cap="none" spc="15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Wide </a:t>
            </a:r>
            <a:r>
              <a:rPr kumimoji="0" lang="en-IE" sz="1800" b="0" i="0" u="none" strike="noStrike" kern="1200" cap="none" spc="1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Area</a:t>
            </a:r>
            <a:r>
              <a:rPr kumimoji="0" lang="en-IE" sz="1800" b="0" i="0" u="none" strike="noStrike" kern="1200" cap="none" spc="6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lang="en-IE" sz="1800" b="0" i="0" u="none" strike="noStrike" kern="1200" cap="none" spc="1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79840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882"/>
            <a:ext cx="12192000" cy="865821"/>
          </a:xfrm>
        </p:spPr>
        <p:txBody>
          <a:bodyPr/>
          <a:lstStyle/>
          <a:p>
            <a:pPr algn="ctr"/>
            <a:r>
              <a:rPr lang="en-GB" b="1" dirty="0"/>
              <a:t>Architecture of (typical) Web Application</a:t>
            </a:r>
            <a:endParaRPr lang="en-IE" b="1" dirty="0"/>
          </a:p>
        </p:txBody>
      </p:sp>
      <p:grpSp>
        <p:nvGrpSpPr>
          <p:cNvPr id="6" name="object 10">
            <a:extLst>
              <a:ext uri="{FF2B5EF4-FFF2-40B4-BE49-F238E27FC236}">
                <a16:creationId xmlns:a16="http://schemas.microsoft.com/office/drawing/2014/main" id="{821AAF80-40DB-3970-D9E5-6F5B8E2C4CF4}"/>
              </a:ext>
            </a:extLst>
          </p:cNvPr>
          <p:cNvGrpSpPr/>
          <p:nvPr/>
        </p:nvGrpSpPr>
        <p:grpSpPr>
          <a:xfrm>
            <a:off x="1049703" y="1191402"/>
            <a:ext cx="9200515" cy="4112895"/>
            <a:chOff x="690527" y="1143328"/>
            <a:chExt cx="9200515" cy="4112895"/>
          </a:xfrm>
        </p:grpSpPr>
        <p:sp>
          <p:nvSpPr>
            <p:cNvPr id="7" name="object 11">
              <a:extLst>
                <a:ext uri="{FF2B5EF4-FFF2-40B4-BE49-F238E27FC236}">
                  <a16:creationId xmlns:a16="http://schemas.microsoft.com/office/drawing/2014/main" id="{A178856A-AE1F-8B7F-FEE3-179DEECD9E8A}"/>
                </a:ext>
              </a:extLst>
            </p:cNvPr>
            <p:cNvSpPr/>
            <p:nvPr/>
          </p:nvSpPr>
          <p:spPr>
            <a:xfrm>
              <a:off x="931672" y="1616455"/>
              <a:ext cx="8948928" cy="33588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bject 12">
              <a:extLst>
                <a:ext uri="{FF2B5EF4-FFF2-40B4-BE49-F238E27FC236}">
                  <a16:creationId xmlns:a16="http://schemas.microsoft.com/office/drawing/2014/main" id="{5C055976-A681-232C-0BDB-F4F34097A8AA}"/>
                </a:ext>
              </a:extLst>
            </p:cNvPr>
            <p:cNvSpPr/>
            <p:nvPr/>
          </p:nvSpPr>
          <p:spPr>
            <a:xfrm>
              <a:off x="700740" y="1153540"/>
              <a:ext cx="1930400" cy="4092575"/>
            </a:xfrm>
            <a:custGeom>
              <a:avLst/>
              <a:gdLst/>
              <a:ahLst/>
              <a:cxnLst/>
              <a:rect l="l" t="t" r="r" b="b"/>
              <a:pathLst>
                <a:path w="1930400" h="4092575">
                  <a:moveTo>
                    <a:pt x="0" y="321714"/>
                  </a:moveTo>
                  <a:lnTo>
                    <a:pt x="3488" y="274174"/>
                  </a:lnTo>
                  <a:lnTo>
                    <a:pt x="13621" y="228799"/>
                  </a:lnTo>
                  <a:lnTo>
                    <a:pt x="29901" y="186088"/>
                  </a:lnTo>
                  <a:lnTo>
                    <a:pt x="51830" y="146537"/>
                  </a:lnTo>
                  <a:lnTo>
                    <a:pt x="78911" y="110646"/>
                  </a:lnTo>
                  <a:lnTo>
                    <a:pt x="110646" y="78911"/>
                  </a:lnTo>
                  <a:lnTo>
                    <a:pt x="146537" y="51830"/>
                  </a:lnTo>
                  <a:lnTo>
                    <a:pt x="186088" y="29901"/>
                  </a:lnTo>
                  <a:lnTo>
                    <a:pt x="228799" y="13621"/>
                  </a:lnTo>
                  <a:lnTo>
                    <a:pt x="274174" y="3488"/>
                  </a:lnTo>
                  <a:lnTo>
                    <a:pt x="321714" y="0"/>
                  </a:lnTo>
                  <a:lnTo>
                    <a:pt x="1608525" y="0"/>
                  </a:lnTo>
                  <a:lnTo>
                    <a:pt x="1656065" y="3488"/>
                  </a:lnTo>
                  <a:lnTo>
                    <a:pt x="1701440" y="13621"/>
                  </a:lnTo>
                  <a:lnTo>
                    <a:pt x="1744151" y="29901"/>
                  </a:lnTo>
                  <a:lnTo>
                    <a:pt x="1783700" y="51830"/>
                  </a:lnTo>
                  <a:lnTo>
                    <a:pt x="1819591" y="78911"/>
                  </a:lnTo>
                  <a:lnTo>
                    <a:pt x="1851325" y="110646"/>
                  </a:lnTo>
                  <a:lnTo>
                    <a:pt x="1878406" y="146537"/>
                  </a:lnTo>
                  <a:lnTo>
                    <a:pt x="1900334" y="186088"/>
                  </a:lnTo>
                  <a:lnTo>
                    <a:pt x="1916614" y="228799"/>
                  </a:lnTo>
                  <a:lnTo>
                    <a:pt x="1926746" y="274174"/>
                  </a:lnTo>
                  <a:lnTo>
                    <a:pt x="1930234" y="321714"/>
                  </a:lnTo>
                  <a:lnTo>
                    <a:pt x="1930234" y="3770252"/>
                  </a:lnTo>
                  <a:lnTo>
                    <a:pt x="1926746" y="3817793"/>
                  </a:lnTo>
                  <a:lnTo>
                    <a:pt x="1916614" y="3863168"/>
                  </a:lnTo>
                  <a:lnTo>
                    <a:pt x="1900334" y="3905880"/>
                  </a:lnTo>
                  <a:lnTo>
                    <a:pt x="1878406" y="3945431"/>
                  </a:lnTo>
                  <a:lnTo>
                    <a:pt x="1851325" y="3981323"/>
                  </a:lnTo>
                  <a:lnTo>
                    <a:pt x="1819591" y="4013059"/>
                  </a:lnTo>
                  <a:lnTo>
                    <a:pt x="1783700" y="4040141"/>
                  </a:lnTo>
                  <a:lnTo>
                    <a:pt x="1744151" y="4062071"/>
                  </a:lnTo>
                  <a:lnTo>
                    <a:pt x="1701440" y="4078351"/>
                  </a:lnTo>
                  <a:lnTo>
                    <a:pt x="1656065" y="4088484"/>
                  </a:lnTo>
                  <a:lnTo>
                    <a:pt x="1608525" y="4091973"/>
                  </a:lnTo>
                  <a:lnTo>
                    <a:pt x="321714" y="4091973"/>
                  </a:lnTo>
                  <a:lnTo>
                    <a:pt x="274174" y="4088484"/>
                  </a:lnTo>
                  <a:lnTo>
                    <a:pt x="228799" y="4078351"/>
                  </a:lnTo>
                  <a:lnTo>
                    <a:pt x="186088" y="4062071"/>
                  </a:lnTo>
                  <a:lnTo>
                    <a:pt x="146537" y="4040141"/>
                  </a:lnTo>
                  <a:lnTo>
                    <a:pt x="110646" y="4013059"/>
                  </a:lnTo>
                  <a:lnTo>
                    <a:pt x="78911" y="3981323"/>
                  </a:lnTo>
                  <a:lnTo>
                    <a:pt x="51830" y="3945431"/>
                  </a:lnTo>
                  <a:lnTo>
                    <a:pt x="29901" y="3905880"/>
                  </a:lnTo>
                  <a:lnTo>
                    <a:pt x="13621" y="3863168"/>
                  </a:lnTo>
                  <a:lnTo>
                    <a:pt x="3488" y="3817793"/>
                  </a:lnTo>
                  <a:lnTo>
                    <a:pt x="0" y="3770252"/>
                  </a:lnTo>
                  <a:lnTo>
                    <a:pt x="0" y="321714"/>
                  </a:lnTo>
                  <a:close/>
                </a:path>
              </a:pathLst>
            </a:custGeom>
            <a:ln w="20425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7985D549-92DA-7394-EC92-F182090914E5}"/>
                </a:ext>
              </a:extLst>
            </p:cNvPr>
            <p:cNvSpPr/>
            <p:nvPr/>
          </p:nvSpPr>
          <p:spPr>
            <a:xfrm>
              <a:off x="5565495" y="1153540"/>
              <a:ext cx="1930400" cy="4092575"/>
            </a:xfrm>
            <a:custGeom>
              <a:avLst/>
              <a:gdLst/>
              <a:ahLst/>
              <a:cxnLst/>
              <a:rect l="l" t="t" r="r" b="b"/>
              <a:pathLst>
                <a:path w="1930400" h="4092575">
                  <a:moveTo>
                    <a:pt x="0" y="321714"/>
                  </a:moveTo>
                  <a:lnTo>
                    <a:pt x="3488" y="274174"/>
                  </a:lnTo>
                  <a:lnTo>
                    <a:pt x="13621" y="228799"/>
                  </a:lnTo>
                  <a:lnTo>
                    <a:pt x="29901" y="186088"/>
                  </a:lnTo>
                  <a:lnTo>
                    <a:pt x="51830" y="146537"/>
                  </a:lnTo>
                  <a:lnTo>
                    <a:pt x="78911" y="110646"/>
                  </a:lnTo>
                  <a:lnTo>
                    <a:pt x="110646" y="78911"/>
                  </a:lnTo>
                  <a:lnTo>
                    <a:pt x="146537" y="51830"/>
                  </a:lnTo>
                  <a:lnTo>
                    <a:pt x="186088" y="29901"/>
                  </a:lnTo>
                  <a:lnTo>
                    <a:pt x="228799" y="13621"/>
                  </a:lnTo>
                  <a:lnTo>
                    <a:pt x="274174" y="3488"/>
                  </a:lnTo>
                  <a:lnTo>
                    <a:pt x="321714" y="0"/>
                  </a:lnTo>
                  <a:lnTo>
                    <a:pt x="1608525" y="0"/>
                  </a:lnTo>
                  <a:lnTo>
                    <a:pt x="1656065" y="3488"/>
                  </a:lnTo>
                  <a:lnTo>
                    <a:pt x="1701440" y="13621"/>
                  </a:lnTo>
                  <a:lnTo>
                    <a:pt x="1744151" y="29901"/>
                  </a:lnTo>
                  <a:lnTo>
                    <a:pt x="1783700" y="51830"/>
                  </a:lnTo>
                  <a:lnTo>
                    <a:pt x="1819591" y="78911"/>
                  </a:lnTo>
                  <a:lnTo>
                    <a:pt x="1851325" y="110646"/>
                  </a:lnTo>
                  <a:lnTo>
                    <a:pt x="1878406" y="146537"/>
                  </a:lnTo>
                  <a:lnTo>
                    <a:pt x="1900334" y="186088"/>
                  </a:lnTo>
                  <a:lnTo>
                    <a:pt x="1916614" y="228799"/>
                  </a:lnTo>
                  <a:lnTo>
                    <a:pt x="1926746" y="274174"/>
                  </a:lnTo>
                  <a:lnTo>
                    <a:pt x="1930234" y="321714"/>
                  </a:lnTo>
                  <a:lnTo>
                    <a:pt x="1930234" y="3770252"/>
                  </a:lnTo>
                  <a:lnTo>
                    <a:pt x="1926746" y="3817793"/>
                  </a:lnTo>
                  <a:lnTo>
                    <a:pt x="1916614" y="3863168"/>
                  </a:lnTo>
                  <a:lnTo>
                    <a:pt x="1900334" y="3905880"/>
                  </a:lnTo>
                  <a:lnTo>
                    <a:pt x="1878406" y="3945431"/>
                  </a:lnTo>
                  <a:lnTo>
                    <a:pt x="1851325" y="3981323"/>
                  </a:lnTo>
                  <a:lnTo>
                    <a:pt x="1819591" y="4013059"/>
                  </a:lnTo>
                  <a:lnTo>
                    <a:pt x="1783700" y="4040141"/>
                  </a:lnTo>
                  <a:lnTo>
                    <a:pt x="1744151" y="4062071"/>
                  </a:lnTo>
                  <a:lnTo>
                    <a:pt x="1701440" y="4078351"/>
                  </a:lnTo>
                  <a:lnTo>
                    <a:pt x="1656065" y="4088484"/>
                  </a:lnTo>
                  <a:lnTo>
                    <a:pt x="1608525" y="4091973"/>
                  </a:lnTo>
                  <a:lnTo>
                    <a:pt x="321714" y="4091973"/>
                  </a:lnTo>
                  <a:lnTo>
                    <a:pt x="274174" y="4088484"/>
                  </a:lnTo>
                  <a:lnTo>
                    <a:pt x="228799" y="4078351"/>
                  </a:lnTo>
                  <a:lnTo>
                    <a:pt x="186088" y="4062071"/>
                  </a:lnTo>
                  <a:lnTo>
                    <a:pt x="146537" y="4040141"/>
                  </a:lnTo>
                  <a:lnTo>
                    <a:pt x="110646" y="4013059"/>
                  </a:lnTo>
                  <a:lnTo>
                    <a:pt x="78911" y="3981323"/>
                  </a:lnTo>
                  <a:lnTo>
                    <a:pt x="51830" y="3945431"/>
                  </a:lnTo>
                  <a:lnTo>
                    <a:pt x="29901" y="3905880"/>
                  </a:lnTo>
                  <a:lnTo>
                    <a:pt x="13621" y="3863168"/>
                  </a:lnTo>
                  <a:lnTo>
                    <a:pt x="3488" y="3817793"/>
                  </a:lnTo>
                  <a:lnTo>
                    <a:pt x="0" y="3770252"/>
                  </a:lnTo>
                  <a:lnTo>
                    <a:pt x="0" y="321714"/>
                  </a:lnTo>
                  <a:close/>
                </a:path>
              </a:pathLst>
            </a:custGeom>
            <a:ln w="20425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E8F4F308-9D89-DD55-C646-26F0D2205714}"/>
                </a:ext>
              </a:extLst>
            </p:cNvPr>
            <p:cNvSpPr/>
            <p:nvPr/>
          </p:nvSpPr>
          <p:spPr>
            <a:xfrm>
              <a:off x="7819148" y="1153540"/>
              <a:ext cx="2061845" cy="4092575"/>
            </a:xfrm>
            <a:custGeom>
              <a:avLst/>
              <a:gdLst/>
              <a:ahLst/>
              <a:cxnLst/>
              <a:rect l="l" t="t" r="r" b="b"/>
              <a:pathLst>
                <a:path w="2061845" h="4092575">
                  <a:moveTo>
                    <a:pt x="0" y="343556"/>
                  </a:moveTo>
                  <a:lnTo>
                    <a:pt x="3136" y="296938"/>
                  </a:lnTo>
                  <a:lnTo>
                    <a:pt x="12272" y="252225"/>
                  </a:lnTo>
                  <a:lnTo>
                    <a:pt x="26998" y="209829"/>
                  </a:lnTo>
                  <a:lnTo>
                    <a:pt x="46905" y="170157"/>
                  </a:lnTo>
                  <a:lnTo>
                    <a:pt x="71584" y="133619"/>
                  </a:lnTo>
                  <a:lnTo>
                    <a:pt x="100625" y="100625"/>
                  </a:lnTo>
                  <a:lnTo>
                    <a:pt x="133620" y="71584"/>
                  </a:lnTo>
                  <a:lnTo>
                    <a:pt x="170157" y="46905"/>
                  </a:lnTo>
                  <a:lnTo>
                    <a:pt x="209829" y="26998"/>
                  </a:lnTo>
                  <a:lnTo>
                    <a:pt x="252226" y="12272"/>
                  </a:lnTo>
                  <a:lnTo>
                    <a:pt x="296939" y="3136"/>
                  </a:lnTo>
                  <a:lnTo>
                    <a:pt x="343558" y="0"/>
                  </a:lnTo>
                  <a:lnTo>
                    <a:pt x="1717752" y="0"/>
                  </a:lnTo>
                  <a:lnTo>
                    <a:pt x="1764371" y="3136"/>
                  </a:lnTo>
                  <a:lnTo>
                    <a:pt x="1809082" y="12272"/>
                  </a:lnTo>
                  <a:lnTo>
                    <a:pt x="1851479" y="26998"/>
                  </a:lnTo>
                  <a:lnTo>
                    <a:pt x="1891150" y="46905"/>
                  </a:lnTo>
                  <a:lnTo>
                    <a:pt x="1927687" y="71584"/>
                  </a:lnTo>
                  <a:lnTo>
                    <a:pt x="1960680" y="100625"/>
                  </a:lnTo>
                  <a:lnTo>
                    <a:pt x="1989720" y="133619"/>
                  </a:lnTo>
                  <a:lnTo>
                    <a:pt x="2014399" y="170157"/>
                  </a:lnTo>
                  <a:lnTo>
                    <a:pt x="2034305" y="209829"/>
                  </a:lnTo>
                  <a:lnTo>
                    <a:pt x="2049031" y="252225"/>
                  </a:lnTo>
                  <a:lnTo>
                    <a:pt x="2058167" y="296938"/>
                  </a:lnTo>
                  <a:lnTo>
                    <a:pt x="2061303" y="343556"/>
                  </a:lnTo>
                  <a:lnTo>
                    <a:pt x="2061303" y="3748411"/>
                  </a:lnTo>
                  <a:lnTo>
                    <a:pt x="2058167" y="3795030"/>
                  </a:lnTo>
                  <a:lnTo>
                    <a:pt x="2049031" y="3839742"/>
                  </a:lnTo>
                  <a:lnTo>
                    <a:pt x="2034305" y="3882139"/>
                  </a:lnTo>
                  <a:lnTo>
                    <a:pt x="2014399" y="3921812"/>
                  </a:lnTo>
                  <a:lnTo>
                    <a:pt x="1989720" y="3958350"/>
                  </a:lnTo>
                  <a:lnTo>
                    <a:pt x="1960680" y="3991345"/>
                  </a:lnTo>
                  <a:lnTo>
                    <a:pt x="1927687" y="4020386"/>
                  </a:lnTo>
                  <a:lnTo>
                    <a:pt x="1891150" y="4045066"/>
                  </a:lnTo>
                  <a:lnTo>
                    <a:pt x="1851479" y="4064973"/>
                  </a:lnTo>
                  <a:lnTo>
                    <a:pt x="1809082" y="4079700"/>
                  </a:lnTo>
                  <a:lnTo>
                    <a:pt x="1764371" y="4088836"/>
                  </a:lnTo>
                  <a:lnTo>
                    <a:pt x="1717752" y="4091973"/>
                  </a:lnTo>
                  <a:lnTo>
                    <a:pt x="343558" y="4091973"/>
                  </a:lnTo>
                  <a:lnTo>
                    <a:pt x="296939" y="4088836"/>
                  </a:lnTo>
                  <a:lnTo>
                    <a:pt x="252226" y="4079700"/>
                  </a:lnTo>
                  <a:lnTo>
                    <a:pt x="209829" y="4064973"/>
                  </a:lnTo>
                  <a:lnTo>
                    <a:pt x="170157" y="4045066"/>
                  </a:lnTo>
                  <a:lnTo>
                    <a:pt x="133620" y="4020386"/>
                  </a:lnTo>
                  <a:lnTo>
                    <a:pt x="100625" y="3991345"/>
                  </a:lnTo>
                  <a:lnTo>
                    <a:pt x="71584" y="3958350"/>
                  </a:lnTo>
                  <a:lnTo>
                    <a:pt x="46905" y="3921812"/>
                  </a:lnTo>
                  <a:lnTo>
                    <a:pt x="26998" y="3882139"/>
                  </a:lnTo>
                  <a:lnTo>
                    <a:pt x="12272" y="3839742"/>
                  </a:lnTo>
                  <a:lnTo>
                    <a:pt x="3136" y="3795030"/>
                  </a:lnTo>
                  <a:lnTo>
                    <a:pt x="0" y="3748411"/>
                  </a:lnTo>
                  <a:lnTo>
                    <a:pt x="0" y="343556"/>
                  </a:lnTo>
                  <a:close/>
                </a:path>
              </a:pathLst>
            </a:custGeom>
            <a:ln w="20425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414EB94-05FE-9085-8F0C-513035CD79C0}"/>
              </a:ext>
            </a:extLst>
          </p:cNvPr>
          <p:cNvSpPr txBox="1"/>
          <p:nvPr/>
        </p:nvSpPr>
        <p:spPr>
          <a:xfrm>
            <a:off x="1290848" y="5636029"/>
            <a:ext cx="901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Tier                                                                              Server Tier                        Database Tier 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970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Processing a Static Web Page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475"/>
            <a:ext cx="10515600" cy="20415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Web pages depend on 2 protocols</a:t>
            </a:r>
          </a:p>
          <a:p>
            <a:pPr lvl="1">
              <a:lnSpc>
                <a:spcPct val="150000"/>
              </a:lnSpc>
            </a:pPr>
            <a:r>
              <a:rPr lang="en-GB" dirty="0" err="1"/>
              <a:t>HyperText</a:t>
            </a:r>
            <a:r>
              <a:rPr lang="en-GB" dirty="0"/>
              <a:t> Transfer Protocol (HTTP).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Transmission Control Protocol/Internet Protocol (TCP/IP).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38315C-C16C-4B25-A85E-5E480AD5593A}"/>
              </a:ext>
            </a:extLst>
          </p:cNvPr>
          <p:cNvSpPr txBox="1">
            <a:spLocks/>
          </p:cNvSpPr>
          <p:nvPr/>
        </p:nvSpPr>
        <p:spPr>
          <a:xfrm>
            <a:off x="838200" y="3629229"/>
            <a:ext cx="10515600" cy="2865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Terms</a:t>
            </a:r>
          </a:p>
          <a:p>
            <a:pPr marL="748030" marR="0" lvl="1" indent="-367665" algn="l" defTabSz="914400" rtl="0" eaLnBrk="1" fontAlgn="auto" latinLnBrk="0" hangingPunct="1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Tx/>
              <a:buSzTx/>
              <a:buFont typeface="Times New Roman"/>
              <a:buChar char="•"/>
              <a:tabLst>
                <a:tab pos="747395" algn="l"/>
                <a:tab pos="748030" algn="l"/>
              </a:tabLst>
              <a:defRPr/>
            </a:pPr>
            <a:r>
              <a:rPr kumimoji="0" lang="en-IE" sz="28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Hyper-Text </a:t>
            </a:r>
            <a:r>
              <a:rPr kumimoji="0" lang="en-IE" sz="2800" b="0" i="1" u="none" strike="noStrike" kern="1200" cap="none" spc="-2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Markup</a:t>
            </a:r>
            <a:r>
              <a:rPr kumimoji="0" lang="en-IE" sz="2800" b="0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lang="en-IE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Language</a:t>
            </a:r>
            <a:r>
              <a:rPr kumimoji="0" lang="en-IE" sz="2800" b="0" i="1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lang="en-IE" sz="28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(HTML)</a:t>
            </a:r>
            <a:endParaRPr kumimoji="0" lang="en-I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748030" marR="0" lvl="1" indent="-367665" algn="l" defTabSz="914400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 typeface="Times New Roman"/>
              <a:buChar char="•"/>
              <a:tabLst>
                <a:tab pos="747395" algn="l"/>
                <a:tab pos="748030" algn="l"/>
              </a:tabLst>
              <a:defRPr/>
            </a:pPr>
            <a:r>
              <a:rPr kumimoji="0" lang="en-IE" sz="28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Static </a:t>
            </a:r>
            <a:r>
              <a:rPr kumimoji="0" lang="en-IE" sz="28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Web</a:t>
            </a:r>
            <a:r>
              <a:rPr kumimoji="0" lang="en-IE" sz="28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Page</a:t>
            </a:r>
            <a:endParaRPr kumimoji="0" lang="en-I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748030" marR="0" lvl="1" indent="-367665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Times New Roman"/>
              <a:buChar char="•"/>
              <a:tabLst>
                <a:tab pos="747395" algn="l"/>
                <a:tab pos="748030" algn="l"/>
              </a:tabLst>
              <a:defRPr/>
            </a:pPr>
            <a:r>
              <a:rPr kumimoji="0" lang="en-IE" sz="28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Dynamic </a:t>
            </a:r>
            <a:r>
              <a:rPr kumimoji="0" lang="en-IE" sz="28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Web</a:t>
            </a:r>
            <a:r>
              <a:rPr kumimoji="0" lang="en-IE" sz="28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Page</a:t>
            </a:r>
            <a:endParaRPr kumimoji="0" lang="en-I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748030" marR="0" lvl="1" indent="-367665" algn="l" defTabSz="914400" rtl="0" eaLnBrk="1" fontAlgn="auto" latinLnBrk="0" hangingPunct="1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Tx/>
              <a:buSzTx/>
              <a:buFont typeface="Times New Roman"/>
              <a:buChar char="•"/>
              <a:tabLst>
                <a:tab pos="747395" algn="l"/>
                <a:tab pos="748030" algn="l"/>
              </a:tabLst>
              <a:defRPr/>
            </a:pPr>
            <a:r>
              <a:rPr kumimoji="0" lang="en-IE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HTTP</a:t>
            </a:r>
            <a:r>
              <a:rPr kumimoji="0" lang="en-IE" sz="2800" b="0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lang="en-IE" sz="2800" b="0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Request</a:t>
            </a:r>
            <a:endParaRPr kumimoji="0" lang="en-I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748030" marR="0" lvl="1" indent="-367665" algn="l" defTabSz="914400" rtl="0" eaLnBrk="1" fontAlgn="auto" latinLnBrk="0" hangingPunct="1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Tx/>
              <a:buSzTx/>
              <a:buFont typeface="Times New Roman"/>
              <a:buChar char="•"/>
              <a:tabLst>
                <a:tab pos="747395" algn="l"/>
                <a:tab pos="748030" algn="l"/>
              </a:tabLst>
              <a:defRPr/>
            </a:pPr>
            <a:r>
              <a:rPr kumimoji="0" lang="en-IE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HTTP</a:t>
            </a:r>
            <a:r>
              <a:rPr kumimoji="0" lang="en-IE" sz="2800" b="0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lang="en-IE" sz="28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Response</a:t>
            </a:r>
            <a:endParaRPr kumimoji="0" lang="en-I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0393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882"/>
            <a:ext cx="12192000" cy="865821"/>
          </a:xfrm>
        </p:spPr>
        <p:txBody>
          <a:bodyPr/>
          <a:lstStyle/>
          <a:p>
            <a:pPr algn="ctr"/>
            <a:r>
              <a:rPr lang="en-GB" b="1" dirty="0"/>
              <a:t>Processing a Static Web Page</a:t>
            </a:r>
            <a:endParaRPr lang="en-IE" b="1" dirty="0"/>
          </a:p>
        </p:txBody>
      </p:sp>
      <p:grpSp>
        <p:nvGrpSpPr>
          <p:cNvPr id="12" name="object 18">
            <a:extLst>
              <a:ext uri="{FF2B5EF4-FFF2-40B4-BE49-F238E27FC236}">
                <a16:creationId xmlns:a16="http://schemas.microsoft.com/office/drawing/2014/main" id="{3E21A37D-491E-80BF-907C-2D30C1129517}"/>
              </a:ext>
            </a:extLst>
          </p:cNvPr>
          <p:cNvGrpSpPr/>
          <p:nvPr/>
        </p:nvGrpSpPr>
        <p:grpSpPr>
          <a:xfrm>
            <a:off x="2000482" y="1904446"/>
            <a:ext cx="4299585" cy="1723389"/>
            <a:chOff x="1407508" y="1727108"/>
            <a:chExt cx="4299585" cy="1723389"/>
          </a:xfrm>
        </p:grpSpPr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76B4B928-0F4E-8795-67CA-68C17C8BF066}"/>
                </a:ext>
              </a:extLst>
            </p:cNvPr>
            <p:cNvSpPr/>
            <p:nvPr/>
          </p:nvSpPr>
          <p:spPr>
            <a:xfrm>
              <a:off x="1813699" y="2114600"/>
              <a:ext cx="1040726" cy="7173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bject 20">
              <a:extLst>
                <a:ext uri="{FF2B5EF4-FFF2-40B4-BE49-F238E27FC236}">
                  <a16:creationId xmlns:a16="http://schemas.microsoft.com/office/drawing/2014/main" id="{6C91DC69-00CF-0C47-D9E9-9097D3CDCCB1}"/>
                </a:ext>
              </a:extLst>
            </p:cNvPr>
            <p:cNvSpPr/>
            <p:nvPr/>
          </p:nvSpPr>
          <p:spPr>
            <a:xfrm>
              <a:off x="1813699" y="2114609"/>
              <a:ext cx="1040765" cy="717550"/>
            </a:xfrm>
            <a:custGeom>
              <a:avLst/>
              <a:gdLst/>
              <a:ahLst/>
              <a:cxnLst/>
              <a:rect l="l" t="t" r="r" b="b"/>
              <a:pathLst>
                <a:path w="1040764" h="717550">
                  <a:moveTo>
                    <a:pt x="537680" y="717316"/>
                  </a:moveTo>
                  <a:lnTo>
                    <a:pt x="1040724" y="372385"/>
                  </a:lnTo>
                  <a:lnTo>
                    <a:pt x="500741" y="0"/>
                  </a:lnTo>
                  <a:lnTo>
                    <a:pt x="0" y="350480"/>
                  </a:lnTo>
                  <a:lnTo>
                    <a:pt x="35421" y="389608"/>
                  </a:lnTo>
                  <a:lnTo>
                    <a:pt x="71998" y="427035"/>
                  </a:lnTo>
                  <a:lnTo>
                    <a:pt x="109685" y="462729"/>
                  </a:lnTo>
                  <a:lnTo>
                    <a:pt x="148436" y="496657"/>
                  </a:lnTo>
                  <a:lnTo>
                    <a:pt x="188207" y="528788"/>
                  </a:lnTo>
                  <a:lnTo>
                    <a:pt x="228953" y="559091"/>
                  </a:lnTo>
                  <a:lnTo>
                    <a:pt x="270628" y="587532"/>
                  </a:lnTo>
                  <a:lnTo>
                    <a:pt x="313188" y="614081"/>
                  </a:lnTo>
                  <a:lnTo>
                    <a:pt x="356587" y="638705"/>
                  </a:lnTo>
                  <a:lnTo>
                    <a:pt x="400781" y="661372"/>
                  </a:lnTo>
                  <a:lnTo>
                    <a:pt x="445725" y="682051"/>
                  </a:lnTo>
                  <a:lnTo>
                    <a:pt x="491373" y="700710"/>
                  </a:lnTo>
                  <a:lnTo>
                    <a:pt x="537680" y="717316"/>
                  </a:lnTo>
                  <a:close/>
                </a:path>
              </a:pathLst>
            </a:custGeom>
            <a:ln w="199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bject 21">
              <a:extLst>
                <a:ext uri="{FF2B5EF4-FFF2-40B4-BE49-F238E27FC236}">
                  <a16:creationId xmlns:a16="http://schemas.microsoft.com/office/drawing/2014/main" id="{1B36CCD1-8BAA-18A8-3428-8DAAD68EAD28}"/>
                </a:ext>
              </a:extLst>
            </p:cNvPr>
            <p:cNvSpPr/>
            <p:nvPr/>
          </p:nvSpPr>
          <p:spPr>
            <a:xfrm>
              <a:off x="2388298" y="2041588"/>
              <a:ext cx="105663" cy="686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bject 22">
              <a:extLst>
                <a:ext uri="{FF2B5EF4-FFF2-40B4-BE49-F238E27FC236}">
                  <a16:creationId xmlns:a16="http://schemas.microsoft.com/office/drawing/2014/main" id="{1F72BC1B-99AE-C974-D98F-3A70CFA679A3}"/>
                </a:ext>
              </a:extLst>
            </p:cNvPr>
            <p:cNvSpPr/>
            <p:nvPr/>
          </p:nvSpPr>
          <p:spPr>
            <a:xfrm>
              <a:off x="2388295" y="2041592"/>
              <a:ext cx="106045" cy="687070"/>
            </a:xfrm>
            <a:custGeom>
              <a:avLst/>
              <a:gdLst/>
              <a:ahLst/>
              <a:cxnLst/>
              <a:rect l="l" t="t" r="r" b="b"/>
              <a:pathLst>
                <a:path w="106044" h="687069">
                  <a:moveTo>
                    <a:pt x="0" y="686649"/>
                  </a:moveTo>
                  <a:lnTo>
                    <a:pt x="0" y="73016"/>
                  </a:lnTo>
                  <a:lnTo>
                    <a:pt x="105669" y="0"/>
                  </a:lnTo>
                  <a:lnTo>
                    <a:pt x="101534" y="582381"/>
                  </a:lnTo>
                  <a:lnTo>
                    <a:pt x="0" y="686649"/>
                  </a:lnTo>
                  <a:close/>
                </a:path>
              </a:pathLst>
            </a:custGeom>
            <a:ln w="17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bject 23">
              <a:extLst>
                <a:ext uri="{FF2B5EF4-FFF2-40B4-BE49-F238E27FC236}">
                  <a16:creationId xmlns:a16="http://schemas.microsoft.com/office/drawing/2014/main" id="{82DF4DB8-6FEA-AD42-C1FF-5DB6FED27CFD}"/>
                </a:ext>
              </a:extLst>
            </p:cNvPr>
            <p:cNvSpPr/>
            <p:nvPr/>
          </p:nvSpPr>
          <p:spPr>
            <a:xfrm>
              <a:off x="2489834" y="2010333"/>
              <a:ext cx="198437" cy="5534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bject 24">
              <a:extLst>
                <a:ext uri="{FF2B5EF4-FFF2-40B4-BE49-F238E27FC236}">
                  <a16:creationId xmlns:a16="http://schemas.microsoft.com/office/drawing/2014/main" id="{09FF7354-FF96-C121-3655-74301F3A6B4F}"/>
                </a:ext>
              </a:extLst>
            </p:cNvPr>
            <p:cNvSpPr/>
            <p:nvPr/>
          </p:nvSpPr>
          <p:spPr>
            <a:xfrm>
              <a:off x="2489829" y="2010341"/>
              <a:ext cx="198755" cy="553720"/>
            </a:xfrm>
            <a:custGeom>
              <a:avLst/>
              <a:gdLst/>
              <a:ahLst/>
              <a:cxnLst/>
              <a:rect l="l" t="t" r="r" b="b"/>
              <a:pathLst>
                <a:path w="198755" h="553719">
                  <a:moveTo>
                    <a:pt x="3738" y="88496"/>
                  </a:moveTo>
                  <a:lnTo>
                    <a:pt x="198439" y="0"/>
                  </a:lnTo>
                  <a:lnTo>
                    <a:pt x="198439" y="361578"/>
                  </a:lnTo>
                  <a:lnTo>
                    <a:pt x="0" y="553466"/>
                  </a:lnTo>
                  <a:lnTo>
                    <a:pt x="3738" y="88496"/>
                  </a:lnTo>
                  <a:close/>
                </a:path>
              </a:pathLst>
            </a:custGeom>
            <a:ln w="181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bject 25">
              <a:extLst>
                <a:ext uri="{FF2B5EF4-FFF2-40B4-BE49-F238E27FC236}">
                  <a16:creationId xmlns:a16="http://schemas.microsoft.com/office/drawing/2014/main" id="{4C99E511-C203-57D4-C707-81D5438BF8D5}"/>
                </a:ext>
              </a:extLst>
            </p:cNvPr>
            <p:cNvSpPr/>
            <p:nvPr/>
          </p:nvSpPr>
          <p:spPr>
            <a:xfrm>
              <a:off x="2175992" y="1769376"/>
              <a:ext cx="512279" cy="3294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bject 26">
              <a:extLst>
                <a:ext uri="{FF2B5EF4-FFF2-40B4-BE49-F238E27FC236}">
                  <a16:creationId xmlns:a16="http://schemas.microsoft.com/office/drawing/2014/main" id="{E877C005-6512-4310-1FD9-8E3975222961}"/>
                </a:ext>
              </a:extLst>
            </p:cNvPr>
            <p:cNvSpPr/>
            <p:nvPr/>
          </p:nvSpPr>
          <p:spPr>
            <a:xfrm>
              <a:off x="2175990" y="1769386"/>
              <a:ext cx="512445" cy="329565"/>
            </a:xfrm>
            <a:custGeom>
              <a:avLst/>
              <a:gdLst/>
              <a:ahLst/>
              <a:cxnLst/>
              <a:rect l="l" t="t" r="r" b="b"/>
              <a:pathLst>
                <a:path w="512444" h="329564">
                  <a:moveTo>
                    <a:pt x="317577" y="329451"/>
                  </a:moveTo>
                  <a:lnTo>
                    <a:pt x="317973" y="272206"/>
                  </a:lnTo>
                  <a:lnTo>
                    <a:pt x="0" y="54616"/>
                  </a:lnTo>
                  <a:lnTo>
                    <a:pt x="161524" y="0"/>
                  </a:lnTo>
                  <a:lnTo>
                    <a:pt x="512278" y="240955"/>
                  </a:lnTo>
                  <a:lnTo>
                    <a:pt x="317577" y="329451"/>
                  </a:lnTo>
                  <a:close/>
                </a:path>
              </a:pathLst>
            </a:custGeom>
            <a:ln w="200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bject 27">
              <a:extLst>
                <a:ext uri="{FF2B5EF4-FFF2-40B4-BE49-F238E27FC236}">
                  <a16:creationId xmlns:a16="http://schemas.microsoft.com/office/drawing/2014/main" id="{B47C7CF5-B4BA-E7BE-EC4D-E33E0807A1A3}"/>
                </a:ext>
              </a:extLst>
            </p:cNvPr>
            <p:cNvSpPr/>
            <p:nvPr/>
          </p:nvSpPr>
          <p:spPr>
            <a:xfrm>
              <a:off x="2351379" y="2486990"/>
              <a:ext cx="503047" cy="6083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bject 28">
              <a:extLst>
                <a:ext uri="{FF2B5EF4-FFF2-40B4-BE49-F238E27FC236}">
                  <a16:creationId xmlns:a16="http://schemas.microsoft.com/office/drawing/2014/main" id="{306C413F-FB5A-E52D-61AE-88A35547E084}"/>
                </a:ext>
              </a:extLst>
            </p:cNvPr>
            <p:cNvSpPr/>
            <p:nvPr/>
          </p:nvSpPr>
          <p:spPr>
            <a:xfrm>
              <a:off x="2351380" y="2486995"/>
              <a:ext cx="503555" cy="608965"/>
            </a:xfrm>
            <a:custGeom>
              <a:avLst/>
              <a:gdLst/>
              <a:ahLst/>
              <a:cxnLst/>
              <a:rect l="l" t="t" r="r" b="b"/>
              <a:pathLst>
                <a:path w="503555" h="608964">
                  <a:moveTo>
                    <a:pt x="0" y="344931"/>
                  </a:moveTo>
                  <a:lnTo>
                    <a:pt x="503043" y="0"/>
                  </a:lnTo>
                  <a:lnTo>
                    <a:pt x="503043" y="263152"/>
                  </a:lnTo>
                  <a:lnTo>
                    <a:pt x="0" y="608375"/>
                  </a:lnTo>
                  <a:lnTo>
                    <a:pt x="0" y="344931"/>
                  </a:lnTo>
                  <a:close/>
                </a:path>
              </a:pathLst>
            </a:custGeom>
            <a:ln w="191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9">
              <a:extLst>
                <a:ext uri="{FF2B5EF4-FFF2-40B4-BE49-F238E27FC236}">
                  <a16:creationId xmlns:a16="http://schemas.microsoft.com/office/drawing/2014/main" id="{3A1A0563-6CE2-75AF-9588-B99D709F90A3}"/>
                </a:ext>
              </a:extLst>
            </p:cNvPr>
            <p:cNvSpPr/>
            <p:nvPr/>
          </p:nvSpPr>
          <p:spPr>
            <a:xfrm>
              <a:off x="1936013" y="1747177"/>
              <a:ext cx="557949" cy="3674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bject 30">
              <a:extLst>
                <a:ext uri="{FF2B5EF4-FFF2-40B4-BE49-F238E27FC236}">
                  <a16:creationId xmlns:a16="http://schemas.microsoft.com/office/drawing/2014/main" id="{CD0678E7-F6BF-7E11-524D-8F96405D868F}"/>
                </a:ext>
              </a:extLst>
            </p:cNvPr>
            <p:cNvSpPr/>
            <p:nvPr/>
          </p:nvSpPr>
          <p:spPr>
            <a:xfrm>
              <a:off x="1936006" y="1747189"/>
              <a:ext cx="558165" cy="367665"/>
            </a:xfrm>
            <a:custGeom>
              <a:avLst/>
              <a:gdLst/>
              <a:ahLst/>
              <a:cxnLst/>
              <a:rect l="l" t="t" r="r" b="b"/>
              <a:pathLst>
                <a:path w="558164" h="367664">
                  <a:moveTo>
                    <a:pt x="0" y="60457"/>
                  </a:moveTo>
                  <a:lnTo>
                    <a:pt x="129214" y="0"/>
                  </a:lnTo>
                  <a:lnTo>
                    <a:pt x="240306" y="77105"/>
                  </a:lnTo>
                  <a:lnTo>
                    <a:pt x="557958" y="294695"/>
                  </a:lnTo>
                  <a:lnTo>
                    <a:pt x="452288" y="367420"/>
                  </a:lnTo>
                  <a:lnTo>
                    <a:pt x="407060" y="348974"/>
                  </a:lnTo>
                  <a:lnTo>
                    <a:pt x="362523" y="328545"/>
                  </a:lnTo>
                  <a:lnTo>
                    <a:pt x="318719" y="306164"/>
                  </a:lnTo>
                  <a:lnTo>
                    <a:pt x="275693" y="281861"/>
                  </a:lnTo>
                  <a:lnTo>
                    <a:pt x="233489" y="255665"/>
                  </a:lnTo>
                  <a:lnTo>
                    <a:pt x="192151" y="227608"/>
                  </a:lnTo>
                  <a:lnTo>
                    <a:pt x="151724" y="197720"/>
                  </a:lnTo>
                  <a:lnTo>
                    <a:pt x="112251" y="166030"/>
                  </a:lnTo>
                  <a:lnTo>
                    <a:pt x="73777" y="132570"/>
                  </a:lnTo>
                  <a:lnTo>
                    <a:pt x="36345" y="97369"/>
                  </a:lnTo>
                  <a:lnTo>
                    <a:pt x="0" y="60457"/>
                  </a:lnTo>
                  <a:close/>
                </a:path>
              </a:pathLst>
            </a:custGeom>
            <a:ln w="20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bject 31">
              <a:extLst>
                <a:ext uri="{FF2B5EF4-FFF2-40B4-BE49-F238E27FC236}">
                  <a16:creationId xmlns:a16="http://schemas.microsoft.com/office/drawing/2014/main" id="{AF3DB253-A33B-3298-F48D-92A957ED3A26}"/>
                </a:ext>
              </a:extLst>
            </p:cNvPr>
            <p:cNvSpPr/>
            <p:nvPr/>
          </p:nvSpPr>
          <p:spPr>
            <a:xfrm>
              <a:off x="1428330" y="2980283"/>
              <a:ext cx="544588" cy="4491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32">
              <a:extLst>
                <a:ext uri="{FF2B5EF4-FFF2-40B4-BE49-F238E27FC236}">
                  <a16:creationId xmlns:a16="http://schemas.microsoft.com/office/drawing/2014/main" id="{649DC43E-3072-D71D-9EE7-F97AD3CD67BC}"/>
                </a:ext>
              </a:extLst>
            </p:cNvPr>
            <p:cNvSpPr/>
            <p:nvPr/>
          </p:nvSpPr>
          <p:spPr>
            <a:xfrm>
              <a:off x="1428332" y="2980296"/>
              <a:ext cx="544830" cy="449580"/>
            </a:xfrm>
            <a:custGeom>
              <a:avLst/>
              <a:gdLst/>
              <a:ahLst/>
              <a:cxnLst/>
              <a:rect l="l" t="t" r="r" b="b"/>
              <a:pathLst>
                <a:path w="544830" h="449579">
                  <a:moveTo>
                    <a:pt x="0" y="0"/>
                  </a:moveTo>
                  <a:lnTo>
                    <a:pt x="544588" y="373261"/>
                  </a:lnTo>
                  <a:lnTo>
                    <a:pt x="544588" y="449199"/>
                  </a:lnTo>
                  <a:lnTo>
                    <a:pt x="0" y="76813"/>
                  </a:lnTo>
                  <a:lnTo>
                    <a:pt x="0" y="0"/>
                  </a:lnTo>
                  <a:close/>
                </a:path>
              </a:pathLst>
            </a:custGeom>
            <a:ln w="19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bject 33">
              <a:extLst>
                <a:ext uri="{FF2B5EF4-FFF2-40B4-BE49-F238E27FC236}">
                  <a16:creationId xmlns:a16="http://schemas.microsoft.com/office/drawing/2014/main" id="{BE0B5CB9-B6CA-0172-727B-C75135C345F5}"/>
                </a:ext>
              </a:extLst>
            </p:cNvPr>
            <p:cNvSpPr/>
            <p:nvPr/>
          </p:nvSpPr>
          <p:spPr>
            <a:xfrm>
              <a:off x="1487627" y="2815564"/>
              <a:ext cx="666750" cy="488315"/>
            </a:xfrm>
            <a:custGeom>
              <a:avLst/>
              <a:gdLst/>
              <a:ahLst/>
              <a:cxnLst/>
              <a:rect l="l" t="t" r="r" b="b"/>
              <a:pathLst>
                <a:path w="666750" h="488314">
                  <a:moveTo>
                    <a:pt x="478218" y="434009"/>
                  </a:moveTo>
                  <a:lnTo>
                    <a:pt x="444969" y="459714"/>
                  </a:lnTo>
                  <a:lnTo>
                    <a:pt x="484873" y="487756"/>
                  </a:lnTo>
                  <a:lnTo>
                    <a:pt x="518147" y="462051"/>
                  </a:lnTo>
                  <a:lnTo>
                    <a:pt x="478218" y="434009"/>
                  </a:lnTo>
                  <a:close/>
                </a:path>
                <a:path w="666750" h="488314">
                  <a:moveTo>
                    <a:pt x="527659" y="394576"/>
                  </a:moveTo>
                  <a:lnTo>
                    <a:pt x="494385" y="420573"/>
                  </a:lnTo>
                  <a:lnTo>
                    <a:pt x="534314" y="448614"/>
                  </a:lnTo>
                  <a:lnTo>
                    <a:pt x="567588" y="422617"/>
                  </a:lnTo>
                  <a:lnTo>
                    <a:pt x="527659" y="394576"/>
                  </a:lnTo>
                  <a:close/>
                </a:path>
                <a:path w="666750" h="488314">
                  <a:moveTo>
                    <a:pt x="404063" y="381139"/>
                  </a:moveTo>
                  <a:lnTo>
                    <a:pt x="370789" y="407136"/>
                  </a:lnTo>
                  <a:lnTo>
                    <a:pt x="410718" y="435178"/>
                  </a:lnTo>
                  <a:lnTo>
                    <a:pt x="443992" y="409181"/>
                  </a:lnTo>
                  <a:lnTo>
                    <a:pt x="404063" y="381139"/>
                  </a:lnTo>
                  <a:close/>
                </a:path>
                <a:path w="666750" h="488314">
                  <a:moveTo>
                    <a:pt x="577100" y="355447"/>
                  </a:moveTo>
                  <a:lnTo>
                    <a:pt x="543826" y="381139"/>
                  </a:lnTo>
                  <a:lnTo>
                    <a:pt x="583755" y="409181"/>
                  </a:lnTo>
                  <a:lnTo>
                    <a:pt x="617042" y="383476"/>
                  </a:lnTo>
                  <a:lnTo>
                    <a:pt x="577100" y="355447"/>
                  </a:lnTo>
                  <a:close/>
                </a:path>
                <a:path w="666750" h="488314">
                  <a:moveTo>
                    <a:pt x="453504" y="342010"/>
                  </a:moveTo>
                  <a:lnTo>
                    <a:pt x="420230" y="367715"/>
                  </a:lnTo>
                  <a:lnTo>
                    <a:pt x="460171" y="395744"/>
                  </a:lnTo>
                  <a:lnTo>
                    <a:pt x="493445" y="370052"/>
                  </a:lnTo>
                  <a:lnTo>
                    <a:pt x="453504" y="342010"/>
                  </a:lnTo>
                  <a:close/>
                </a:path>
                <a:path w="666750" h="488314">
                  <a:moveTo>
                    <a:pt x="181610" y="223138"/>
                  </a:moveTo>
                  <a:lnTo>
                    <a:pt x="148336" y="248843"/>
                  </a:lnTo>
                  <a:lnTo>
                    <a:pt x="336575" y="382308"/>
                  </a:lnTo>
                  <a:lnTo>
                    <a:pt x="369849" y="356615"/>
                  </a:lnTo>
                  <a:lnTo>
                    <a:pt x="181610" y="223138"/>
                  </a:lnTo>
                  <a:close/>
                </a:path>
                <a:path w="666750" h="488314">
                  <a:moveTo>
                    <a:pt x="626541" y="316014"/>
                  </a:moveTo>
                  <a:lnTo>
                    <a:pt x="593267" y="342010"/>
                  </a:lnTo>
                  <a:lnTo>
                    <a:pt x="633209" y="370052"/>
                  </a:lnTo>
                  <a:lnTo>
                    <a:pt x="666483" y="344055"/>
                  </a:lnTo>
                  <a:lnTo>
                    <a:pt x="626541" y="316014"/>
                  </a:lnTo>
                  <a:close/>
                </a:path>
                <a:path w="666750" h="488314">
                  <a:moveTo>
                    <a:pt x="502945" y="302577"/>
                  </a:moveTo>
                  <a:lnTo>
                    <a:pt x="469671" y="328574"/>
                  </a:lnTo>
                  <a:lnTo>
                    <a:pt x="509612" y="356615"/>
                  </a:lnTo>
                  <a:lnTo>
                    <a:pt x="542886" y="330619"/>
                  </a:lnTo>
                  <a:lnTo>
                    <a:pt x="502945" y="302577"/>
                  </a:lnTo>
                  <a:close/>
                </a:path>
                <a:path w="666750" h="488314">
                  <a:moveTo>
                    <a:pt x="379349" y="289140"/>
                  </a:moveTo>
                  <a:lnTo>
                    <a:pt x="346075" y="315137"/>
                  </a:lnTo>
                  <a:lnTo>
                    <a:pt x="386016" y="343179"/>
                  </a:lnTo>
                  <a:lnTo>
                    <a:pt x="419290" y="317182"/>
                  </a:lnTo>
                  <a:lnTo>
                    <a:pt x="379349" y="289140"/>
                  </a:lnTo>
                  <a:close/>
                </a:path>
                <a:path w="666750" h="488314">
                  <a:moveTo>
                    <a:pt x="552386" y="263448"/>
                  </a:moveTo>
                  <a:lnTo>
                    <a:pt x="519112" y="289140"/>
                  </a:lnTo>
                  <a:lnTo>
                    <a:pt x="559054" y="317182"/>
                  </a:lnTo>
                  <a:lnTo>
                    <a:pt x="592328" y="291477"/>
                  </a:lnTo>
                  <a:lnTo>
                    <a:pt x="552386" y="263448"/>
                  </a:lnTo>
                  <a:close/>
                </a:path>
                <a:path w="666750" h="488314">
                  <a:moveTo>
                    <a:pt x="428790" y="250012"/>
                  </a:moveTo>
                  <a:lnTo>
                    <a:pt x="395516" y="275704"/>
                  </a:lnTo>
                  <a:lnTo>
                    <a:pt x="435457" y="303745"/>
                  </a:lnTo>
                  <a:lnTo>
                    <a:pt x="468731" y="278041"/>
                  </a:lnTo>
                  <a:lnTo>
                    <a:pt x="428790" y="250012"/>
                  </a:lnTo>
                  <a:close/>
                </a:path>
                <a:path w="666750" h="488314">
                  <a:moveTo>
                    <a:pt x="305206" y="236575"/>
                  </a:moveTo>
                  <a:lnTo>
                    <a:pt x="271919" y="262280"/>
                  </a:lnTo>
                  <a:lnTo>
                    <a:pt x="311861" y="290309"/>
                  </a:lnTo>
                  <a:lnTo>
                    <a:pt x="345135" y="264617"/>
                  </a:lnTo>
                  <a:lnTo>
                    <a:pt x="305206" y="236575"/>
                  </a:lnTo>
                  <a:close/>
                </a:path>
                <a:path w="666750" h="488314">
                  <a:moveTo>
                    <a:pt x="478243" y="210578"/>
                  </a:moveTo>
                  <a:lnTo>
                    <a:pt x="444969" y="236575"/>
                  </a:lnTo>
                  <a:lnTo>
                    <a:pt x="484898" y="264617"/>
                  </a:lnTo>
                  <a:lnTo>
                    <a:pt x="518172" y="238620"/>
                  </a:lnTo>
                  <a:lnTo>
                    <a:pt x="478243" y="210578"/>
                  </a:lnTo>
                  <a:close/>
                </a:path>
                <a:path w="666750" h="488314">
                  <a:moveTo>
                    <a:pt x="354647" y="197142"/>
                  </a:moveTo>
                  <a:lnTo>
                    <a:pt x="321373" y="223138"/>
                  </a:lnTo>
                  <a:lnTo>
                    <a:pt x="361276" y="251180"/>
                  </a:lnTo>
                  <a:lnTo>
                    <a:pt x="394576" y="225183"/>
                  </a:lnTo>
                  <a:lnTo>
                    <a:pt x="354647" y="197142"/>
                  </a:lnTo>
                  <a:close/>
                </a:path>
                <a:path w="666750" h="488314">
                  <a:moveTo>
                    <a:pt x="231051" y="183705"/>
                  </a:moveTo>
                  <a:lnTo>
                    <a:pt x="197777" y="209702"/>
                  </a:lnTo>
                  <a:lnTo>
                    <a:pt x="237680" y="237743"/>
                  </a:lnTo>
                  <a:lnTo>
                    <a:pt x="270954" y="211747"/>
                  </a:lnTo>
                  <a:lnTo>
                    <a:pt x="231051" y="183705"/>
                  </a:lnTo>
                  <a:close/>
                </a:path>
                <a:path w="666750" h="488314">
                  <a:moveTo>
                    <a:pt x="107454" y="170268"/>
                  </a:moveTo>
                  <a:lnTo>
                    <a:pt x="74180" y="196265"/>
                  </a:lnTo>
                  <a:lnTo>
                    <a:pt x="114096" y="224307"/>
                  </a:lnTo>
                  <a:lnTo>
                    <a:pt x="147370" y="198310"/>
                  </a:lnTo>
                  <a:lnTo>
                    <a:pt x="107454" y="170268"/>
                  </a:lnTo>
                  <a:close/>
                </a:path>
                <a:path w="666750" h="488314">
                  <a:moveTo>
                    <a:pt x="404088" y="158000"/>
                  </a:moveTo>
                  <a:lnTo>
                    <a:pt x="370814" y="183705"/>
                  </a:lnTo>
                  <a:lnTo>
                    <a:pt x="410718" y="211747"/>
                  </a:lnTo>
                  <a:lnTo>
                    <a:pt x="444030" y="186042"/>
                  </a:lnTo>
                  <a:lnTo>
                    <a:pt x="404088" y="158000"/>
                  </a:lnTo>
                  <a:close/>
                </a:path>
                <a:path w="666750" h="488314">
                  <a:moveTo>
                    <a:pt x="280492" y="144564"/>
                  </a:moveTo>
                  <a:lnTo>
                    <a:pt x="247218" y="170268"/>
                  </a:lnTo>
                  <a:lnTo>
                    <a:pt x="287121" y="198310"/>
                  </a:lnTo>
                  <a:lnTo>
                    <a:pt x="320408" y="172605"/>
                  </a:lnTo>
                  <a:lnTo>
                    <a:pt x="280492" y="144564"/>
                  </a:lnTo>
                  <a:close/>
                </a:path>
                <a:path w="666750" h="488314">
                  <a:moveTo>
                    <a:pt x="156870" y="131140"/>
                  </a:moveTo>
                  <a:lnTo>
                    <a:pt x="123621" y="156832"/>
                  </a:lnTo>
                  <a:lnTo>
                    <a:pt x="163537" y="184873"/>
                  </a:lnTo>
                  <a:lnTo>
                    <a:pt x="196811" y="159169"/>
                  </a:lnTo>
                  <a:lnTo>
                    <a:pt x="156870" y="131140"/>
                  </a:lnTo>
                  <a:close/>
                </a:path>
                <a:path w="666750" h="488314">
                  <a:moveTo>
                    <a:pt x="33274" y="117703"/>
                  </a:moveTo>
                  <a:lnTo>
                    <a:pt x="0" y="143408"/>
                  </a:lnTo>
                  <a:lnTo>
                    <a:pt x="39941" y="171437"/>
                  </a:lnTo>
                  <a:lnTo>
                    <a:pt x="73215" y="145732"/>
                  </a:lnTo>
                  <a:lnTo>
                    <a:pt x="33274" y="117703"/>
                  </a:lnTo>
                  <a:close/>
                </a:path>
                <a:path w="666750" h="488314">
                  <a:moveTo>
                    <a:pt x="329933" y="105435"/>
                  </a:moveTo>
                  <a:lnTo>
                    <a:pt x="296659" y="131140"/>
                  </a:lnTo>
                  <a:lnTo>
                    <a:pt x="336575" y="159169"/>
                  </a:lnTo>
                  <a:lnTo>
                    <a:pt x="369849" y="133476"/>
                  </a:lnTo>
                  <a:lnTo>
                    <a:pt x="329933" y="105435"/>
                  </a:lnTo>
                  <a:close/>
                </a:path>
                <a:path w="666750" h="488314">
                  <a:moveTo>
                    <a:pt x="206311" y="91706"/>
                  </a:moveTo>
                  <a:lnTo>
                    <a:pt x="173062" y="117703"/>
                  </a:lnTo>
                  <a:lnTo>
                    <a:pt x="212979" y="145732"/>
                  </a:lnTo>
                  <a:lnTo>
                    <a:pt x="246253" y="119748"/>
                  </a:lnTo>
                  <a:lnTo>
                    <a:pt x="206311" y="91706"/>
                  </a:lnTo>
                  <a:close/>
                </a:path>
                <a:path w="666750" h="488314">
                  <a:moveTo>
                    <a:pt x="82727" y="78270"/>
                  </a:moveTo>
                  <a:lnTo>
                    <a:pt x="49441" y="104266"/>
                  </a:lnTo>
                  <a:lnTo>
                    <a:pt x="89382" y="132308"/>
                  </a:lnTo>
                  <a:lnTo>
                    <a:pt x="122656" y="106311"/>
                  </a:lnTo>
                  <a:lnTo>
                    <a:pt x="82727" y="78270"/>
                  </a:lnTo>
                  <a:close/>
                </a:path>
                <a:path w="666750" h="488314">
                  <a:moveTo>
                    <a:pt x="255752" y="52565"/>
                  </a:moveTo>
                  <a:lnTo>
                    <a:pt x="222504" y="78270"/>
                  </a:lnTo>
                  <a:lnTo>
                    <a:pt x="262420" y="106311"/>
                  </a:lnTo>
                  <a:lnTo>
                    <a:pt x="295694" y="80606"/>
                  </a:lnTo>
                  <a:lnTo>
                    <a:pt x="255752" y="52565"/>
                  </a:lnTo>
                  <a:close/>
                </a:path>
                <a:path w="666750" h="488314">
                  <a:moveTo>
                    <a:pt x="132168" y="39128"/>
                  </a:moveTo>
                  <a:lnTo>
                    <a:pt x="98894" y="64833"/>
                  </a:lnTo>
                  <a:lnTo>
                    <a:pt x="138823" y="92875"/>
                  </a:lnTo>
                  <a:lnTo>
                    <a:pt x="172097" y="67170"/>
                  </a:lnTo>
                  <a:lnTo>
                    <a:pt x="132168" y="39128"/>
                  </a:lnTo>
                  <a:close/>
                </a:path>
                <a:path w="666750" h="488314">
                  <a:moveTo>
                    <a:pt x="181610" y="0"/>
                  </a:moveTo>
                  <a:lnTo>
                    <a:pt x="148336" y="25704"/>
                  </a:lnTo>
                  <a:lnTo>
                    <a:pt x="188264" y="53733"/>
                  </a:lnTo>
                  <a:lnTo>
                    <a:pt x="221538" y="28041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bject 34">
              <a:extLst>
                <a:ext uri="{FF2B5EF4-FFF2-40B4-BE49-F238E27FC236}">
                  <a16:creationId xmlns:a16="http://schemas.microsoft.com/office/drawing/2014/main" id="{177808FB-58C8-70FE-0C00-E4263694D476}"/>
                </a:ext>
              </a:extLst>
            </p:cNvPr>
            <p:cNvSpPr/>
            <p:nvPr/>
          </p:nvSpPr>
          <p:spPr>
            <a:xfrm>
              <a:off x="1487652" y="2841269"/>
              <a:ext cx="666750" cy="473709"/>
            </a:xfrm>
            <a:custGeom>
              <a:avLst/>
              <a:gdLst/>
              <a:ahLst/>
              <a:cxnLst/>
              <a:rect l="l" t="t" r="r" b="b"/>
              <a:pathLst>
                <a:path w="666750" h="473710">
                  <a:moveTo>
                    <a:pt x="148336" y="0"/>
                  </a:moveTo>
                  <a:lnTo>
                    <a:pt x="148336" y="11099"/>
                  </a:lnTo>
                  <a:lnTo>
                    <a:pt x="188239" y="39110"/>
                  </a:lnTo>
                  <a:lnTo>
                    <a:pt x="188251" y="28019"/>
                  </a:lnTo>
                  <a:lnTo>
                    <a:pt x="148336" y="0"/>
                  </a:lnTo>
                  <a:close/>
                </a:path>
                <a:path w="666750" h="473710">
                  <a:moveTo>
                    <a:pt x="221513" y="2044"/>
                  </a:moveTo>
                  <a:lnTo>
                    <a:pt x="188251" y="28019"/>
                  </a:lnTo>
                  <a:lnTo>
                    <a:pt x="188264" y="39109"/>
                  </a:lnTo>
                  <a:lnTo>
                    <a:pt x="221513" y="13423"/>
                  </a:lnTo>
                  <a:lnTo>
                    <a:pt x="221513" y="2044"/>
                  </a:lnTo>
                  <a:close/>
                </a:path>
                <a:path w="666750" h="473710">
                  <a:moveTo>
                    <a:pt x="222478" y="52565"/>
                  </a:moveTo>
                  <a:lnTo>
                    <a:pt x="222478" y="63957"/>
                  </a:lnTo>
                  <a:lnTo>
                    <a:pt x="262394" y="91980"/>
                  </a:lnTo>
                  <a:lnTo>
                    <a:pt x="262406" y="80597"/>
                  </a:lnTo>
                  <a:lnTo>
                    <a:pt x="222478" y="52565"/>
                  </a:lnTo>
                  <a:close/>
                </a:path>
                <a:path w="666750" h="473710">
                  <a:moveTo>
                    <a:pt x="295668" y="54902"/>
                  </a:moveTo>
                  <a:lnTo>
                    <a:pt x="262406" y="80597"/>
                  </a:lnTo>
                  <a:lnTo>
                    <a:pt x="262420" y="91978"/>
                  </a:lnTo>
                  <a:lnTo>
                    <a:pt x="295668" y="66001"/>
                  </a:lnTo>
                  <a:lnTo>
                    <a:pt x="295668" y="54902"/>
                  </a:lnTo>
                  <a:close/>
                </a:path>
                <a:path w="666750" h="473710">
                  <a:moveTo>
                    <a:pt x="296633" y="105435"/>
                  </a:moveTo>
                  <a:lnTo>
                    <a:pt x="296633" y="116535"/>
                  </a:lnTo>
                  <a:lnTo>
                    <a:pt x="336550" y="144546"/>
                  </a:lnTo>
                  <a:lnTo>
                    <a:pt x="336562" y="133454"/>
                  </a:lnTo>
                  <a:lnTo>
                    <a:pt x="296633" y="105435"/>
                  </a:lnTo>
                  <a:close/>
                </a:path>
                <a:path w="666750" h="473710">
                  <a:moveTo>
                    <a:pt x="369824" y="107480"/>
                  </a:moveTo>
                  <a:lnTo>
                    <a:pt x="336562" y="133454"/>
                  </a:lnTo>
                  <a:lnTo>
                    <a:pt x="336575" y="144544"/>
                  </a:lnTo>
                  <a:lnTo>
                    <a:pt x="369824" y="118859"/>
                  </a:lnTo>
                  <a:lnTo>
                    <a:pt x="369824" y="107480"/>
                  </a:lnTo>
                  <a:close/>
                </a:path>
                <a:path w="666750" h="473710">
                  <a:moveTo>
                    <a:pt x="370789" y="158000"/>
                  </a:moveTo>
                  <a:lnTo>
                    <a:pt x="370789" y="169392"/>
                  </a:lnTo>
                  <a:lnTo>
                    <a:pt x="410718" y="197434"/>
                  </a:lnTo>
                  <a:lnTo>
                    <a:pt x="410718" y="186042"/>
                  </a:lnTo>
                  <a:lnTo>
                    <a:pt x="370789" y="158000"/>
                  </a:lnTo>
                  <a:close/>
                </a:path>
                <a:path w="666750" h="473710">
                  <a:moveTo>
                    <a:pt x="444004" y="160337"/>
                  </a:moveTo>
                  <a:lnTo>
                    <a:pt x="410718" y="186042"/>
                  </a:lnTo>
                  <a:lnTo>
                    <a:pt x="410718" y="197434"/>
                  </a:lnTo>
                  <a:lnTo>
                    <a:pt x="444004" y="171437"/>
                  </a:lnTo>
                  <a:lnTo>
                    <a:pt x="444004" y="160337"/>
                  </a:lnTo>
                  <a:close/>
                </a:path>
                <a:path w="666750" h="473710">
                  <a:moveTo>
                    <a:pt x="444944" y="210870"/>
                  </a:moveTo>
                  <a:lnTo>
                    <a:pt x="444944" y="221970"/>
                  </a:lnTo>
                  <a:lnTo>
                    <a:pt x="484873" y="249999"/>
                  </a:lnTo>
                  <a:lnTo>
                    <a:pt x="484873" y="238912"/>
                  </a:lnTo>
                  <a:lnTo>
                    <a:pt x="444944" y="210870"/>
                  </a:lnTo>
                  <a:close/>
                </a:path>
                <a:path w="666750" h="473710">
                  <a:moveTo>
                    <a:pt x="518147" y="212915"/>
                  </a:moveTo>
                  <a:lnTo>
                    <a:pt x="484873" y="238912"/>
                  </a:lnTo>
                  <a:lnTo>
                    <a:pt x="484873" y="249999"/>
                  </a:lnTo>
                  <a:lnTo>
                    <a:pt x="518147" y="224307"/>
                  </a:lnTo>
                  <a:lnTo>
                    <a:pt x="518147" y="212915"/>
                  </a:lnTo>
                  <a:close/>
                </a:path>
                <a:path w="666750" h="473710">
                  <a:moveTo>
                    <a:pt x="519087" y="263436"/>
                  </a:moveTo>
                  <a:lnTo>
                    <a:pt x="519087" y="274827"/>
                  </a:lnTo>
                  <a:lnTo>
                    <a:pt x="559028" y="302869"/>
                  </a:lnTo>
                  <a:lnTo>
                    <a:pt x="559028" y="291477"/>
                  </a:lnTo>
                  <a:lnTo>
                    <a:pt x="519087" y="263436"/>
                  </a:lnTo>
                  <a:close/>
                </a:path>
                <a:path w="666750" h="473710">
                  <a:moveTo>
                    <a:pt x="592302" y="265772"/>
                  </a:moveTo>
                  <a:lnTo>
                    <a:pt x="559028" y="291477"/>
                  </a:lnTo>
                  <a:lnTo>
                    <a:pt x="559028" y="302869"/>
                  </a:lnTo>
                  <a:lnTo>
                    <a:pt x="592302" y="276872"/>
                  </a:lnTo>
                  <a:lnTo>
                    <a:pt x="592302" y="265772"/>
                  </a:lnTo>
                  <a:close/>
                </a:path>
                <a:path w="666750" h="473710">
                  <a:moveTo>
                    <a:pt x="593242" y="316306"/>
                  </a:moveTo>
                  <a:lnTo>
                    <a:pt x="593242" y="327405"/>
                  </a:lnTo>
                  <a:lnTo>
                    <a:pt x="633183" y="355434"/>
                  </a:lnTo>
                  <a:lnTo>
                    <a:pt x="633183" y="344347"/>
                  </a:lnTo>
                  <a:lnTo>
                    <a:pt x="593242" y="316306"/>
                  </a:lnTo>
                  <a:close/>
                </a:path>
                <a:path w="666750" h="473710">
                  <a:moveTo>
                    <a:pt x="666457" y="318350"/>
                  </a:moveTo>
                  <a:lnTo>
                    <a:pt x="633183" y="344347"/>
                  </a:lnTo>
                  <a:lnTo>
                    <a:pt x="633183" y="355434"/>
                  </a:lnTo>
                  <a:lnTo>
                    <a:pt x="666457" y="329742"/>
                  </a:lnTo>
                  <a:lnTo>
                    <a:pt x="666457" y="318350"/>
                  </a:lnTo>
                  <a:close/>
                </a:path>
                <a:path w="666750" h="473710">
                  <a:moveTo>
                    <a:pt x="98894" y="39128"/>
                  </a:moveTo>
                  <a:lnTo>
                    <a:pt x="98894" y="50520"/>
                  </a:lnTo>
                  <a:lnTo>
                    <a:pt x="138798" y="78544"/>
                  </a:lnTo>
                  <a:lnTo>
                    <a:pt x="138810" y="67160"/>
                  </a:lnTo>
                  <a:lnTo>
                    <a:pt x="98894" y="39128"/>
                  </a:lnTo>
                  <a:close/>
                </a:path>
                <a:path w="666750" h="473710">
                  <a:moveTo>
                    <a:pt x="172072" y="41465"/>
                  </a:moveTo>
                  <a:lnTo>
                    <a:pt x="138810" y="67160"/>
                  </a:lnTo>
                  <a:lnTo>
                    <a:pt x="138823" y="78542"/>
                  </a:lnTo>
                  <a:lnTo>
                    <a:pt x="172072" y="52565"/>
                  </a:lnTo>
                  <a:lnTo>
                    <a:pt x="172072" y="41465"/>
                  </a:lnTo>
                  <a:close/>
                </a:path>
                <a:path w="666750" h="473710">
                  <a:moveTo>
                    <a:pt x="173037" y="91998"/>
                  </a:moveTo>
                  <a:lnTo>
                    <a:pt x="173037" y="103098"/>
                  </a:lnTo>
                  <a:lnTo>
                    <a:pt x="212953" y="131109"/>
                  </a:lnTo>
                  <a:lnTo>
                    <a:pt x="212965" y="120018"/>
                  </a:lnTo>
                  <a:lnTo>
                    <a:pt x="173037" y="91998"/>
                  </a:lnTo>
                  <a:close/>
                </a:path>
                <a:path w="666750" h="473710">
                  <a:moveTo>
                    <a:pt x="246227" y="94043"/>
                  </a:moveTo>
                  <a:lnTo>
                    <a:pt x="212965" y="120018"/>
                  </a:lnTo>
                  <a:lnTo>
                    <a:pt x="212978" y="131107"/>
                  </a:lnTo>
                  <a:lnTo>
                    <a:pt x="246227" y="105435"/>
                  </a:lnTo>
                  <a:lnTo>
                    <a:pt x="246227" y="94043"/>
                  </a:lnTo>
                  <a:close/>
                </a:path>
                <a:path w="666750" h="473710">
                  <a:moveTo>
                    <a:pt x="247192" y="144564"/>
                  </a:moveTo>
                  <a:lnTo>
                    <a:pt x="247192" y="155955"/>
                  </a:lnTo>
                  <a:lnTo>
                    <a:pt x="287096" y="183979"/>
                  </a:lnTo>
                  <a:lnTo>
                    <a:pt x="287108" y="172596"/>
                  </a:lnTo>
                  <a:lnTo>
                    <a:pt x="247192" y="144564"/>
                  </a:lnTo>
                  <a:close/>
                </a:path>
                <a:path w="666750" h="473710">
                  <a:moveTo>
                    <a:pt x="320382" y="146900"/>
                  </a:moveTo>
                  <a:lnTo>
                    <a:pt x="287108" y="172596"/>
                  </a:lnTo>
                  <a:lnTo>
                    <a:pt x="287121" y="183977"/>
                  </a:lnTo>
                  <a:lnTo>
                    <a:pt x="320382" y="158000"/>
                  </a:lnTo>
                  <a:lnTo>
                    <a:pt x="320382" y="146900"/>
                  </a:lnTo>
                  <a:close/>
                </a:path>
                <a:path w="666750" h="473710">
                  <a:moveTo>
                    <a:pt x="444919" y="434009"/>
                  </a:moveTo>
                  <a:lnTo>
                    <a:pt x="444944" y="445109"/>
                  </a:lnTo>
                  <a:lnTo>
                    <a:pt x="484847" y="473138"/>
                  </a:lnTo>
                  <a:lnTo>
                    <a:pt x="484847" y="462051"/>
                  </a:lnTo>
                  <a:lnTo>
                    <a:pt x="444919" y="434009"/>
                  </a:lnTo>
                  <a:close/>
                </a:path>
                <a:path w="666750" h="473710">
                  <a:moveTo>
                    <a:pt x="518121" y="436346"/>
                  </a:moveTo>
                  <a:lnTo>
                    <a:pt x="484847" y="462051"/>
                  </a:lnTo>
                  <a:lnTo>
                    <a:pt x="484847" y="473138"/>
                  </a:lnTo>
                  <a:lnTo>
                    <a:pt x="518121" y="447446"/>
                  </a:lnTo>
                  <a:lnTo>
                    <a:pt x="518121" y="436346"/>
                  </a:lnTo>
                  <a:close/>
                </a:path>
                <a:path w="666750" h="473710">
                  <a:moveTo>
                    <a:pt x="494360" y="394868"/>
                  </a:moveTo>
                  <a:lnTo>
                    <a:pt x="494360" y="405968"/>
                  </a:lnTo>
                  <a:lnTo>
                    <a:pt x="534288" y="434009"/>
                  </a:lnTo>
                  <a:lnTo>
                    <a:pt x="534288" y="422909"/>
                  </a:lnTo>
                  <a:lnTo>
                    <a:pt x="494360" y="394868"/>
                  </a:lnTo>
                  <a:close/>
                </a:path>
                <a:path w="666750" h="473710">
                  <a:moveTo>
                    <a:pt x="567563" y="396913"/>
                  </a:moveTo>
                  <a:lnTo>
                    <a:pt x="534288" y="422909"/>
                  </a:lnTo>
                  <a:lnTo>
                    <a:pt x="534288" y="434009"/>
                  </a:lnTo>
                  <a:lnTo>
                    <a:pt x="567563" y="408304"/>
                  </a:lnTo>
                  <a:lnTo>
                    <a:pt x="567563" y="396913"/>
                  </a:lnTo>
                  <a:close/>
                </a:path>
                <a:path w="666750" h="473710">
                  <a:moveTo>
                    <a:pt x="370763" y="381431"/>
                  </a:moveTo>
                  <a:lnTo>
                    <a:pt x="370789" y="392531"/>
                  </a:lnTo>
                  <a:lnTo>
                    <a:pt x="410692" y="420573"/>
                  </a:lnTo>
                  <a:lnTo>
                    <a:pt x="410692" y="409473"/>
                  </a:lnTo>
                  <a:lnTo>
                    <a:pt x="370763" y="381431"/>
                  </a:lnTo>
                  <a:close/>
                </a:path>
                <a:path w="666750" h="473710">
                  <a:moveTo>
                    <a:pt x="443966" y="383476"/>
                  </a:moveTo>
                  <a:lnTo>
                    <a:pt x="410692" y="409473"/>
                  </a:lnTo>
                  <a:lnTo>
                    <a:pt x="410692" y="420573"/>
                  </a:lnTo>
                  <a:lnTo>
                    <a:pt x="443966" y="394868"/>
                  </a:lnTo>
                  <a:lnTo>
                    <a:pt x="443966" y="383476"/>
                  </a:lnTo>
                  <a:close/>
                </a:path>
                <a:path w="666750" h="473710">
                  <a:moveTo>
                    <a:pt x="543801" y="355434"/>
                  </a:moveTo>
                  <a:lnTo>
                    <a:pt x="543801" y="366826"/>
                  </a:lnTo>
                  <a:lnTo>
                    <a:pt x="583730" y="394868"/>
                  </a:lnTo>
                  <a:lnTo>
                    <a:pt x="583730" y="383476"/>
                  </a:lnTo>
                  <a:lnTo>
                    <a:pt x="543801" y="355434"/>
                  </a:lnTo>
                  <a:close/>
                </a:path>
                <a:path w="666750" h="473710">
                  <a:moveTo>
                    <a:pt x="617016" y="357771"/>
                  </a:moveTo>
                  <a:lnTo>
                    <a:pt x="583730" y="383476"/>
                  </a:lnTo>
                  <a:lnTo>
                    <a:pt x="583730" y="394868"/>
                  </a:lnTo>
                  <a:lnTo>
                    <a:pt x="617016" y="368871"/>
                  </a:lnTo>
                  <a:lnTo>
                    <a:pt x="617016" y="357771"/>
                  </a:lnTo>
                  <a:close/>
                </a:path>
                <a:path w="666750" h="473710">
                  <a:moveTo>
                    <a:pt x="420204" y="342010"/>
                  </a:moveTo>
                  <a:lnTo>
                    <a:pt x="420204" y="353402"/>
                  </a:lnTo>
                  <a:lnTo>
                    <a:pt x="460146" y="381431"/>
                  </a:lnTo>
                  <a:lnTo>
                    <a:pt x="460146" y="370039"/>
                  </a:lnTo>
                  <a:lnTo>
                    <a:pt x="420204" y="342010"/>
                  </a:lnTo>
                  <a:close/>
                </a:path>
                <a:path w="666750" h="473710">
                  <a:moveTo>
                    <a:pt x="493420" y="344347"/>
                  </a:moveTo>
                  <a:lnTo>
                    <a:pt x="460146" y="370039"/>
                  </a:lnTo>
                  <a:lnTo>
                    <a:pt x="460146" y="381431"/>
                  </a:lnTo>
                  <a:lnTo>
                    <a:pt x="493420" y="355434"/>
                  </a:lnTo>
                  <a:lnTo>
                    <a:pt x="493420" y="344347"/>
                  </a:lnTo>
                  <a:close/>
                </a:path>
                <a:path w="666750" h="473710">
                  <a:moveTo>
                    <a:pt x="148310" y="223138"/>
                  </a:moveTo>
                  <a:lnTo>
                    <a:pt x="148310" y="234238"/>
                  </a:lnTo>
                  <a:lnTo>
                    <a:pt x="336550" y="367703"/>
                  </a:lnTo>
                  <a:lnTo>
                    <a:pt x="336550" y="356603"/>
                  </a:lnTo>
                  <a:lnTo>
                    <a:pt x="148310" y="223138"/>
                  </a:lnTo>
                  <a:close/>
                </a:path>
                <a:path w="666750" h="473710">
                  <a:moveTo>
                    <a:pt x="369824" y="330911"/>
                  </a:moveTo>
                  <a:lnTo>
                    <a:pt x="336550" y="356603"/>
                  </a:lnTo>
                  <a:lnTo>
                    <a:pt x="336550" y="367703"/>
                  </a:lnTo>
                  <a:lnTo>
                    <a:pt x="369824" y="342010"/>
                  </a:lnTo>
                  <a:lnTo>
                    <a:pt x="369824" y="330911"/>
                  </a:lnTo>
                  <a:close/>
                </a:path>
                <a:path w="666750" h="473710">
                  <a:moveTo>
                    <a:pt x="469645" y="302869"/>
                  </a:moveTo>
                  <a:lnTo>
                    <a:pt x="469645" y="313969"/>
                  </a:lnTo>
                  <a:lnTo>
                    <a:pt x="509587" y="342010"/>
                  </a:lnTo>
                  <a:lnTo>
                    <a:pt x="509587" y="330911"/>
                  </a:lnTo>
                  <a:lnTo>
                    <a:pt x="469645" y="302869"/>
                  </a:lnTo>
                  <a:close/>
                </a:path>
                <a:path w="666750" h="473710">
                  <a:moveTo>
                    <a:pt x="542861" y="304914"/>
                  </a:moveTo>
                  <a:lnTo>
                    <a:pt x="509587" y="330911"/>
                  </a:lnTo>
                  <a:lnTo>
                    <a:pt x="509587" y="342010"/>
                  </a:lnTo>
                  <a:lnTo>
                    <a:pt x="542861" y="316306"/>
                  </a:lnTo>
                  <a:lnTo>
                    <a:pt x="542861" y="304914"/>
                  </a:lnTo>
                  <a:close/>
                </a:path>
                <a:path w="666750" h="473710">
                  <a:moveTo>
                    <a:pt x="346049" y="289432"/>
                  </a:moveTo>
                  <a:lnTo>
                    <a:pt x="346049" y="300532"/>
                  </a:lnTo>
                  <a:lnTo>
                    <a:pt x="385991" y="328574"/>
                  </a:lnTo>
                  <a:lnTo>
                    <a:pt x="385991" y="317474"/>
                  </a:lnTo>
                  <a:lnTo>
                    <a:pt x="346049" y="289432"/>
                  </a:lnTo>
                  <a:close/>
                </a:path>
                <a:path w="666750" h="473710">
                  <a:moveTo>
                    <a:pt x="419265" y="291477"/>
                  </a:moveTo>
                  <a:lnTo>
                    <a:pt x="385991" y="317474"/>
                  </a:lnTo>
                  <a:lnTo>
                    <a:pt x="385991" y="328574"/>
                  </a:lnTo>
                  <a:lnTo>
                    <a:pt x="419265" y="302869"/>
                  </a:lnTo>
                  <a:lnTo>
                    <a:pt x="419265" y="291477"/>
                  </a:lnTo>
                  <a:close/>
                </a:path>
                <a:path w="666750" h="473710">
                  <a:moveTo>
                    <a:pt x="395490" y="249999"/>
                  </a:moveTo>
                  <a:lnTo>
                    <a:pt x="395490" y="261391"/>
                  </a:lnTo>
                  <a:lnTo>
                    <a:pt x="435432" y="289432"/>
                  </a:lnTo>
                  <a:lnTo>
                    <a:pt x="435432" y="278041"/>
                  </a:lnTo>
                  <a:lnTo>
                    <a:pt x="395490" y="249999"/>
                  </a:lnTo>
                  <a:close/>
                </a:path>
                <a:path w="666750" h="473710">
                  <a:moveTo>
                    <a:pt x="468706" y="252336"/>
                  </a:moveTo>
                  <a:lnTo>
                    <a:pt x="435432" y="278041"/>
                  </a:lnTo>
                  <a:lnTo>
                    <a:pt x="435432" y="289432"/>
                  </a:lnTo>
                  <a:lnTo>
                    <a:pt x="468706" y="263436"/>
                  </a:lnTo>
                  <a:lnTo>
                    <a:pt x="468706" y="252336"/>
                  </a:lnTo>
                  <a:close/>
                </a:path>
                <a:path w="666750" h="473710">
                  <a:moveTo>
                    <a:pt x="271894" y="236575"/>
                  </a:moveTo>
                  <a:lnTo>
                    <a:pt x="271894" y="247954"/>
                  </a:lnTo>
                  <a:lnTo>
                    <a:pt x="311835" y="275996"/>
                  </a:lnTo>
                  <a:lnTo>
                    <a:pt x="311835" y="264604"/>
                  </a:lnTo>
                  <a:lnTo>
                    <a:pt x="271894" y="236575"/>
                  </a:lnTo>
                  <a:close/>
                </a:path>
                <a:path w="666750" h="473710">
                  <a:moveTo>
                    <a:pt x="345109" y="238912"/>
                  </a:moveTo>
                  <a:lnTo>
                    <a:pt x="311835" y="264604"/>
                  </a:lnTo>
                  <a:lnTo>
                    <a:pt x="311835" y="275996"/>
                  </a:lnTo>
                  <a:lnTo>
                    <a:pt x="345109" y="249999"/>
                  </a:lnTo>
                  <a:lnTo>
                    <a:pt x="345109" y="238912"/>
                  </a:lnTo>
                  <a:close/>
                </a:path>
                <a:path w="666750" h="473710">
                  <a:moveTo>
                    <a:pt x="321348" y="197434"/>
                  </a:moveTo>
                  <a:lnTo>
                    <a:pt x="321348" y="208533"/>
                  </a:lnTo>
                  <a:lnTo>
                    <a:pt x="361276" y="236575"/>
                  </a:lnTo>
                  <a:lnTo>
                    <a:pt x="361276" y="225475"/>
                  </a:lnTo>
                  <a:lnTo>
                    <a:pt x="321348" y="197434"/>
                  </a:lnTo>
                  <a:close/>
                </a:path>
                <a:path w="666750" h="473710">
                  <a:moveTo>
                    <a:pt x="394550" y="199478"/>
                  </a:moveTo>
                  <a:lnTo>
                    <a:pt x="361276" y="225475"/>
                  </a:lnTo>
                  <a:lnTo>
                    <a:pt x="361276" y="236575"/>
                  </a:lnTo>
                  <a:lnTo>
                    <a:pt x="394550" y="210870"/>
                  </a:lnTo>
                  <a:lnTo>
                    <a:pt x="394550" y="199478"/>
                  </a:lnTo>
                  <a:close/>
                </a:path>
                <a:path w="666750" h="473710">
                  <a:moveTo>
                    <a:pt x="197751" y="183997"/>
                  </a:moveTo>
                  <a:lnTo>
                    <a:pt x="197751" y="195097"/>
                  </a:lnTo>
                  <a:lnTo>
                    <a:pt x="237655" y="223121"/>
                  </a:lnTo>
                  <a:lnTo>
                    <a:pt x="237667" y="212029"/>
                  </a:lnTo>
                  <a:lnTo>
                    <a:pt x="197751" y="183997"/>
                  </a:lnTo>
                  <a:close/>
                </a:path>
                <a:path w="666750" h="473710">
                  <a:moveTo>
                    <a:pt x="270929" y="186042"/>
                  </a:moveTo>
                  <a:lnTo>
                    <a:pt x="237667" y="212029"/>
                  </a:lnTo>
                  <a:lnTo>
                    <a:pt x="237680" y="223119"/>
                  </a:lnTo>
                  <a:lnTo>
                    <a:pt x="270929" y="197434"/>
                  </a:lnTo>
                  <a:lnTo>
                    <a:pt x="270929" y="186042"/>
                  </a:lnTo>
                  <a:close/>
                </a:path>
                <a:path w="666750" h="473710">
                  <a:moveTo>
                    <a:pt x="49441" y="78562"/>
                  </a:moveTo>
                  <a:lnTo>
                    <a:pt x="49441" y="89661"/>
                  </a:lnTo>
                  <a:lnTo>
                    <a:pt x="89357" y="117685"/>
                  </a:lnTo>
                  <a:lnTo>
                    <a:pt x="89369" y="106594"/>
                  </a:lnTo>
                  <a:lnTo>
                    <a:pt x="49441" y="78562"/>
                  </a:lnTo>
                  <a:close/>
                </a:path>
                <a:path w="666750" h="473710">
                  <a:moveTo>
                    <a:pt x="122631" y="80606"/>
                  </a:moveTo>
                  <a:lnTo>
                    <a:pt x="89369" y="106594"/>
                  </a:lnTo>
                  <a:lnTo>
                    <a:pt x="89382" y="117683"/>
                  </a:lnTo>
                  <a:lnTo>
                    <a:pt x="122631" y="91998"/>
                  </a:lnTo>
                  <a:lnTo>
                    <a:pt x="122631" y="80606"/>
                  </a:lnTo>
                  <a:close/>
                </a:path>
                <a:path w="666750" h="473710">
                  <a:moveTo>
                    <a:pt x="123596" y="131127"/>
                  </a:moveTo>
                  <a:lnTo>
                    <a:pt x="123596" y="142519"/>
                  </a:lnTo>
                  <a:lnTo>
                    <a:pt x="163512" y="170543"/>
                  </a:lnTo>
                  <a:lnTo>
                    <a:pt x="163524" y="159159"/>
                  </a:lnTo>
                  <a:lnTo>
                    <a:pt x="123596" y="131127"/>
                  </a:lnTo>
                  <a:close/>
                </a:path>
                <a:path w="666750" h="473710">
                  <a:moveTo>
                    <a:pt x="196786" y="133464"/>
                  </a:moveTo>
                  <a:lnTo>
                    <a:pt x="163524" y="159159"/>
                  </a:lnTo>
                  <a:lnTo>
                    <a:pt x="163537" y="170541"/>
                  </a:lnTo>
                  <a:lnTo>
                    <a:pt x="196786" y="144564"/>
                  </a:lnTo>
                  <a:lnTo>
                    <a:pt x="196786" y="133464"/>
                  </a:lnTo>
                  <a:close/>
                </a:path>
                <a:path w="666750" h="473710">
                  <a:moveTo>
                    <a:pt x="0" y="117703"/>
                  </a:moveTo>
                  <a:lnTo>
                    <a:pt x="0" y="129082"/>
                  </a:lnTo>
                  <a:lnTo>
                    <a:pt x="39941" y="157124"/>
                  </a:lnTo>
                  <a:lnTo>
                    <a:pt x="39916" y="156832"/>
                  </a:lnTo>
                  <a:lnTo>
                    <a:pt x="39928" y="145723"/>
                  </a:lnTo>
                  <a:lnTo>
                    <a:pt x="0" y="117703"/>
                  </a:lnTo>
                  <a:close/>
                </a:path>
                <a:path w="666750" h="473710">
                  <a:moveTo>
                    <a:pt x="39941" y="156812"/>
                  </a:moveTo>
                  <a:close/>
                </a:path>
                <a:path w="666750" h="473710">
                  <a:moveTo>
                    <a:pt x="73190" y="120027"/>
                  </a:moveTo>
                  <a:lnTo>
                    <a:pt x="39928" y="145723"/>
                  </a:lnTo>
                  <a:lnTo>
                    <a:pt x="39941" y="156812"/>
                  </a:lnTo>
                  <a:lnTo>
                    <a:pt x="73190" y="131127"/>
                  </a:lnTo>
                  <a:lnTo>
                    <a:pt x="73190" y="120027"/>
                  </a:lnTo>
                  <a:close/>
                </a:path>
                <a:path w="666750" h="473710">
                  <a:moveTo>
                    <a:pt x="74155" y="170560"/>
                  </a:moveTo>
                  <a:lnTo>
                    <a:pt x="74155" y="181660"/>
                  </a:lnTo>
                  <a:lnTo>
                    <a:pt x="114071" y="209684"/>
                  </a:lnTo>
                  <a:lnTo>
                    <a:pt x="114083" y="198593"/>
                  </a:lnTo>
                  <a:lnTo>
                    <a:pt x="74155" y="170560"/>
                  </a:lnTo>
                  <a:close/>
                </a:path>
                <a:path w="666750" h="473710">
                  <a:moveTo>
                    <a:pt x="147345" y="172605"/>
                  </a:moveTo>
                  <a:lnTo>
                    <a:pt x="114083" y="198593"/>
                  </a:lnTo>
                  <a:lnTo>
                    <a:pt x="114096" y="209682"/>
                  </a:lnTo>
                  <a:lnTo>
                    <a:pt x="147345" y="183997"/>
                  </a:lnTo>
                  <a:lnTo>
                    <a:pt x="147345" y="172605"/>
                  </a:lnTo>
                  <a:close/>
                </a:path>
              </a:pathLst>
            </a:custGeom>
            <a:solidFill>
              <a:srgbClr val="959595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35">
              <a:extLst>
                <a:ext uri="{FF2B5EF4-FFF2-40B4-BE49-F238E27FC236}">
                  <a16:creationId xmlns:a16="http://schemas.microsoft.com/office/drawing/2014/main" id="{B7CD547C-7161-1229-A846-CF76A4DC9985}"/>
                </a:ext>
              </a:extLst>
            </p:cNvPr>
            <p:cNvSpPr/>
            <p:nvPr/>
          </p:nvSpPr>
          <p:spPr>
            <a:xfrm>
              <a:off x="2736951" y="2571978"/>
              <a:ext cx="63500" cy="179070"/>
            </a:xfrm>
            <a:custGeom>
              <a:avLst/>
              <a:gdLst/>
              <a:ahLst/>
              <a:cxnLst/>
              <a:rect l="l" t="t" r="r" b="b"/>
              <a:pathLst>
                <a:path w="63500" h="179069">
                  <a:moveTo>
                    <a:pt x="59956" y="0"/>
                  </a:moveTo>
                  <a:lnTo>
                    <a:pt x="58445" y="1168"/>
                  </a:lnTo>
                  <a:lnTo>
                    <a:pt x="33197" y="18402"/>
                  </a:lnTo>
                  <a:lnTo>
                    <a:pt x="32207" y="18986"/>
                  </a:lnTo>
                  <a:lnTo>
                    <a:pt x="31610" y="20154"/>
                  </a:lnTo>
                  <a:lnTo>
                    <a:pt x="31610" y="153631"/>
                  </a:lnTo>
                  <a:lnTo>
                    <a:pt x="31762" y="154216"/>
                  </a:lnTo>
                  <a:lnTo>
                    <a:pt x="32931" y="156552"/>
                  </a:lnTo>
                  <a:lnTo>
                    <a:pt x="34861" y="157137"/>
                  </a:lnTo>
                  <a:lnTo>
                    <a:pt x="36372" y="156260"/>
                  </a:lnTo>
                  <a:lnTo>
                    <a:pt x="61620" y="139026"/>
                  </a:lnTo>
                  <a:lnTo>
                    <a:pt x="62585" y="138150"/>
                  </a:lnTo>
                  <a:lnTo>
                    <a:pt x="63182" y="136982"/>
                  </a:lnTo>
                  <a:lnTo>
                    <a:pt x="63182" y="3797"/>
                  </a:lnTo>
                  <a:lnTo>
                    <a:pt x="63030" y="2920"/>
                  </a:lnTo>
                  <a:lnTo>
                    <a:pt x="62763" y="2336"/>
                  </a:lnTo>
                  <a:lnTo>
                    <a:pt x="61887" y="584"/>
                  </a:lnTo>
                  <a:lnTo>
                    <a:pt x="59956" y="0"/>
                  </a:lnTo>
                  <a:close/>
                </a:path>
                <a:path w="63500" h="179069">
                  <a:moveTo>
                    <a:pt x="17843" y="28917"/>
                  </a:moveTo>
                  <a:lnTo>
                    <a:pt x="16332" y="30086"/>
                  </a:lnTo>
                  <a:lnTo>
                    <a:pt x="1562" y="40017"/>
                  </a:lnTo>
                  <a:lnTo>
                    <a:pt x="584" y="40893"/>
                  </a:lnTo>
                  <a:lnTo>
                    <a:pt x="0" y="42062"/>
                  </a:lnTo>
                  <a:lnTo>
                    <a:pt x="0" y="175234"/>
                  </a:lnTo>
                  <a:lnTo>
                    <a:pt x="139" y="176110"/>
                  </a:lnTo>
                  <a:lnTo>
                    <a:pt x="1308" y="178447"/>
                  </a:lnTo>
                  <a:lnTo>
                    <a:pt x="3238" y="179031"/>
                  </a:lnTo>
                  <a:lnTo>
                    <a:pt x="4749" y="177863"/>
                  </a:lnTo>
                  <a:lnTo>
                    <a:pt x="19507" y="167932"/>
                  </a:lnTo>
                  <a:lnTo>
                    <a:pt x="20472" y="167068"/>
                  </a:lnTo>
                  <a:lnTo>
                    <a:pt x="21069" y="165900"/>
                  </a:lnTo>
                  <a:lnTo>
                    <a:pt x="20942" y="31838"/>
                  </a:lnTo>
                  <a:lnTo>
                    <a:pt x="19773" y="29502"/>
                  </a:lnTo>
                  <a:lnTo>
                    <a:pt x="17843" y="28917"/>
                  </a:lnTo>
                  <a:close/>
                </a:path>
              </a:pathLst>
            </a:custGeom>
            <a:solidFill>
              <a:srgbClr val="808080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bject 36">
              <a:extLst>
                <a:ext uri="{FF2B5EF4-FFF2-40B4-BE49-F238E27FC236}">
                  <a16:creationId xmlns:a16="http://schemas.microsoft.com/office/drawing/2014/main" id="{DD8BB742-0E27-C8F3-338D-7E6F5DE3A014}"/>
                </a:ext>
              </a:extLst>
            </p:cNvPr>
            <p:cNvSpPr/>
            <p:nvPr/>
          </p:nvSpPr>
          <p:spPr>
            <a:xfrm>
              <a:off x="1813699" y="1807641"/>
              <a:ext cx="574598" cy="12877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bject 37">
              <a:extLst>
                <a:ext uri="{FF2B5EF4-FFF2-40B4-BE49-F238E27FC236}">
                  <a16:creationId xmlns:a16="http://schemas.microsoft.com/office/drawing/2014/main" id="{9AF765C3-0A69-1C6D-F13E-A257C4DA2D2E}"/>
                </a:ext>
              </a:extLst>
            </p:cNvPr>
            <p:cNvSpPr/>
            <p:nvPr/>
          </p:nvSpPr>
          <p:spPr>
            <a:xfrm>
              <a:off x="1813699" y="1807647"/>
              <a:ext cx="574675" cy="1287780"/>
            </a:xfrm>
            <a:custGeom>
              <a:avLst/>
              <a:gdLst/>
              <a:ahLst/>
              <a:cxnLst/>
              <a:rect l="l" t="t" r="r" b="b"/>
              <a:pathLst>
                <a:path w="574675" h="1287780">
                  <a:moveTo>
                    <a:pt x="574595" y="920595"/>
                  </a:moveTo>
                  <a:lnTo>
                    <a:pt x="528599" y="904918"/>
                  </a:lnTo>
                  <a:lnTo>
                    <a:pt x="483378" y="886754"/>
                  </a:lnTo>
                  <a:lnTo>
                    <a:pt x="438999" y="866150"/>
                  </a:lnTo>
                  <a:lnTo>
                    <a:pt x="395530" y="843155"/>
                  </a:lnTo>
                  <a:lnTo>
                    <a:pt x="353036" y="817814"/>
                  </a:lnTo>
                  <a:lnTo>
                    <a:pt x="311584" y="790176"/>
                  </a:lnTo>
                  <a:lnTo>
                    <a:pt x="271242" y="760287"/>
                  </a:lnTo>
                  <a:lnTo>
                    <a:pt x="232077" y="728196"/>
                  </a:lnTo>
                  <a:lnTo>
                    <a:pt x="194154" y="693950"/>
                  </a:lnTo>
                  <a:lnTo>
                    <a:pt x="157542" y="657596"/>
                  </a:lnTo>
                  <a:lnTo>
                    <a:pt x="122307" y="619182"/>
                  </a:lnTo>
                  <a:lnTo>
                    <a:pt x="122307" y="0"/>
                  </a:lnTo>
                  <a:lnTo>
                    <a:pt x="158568" y="37056"/>
                  </a:lnTo>
                  <a:lnTo>
                    <a:pt x="195937" y="72372"/>
                  </a:lnTo>
                  <a:lnTo>
                    <a:pt x="234368" y="105920"/>
                  </a:lnTo>
                  <a:lnTo>
                    <a:pt x="273816" y="137667"/>
                  </a:lnTo>
                  <a:lnTo>
                    <a:pt x="314234" y="167585"/>
                  </a:lnTo>
                  <a:lnTo>
                    <a:pt x="355579" y="195642"/>
                  </a:lnTo>
                  <a:lnTo>
                    <a:pt x="397803" y="221808"/>
                  </a:lnTo>
                  <a:lnTo>
                    <a:pt x="440862" y="246054"/>
                  </a:lnTo>
                  <a:lnTo>
                    <a:pt x="484711" y="268348"/>
                  </a:lnTo>
                  <a:lnTo>
                    <a:pt x="529304" y="288661"/>
                  </a:lnTo>
                  <a:lnTo>
                    <a:pt x="574595" y="306962"/>
                  </a:lnTo>
                  <a:lnTo>
                    <a:pt x="574595" y="920595"/>
                  </a:lnTo>
                  <a:close/>
                </a:path>
                <a:path w="574675" h="1287780">
                  <a:moveTo>
                    <a:pt x="0" y="920595"/>
                  </a:moveTo>
                  <a:lnTo>
                    <a:pt x="35262" y="959977"/>
                  </a:lnTo>
                  <a:lnTo>
                    <a:pt x="71715" y="997625"/>
                  </a:lnTo>
                  <a:lnTo>
                    <a:pt x="109309" y="1033505"/>
                  </a:lnTo>
                  <a:lnTo>
                    <a:pt x="147998" y="1067584"/>
                  </a:lnTo>
                  <a:lnTo>
                    <a:pt x="187735" y="1099829"/>
                  </a:lnTo>
                  <a:lnTo>
                    <a:pt x="228472" y="1130206"/>
                  </a:lnTo>
                  <a:lnTo>
                    <a:pt x="270161" y="1158681"/>
                  </a:lnTo>
                  <a:lnTo>
                    <a:pt x="312756" y="1185221"/>
                  </a:lnTo>
                  <a:lnTo>
                    <a:pt x="356209" y="1209792"/>
                  </a:lnTo>
                  <a:lnTo>
                    <a:pt x="400473" y="1232362"/>
                  </a:lnTo>
                  <a:lnTo>
                    <a:pt x="445500" y="1252896"/>
                  </a:lnTo>
                  <a:lnTo>
                    <a:pt x="491243" y="1271361"/>
                  </a:lnTo>
                  <a:lnTo>
                    <a:pt x="537656" y="1287723"/>
                  </a:lnTo>
                  <a:lnTo>
                    <a:pt x="537680" y="1024278"/>
                  </a:lnTo>
                  <a:lnTo>
                    <a:pt x="491301" y="1007859"/>
                  </a:lnTo>
                  <a:lnTo>
                    <a:pt x="445587" y="989356"/>
                  </a:lnTo>
                  <a:lnTo>
                    <a:pt x="400586" y="968801"/>
                  </a:lnTo>
                  <a:lnTo>
                    <a:pt x="356343" y="946227"/>
                  </a:lnTo>
                  <a:lnTo>
                    <a:pt x="312905" y="921665"/>
                  </a:lnTo>
                  <a:lnTo>
                    <a:pt x="270320" y="895148"/>
                  </a:lnTo>
                  <a:lnTo>
                    <a:pt x="228633" y="866706"/>
                  </a:lnTo>
                  <a:lnTo>
                    <a:pt x="187892" y="836373"/>
                  </a:lnTo>
                  <a:lnTo>
                    <a:pt x="148143" y="804179"/>
                  </a:lnTo>
                  <a:lnTo>
                    <a:pt x="109432" y="770158"/>
                  </a:lnTo>
                  <a:lnTo>
                    <a:pt x="71807" y="734340"/>
                  </a:lnTo>
                  <a:lnTo>
                    <a:pt x="35314" y="696757"/>
                  </a:lnTo>
                  <a:lnTo>
                    <a:pt x="0" y="657442"/>
                  </a:lnTo>
                  <a:lnTo>
                    <a:pt x="0" y="920595"/>
                  </a:lnTo>
                  <a:close/>
                </a:path>
              </a:pathLst>
            </a:custGeom>
            <a:ln w="194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8">
              <a:extLst>
                <a:ext uri="{FF2B5EF4-FFF2-40B4-BE49-F238E27FC236}">
                  <a16:creationId xmlns:a16="http://schemas.microsoft.com/office/drawing/2014/main" id="{3A6AC31E-E41A-2A65-BAF4-F91CD641A1A9}"/>
                </a:ext>
              </a:extLst>
            </p:cNvPr>
            <p:cNvSpPr/>
            <p:nvPr/>
          </p:nvSpPr>
          <p:spPr>
            <a:xfrm>
              <a:off x="1843039" y="2565029"/>
              <a:ext cx="139759" cy="2499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9">
              <a:extLst>
                <a:ext uri="{FF2B5EF4-FFF2-40B4-BE49-F238E27FC236}">
                  <a16:creationId xmlns:a16="http://schemas.microsoft.com/office/drawing/2014/main" id="{D50A3555-2DFB-80AF-7235-299879476116}"/>
                </a:ext>
              </a:extLst>
            </p:cNvPr>
            <p:cNvSpPr/>
            <p:nvPr/>
          </p:nvSpPr>
          <p:spPr>
            <a:xfrm>
              <a:off x="2286760" y="1842987"/>
              <a:ext cx="295910" cy="173355"/>
            </a:xfrm>
            <a:custGeom>
              <a:avLst/>
              <a:gdLst/>
              <a:ahLst/>
              <a:cxnLst/>
              <a:rect l="l" t="t" r="r" b="b"/>
              <a:pathLst>
                <a:path w="295910" h="173355">
                  <a:moveTo>
                    <a:pt x="0" y="27454"/>
                  </a:moveTo>
                  <a:lnTo>
                    <a:pt x="212304" y="172903"/>
                  </a:lnTo>
                </a:path>
                <a:path w="295910" h="173355">
                  <a:moveTo>
                    <a:pt x="27680" y="18108"/>
                  </a:moveTo>
                  <a:lnTo>
                    <a:pt x="239984" y="163849"/>
                  </a:lnTo>
                </a:path>
                <a:path w="295910" h="173355">
                  <a:moveTo>
                    <a:pt x="55384" y="9054"/>
                  </a:moveTo>
                  <a:lnTo>
                    <a:pt x="267664" y="154795"/>
                  </a:lnTo>
                </a:path>
                <a:path w="295910" h="173355">
                  <a:moveTo>
                    <a:pt x="83064" y="0"/>
                  </a:moveTo>
                  <a:lnTo>
                    <a:pt x="295369" y="145449"/>
                  </a:lnTo>
                </a:path>
              </a:pathLst>
            </a:custGeom>
            <a:ln w="194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40">
              <a:extLst>
                <a:ext uri="{FF2B5EF4-FFF2-40B4-BE49-F238E27FC236}">
                  <a16:creationId xmlns:a16="http://schemas.microsoft.com/office/drawing/2014/main" id="{66145924-0642-91DC-E51F-C5AF36F49017}"/>
                </a:ext>
              </a:extLst>
            </p:cNvPr>
            <p:cNvSpPr/>
            <p:nvPr/>
          </p:nvSpPr>
          <p:spPr>
            <a:xfrm>
              <a:off x="1991391" y="1944626"/>
              <a:ext cx="328295" cy="673100"/>
            </a:xfrm>
            <a:custGeom>
              <a:avLst/>
              <a:gdLst/>
              <a:ahLst/>
              <a:cxnLst/>
              <a:rect l="l" t="t" r="r" b="b"/>
              <a:pathLst>
                <a:path w="328294" h="673100">
                  <a:moveTo>
                    <a:pt x="0" y="0"/>
                  </a:moveTo>
                  <a:lnTo>
                    <a:pt x="0" y="443941"/>
                  </a:lnTo>
                  <a:lnTo>
                    <a:pt x="36901" y="480159"/>
                  </a:lnTo>
                  <a:lnTo>
                    <a:pt x="75091" y="514302"/>
                  </a:lnTo>
                  <a:lnTo>
                    <a:pt x="114503" y="546323"/>
                  </a:lnTo>
                  <a:lnTo>
                    <a:pt x="155075" y="576175"/>
                  </a:lnTo>
                  <a:lnTo>
                    <a:pt x="196742" y="603808"/>
                  </a:lnTo>
                  <a:lnTo>
                    <a:pt x="239441" y="629176"/>
                  </a:lnTo>
                  <a:lnTo>
                    <a:pt x="283108" y="652230"/>
                  </a:lnTo>
                  <a:lnTo>
                    <a:pt x="327679" y="672922"/>
                  </a:lnTo>
                </a:path>
              </a:pathLst>
            </a:custGeom>
            <a:ln w="184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bject 41">
              <a:extLst>
                <a:ext uri="{FF2B5EF4-FFF2-40B4-BE49-F238E27FC236}">
                  <a16:creationId xmlns:a16="http://schemas.microsoft.com/office/drawing/2014/main" id="{0682542F-5DC3-77DC-97E7-D8E3E3C13A74}"/>
                </a:ext>
              </a:extLst>
            </p:cNvPr>
            <p:cNvSpPr/>
            <p:nvPr/>
          </p:nvSpPr>
          <p:spPr>
            <a:xfrm>
              <a:off x="1428332" y="1747189"/>
              <a:ext cx="1426210" cy="1682750"/>
            </a:xfrm>
            <a:custGeom>
              <a:avLst/>
              <a:gdLst/>
              <a:ahLst/>
              <a:cxnLst/>
              <a:rect l="l" t="t" r="r" b="b"/>
              <a:pathLst>
                <a:path w="1426210" h="1682750">
                  <a:moveTo>
                    <a:pt x="923047" y="1348181"/>
                  </a:moveTo>
                  <a:lnTo>
                    <a:pt x="1426090" y="1002958"/>
                  </a:lnTo>
                  <a:lnTo>
                    <a:pt x="1426090" y="739805"/>
                  </a:lnTo>
                  <a:lnTo>
                    <a:pt x="1259936" y="624731"/>
                  </a:lnTo>
                  <a:lnTo>
                    <a:pt x="1259936" y="263152"/>
                  </a:lnTo>
                  <a:lnTo>
                    <a:pt x="909182" y="22197"/>
                  </a:lnTo>
                  <a:lnTo>
                    <a:pt x="747657" y="76813"/>
                  </a:lnTo>
                  <a:lnTo>
                    <a:pt x="636888" y="0"/>
                  </a:lnTo>
                  <a:lnTo>
                    <a:pt x="507673" y="60457"/>
                  </a:lnTo>
                  <a:lnTo>
                    <a:pt x="507673" y="635829"/>
                  </a:lnTo>
                  <a:lnTo>
                    <a:pt x="385366" y="717900"/>
                  </a:lnTo>
                  <a:lnTo>
                    <a:pt x="385366" y="981053"/>
                  </a:lnTo>
                  <a:lnTo>
                    <a:pt x="420742" y="1020243"/>
                  </a:lnTo>
                  <a:lnTo>
                    <a:pt x="457284" y="1057723"/>
                  </a:lnTo>
                  <a:lnTo>
                    <a:pt x="494945" y="1093460"/>
                  </a:lnTo>
                  <a:lnTo>
                    <a:pt x="533679" y="1127425"/>
                  </a:lnTo>
                  <a:lnTo>
                    <a:pt x="573442" y="1159585"/>
                  </a:lnTo>
                  <a:lnTo>
                    <a:pt x="614187" y="1189910"/>
                  </a:lnTo>
                  <a:lnTo>
                    <a:pt x="655868" y="1218368"/>
                  </a:lnTo>
                  <a:lnTo>
                    <a:pt x="698439" y="1244929"/>
                  </a:lnTo>
                  <a:lnTo>
                    <a:pt x="741855" y="1269561"/>
                  </a:lnTo>
                  <a:lnTo>
                    <a:pt x="786070" y="1292233"/>
                  </a:lnTo>
                  <a:lnTo>
                    <a:pt x="831037" y="1312915"/>
                  </a:lnTo>
                  <a:lnTo>
                    <a:pt x="876711" y="1331574"/>
                  </a:lnTo>
                  <a:lnTo>
                    <a:pt x="923047" y="1348181"/>
                  </a:lnTo>
                  <a:close/>
                </a:path>
                <a:path w="1426210" h="1682750">
                  <a:moveTo>
                    <a:pt x="0" y="1233106"/>
                  </a:moveTo>
                  <a:lnTo>
                    <a:pt x="244614" y="1030412"/>
                  </a:lnTo>
                  <a:lnTo>
                    <a:pt x="798437" y="1408347"/>
                  </a:lnTo>
                  <a:lnTo>
                    <a:pt x="798437" y="1507065"/>
                  </a:lnTo>
                  <a:lnTo>
                    <a:pt x="544588" y="1682305"/>
                  </a:lnTo>
                  <a:lnTo>
                    <a:pt x="0" y="1309920"/>
                  </a:lnTo>
                  <a:lnTo>
                    <a:pt x="0" y="1233106"/>
                  </a:lnTo>
                  <a:close/>
                </a:path>
              </a:pathLst>
            </a:custGeom>
            <a:ln w="404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bject 42">
              <a:extLst>
                <a:ext uri="{FF2B5EF4-FFF2-40B4-BE49-F238E27FC236}">
                  <a16:creationId xmlns:a16="http://schemas.microsoft.com/office/drawing/2014/main" id="{31C19ACD-4887-2D10-1A10-03B4750DF944}"/>
                </a:ext>
              </a:extLst>
            </p:cNvPr>
            <p:cNvSpPr/>
            <p:nvPr/>
          </p:nvSpPr>
          <p:spPr>
            <a:xfrm>
              <a:off x="2092389" y="2756208"/>
              <a:ext cx="236427" cy="24598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43">
              <a:extLst>
                <a:ext uri="{FF2B5EF4-FFF2-40B4-BE49-F238E27FC236}">
                  <a16:creationId xmlns:a16="http://schemas.microsoft.com/office/drawing/2014/main" id="{67AD9635-D5C7-0CDD-FCAA-118B231D7EBC}"/>
                </a:ext>
              </a:extLst>
            </p:cNvPr>
            <p:cNvSpPr/>
            <p:nvPr/>
          </p:nvSpPr>
          <p:spPr>
            <a:xfrm>
              <a:off x="2257121" y="2622274"/>
              <a:ext cx="33581" cy="461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bject 44">
              <a:extLst>
                <a:ext uri="{FF2B5EF4-FFF2-40B4-BE49-F238E27FC236}">
                  <a16:creationId xmlns:a16="http://schemas.microsoft.com/office/drawing/2014/main" id="{871869B1-C6C8-653B-B7F9-37D950BD8BCD}"/>
                </a:ext>
              </a:extLst>
            </p:cNvPr>
            <p:cNvSpPr/>
            <p:nvPr/>
          </p:nvSpPr>
          <p:spPr>
            <a:xfrm>
              <a:off x="2257118" y="2622276"/>
              <a:ext cx="33655" cy="46355"/>
            </a:xfrm>
            <a:custGeom>
              <a:avLst/>
              <a:gdLst/>
              <a:ahLst/>
              <a:cxnLst/>
              <a:rect l="l" t="t" r="r" b="b"/>
              <a:pathLst>
                <a:path w="33655" h="46355">
                  <a:moveTo>
                    <a:pt x="30186" y="13964"/>
                  </a:moveTo>
                  <a:lnTo>
                    <a:pt x="25105" y="6425"/>
                  </a:lnTo>
                  <a:lnTo>
                    <a:pt x="18946" y="1624"/>
                  </a:lnTo>
                  <a:lnTo>
                    <a:pt x="12472" y="0"/>
                  </a:lnTo>
                  <a:lnTo>
                    <a:pt x="6443" y="1989"/>
                  </a:lnTo>
                  <a:lnTo>
                    <a:pt x="2040" y="7141"/>
                  </a:lnTo>
                  <a:lnTo>
                    <a:pt x="0" y="14512"/>
                  </a:lnTo>
                  <a:lnTo>
                    <a:pt x="420" y="23141"/>
                  </a:lnTo>
                  <a:lnTo>
                    <a:pt x="3398" y="32072"/>
                  </a:lnTo>
                  <a:lnTo>
                    <a:pt x="8479" y="39616"/>
                  </a:lnTo>
                  <a:lnTo>
                    <a:pt x="14638" y="44448"/>
                  </a:lnTo>
                  <a:lnTo>
                    <a:pt x="21112" y="46160"/>
                  </a:lnTo>
                  <a:lnTo>
                    <a:pt x="27141" y="44339"/>
                  </a:lnTo>
                  <a:lnTo>
                    <a:pt x="31544" y="39018"/>
                  </a:lnTo>
                  <a:lnTo>
                    <a:pt x="33584" y="31561"/>
                  </a:lnTo>
                  <a:lnTo>
                    <a:pt x="33164" y="22899"/>
                  </a:lnTo>
                  <a:lnTo>
                    <a:pt x="30186" y="13964"/>
                  </a:lnTo>
                  <a:close/>
                </a:path>
              </a:pathLst>
            </a:custGeom>
            <a:ln w="3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bject 45">
              <a:extLst>
                <a:ext uri="{FF2B5EF4-FFF2-40B4-BE49-F238E27FC236}">
                  <a16:creationId xmlns:a16="http://schemas.microsoft.com/office/drawing/2014/main" id="{D615CFBD-C91D-3E64-D0E1-E53613F1DECB}"/>
                </a:ext>
              </a:extLst>
            </p:cNvPr>
            <p:cNvSpPr/>
            <p:nvPr/>
          </p:nvSpPr>
          <p:spPr>
            <a:xfrm>
              <a:off x="1991398" y="1944611"/>
              <a:ext cx="327672" cy="65336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bject 46">
              <a:extLst>
                <a:ext uri="{FF2B5EF4-FFF2-40B4-BE49-F238E27FC236}">
                  <a16:creationId xmlns:a16="http://schemas.microsoft.com/office/drawing/2014/main" id="{C63C9766-FD19-411C-E28E-56DAD0446B84}"/>
                </a:ext>
              </a:extLst>
            </p:cNvPr>
            <p:cNvSpPr/>
            <p:nvPr/>
          </p:nvSpPr>
          <p:spPr>
            <a:xfrm>
              <a:off x="1991391" y="1838822"/>
              <a:ext cx="3532504" cy="779145"/>
            </a:xfrm>
            <a:custGeom>
              <a:avLst/>
              <a:gdLst/>
              <a:ahLst/>
              <a:cxnLst/>
              <a:rect l="l" t="t" r="r" b="b"/>
              <a:pathLst>
                <a:path w="3532504" h="779144">
                  <a:moveTo>
                    <a:pt x="13889" y="539231"/>
                  </a:moveTo>
                  <a:lnTo>
                    <a:pt x="13889" y="122159"/>
                  </a:lnTo>
                  <a:lnTo>
                    <a:pt x="0" y="105803"/>
                  </a:lnTo>
                  <a:lnTo>
                    <a:pt x="35423" y="144575"/>
                  </a:lnTo>
                  <a:lnTo>
                    <a:pt x="72653" y="180659"/>
                  </a:lnTo>
                  <a:lnTo>
                    <a:pt x="111578" y="213972"/>
                  </a:lnTo>
                  <a:lnTo>
                    <a:pt x="152085" y="244426"/>
                  </a:lnTo>
                  <a:lnTo>
                    <a:pt x="194061" y="271937"/>
                  </a:lnTo>
                  <a:lnTo>
                    <a:pt x="237393" y="296418"/>
                  </a:lnTo>
                  <a:lnTo>
                    <a:pt x="281970" y="317785"/>
                  </a:lnTo>
                  <a:lnTo>
                    <a:pt x="327679" y="335952"/>
                  </a:lnTo>
                  <a:lnTo>
                    <a:pt x="327679" y="778726"/>
                  </a:lnTo>
                  <a:lnTo>
                    <a:pt x="327679" y="759157"/>
                  </a:lnTo>
                  <a:lnTo>
                    <a:pt x="284977" y="739285"/>
                  </a:lnTo>
                  <a:lnTo>
                    <a:pt x="243146" y="717154"/>
                  </a:lnTo>
                  <a:lnTo>
                    <a:pt x="202248" y="692806"/>
                  </a:lnTo>
                  <a:lnTo>
                    <a:pt x="162344" y="666280"/>
                  </a:lnTo>
                  <a:lnTo>
                    <a:pt x="123495" y="637619"/>
                  </a:lnTo>
                  <a:lnTo>
                    <a:pt x="85762" y="606863"/>
                  </a:lnTo>
                  <a:lnTo>
                    <a:pt x="49206" y="574053"/>
                  </a:lnTo>
                  <a:lnTo>
                    <a:pt x="13889" y="539231"/>
                  </a:lnTo>
                  <a:close/>
                </a:path>
                <a:path w="3532504" h="779144">
                  <a:moveTo>
                    <a:pt x="1041293" y="525796"/>
                  </a:moveTo>
                  <a:lnTo>
                    <a:pt x="1080431" y="492413"/>
                  </a:lnTo>
                  <a:lnTo>
                    <a:pt x="1119976" y="460118"/>
                  </a:lnTo>
                  <a:lnTo>
                    <a:pt x="1159914" y="428910"/>
                  </a:lnTo>
                  <a:lnTo>
                    <a:pt x="1200233" y="398791"/>
                  </a:lnTo>
                  <a:lnTo>
                    <a:pt x="1240919" y="369761"/>
                  </a:lnTo>
                  <a:lnTo>
                    <a:pt x="1281958" y="341822"/>
                  </a:lnTo>
                  <a:lnTo>
                    <a:pt x="1323338" y="314974"/>
                  </a:lnTo>
                  <a:lnTo>
                    <a:pt x="1365046" y="289218"/>
                  </a:lnTo>
                  <a:lnTo>
                    <a:pt x="1407067" y="264554"/>
                  </a:lnTo>
                  <a:lnTo>
                    <a:pt x="1449388" y="240984"/>
                  </a:lnTo>
                  <a:lnTo>
                    <a:pt x="1491997" y="218508"/>
                  </a:lnTo>
                  <a:lnTo>
                    <a:pt x="1534879" y="197127"/>
                  </a:lnTo>
                  <a:lnTo>
                    <a:pt x="1578022" y="176841"/>
                  </a:lnTo>
                  <a:lnTo>
                    <a:pt x="1621412" y="157653"/>
                  </a:lnTo>
                  <a:lnTo>
                    <a:pt x="1665036" y="139562"/>
                  </a:lnTo>
                  <a:lnTo>
                    <a:pt x="1708881" y="122569"/>
                  </a:lnTo>
                  <a:lnTo>
                    <a:pt x="1752932" y="106675"/>
                  </a:lnTo>
                  <a:lnTo>
                    <a:pt x="1797178" y="91881"/>
                  </a:lnTo>
                  <a:lnTo>
                    <a:pt x="1841604" y="78187"/>
                  </a:lnTo>
                  <a:lnTo>
                    <a:pt x="1886197" y="65595"/>
                  </a:lnTo>
                  <a:lnTo>
                    <a:pt x="1930944" y="54105"/>
                  </a:lnTo>
                  <a:lnTo>
                    <a:pt x="1975831" y="43718"/>
                  </a:lnTo>
                  <a:lnTo>
                    <a:pt x="2020846" y="34434"/>
                  </a:lnTo>
                  <a:lnTo>
                    <a:pt x="2065975" y="26256"/>
                  </a:lnTo>
                  <a:lnTo>
                    <a:pt x="2111204" y="19182"/>
                  </a:lnTo>
                  <a:lnTo>
                    <a:pt x="2156520" y="13215"/>
                  </a:lnTo>
                  <a:lnTo>
                    <a:pt x="2201910" y="8355"/>
                  </a:lnTo>
                  <a:lnTo>
                    <a:pt x="2247361" y="4603"/>
                  </a:lnTo>
                  <a:lnTo>
                    <a:pt x="2292859" y="1959"/>
                  </a:lnTo>
                  <a:lnTo>
                    <a:pt x="2338391" y="424"/>
                  </a:lnTo>
                  <a:lnTo>
                    <a:pt x="2383944" y="0"/>
                  </a:lnTo>
                  <a:lnTo>
                    <a:pt x="2429504" y="686"/>
                  </a:lnTo>
                  <a:lnTo>
                    <a:pt x="2475058" y="2484"/>
                  </a:lnTo>
                  <a:lnTo>
                    <a:pt x="2520592" y="5395"/>
                  </a:lnTo>
                  <a:lnTo>
                    <a:pt x="2566094" y="9419"/>
                  </a:lnTo>
                  <a:lnTo>
                    <a:pt x="2611550" y="14557"/>
                  </a:lnTo>
                  <a:lnTo>
                    <a:pt x="2656946" y="20810"/>
                  </a:lnTo>
                  <a:lnTo>
                    <a:pt x="2702269" y="28179"/>
                  </a:lnTo>
                  <a:lnTo>
                    <a:pt x="2747507" y="36664"/>
                  </a:lnTo>
                  <a:lnTo>
                    <a:pt x="2792645" y="46266"/>
                  </a:lnTo>
                  <a:lnTo>
                    <a:pt x="2837670" y="56987"/>
                  </a:lnTo>
                  <a:lnTo>
                    <a:pt x="2882570" y="68826"/>
                  </a:lnTo>
                  <a:lnTo>
                    <a:pt x="2927330" y="81785"/>
                  </a:lnTo>
                  <a:lnTo>
                    <a:pt x="2971937" y="95865"/>
                  </a:lnTo>
                  <a:lnTo>
                    <a:pt x="3016379" y="111066"/>
                  </a:lnTo>
                  <a:lnTo>
                    <a:pt x="3060641" y="127388"/>
                  </a:lnTo>
                  <a:lnTo>
                    <a:pt x="3104710" y="144834"/>
                  </a:lnTo>
                  <a:lnTo>
                    <a:pt x="3148574" y="163403"/>
                  </a:lnTo>
                  <a:lnTo>
                    <a:pt x="3192218" y="183097"/>
                  </a:lnTo>
                  <a:lnTo>
                    <a:pt x="3235630" y="203916"/>
                  </a:lnTo>
                  <a:lnTo>
                    <a:pt x="3278795" y="225861"/>
                  </a:lnTo>
                  <a:lnTo>
                    <a:pt x="3321701" y="248933"/>
                  </a:lnTo>
                  <a:lnTo>
                    <a:pt x="3364335" y="273133"/>
                  </a:lnTo>
                  <a:lnTo>
                    <a:pt x="3406683" y="298461"/>
                  </a:lnTo>
                  <a:lnTo>
                    <a:pt x="3448731" y="324918"/>
                  </a:lnTo>
                  <a:lnTo>
                    <a:pt x="3490467" y="352505"/>
                  </a:lnTo>
                  <a:lnTo>
                    <a:pt x="3531877" y="381223"/>
                  </a:lnTo>
                </a:path>
              </a:pathLst>
            </a:custGeom>
            <a:ln w="194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bject 47">
              <a:extLst>
                <a:ext uri="{FF2B5EF4-FFF2-40B4-BE49-F238E27FC236}">
                  <a16:creationId xmlns:a16="http://schemas.microsoft.com/office/drawing/2014/main" id="{DCF5DDE7-619F-722A-3715-8BB2F68120A7}"/>
                </a:ext>
              </a:extLst>
            </p:cNvPr>
            <p:cNvSpPr/>
            <p:nvPr/>
          </p:nvSpPr>
          <p:spPr>
            <a:xfrm>
              <a:off x="5461876" y="2128037"/>
              <a:ext cx="245110" cy="236854"/>
            </a:xfrm>
            <a:custGeom>
              <a:avLst/>
              <a:gdLst/>
              <a:ahLst/>
              <a:cxnLst/>
              <a:rect l="l" t="t" r="r" b="b"/>
              <a:pathLst>
                <a:path w="245110" h="236855">
                  <a:moveTo>
                    <a:pt x="89128" y="0"/>
                  </a:moveTo>
                  <a:lnTo>
                    <a:pt x="0" y="157416"/>
                  </a:lnTo>
                  <a:lnTo>
                    <a:pt x="244868" y="236575"/>
                  </a:lnTo>
                  <a:lnTo>
                    <a:pt x="891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bject 48">
              <a:extLst>
                <a:ext uri="{FF2B5EF4-FFF2-40B4-BE49-F238E27FC236}">
                  <a16:creationId xmlns:a16="http://schemas.microsoft.com/office/drawing/2014/main" id="{4A83D2F7-787E-F59C-6DCE-832693406CE7}"/>
                </a:ext>
              </a:extLst>
            </p:cNvPr>
            <p:cNvSpPr/>
            <p:nvPr/>
          </p:nvSpPr>
          <p:spPr>
            <a:xfrm>
              <a:off x="3214982" y="2830757"/>
              <a:ext cx="2435860" cy="525780"/>
            </a:xfrm>
            <a:custGeom>
              <a:avLst/>
              <a:gdLst/>
              <a:ahLst/>
              <a:cxnLst/>
              <a:rect l="l" t="t" r="r" b="b"/>
              <a:pathLst>
                <a:path w="2435860" h="525779">
                  <a:moveTo>
                    <a:pt x="2435792" y="0"/>
                  </a:moveTo>
                  <a:lnTo>
                    <a:pt x="2396839" y="33923"/>
                  </a:lnTo>
                  <a:lnTo>
                    <a:pt x="2357474" y="66723"/>
                  </a:lnTo>
                  <a:lnTo>
                    <a:pt x="2317710" y="98398"/>
                  </a:lnTo>
                  <a:lnTo>
                    <a:pt x="2277561" y="128949"/>
                  </a:lnTo>
                  <a:lnTo>
                    <a:pt x="2237042" y="158373"/>
                  </a:lnTo>
                  <a:lnTo>
                    <a:pt x="2196165" y="186671"/>
                  </a:lnTo>
                  <a:lnTo>
                    <a:pt x="2154945" y="213841"/>
                  </a:lnTo>
                  <a:lnTo>
                    <a:pt x="2113394" y="239883"/>
                  </a:lnTo>
                  <a:lnTo>
                    <a:pt x="2071528" y="264795"/>
                  </a:lnTo>
                  <a:lnTo>
                    <a:pt x="2029360" y="288578"/>
                  </a:lnTo>
                  <a:lnTo>
                    <a:pt x="1986902" y="311229"/>
                  </a:lnTo>
                  <a:lnTo>
                    <a:pt x="1944170" y="332749"/>
                  </a:lnTo>
                  <a:lnTo>
                    <a:pt x="1901177" y="353136"/>
                  </a:lnTo>
                  <a:lnTo>
                    <a:pt x="1857935" y="372389"/>
                  </a:lnTo>
                  <a:lnTo>
                    <a:pt x="1814461" y="390509"/>
                  </a:lnTo>
                  <a:lnTo>
                    <a:pt x="1770766" y="407493"/>
                  </a:lnTo>
                  <a:lnTo>
                    <a:pt x="1726865" y="423342"/>
                  </a:lnTo>
                  <a:lnTo>
                    <a:pt x="1682771" y="438054"/>
                  </a:lnTo>
                  <a:lnTo>
                    <a:pt x="1638498" y="451628"/>
                  </a:lnTo>
                  <a:lnTo>
                    <a:pt x="1594060" y="464064"/>
                  </a:lnTo>
                  <a:lnTo>
                    <a:pt x="1549471" y="475361"/>
                  </a:lnTo>
                  <a:lnTo>
                    <a:pt x="1504743" y="485517"/>
                  </a:lnTo>
                  <a:lnTo>
                    <a:pt x="1459892" y="494533"/>
                  </a:lnTo>
                  <a:lnTo>
                    <a:pt x="1414930" y="502408"/>
                  </a:lnTo>
                  <a:lnTo>
                    <a:pt x="1369872" y="509139"/>
                  </a:lnTo>
                  <a:lnTo>
                    <a:pt x="1324731" y="514728"/>
                  </a:lnTo>
                  <a:lnTo>
                    <a:pt x="1279521" y="519172"/>
                  </a:lnTo>
                  <a:lnTo>
                    <a:pt x="1234255" y="522471"/>
                  </a:lnTo>
                  <a:lnTo>
                    <a:pt x="1188948" y="524624"/>
                  </a:lnTo>
                  <a:lnTo>
                    <a:pt x="1143612" y="525631"/>
                  </a:lnTo>
                  <a:lnTo>
                    <a:pt x="1098263" y="525490"/>
                  </a:lnTo>
                  <a:lnTo>
                    <a:pt x="1052912" y="524201"/>
                  </a:lnTo>
                  <a:lnTo>
                    <a:pt x="1007575" y="521763"/>
                  </a:lnTo>
                  <a:lnTo>
                    <a:pt x="962265" y="518175"/>
                  </a:lnTo>
                  <a:lnTo>
                    <a:pt x="916995" y="513436"/>
                  </a:lnTo>
                  <a:lnTo>
                    <a:pt x="871779" y="507545"/>
                  </a:lnTo>
                  <a:lnTo>
                    <a:pt x="826632" y="500502"/>
                  </a:lnTo>
                  <a:lnTo>
                    <a:pt x="781566" y="492306"/>
                  </a:lnTo>
                  <a:lnTo>
                    <a:pt x="736596" y="482955"/>
                  </a:lnTo>
                  <a:lnTo>
                    <a:pt x="691735" y="472450"/>
                  </a:lnTo>
                  <a:lnTo>
                    <a:pt x="646997" y="460789"/>
                  </a:lnTo>
                  <a:lnTo>
                    <a:pt x="602395" y="447971"/>
                  </a:lnTo>
                  <a:lnTo>
                    <a:pt x="557944" y="433996"/>
                  </a:lnTo>
                  <a:lnTo>
                    <a:pt x="513657" y="418862"/>
                  </a:lnTo>
                  <a:lnTo>
                    <a:pt x="469547" y="402570"/>
                  </a:lnTo>
                  <a:lnTo>
                    <a:pt x="425629" y="385118"/>
                  </a:lnTo>
                  <a:lnTo>
                    <a:pt x="381917" y="366505"/>
                  </a:lnTo>
                  <a:lnTo>
                    <a:pt x="338423" y="346730"/>
                  </a:lnTo>
                  <a:lnTo>
                    <a:pt x="295162" y="325793"/>
                  </a:lnTo>
                  <a:lnTo>
                    <a:pt x="252147" y="303693"/>
                  </a:lnTo>
                  <a:lnTo>
                    <a:pt x="209392" y="280428"/>
                  </a:lnTo>
                  <a:lnTo>
                    <a:pt x="166911" y="255999"/>
                  </a:lnTo>
                  <a:lnTo>
                    <a:pt x="124718" y="230404"/>
                  </a:lnTo>
                  <a:lnTo>
                    <a:pt x="82825" y="203643"/>
                  </a:lnTo>
                  <a:lnTo>
                    <a:pt x="41248" y="175714"/>
                  </a:lnTo>
                  <a:lnTo>
                    <a:pt x="0" y="146617"/>
                  </a:lnTo>
                </a:path>
              </a:pathLst>
            </a:custGeom>
            <a:ln w="20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bject 49">
              <a:extLst>
                <a:ext uri="{FF2B5EF4-FFF2-40B4-BE49-F238E27FC236}">
                  <a16:creationId xmlns:a16="http://schemas.microsoft.com/office/drawing/2014/main" id="{F3FC8906-1ED0-EADE-5771-E0AE7C524745}"/>
                </a:ext>
              </a:extLst>
            </p:cNvPr>
            <p:cNvSpPr/>
            <p:nvPr/>
          </p:nvSpPr>
          <p:spPr>
            <a:xfrm>
              <a:off x="3032683" y="2830753"/>
              <a:ext cx="244475" cy="238125"/>
            </a:xfrm>
            <a:custGeom>
              <a:avLst/>
              <a:gdLst/>
              <a:ahLst/>
              <a:cxnLst/>
              <a:rect l="l" t="t" r="r" b="b"/>
              <a:pathLst>
                <a:path w="244475" h="238125">
                  <a:moveTo>
                    <a:pt x="0" y="0"/>
                  </a:moveTo>
                  <a:lnTo>
                    <a:pt x="153708" y="238036"/>
                  </a:lnTo>
                  <a:lnTo>
                    <a:pt x="244055" y="81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object 50">
            <a:extLst>
              <a:ext uri="{FF2B5EF4-FFF2-40B4-BE49-F238E27FC236}">
                <a16:creationId xmlns:a16="http://schemas.microsoft.com/office/drawing/2014/main" id="{5AD0E792-0C02-EA6D-F5D6-87C336FB65C3}"/>
              </a:ext>
            </a:extLst>
          </p:cNvPr>
          <p:cNvSpPr txBox="1"/>
          <p:nvPr/>
        </p:nvSpPr>
        <p:spPr>
          <a:xfrm>
            <a:off x="1846886" y="3676198"/>
            <a:ext cx="1776095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5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Web</a:t>
            </a:r>
            <a:r>
              <a:rPr kumimoji="0" sz="275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75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browser</a:t>
            </a:r>
            <a:endParaRPr kumimoji="0" sz="2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5" name="object 51">
            <a:extLst>
              <a:ext uri="{FF2B5EF4-FFF2-40B4-BE49-F238E27FC236}">
                <a16:creationId xmlns:a16="http://schemas.microsoft.com/office/drawing/2014/main" id="{51A665C9-70BA-E7D4-E1EE-3BF13E001337}"/>
              </a:ext>
            </a:extLst>
          </p:cNvPr>
          <p:cNvGrpSpPr/>
          <p:nvPr/>
        </p:nvGrpSpPr>
        <p:grpSpPr>
          <a:xfrm>
            <a:off x="6420289" y="1911417"/>
            <a:ext cx="2467610" cy="1678939"/>
            <a:chOff x="5827315" y="1734079"/>
            <a:chExt cx="2467610" cy="1678939"/>
          </a:xfrm>
        </p:grpSpPr>
        <p:sp>
          <p:nvSpPr>
            <p:cNvPr id="46" name="object 52">
              <a:extLst>
                <a:ext uri="{FF2B5EF4-FFF2-40B4-BE49-F238E27FC236}">
                  <a16:creationId xmlns:a16="http://schemas.microsoft.com/office/drawing/2014/main" id="{4BD4F51A-760C-472B-8385-267F1C3B5808}"/>
                </a:ext>
              </a:extLst>
            </p:cNvPr>
            <p:cNvSpPr/>
            <p:nvPr/>
          </p:nvSpPr>
          <p:spPr>
            <a:xfrm>
              <a:off x="6208344" y="2862580"/>
              <a:ext cx="695960" cy="537210"/>
            </a:xfrm>
            <a:custGeom>
              <a:avLst/>
              <a:gdLst/>
              <a:ahLst/>
              <a:cxnLst/>
              <a:rect l="l" t="t" r="r" b="b"/>
              <a:pathLst>
                <a:path w="695959" h="537210">
                  <a:moveTo>
                    <a:pt x="537514" y="0"/>
                  </a:moveTo>
                  <a:lnTo>
                    <a:pt x="0" y="536828"/>
                  </a:lnTo>
                  <a:lnTo>
                    <a:pt x="209461" y="537121"/>
                  </a:lnTo>
                  <a:lnTo>
                    <a:pt x="257735" y="536898"/>
                  </a:lnTo>
                  <a:lnTo>
                    <a:pt x="305558" y="532606"/>
                  </a:lnTo>
                  <a:lnTo>
                    <a:pt x="352715" y="524329"/>
                  </a:lnTo>
                  <a:lnTo>
                    <a:pt x="398992" y="512150"/>
                  </a:lnTo>
                  <a:lnTo>
                    <a:pt x="444176" y="496155"/>
                  </a:lnTo>
                  <a:lnTo>
                    <a:pt x="488052" y="476427"/>
                  </a:lnTo>
                  <a:lnTo>
                    <a:pt x="530406" y="453051"/>
                  </a:lnTo>
                  <a:lnTo>
                    <a:pt x="571025" y="426110"/>
                  </a:lnTo>
                  <a:lnTo>
                    <a:pt x="609695" y="395690"/>
                  </a:lnTo>
                  <a:lnTo>
                    <a:pt x="646201" y="361873"/>
                  </a:lnTo>
                  <a:lnTo>
                    <a:pt x="670485" y="324601"/>
                  </a:lnTo>
                  <a:lnTo>
                    <a:pt x="686770" y="284166"/>
                  </a:lnTo>
                  <a:lnTo>
                    <a:pt x="695157" y="241841"/>
                  </a:lnTo>
                  <a:lnTo>
                    <a:pt x="695748" y="198901"/>
                  </a:lnTo>
                  <a:lnTo>
                    <a:pt x="688645" y="156617"/>
                  </a:lnTo>
                  <a:lnTo>
                    <a:pt x="673949" y="116264"/>
                  </a:lnTo>
                  <a:lnTo>
                    <a:pt x="651762" y="79115"/>
                  </a:lnTo>
                  <a:lnTo>
                    <a:pt x="622185" y="46443"/>
                  </a:lnTo>
                  <a:lnTo>
                    <a:pt x="582355" y="18073"/>
                  </a:lnTo>
                  <a:lnTo>
                    <a:pt x="537514" y="0"/>
                  </a:lnTo>
                  <a:close/>
                </a:path>
              </a:pathLst>
            </a:custGeom>
            <a:solidFill>
              <a:srgbClr val="DCD2B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53">
              <a:extLst>
                <a:ext uri="{FF2B5EF4-FFF2-40B4-BE49-F238E27FC236}">
                  <a16:creationId xmlns:a16="http://schemas.microsoft.com/office/drawing/2014/main" id="{198BAF73-4010-490B-B020-2D8DFA13FBC8}"/>
                </a:ext>
              </a:extLst>
            </p:cNvPr>
            <p:cNvSpPr/>
            <p:nvPr/>
          </p:nvSpPr>
          <p:spPr>
            <a:xfrm>
              <a:off x="5840437" y="1747469"/>
              <a:ext cx="980439" cy="64664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bject 54">
              <a:extLst>
                <a:ext uri="{FF2B5EF4-FFF2-40B4-BE49-F238E27FC236}">
                  <a16:creationId xmlns:a16="http://schemas.microsoft.com/office/drawing/2014/main" id="{C0EE1A7A-80C9-8950-E5B3-3B157EA68D39}"/>
                </a:ext>
              </a:extLst>
            </p:cNvPr>
            <p:cNvSpPr/>
            <p:nvPr/>
          </p:nvSpPr>
          <p:spPr>
            <a:xfrm>
              <a:off x="5840425" y="1747481"/>
              <a:ext cx="980440" cy="647065"/>
            </a:xfrm>
            <a:custGeom>
              <a:avLst/>
              <a:gdLst/>
              <a:ahLst/>
              <a:cxnLst/>
              <a:rect l="l" t="t" r="r" b="b"/>
              <a:pathLst>
                <a:path w="980440" h="647064">
                  <a:moveTo>
                    <a:pt x="371873" y="646636"/>
                  </a:moveTo>
                  <a:lnTo>
                    <a:pt x="980189" y="244752"/>
                  </a:lnTo>
                  <a:lnTo>
                    <a:pt x="603117" y="0"/>
                  </a:lnTo>
                  <a:lnTo>
                    <a:pt x="0" y="398671"/>
                  </a:lnTo>
                  <a:lnTo>
                    <a:pt x="33220" y="439790"/>
                  </a:lnTo>
                  <a:lnTo>
                    <a:pt x="68885" y="477786"/>
                  </a:lnTo>
                  <a:lnTo>
                    <a:pt x="106819" y="512545"/>
                  </a:lnTo>
                  <a:lnTo>
                    <a:pt x="146843" y="543950"/>
                  </a:lnTo>
                  <a:lnTo>
                    <a:pt x="188781" y="571886"/>
                  </a:lnTo>
                  <a:lnTo>
                    <a:pt x="232455" y="596238"/>
                  </a:lnTo>
                  <a:lnTo>
                    <a:pt x="277687" y="616891"/>
                  </a:lnTo>
                  <a:lnTo>
                    <a:pt x="324302" y="633728"/>
                  </a:lnTo>
                  <a:lnTo>
                    <a:pt x="372120" y="646636"/>
                  </a:lnTo>
                </a:path>
              </a:pathLst>
            </a:custGeom>
            <a:ln w="100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bject 55">
              <a:extLst>
                <a:ext uri="{FF2B5EF4-FFF2-40B4-BE49-F238E27FC236}">
                  <a16:creationId xmlns:a16="http://schemas.microsoft.com/office/drawing/2014/main" id="{25DCF47A-ABD9-3D7F-5262-890255C2CEBA}"/>
                </a:ext>
              </a:extLst>
            </p:cNvPr>
            <p:cNvSpPr/>
            <p:nvPr/>
          </p:nvSpPr>
          <p:spPr>
            <a:xfrm>
              <a:off x="5840437" y="2144979"/>
              <a:ext cx="372122" cy="125472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6">
              <a:extLst>
                <a:ext uri="{FF2B5EF4-FFF2-40B4-BE49-F238E27FC236}">
                  <a16:creationId xmlns:a16="http://schemas.microsoft.com/office/drawing/2014/main" id="{E790CDF1-1430-46C7-9712-54DF82FACDF5}"/>
                </a:ext>
              </a:extLst>
            </p:cNvPr>
            <p:cNvSpPr/>
            <p:nvPr/>
          </p:nvSpPr>
          <p:spPr>
            <a:xfrm>
              <a:off x="5840425" y="2144984"/>
              <a:ext cx="372745" cy="1254760"/>
            </a:xfrm>
            <a:custGeom>
              <a:avLst/>
              <a:gdLst/>
              <a:ahLst/>
              <a:cxnLst/>
              <a:rect l="l" t="t" r="r" b="b"/>
              <a:pathLst>
                <a:path w="372745" h="1254760">
                  <a:moveTo>
                    <a:pt x="372120" y="249133"/>
                  </a:moveTo>
                  <a:lnTo>
                    <a:pt x="324155" y="236291"/>
                  </a:lnTo>
                  <a:lnTo>
                    <a:pt x="277430" y="219459"/>
                  </a:lnTo>
                  <a:lnTo>
                    <a:pt x="232124" y="198756"/>
                  </a:lnTo>
                  <a:lnTo>
                    <a:pt x="188414" y="174304"/>
                  </a:lnTo>
                  <a:lnTo>
                    <a:pt x="146476" y="146222"/>
                  </a:lnTo>
                  <a:lnTo>
                    <a:pt x="106489" y="114630"/>
                  </a:lnTo>
                  <a:lnTo>
                    <a:pt x="68628" y="79649"/>
                  </a:lnTo>
                  <a:lnTo>
                    <a:pt x="33073" y="41399"/>
                  </a:lnTo>
                  <a:lnTo>
                    <a:pt x="0" y="0"/>
                  </a:lnTo>
                  <a:lnTo>
                    <a:pt x="0" y="1025447"/>
                  </a:lnTo>
                  <a:lnTo>
                    <a:pt x="33668" y="1064684"/>
                  </a:lnTo>
                  <a:lnTo>
                    <a:pt x="69684" y="1100739"/>
                  </a:lnTo>
                  <a:lnTo>
                    <a:pt x="107864" y="1133501"/>
                  </a:lnTo>
                  <a:lnTo>
                    <a:pt x="148025" y="1162858"/>
                  </a:lnTo>
                  <a:lnTo>
                    <a:pt x="189983" y="1188702"/>
                  </a:lnTo>
                  <a:lnTo>
                    <a:pt x="233555" y="1210920"/>
                  </a:lnTo>
                  <a:lnTo>
                    <a:pt x="278557" y="1229403"/>
                  </a:lnTo>
                  <a:lnTo>
                    <a:pt x="324807" y="1244039"/>
                  </a:lnTo>
                  <a:lnTo>
                    <a:pt x="372120" y="1254719"/>
                  </a:lnTo>
                  <a:lnTo>
                    <a:pt x="371873" y="249133"/>
                  </a:lnTo>
                </a:path>
              </a:pathLst>
            </a:custGeom>
            <a:ln w="90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bject 57">
              <a:extLst>
                <a:ext uri="{FF2B5EF4-FFF2-40B4-BE49-F238E27FC236}">
                  <a16:creationId xmlns:a16="http://schemas.microsoft.com/office/drawing/2014/main" id="{AC6D0A4E-A988-6486-B87B-8618904D48C4}"/>
                </a:ext>
              </a:extLst>
            </p:cNvPr>
            <p:cNvSpPr/>
            <p:nvPr/>
          </p:nvSpPr>
          <p:spPr>
            <a:xfrm>
              <a:off x="6212306" y="1992223"/>
              <a:ext cx="608317" cy="140630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bject 58">
              <a:extLst>
                <a:ext uri="{FF2B5EF4-FFF2-40B4-BE49-F238E27FC236}">
                  <a16:creationId xmlns:a16="http://schemas.microsoft.com/office/drawing/2014/main" id="{FC96B20B-B17A-5DB6-AC10-B4C7AC8566C8}"/>
                </a:ext>
              </a:extLst>
            </p:cNvPr>
            <p:cNvSpPr/>
            <p:nvPr/>
          </p:nvSpPr>
          <p:spPr>
            <a:xfrm>
              <a:off x="6212298" y="1992233"/>
              <a:ext cx="608330" cy="1406525"/>
            </a:xfrm>
            <a:custGeom>
              <a:avLst/>
              <a:gdLst/>
              <a:ahLst/>
              <a:cxnLst/>
              <a:rect l="l" t="t" r="r" b="b"/>
              <a:pathLst>
                <a:path w="608329" h="1406525">
                  <a:moveTo>
                    <a:pt x="0" y="401884"/>
                  </a:moveTo>
                  <a:lnTo>
                    <a:pt x="0" y="1406302"/>
                  </a:lnTo>
                  <a:lnTo>
                    <a:pt x="608316" y="1008507"/>
                  </a:lnTo>
                  <a:lnTo>
                    <a:pt x="608316" y="0"/>
                  </a:lnTo>
                  <a:lnTo>
                    <a:pt x="0" y="401884"/>
                  </a:lnTo>
                  <a:close/>
                </a:path>
              </a:pathLst>
            </a:custGeom>
            <a:ln w="91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9">
              <a:extLst>
                <a:ext uri="{FF2B5EF4-FFF2-40B4-BE49-F238E27FC236}">
                  <a16:creationId xmlns:a16="http://schemas.microsoft.com/office/drawing/2014/main" id="{5E628971-B2C4-9419-5995-AAE388AFCECA}"/>
                </a:ext>
              </a:extLst>
            </p:cNvPr>
            <p:cNvSpPr/>
            <p:nvPr/>
          </p:nvSpPr>
          <p:spPr>
            <a:xfrm>
              <a:off x="5840425" y="1747189"/>
              <a:ext cx="980440" cy="1652905"/>
            </a:xfrm>
            <a:custGeom>
              <a:avLst/>
              <a:gdLst/>
              <a:ahLst/>
              <a:cxnLst/>
              <a:rect l="l" t="t" r="r" b="b"/>
              <a:pathLst>
                <a:path w="980440" h="1652904">
                  <a:moveTo>
                    <a:pt x="980189" y="245044"/>
                  </a:moveTo>
                  <a:lnTo>
                    <a:pt x="603117" y="0"/>
                  </a:lnTo>
                  <a:lnTo>
                    <a:pt x="0" y="398963"/>
                  </a:lnTo>
                  <a:lnTo>
                    <a:pt x="0" y="1423242"/>
                  </a:lnTo>
                  <a:lnTo>
                    <a:pt x="33668" y="1462479"/>
                  </a:lnTo>
                  <a:lnTo>
                    <a:pt x="69684" y="1498534"/>
                  </a:lnTo>
                  <a:lnTo>
                    <a:pt x="107864" y="1531296"/>
                  </a:lnTo>
                  <a:lnTo>
                    <a:pt x="148025" y="1560654"/>
                  </a:lnTo>
                  <a:lnTo>
                    <a:pt x="189983" y="1586497"/>
                  </a:lnTo>
                  <a:lnTo>
                    <a:pt x="233555" y="1608715"/>
                  </a:lnTo>
                  <a:lnTo>
                    <a:pt x="278557" y="1627198"/>
                  </a:lnTo>
                  <a:lnTo>
                    <a:pt x="324807" y="1641835"/>
                  </a:lnTo>
                  <a:lnTo>
                    <a:pt x="372120" y="1652515"/>
                  </a:lnTo>
                  <a:lnTo>
                    <a:pt x="980189" y="1253551"/>
                  </a:lnTo>
                  <a:lnTo>
                    <a:pt x="980189" y="245044"/>
                  </a:lnTo>
                  <a:close/>
                </a:path>
              </a:pathLst>
            </a:custGeom>
            <a:ln w="25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60">
              <a:extLst>
                <a:ext uri="{FF2B5EF4-FFF2-40B4-BE49-F238E27FC236}">
                  <a16:creationId xmlns:a16="http://schemas.microsoft.com/office/drawing/2014/main" id="{4512C480-7DD9-6231-E977-966483462413}"/>
                </a:ext>
              </a:extLst>
            </p:cNvPr>
            <p:cNvSpPr/>
            <p:nvPr/>
          </p:nvSpPr>
          <p:spPr>
            <a:xfrm>
              <a:off x="5981499" y="2767317"/>
              <a:ext cx="60034" cy="9018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61">
              <a:extLst>
                <a:ext uri="{FF2B5EF4-FFF2-40B4-BE49-F238E27FC236}">
                  <a16:creationId xmlns:a16="http://schemas.microsoft.com/office/drawing/2014/main" id="{42F8171F-260B-365D-0001-CB1A8F62F98F}"/>
                </a:ext>
              </a:extLst>
            </p:cNvPr>
            <p:cNvSpPr/>
            <p:nvPr/>
          </p:nvSpPr>
          <p:spPr>
            <a:xfrm>
              <a:off x="5976729" y="2762567"/>
              <a:ext cx="69555" cy="9970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bject 62">
              <a:extLst>
                <a:ext uri="{FF2B5EF4-FFF2-40B4-BE49-F238E27FC236}">
                  <a16:creationId xmlns:a16="http://schemas.microsoft.com/office/drawing/2014/main" id="{636404EF-AB99-0966-AD77-E15FA5325258}"/>
                </a:ext>
              </a:extLst>
            </p:cNvPr>
            <p:cNvSpPr/>
            <p:nvPr/>
          </p:nvSpPr>
          <p:spPr>
            <a:xfrm>
              <a:off x="5900588" y="2975038"/>
              <a:ext cx="252095" cy="279400"/>
            </a:xfrm>
            <a:custGeom>
              <a:avLst/>
              <a:gdLst/>
              <a:ahLst/>
              <a:cxnLst/>
              <a:rect l="l" t="t" r="r" b="b"/>
              <a:pathLst>
                <a:path w="252095" h="279400">
                  <a:moveTo>
                    <a:pt x="0" y="0"/>
                  </a:moveTo>
                  <a:lnTo>
                    <a:pt x="38371" y="35591"/>
                  </a:lnTo>
                  <a:lnTo>
                    <a:pt x="78365" y="67532"/>
                  </a:lnTo>
                  <a:lnTo>
                    <a:pt x="119831" y="95724"/>
                  </a:lnTo>
                  <a:lnTo>
                    <a:pt x="162617" y="120071"/>
                  </a:lnTo>
                  <a:lnTo>
                    <a:pt x="206573" y="140476"/>
                  </a:lnTo>
                  <a:lnTo>
                    <a:pt x="251546" y="156839"/>
                  </a:lnTo>
                </a:path>
                <a:path w="252095" h="279400">
                  <a:moveTo>
                    <a:pt x="0" y="61334"/>
                  </a:moveTo>
                  <a:lnTo>
                    <a:pt x="38371" y="96924"/>
                  </a:lnTo>
                  <a:lnTo>
                    <a:pt x="78365" y="128855"/>
                  </a:lnTo>
                  <a:lnTo>
                    <a:pt x="119831" y="157022"/>
                  </a:lnTo>
                  <a:lnTo>
                    <a:pt x="162617" y="181319"/>
                  </a:lnTo>
                  <a:lnTo>
                    <a:pt x="206573" y="201641"/>
                  </a:lnTo>
                  <a:lnTo>
                    <a:pt x="251546" y="217881"/>
                  </a:lnTo>
                </a:path>
                <a:path w="252095" h="279400">
                  <a:moveTo>
                    <a:pt x="0" y="122668"/>
                  </a:moveTo>
                  <a:lnTo>
                    <a:pt x="38371" y="158238"/>
                  </a:lnTo>
                  <a:lnTo>
                    <a:pt x="78365" y="190124"/>
                  </a:lnTo>
                  <a:lnTo>
                    <a:pt x="119831" y="218247"/>
                  </a:lnTo>
                  <a:lnTo>
                    <a:pt x="162617" y="242523"/>
                  </a:lnTo>
                  <a:lnTo>
                    <a:pt x="206573" y="262873"/>
                  </a:lnTo>
                  <a:lnTo>
                    <a:pt x="251546" y="279216"/>
                  </a:lnTo>
                </a:path>
              </a:pathLst>
            </a:custGeom>
            <a:ln w="16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bject 63">
              <a:extLst>
                <a:ext uri="{FF2B5EF4-FFF2-40B4-BE49-F238E27FC236}">
                  <a16:creationId xmlns:a16="http://schemas.microsoft.com/office/drawing/2014/main" id="{28AC2DB4-8AEE-BDFF-37F1-6E81A7973ECE}"/>
                </a:ext>
              </a:extLst>
            </p:cNvPr>
            <p:cNvSpPr/>
            <p:nvPr/>
          </p:nvSpPr>
          <p:spPr>
            <a:xfrm>
              <a:off x="5890450" y="2338324"/>
              <a:ext cx="272415" cy="184785"/>
            </a:xfrm>
            <a:custGeom>
              <a:avLst/>
              <a:gdLst/>
              <a:ahLst/>
              <a:cxnLst/>
              <a:rect l="l" t="t" r="r" b="b"/>
              <a:pathLst>
                <a:path w="272414" h="184785">
                  <a:moveTo>
                    <a:pt x="10642" y="0"/>
                  </a:moveTo>
                  <a:lnTo>
                    <a:pt x="5448" y="292"/>
                  </a:lnTo>
                  <a:lnTo>
                    <a:pt x="2222" y="4089"/>
                  </a:lnTo>
                  <a:lnTo>
                    <a:pt x="736" y="6134"/>
                  </a:lnTo>
                  <a:lnTo>
                    <a:pt x="0" y="9055"/>
                  </a:lnTo>
                  <a:lnTo>
                    <a:pt x="736" y="18402"/>
                  </a:lnTo>
                  <a:lnTo>
                    <a:pt x="3962" y="24244"/>
                  </a:lnTo>
                  <a:lnTo>
                    <a:pt x="9156" y="27457"/>
                  </a:lnTo>
                  <a:lnTo>
                    <a:pt x="46306" y="62459"/>
                  </a:lnTo>
                  <a:lnTo>
                    <a:pt x="85588" y="94079"/>
                  </a:lnTo>
                  <a:lnTo>
                    <a:pt x="126823" y="122194"/>
                  </a:lnTo>
                  <a:lnTo>
                    <a:pt x="169834" y="146683"/>
                  </a:lnTo>
                  <a:lnTo>
                    <a:pt x="214440" y="167422"/>
                  </a:lnTo>
                  <a:lnTo>
                    <a:pt x="260464" y="184289"/>
                  </a:lnTo>
                  <a:lnTo>
                    <a:pt x="267385" y="182537"/>
                  </a:lnTo>
                  <a:lnTo>
                    <a:pt x="271843" y="174650"/>
                  </a:lnTo>
                  <a:lnTo>
                    <a:pt x="269125" y="161226"/>
                  </a:lnTo>
                  <a:lnTo>
                    <a:pt x="265404" y="157137"/>
                  </a:lnTo>
                  <a:lnTo>
                    <a:pt x="260464" y="155676"/>
                  </a:lnTo>
                  <a:lnTo>
                    <a:pt x="215409" y="139434"/>
                  </a:lnTo>
                  <a:lnTo>
                    <a:pt x="171725" y="119402"/>
                  </a:lnTo>
                  <a:lnTo>
                    <a:pt x="129581" y="95688"/>
                  </a:lnTo>
                  <a:lnTo>
                    <a:pt x="89149" y="68396"/>
                  </a:lnTo>
                  <a:lnTo>
                    <a:pt x="50602" y="37633"/>
                  </a:lnTo>
                  <a:lnTo>
                    <a:pt x="14109" y="3505"/>
                  </a:lnTo>
                  <a:lnTo>
                    <a:pt x="106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64">
              <a:extLst>
                <a:ext uri="{FF2B5EF4-FFF2-40B4-BE49-F238E27FC236}">
                  <a16:creationId xmlns:a16="http://schemas.microsoft.com/office/drawing/2014/main" id="{44502802-2598-636A-2C65-630EED06C7E0}"/>
                </a:ext>
              </a:extLst>
            </p:cNvPr>
            <p:cNvSpPr/>
            <p:nvPr/>
          </p:nvSpPr>
          <p:spPr>
            <a:xfrm>
              <a:off x="5890437" y="2338332"/>
              <a:ext cx="272415" cy="184785"/>
            </a:xfrm>
            <a:custGeom>
              <a:avLst/>
              <a:gdLst/>
              <a:ahLst/>
              <a:cxnLst/>
              <a:rect l="l" t="t" r="r" b="b"/>
              <a:pathLst>
                <a:path w="272414" h="184785">
                  <a:moveTo>
                    <a:pt x="9160" y="27454"/>
                  </a:moveTo>
                  <a:lnTo>
                    <a:pt x="46309" y="62457"/>
                  </a:lnTo>
                  <a:lnTo>
                    <a:pt x="85591" y="94078"/>
                  </a:lnTo>
                  <a:lnTo>
                    <a:pt x="126825" y="122193"/>
                  </a:lnTo>
                  <a:lnTo>
                    <a:pt x="169834" y="146682"/>
                  </a:lnTo>
                  <a:lnTo>
                    <a:pt x="214438" y="167423"/>
                  </a:lnTo>
                  <a:lnTo>
                    <a:pt x="260459" y="184294"/>
                  </a:lnTo>
                  <a:lnTo>
                    <a:pt x="267392" y="182541"/>
                  </a:lnTo>
                  <a:lnTo>
                    <a:pt x="271848" y="174656"/>
                  </a:lnTo>
                  <a:lnTo>
                    <a:pt x="270363" y="166770"/>
                  </a:lnTo>
                  <a:lnTo>
                    <a:pt x="269125" y="161220"/>
                  </a:lnTo>
                  <a:lnTo>
                    <a:pt x="265411" y="157132"/>
                  </a:lnTo>
                  <a:lnTo>
                    <a:pt x="260459" y="155671"/>
                  </a:lnTo>
                  <a:lnTo>
                    <a:pt x="215407" y="139430"/>
                  </a:lnTo>
                  <a:lnTo>
                    <a:pt x="171723" y="119401"/>
                  </a:lnTo>
                  <a:lnTo>
                    <a:pt x="129579" y="95688"/>
                  </a:lnTo>
                  <a:lnTo>
                    <a:pt x="89149" y="68397"/>
                  </a:lnTo>
                  <a:lnTo>
                    <a:pt x="50602" y="37634"/>
                  </a:lnTo>
                  <a:lnTo>
                    <a:pt x="14112" y="3504"/>
                  </a:lnTo>
                  <a:lnTo>
                    <a:pt x="10646" y="0"/>
                  </a:lnTo>
                  <a:lnTo>
                    <a:pt x="5446" y="292"/>
                  </a:lnTo>
                  <a:lnTo>
                    <a:pt x="2228" y="4088"/>
                  </a:lnTo>
                  <a:lnTo>
                    <a:pt x="742" y="6133"/>
                  </a:lnTo>
                  <a:lnTo>
                    <a:pt x="0" y="9054"/>
                  </a:lnTo>
                  <a:lnTo>
                    <a:pt x="247" y="11682"/>
                  </a:lnTo>
                  <a:lnTo>
                    <a:pt x="742" y="18400"/>
                  </a:lnTo>
                  <a:lnTo>
                    <a:pt x="3961" y="24241"/>
                  </a:lnTo>
                  <a:lnTo>
                    <a:pt x="9160" y="27454"/>
                  </a:lnTo>
                  <a:close/>
                </a:path>
              </a:pathLst>
            </a:custGeom>
            <a:ln w="10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bject 65">
              <a:extLst>
                <a:ext uri="{FF2B5EF4-FFF2-40B4-BE49-F238E27FC236}">
                  <a16:creationId xmlns:a16="http://schemas.microsoft.com/office/drawing/2014/main" id="{E92E75F4-B09C-BEE8-9E36-16DAD089EC90}"/>
                </a:ext>
              </a:extLst>
            </p:cNvPr>
            <p:cNvSpPr/>
            <p:nvPr/>
          </p:nvSpPr>
          <p:spPr>
            <a:xfrm>
              <a:off x="5971187" y="2428515"/>
              <a:ext cx="76730" cy="5810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bject 66">
              <a:extLst>
                <a:ext uri="{FF2B5EF4-FFF2-40B4-BE49-F238E27FC236}">
                  <a16:creationId xmlns:a16="http://schemas.microsoft.com/office/drawing/2014/main" id="{422AF1D9-4485-91EE-B8AB-8D74B97EADE8}"/>
                </a:ext>
              </a:extLst>
            </p:cNvPr>
            <p:cNvSpPr/>
            <p:nvPr/>
          </p:nvSpPr>
          <p:spPr>
            <a:xfrm>
              <a:off x="5971173" y="2428526"/>
              <a:ext cx="76835" cy="58419"/>
            </a:xfrm>
            <a:custGeom>
              <a:avLst/>
              <a:gdLst/>
              <a:ahLst/>
              <a:cxnLst/>
              <a:rect l="l" t="t" r="r" b="b"/>
              <a:pathLst>
                <a:path w="76835" h="58419">
                  <a:moveTo>
                    <a:pt x="76728" y="57007"/>
                  </a:moveTo>
                  <a:lnTo>
                    <a:pt x="62143" y="24095"/>
                  </a:lnTo>
                  <a:lnTo>
                    <a:pt x="43242" y="4654"/>
                  </a:lnTo>
                  <a:lnTo>
                    <a:pt x="22205" y="0"/>
                  </a:lnTo>
                  <a:lnTo>
                    <a:pt x="1214" y="11445"/>
                  </a:lnTo>
                  <a:lnTo>
                    <a:pt x="0" y="26327"/>
                  </a:lnTo>
                  <a:lnTo>
                    <a:pt x="8023" y="39812"/>
                  </a:lnTo>
                  <a:lnTo>
                    <a:pt x="23845" y="50504"/>
                  </a:lnTo>
                  <a:lnTo>
                    <a:pt x="46027" y="57007"/>
                  </a:lnTo>
                  <a:lnTo>
                    <a:pt x="53679" y="57829"/>
                  </a:lnTo>
                  <a:lnTo>
                    <a:pt x="61377" y="58103"/>
                  </a:lnTo>
                  <a:lnTo>
                    <a:pt x="69076" y="57829"/>
                  </a:lnTo>
                  <a:lnTo>
                    <a:pt x="76728" y="57007"/>
                  </a:lnTo>
                  <a:close/>
                </a:path>
              </a:pathLst>
            </a:custGeom>
            <a:ln w="38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bject 67">
              <a:extLst>
                <a:ext uri="{FF2B5EF4-FFF2-40B4-BE49-F238E27FC236}">
                  <a16:creationId xmlns:a16="http://schemas.microsoft.com/office/drawing/2014/main" id="{B1801630-65BF-8A9F-1E75-4A2A18FD5EBA}"/>
                </a:ext>
              </a:extLst>
            </p:cNvPr>
            <p:cNvSpPr/>
            <p:nvPr/>
          </p:nvSpPr>
          <p:spPr>
            <a:xfrm>
              <a:off x="5900597" y="2449601"/>
              <a:ext cx="251548" cy="23628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bject 68">
              <a:extLst>
                <a:ext uri="{FF2B5EF4-FFF2-40B4-BE49-F238E27FC236}">
                  <a16:creationId xmlns:a16="http://schemas.microsoft.com/office/drawing/2014/main" id="{7916030E-C6CD-872A-63E3-BCE24FDCD4E8}"/>
                </a:ext>
              </a:extLst>
            </p:cNvPr>
            <p:cNvSpPr/>
            <p:nvPr/>
          </p:nvSpPr>
          <p:spPr>
            <a:xfrm>
              <a:off x="5900597" y="2465082"/>
              <a:ext cx="252095" cy="177165"/>
            </a:xfrm>
            <a:custGeom>
              <a:avLst/>
              <a:gdLst/>
              <a:ahLst/>
              <a:cxnLst/>
              <a:rect l="l" t="t" r="r" b="b"/>
              <a:pathLst>
                <a:path w="252095" h="177164">
                  <a:moveTo>
                    <a:pt x="0" y="0"/>
                  </a:moveTo>
                  <a:lnTo>
                    <a:pt x="0" y="20154"/>
                  </a:lnTo>
                  <a:lnTo>
                    <a:pt x="37066" y="55378"/>
                  </a:lnTo>
                  <a:lnTo>
                    <a:pt x="76333" y="87090"/>
                  </a:lnTo>
                  <a:lnTo>
                    <a:pt x="117606" y="115184"/>
                  </a:lnTo>
                  <a:lnTo>
                    <a:pt x="160695" y="139553"/>
                  </a:lnTo>
                  <a:lnTo>
                    <a:pt x="205406" y="160092"/>
                  </a:lnTo>
                  <a:lnTo>
                    <a:pt x="251548" y="176695"/>
                  </a:lnTo>
                  <a:lnTo>
                    <a:pt x="251548" y="156845"/>
                  </a:lnTo>
                  <a:lnTo>
                    <a:pt x="205752" y="139262"/>
                  </a:lnTo>
                  <a:lnTo>
                    <a:pt x="161302" y="118125"/>
                  </a:lnTo>
                  <a:lnTo>
                    <a:pt x="118349" y="93533"/>
                  </a:lnTo>
                  <a:lnTo>
                    <a:pt x="77047" y="65583"/>
                  </a:lnTo>
                  <a:lnTo>
                    <a:pt x="37546" y="34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bject 69">
              <a:extLst>
                <a:ext uri="{FF2B5EF4-FFF2-40B4-BE49-F238E27FC236}">
                  <a16:creationId xmlns:a16="http://schemas.microsoft.com/office/drawing/2014/main" id="{AFE1D880-9715-DAD8-6F9D-ED0BC0F8B719}"/>
                </a:ext>
              </a:extLst>
            </p:cNvPr>
            <p:cNvSpPr/>
            <p:nvPr/>
          </p:nvSpPr>
          <p:spPr>
            <a:xfrm>
              <a:off x="5900588" y="2448150"/>
              <a:ext cx="252095" cy="236854"/>
            </a:xfrm>
            <a:custGeom>
              <a:avLst/>
              <a:gdLst/>
              <a:ahLst/>
              <a:cxnLst/>
              <a:rect l="l" t="t" r="r" b="b"/>
              <a:pathLst>
                <a:path w="252095" h="236855">
                  <a:moveTo>
                    <a:pt x="0" y="0"/>
                  </a:moveTo>
                  <a:lnTo>
                    <a:pt x="0" y="79734"/>
                  </a:lnTo>
                  <a:lnTo>
                    <a:pt x="37545" y="114107"/>
                  </a:lnTo>
                  <a:lnTo>
                    <a:pt x="77044" y="145308"/>
                  </a:lnTo>
                  <a:lnTo>
                    <a:pt x="118345" y="173232"/>
                  </a:lnTo>
                  <a:lnTo>
                    <a:pt x="161297" y="197772"/>
                  </a:lnTo>
                  <a:lnTo>
                    <a:pt x="205747" y="218824"/>
                  </a:lnTo>
                  <a:lnTo>
                    <a:pt x="251546" y="236282"/>
                  </a:lnTo>
                </a:path>
              </a:pathLst>
            </a:custGeom>
            <a:ln w="97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bject 70">
              <a:extLst>
                <a:ext uri="{FF2B5EF4-FFF2-40B4-BE49-F238E27FC236}">
                  <a16:creationId xmlns:a16="http://schemas.microsoft.com/office/drawing/2014/main" id="{506C173B-E741-ADA3-E3F1-196CD06A86FF}"/>
                </a:ext>
              </a:extLst>
            </p:cNvPr>
            <p:cNvSpPr/>
            <p:nvPr/>
          </p:nvSpPr>
          <p:spPr>
            <a:xfrm>
              <a:off x="5900588" y="2451070"/>
              <a:ext cx="252095" cy="236854"/>
            </a:xfrm>
            <a:custGeom>
              <a:avLst/>
              <a:gdLst/>
              <a:ahLst/>
              <a:cxnLst/>
              <a:rect l="l" t="t" r="r" b="b"/>
              <a:pathLst>
                <a:path w="252095" h="236855">
                  <a:moveTo>
                    <a:pt x="251546" y="236282"/>
                  </a:moveTo>
                  <a:lnTo>
                    <a:pt x="251546" y="156547"/>
                  </a:lnTo>
                  <a:lnTo>
                    <a:pt x="205868" y="138745"/>
                  </a:lnTo>
                  <a:lnTo>
                    <a:pt x="161517" y="117519"/>
                  </a:lnTo>
                  <a:lnTo>
                    <a:pt x="118624" y="92950"/>
                  </a:lnTo>
                  <a:lnTo>
                    <a:pt x="77319" y="65120"/>
                  </a:lnTo>
                  <a:lnTo>
                    <a:pt x="37734" y="34109"/>
                  </a:lnTo>
                  <a:lnTo>
                    <a:pt x="0" y="0"/>
                  </a:lnTo>
                </a:path>
              </a:pathLst>
            </a:custGeom>
            <a:ln w="9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bject 71">
              <a:extLst>
                <a:ext uri="{FF2B5EF4-FFF2-40B4-BE49-F238E27FC236}">
                  <a16:creationId xmlns:a16="http://schemas.microsoft.com/office/drawing/2014/main" id="{3A55E48F-6BE4-0588-405D-4ABB99DF0552}"/>
                </a:ext>
              </a:extLst>
            </p:cNvPr>
            <p:cNvSpPr/>
            <p:nvPr/>
          </p:nvSpPr>
          <p:spPr>
            <a:xfrm>
              <a:off x="6330899" y="2909608"/>
              <a:ext cx="382524" cy="45124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bject 72">
              <a:extLst>
                <a:ext uri="{FF2B5EF4-FFF2-40B4-BE49-F238E27FC236}">
                  <a16:creationId xmlns:a16="http://schemas.microsoft.com/office/drawing/2014/main" id="{87F8A26D-9CC8-1DB4-2054-C625536B4F64}"/>
                </a:ext>
              </a:extLst>
            </p:cNvPr>
            <p:cNvSpPr/>
            <p:nvPr/>
          </p:nvSpPr>
          <p:spPr>
            <a:xfrm>
              <a:off x="6346748" y="2916034"/>
              <a:ext cx="367030" cy="440055"/>
            </a:xfrm>
            <a:custGeom>
              <a:avLst/>
              <a:gdLst/>
              <a:ahLst/>
              <a:cxnLst/>
              <a:rect l="l" t="t" r="r" b="b"/>
              <a:pathLst>
                <a:path w="367029" h="440054">
                  <a:moveTo>
                    <a:pt x="26746" y="77393"/>
                  </a:moveTo>
                  <a:lnTo>
                    <a:pt x="18630" y="89429"/>
                  </a:lnTo>
                  <a:lnTo>
                    <a:pt x="11420" y="102258"/>
                  </a:lnTo>
                  <a:lnTo>
                    <a:pt x="5186" y="115800"/>
                  </a:lnTo>
                  <a:lnTo>
                    <a:pt x="0" y="129971"/>
                  </a:lnTo>
                  <a:lnTo>
                    <a:pt x="20802" y="139318"/>
                  </a:lnTo>
                  <a:lnTo>
                    <a:pt x="28356" y="152557"/>
                  </a:lnTo>
                  <a:lnTo>
                    <a:pt x="33520" y="167025"/>
                  </a:lnTo>
                  <a:lnTo>
                    <a:pt x="36224" y="182315"/>
                  </a:lnTo>
                  <a:lnTo>
                    <a:pt x="36398" y="198018"/>
                  </a:lnTo>
                  <a:lnTo>
                    <a:pt x="47877" y="216032"/>
                  </a:lnTo>
                  <a:lnTo>
                    <a:pt x="63045" y="229309"/>
                  </a:lnTo>
                  <a:lnTo>
                    <a:pt x="80857" y="237164"/>
                  </a:lnTo>
                  <a:lnTo>
                    <a:pt x="100266" y="238912"/>
                  </a:lnTo>
                  <a:lnTo>
                    <a:pt x="113389" y="246474"/>
                  </a:lnTo>
                  <a:lnTo>
                    <a:pt x="123699" y="258006"/>
                  </a:lnTo>
                  <a:lnTo>
                    <a:pt x="130525" y="272548"/>
                  </a:lnTo>
                  <a:lnTo>
                    <a:pt x="133197" y="289140"/>
                  </a:lnTo>
                  <a:lnTo>
                    <a:pt x="127416" y="297465"/>
                  </a:lnTo>
                  <a:lnTo>
                    <a:pt x="124628" y="307324"/>
                  </a:lnTo>
                  <a:lnTo>
                    <a:pt x="124950" y="317730"/>
                  </a:lnTo>
                  <a:lnTo>
                    <a:pt x="128498" y="327698"/>
                  </a:lnTo>
                  <a:lnTo>
                    <a:pt x="151028" y="340842"/>
                  </a:lnTo>
                  <a:lnTo>
                    <a:pt x="150871" y="350089"/>
                  </a:lnTo>
                  <a:lnTo>
                    <a:pt x="148674" y="358733"/>
                  </a:lnTo>
                  <a:lnTo>
                    <a:pt x="144622" y="366392"/>
                  </a:lnTo>
                  <a:lnTo>
                    <a:pt x="138899" y="372681"/>
                  </a:lnTo>
                  <a:lnTo>
                    <a:pt x="137909" y="390400"/>
                  </a:lnTo>
                  <a:lnTo>
                    <a:pt x="139730" y="407795"/>
                  </a:lnTo>
                  <a:lnTo>
                    <a:pt x="144291" y="424425"/>
                  </a:lnTo>
                  <a:lnTo>
                    <a:pt x="151523" y="439851"/>
                  </a:lnTo>
                  <a:lnTo>
                    <a:pt x="173799" y="370636"/>
                  </a:lnTo>
                  <a:lnTo>
                    <a:pt x="186943" y="356100"/>
                  </a:lnTo>
                  <a:lnTo>
                    <a:pt x="197575" y="339126"/>
                  </a:lnTo>
                  <a:lnTo>
                    <a:pt x="205419" y="320235"/>
                  </a:lnTo>
                  <a:lnTo>
                    <a:pt x="210197" y="299948"/>
                  </a:lnTo>
                  <a:lnTo>
                    <a:pt x="205741" y="285122"/>
                  </a:lnTo>
                  <a:lnTo>
                    <a:pt x="204054" y="282422"/>
                  </a:lnTo>
                  <a:lnTo>
                    <a:pt x="138899" y="282422"/>
                  </a:lnTo>
                  <a:lnTo>
                    <a:pt x="129984" y="265785"/>
                  </a:lnTo>
                  <a:lnTo>
                    <a:pt x="139151" y="260559"/>
                  </a:lnTo>
                  <a:lnTo>
                    <a:pt x="146694" y="252677"/>
                  </a:lnTo>
                  <a:lnTo>
                    <a:pt x="152194" y="242659"/>
                  </a:lnTo>
                  <a:lnTo>
                    <a:pt x="155232" y="231025"/>
                  </a:lnTo>
                  <a:lnTo>
                    <a:pt x="147129" y="226269"/>
                  </a:lnTo>
                  <a:lnTo>
                    <a:pt x="139604" y="220364"/>
                  </a:lnTo>
                  <a:lnTo>
                    <a:pt x="132775" y="213362"/>
                  </a:lnTo>
                  <a:lnTo>
                    <a:pt x="126758" y="205320"/>
                  </a:lnTo>
                  <a:lnTo>
                    <a:pt x="158203" y="174650"/>
                  </a:lnTo>
                  <a:lnTo>
                    <a:pt x="166382" y="133769"/>
                  </a:lnTo>
                  <a:lnTo>
                    <a:pt x="163315" y="131432"/>
                  </a:lnTo>
                  <a:lnTo>
                    <a:pt x="115620" y="131432"/>
                  </a:lnTo>
                  <a:lnTo>
                    <a:pt x="114960" y="131345"/>
                  </a:lnTo>
                  <a:lnTo>
                    <a:pt x="105396" y="131345"/>
                  </a:lnTo>
                  <a:lnTo>
                    <a:pt x="99653" y="130008"/>
                  </a:lnTo>
                  <a:lnTo>
                    <a:pt x="94840" y="126315"/>
                  </a:lnTo>
                  <a:lnTo>
                    <a:pt x="91605" y="120624"/>
                  </a:lnTo>
                  <a:lnTo>
                    <a:pt x="90373" y="117703"/>
                  </a:lnTo>
                  <a:lnTo>
                    <a:pt x="90119" y="114490"/>
                  </a:lnTo>
                  <a:lnTo>
                    <a:pt x="90614" y="111277"/>
                  </a:lnTo>
                  <a:lnTo>
                    <a:pt x="96918" y="79146"/>
                  </a:lnTo>
                  <a:lnTo>
                    <a:pt x="44564" y="79146"/>
                  </a:lnTo>
                  <a:lnTo>
                    <a:pt x="26746" y="77393"/>
                  </a:lnTo>
                  <a:close/>
                </a:path>
                <a:path w="367029" h="440054">
                  <a:moveTo>
                    <a:pt x="361752" y="268998"/>
                  </a:moveTo>
                  <a:lnTo>
                    <a:pt x="294385" y="268998"/>
                  </a:lnTo>
                  <a:lnTo>
                    <a:pt x="303242" y="275897"/>
                  </a:lnTo>
                  <a:lnTo>
                    <a:pt x="309918" y="285203"/>
                  </a:lnTo>
                  <a:lnTo>
                    <a:pt x="314088" y="296262"/>
                  </a:lnTo>
                  <a:lnTo>
                    <a:pt x="315429" y="308419"/>
                  </a:lnTo>
                  <a:lnTo>
                    <a:pt x="323596" y="360705"/>
                  </a:lnTo>
                  <a:lnTo>
                    <a:pt x="343280" y="327627"/>
                  </a:lnTo>
                  <a:lnTo>
                    <a:pt x="357208" y="291264"/>
                  </a:lnTo>
                  <a:lnTo>
                    <a:pt x="361752" y="268998"/>
                  </a:lnTo>
                  <a:close/>
                </a:path>
                <a:path w="367029" h="440054">
                  <a:moveTo>
                    <a:pt x="174548" y="257606"/>
                  </a:moveTo>
                  <a:lnTo>
                    <a:pt x="163965" y="260293"/>
                  </a:lnTo>
                  <a:lnTo>
                    <a:pt x="154309" y="265523"/>
                  </a:lnTo>
                  <a:lnTo>
                    <a:pt x="145861" y="272999"/>
                  </a:lnTo>
                  <a:lnTo>
                    <a:pt x="138899" y="282422"/>
                  </a:lnTo>
                  <a:lnTo>
                    <a:pt x="204054" y="282422"/>
                  </a:lnTo>
                  <a:lnTo>
                    <a:pt x="197945" y="272648"/>
                  </a:lnTo>
                  <a:lnTo>
                    <a:pt x="187362" y="263238"/>
                  </a:lnTo>
                  <a:lnTo>
                    <a:pt x="174548" y="257606"/>
                  </a:lnTo>
                  <a:close/>
                </a:path>
                <a:path w="367029" h="440054">
                  <a:moveTo>
                    <a:pt x="264667" y="132892"/>
                  </a:moveTo>
                  <a:lnTo>
                    <a:pt x="261159" y="172708"/>
                  </a:lnTo>
                  <a:lnTo>
                    <a:pt x="262191" y="175526"/>
                  </a:lnTo>
                  <a:lnTo>
                    <a:pt x="255257" y="209702"/>
                  </a:lnTo>
                  <a:lnTo>
                    <a:pt x="239166" y="222262"/>
                  </a:lnTo>
                  <a:lnTo>
                    <a:pt x="246100" y="245338"/>
                  </a:lnTo>
                  <a:lnTo>
                    <a:pt x="251186" y="258884"/>
                  </a:lnTo>
                  <a:lnTo>
                    <a:pt x="260057" y="268706"/>
                  </a:lnTo>
                  <a:lnTo>
                    <a:pt x="271482" y="273927"/>
                  </a:lnTo>
                  <a:lnTo>
                    <a:pt x="284225" y="273672"/>
                  </a:lnTo>
                  <a:lnTo>
                    <a:pt x="287947" y="272795"/>
                  </a:lnTo>
                  <a:lnTo>
                    <a:pt x="291160" y="271335"/>
                  </a:lnTo>
                  <a:lnTo>
                    <a:pt x="294385" y="268998"/>
                  </a:lnTo>
                  <a:lnTo>
                    <a:pt x="361752" y="268998"/>
                  </a:lnTo>
                  <a:lnTo>
                    <a:pt x="365099" y="252602"/>
                  </a:lnTo>
                  <a:lnTo>
                    <a:pt x="366674" y="212623"/>
                  </a:lnTo>
                  <a:lnTo>
                    <a:pt x="365615" y="190882"/>
                  </a:lnTo>
                  <a:lnTo>
                    <a:pt x="361724" y="169691"/>
                  </a:lnTo>
                  <a:lnTo>
                    <a:pt x="355047" y="149376"/>
                  </a:lnTo>
                  <a:lnTo>
                    <a:pt x="350218" y="139574"/>
                  </a:lnTo>
                  <a:lnTo>
                    <a:pt x="279214" y="139574"/>
                  </a:lnTo>
                  <a:lnTo>
                    <a:pt x="271570" y="137643"/>
                  </a:lnTo>
                  <a:lnTo>
                    <a:pt x="264667" y="132892"/>
                  </a:lnTo>
                  <a:close/>
                </a:path>
                <a:path w="367029" h="440054">
                  <a:moveTo>
                    <a:pt x="241425" y="118799"/>
                  </a:moveTo>
                  <a:lnTo>
                    <a:pt x="240652" y="119164"/>
                  </a:lnTo>
                  <a:lnTo>
                    <a:pt x="246641" y="133390"/>
                  </a:lnTo>
                  <a:lnTo>
                    <a:pt x="251979" y="147970"/>
                  </a:lnTo>
                  <a:lnTo>
                    <a:pt x="256666" y="162823"/>
                  </a:lnTo>
                  <a:lnTo>
                    <a:pt x="260705" y="177863"/>
                  </a:lnTo>
                  <a:lnTo>
                    <a:pt x="261159" y="172708"/>
                  </a:lnTo>
                  <a:lnTo>
                    <a:pt x="241425" y="118799"/>
                  </a:lnTo>
                  <a:close/>
                </a:path>
                <a:path w="367029" h="440054">
                  <a:moveTo>
                    <a:pt x="312953" y="74180"/>
                  </a:moveTo>
                  <a:lnTo>
                    <a:pt x="303684" y="78434"/>
                  </a:lnTo>
                  <a:lnTo>
                    <a:pt x="295835" y="85207"/>
                  </a:lnTo>
                  <a:lnTo>
                    <a:pt x="289798" y="94061"/>
                  </a:lnTo>
                  <a:lnTo>
                    <a:pt x="285965" y="104559"/>
                  </a:lnTo>
                  <a:lnTo>
                    <a:pt x="294131" y="134645"/>
                  </a:lnTo>
                  <a:lnTo>
                    <a:pt x="286951" y="138602"/>
                  </a:lnTo>
                  <a:lnTo>
                    <a:pt x="279214" y="139574"/>
                  </a:lnTo>
                  <a:lnTo>
                    <a:pt x="350218" y="139574"/>
                  </a:lnTo>
                  <a:lnTo>
                    <a:pt x="345630" y="130263"/>
                  </a:lnTo>
                  <a:lnTo>
                    <a:pt x="339515" y="114846"/>
                  </a:lnTo>
                  <a:lnTo>
                    <a:pt x="331982" y="100250"/>
                  </a:lnTo>
                  <a:lnTo>
                    <a:pt x="323104" y="86640"/>
                  </a:lnTo>
                  <a:lnTo>
                    <a:pt x="312953" y="74180"/>
                  </a:lnTo>
                  <a:close/>
                </a:path>
                <a:path w="367029" h="440054">
                  <a:moveTo>
                    <a:pt x="148056" y="0"/>
                  </a:moveTo>
                  <a:lnTo>
                    <a:pt x="96062" y="33883"/>
                  </a:lnTo>
                  <a:lnTo>
                    <a:pt x="120078" y="51396"/>
                  </a:lnTo>
                  <a:lnTo>
                    <a:pt x="102501" y="83819"/>
                  </a:lnTo>
                  <a:lnTo>
                    <a:pt x="124921" y="114846"/>
                  </a:lnTo>
                  <a:lnTo>
                    <a:pt x="125031" y="116827"/>
                  </a:lnTo>
                  <a:lnTo>
                    <a:pt x="124777" y="117119"/>
                  </a:lnTo>
                  <a:lnTo>
                    <a:pt x="124839" y="117703"/>
                  </a:lnTo>
                  <a:lnTo>
                    <a:pt x="126022" y="123253"/>
                  </a:lnTo>
                  <a:lnTo>
                    <a:pt x="123050" y="129387"/>
                  </a:lnTo>
                  <a:lnTo>
                    <a:pt x="117855" y="130848"/>
                  </a:lnTo>
                  <a:lnTo>
                    <a:pt x="115620" y="131432"/>
                  </a:lnTo>
                  <a:lnTo>
                    <a:pt x="163315" y="131432"/>
                  </a:lnTo>
                  <a:lnTo>
                    <a:pt x="142608" y="115658"/>
                  </a:lnTo>
                  <a:lnTo>
                    <a:pt x="157708" y="93751"/>
                  </a:lnTo>
                  <a:lnTo>
                    <a:pt x="129489" y="70091"/>
                  </a:lnTo>
                  <a:lnTo>
                    <a:pt x="137159" y="44399"/>
                  </a:lnTo>
                  <a:lnTo>
                    <a:pt x="244209" y="44399"/>
                  </a:lnTo>
                  <a:lnTo>
                    <a:pt x="247840" y="20446"/>
                  </a:lnTo>
                  <a:lnTo>
                    <a:pt x="245256" y="19570"/>
                  </a:lnTo>
                  <a:lnTo>
                    <a:pt x="185940" y="19570"/>
                  </a:lnTo>
                  <a:lnTo>
                    <a:pt x="172072" y="2628"/>
                  </a:lnTo>
                  <a:lnTo>
                    <a:pt x="148056" y="0"/>
                  </a:lnTo>
                  <a:close/>
                </a:path>
                <a:path w="367029" h="440054">
                  <a:moveTo>
                    <a:pt x="111417" y="129971"/>
                  </a:moveTo>
                  <a:lnTo>
                    <a:pt x="105396" y="131345"/>
                  </a:lnTo>
                  <a:lnTo>
                    <a:pt x="114960" y="131345"/>
                  </a:lnTo>
                  <a:lnTo>
                    <a:pt x="113398" y="131140"/>
                  </a:lnTo>
                  <a:lnTo>
                    <a:pt x="111417" y="129971"/>
                  </a:lnTo>
                  <a:close/>
                </a:path>
                <a:path w="367029" h="440054">
                  <a:moveTo>
                    <a:pt x="258660" y="95211"/>
                  </a:moveTo>
                  <a:lnTo>
                    <a:pt x="220599" y="95211"/>
                  </a:lnTo>
                  <a:lnTo>
                    <a:pt x="239420" y="113322"/>
                  </a:lnTo>
                  <a:lnTo>
                    <a:pt x="241425" y="118799"/>
                  </a:lnTo>
                  <a:lnTo>
                    <a:pt x="265417" y="107480"/>
                  </a:lnTo>
                  <a:lnTo>
                    <a:pt x="258660" y="95211"/>
                  </a:lnTo>
                  <a:close/>
                </a:path>
                <a:path w="367029" h="440054">
                  <a:moveTo>
                    <a:pt x="244209" y="44399"/>
                  </a:moveTo>
                  <a:lnTo>
                    <a:pt x="137159" y="44399"/>
                  </a:lnTo>
                  <a:lnTo>
                    <a:pt x="181228" y="59283"/>
                  </a:lnTo>
                  <a:lnTo>
                    <a:pt x="179501" y="101930"/>
                  </a:lnTo>
                  <a:lnTo>
                    <a:pt x="197078" y="108064"/>
                  </a:lnTo>
                  <a:lnTo>
                    <a:pt x="220599" y="95211"/>
                  </a:lnTo>
                  <a:lnTo>
                    <a:pt x="258660" y="95211"/>
                  </a:lnTo>
                  <a:lnTo>
                    <a:pt x="256247" y="90830"/>
                  </a:lnTo>
                  <a:lnTo>
                    <a:pt x="239420" y="86448"/>
                  </a:lnTo>
                  <a:lnTo>
                    <a:pt x="239915" y="72720"/>
                  </a:lnTo>
                  <a:lnTo>
                    <a:pt x="244209" y="44399"/>
                  </a:lnTo>
                  <a:close/>
                </a:path>
                <a:path w="367029" h="440054">
                  <a:moveTo>
                    <a:pt x="89128" y="41186"/>
                  </a:moveTo>
                  <a:lnTo>
                    <a:pt x="51993" y="48196"/>
                  </a:lnTo>
                  <a:lnTo>
                    <a:pt x="52984" y="70091"/>
                  </a:lnTo>
                  <a:lnTo>
                    <a:pt x="44564" y="79146"/>
                  </a:lnTo>
                  <a:lnTo>
                    <a:pt x="96918" y="79146"/>
                  </a:lnTo>
                  <a:lnTo>
                    <a:pt x="97548" y="75933"/>
                  </a:lnTo>
                  <a:lnTo>
                    <a:pt x="89128" y="41186"/>
                  </a:lnTo>
                  <a:close/>
                </a:path>
                <a:path w="367029" h="440054">
                  <a:moveTo>
                    <a:pt x="206489" y="6426"/>
                  </a:moveTo>
                  <a:lnTo>
                    <a:pt x="185940" y="19570"/>
                  </a:lnTo>
                  <a:lnTo>
                    <a:pt x="245256" y="19570"/>
                  </a:lnTo>
                  <a:lnTo>
                    <a:pt x="206489" y="6426"/>
                  </a:lnTo>
                  <a:close/>
                </a:path>
              </a:pathLst>
            </a:custGeom>
            <a:solidFill>
              <a:srgbClr val="00FF00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bject 73">
              <a:extLst>
                <a:ext uri="{FF2B5EF4-FFF2-40B4-BE49-F238E27FC236}">
                  <a16:creationId xmlns:a16="http://schemas.microsoft.com/office/drawing/2014/main" id="{6962303E-1864-E2F9-329A-5769271E074A}"/>
                </a:ext>
              </a:extLst>
            </p:cNvPr>
            <p:cNvSpPr/>
            <p:nvPr/>
          </p:nvSpPr>
          <p:spPr>
            <a:xfrm>
              <a:off x="6330891" y="2909615"/>
              <a:ext cx="382905" cy="452120"/>
            </a:xfrm>
            <a:custGeom>
              <a:avLst/>
              <a:gdLst/>
              <a:ahLst/>
              <a:cxnLst/>
              <a:rect l="l" t="t" r="r" b="b"/>
              <a:pathLst>
                <a:path w="382904" h="452120">
                  <a:moveTo>
                    <a:pt x="382766" y="225767"/>
                  </a:moveTo>
                  <a:lnTo>
                    <a:pt x="377713" y="173993"/>
                  </a:lnTo>
                  <a:lnTo>
                    <a:pt x="363317" y="126470"/>
                  </a:lnTo>
                  <a:lnTo>
                    <a:pt x="340728" y="84551"/>
                  </a:lnTo>
                  <a:lnTo>
                    <a:pt x="311092" y="49590"/>
                  </a:lnTo>
                  <a:lnTo>
                    <a:pt x="275558" y="22943"/>
                  </a:lnTo>
                  <a:lnTo>
                    <a:pt x="235272" y="5961"/>
                  </a:lnTo>
                  <a:lnTo>
                    <a:pt x="191383" y="0"/>
                  </a:lnTo>
                  <a:lnTo>
                    <a:pt x="147494" y="5961"/>
                  </a:lnTo>
                  <a:lnTo>
                    <a:pt x="107208" y="22943"/>
                  </a:lnTo>
                  <a:lnTo>
                    <a:pt x="71674" y="49590"/>
                  </a:lnTo>
                  <a:lnTo>
                    <a:pt x="42038" y="84551"/>
                  </a:lnTo>
                  <a:lnTo>
                    <a:pt x="19448" y="126470"/>
                  </a:lnTo>
                  <a:lnTo>
                    <a:pt x="5053" y="173993"/>
                  </a:lnTo>
                  <a:lnTo>
                    <a:pt x="0" y="225767"/>
                  </a:lnTo>
                  <a:lnTo>
                    <a:pt x="5053" y="277541"/>
                  </a:lnTo>
                  <a:lnTo>
                    <a:pt x="19448" y="325065"/>
                  </a:lnTo>
                  <a:lnTo>
                    <a:pt x="42038" y="366984"/>
                  </a:lnTo>
                  <a:lnTo>
                    <a:pt x="71674" y="401944"/>
                  </a:lnTo>
                  <a:lnTo>
                    <a:pt x="107208" y="428592"/>
                  </a:lnTo>
                  <a:lnTo>
                    <a:pt x="147494" y="445574"/>
                  </a:lnTo>
                  <a:lnTo>
                    <a:pt x="191383" y="451535"/>
                  </a:lnTo>
                  <a:lnTo>
                    <a:pt x="235272" y="445574"/>
                  </a:lnTo>
                  <a:lnTo>
                    <a:pt x="275558" y="428592"/>
                  </a:lnTo>
                  <a:lnTo>
                    <a:pt x="311092" y="401944"/>
                  </a:lnTo>
                  <a:lnTo>
                    <a:pt x="340728" y="366984"/>
                  </a:lnTo>
                  <a:lnTo>
                    <a:pt x="363317" y="325065"/>
                  </a:lnTo>
                  <a:lnTo>
                    <a:pt x="377713" y="277541"/>
                  </a:lnTo>
                  <a:lnTo>
                    <a:pt x="382766" y="225767"/>
                  </a:lnTo>
                  <a:close/>
                </a:path>
              </a:pathLst>
            </a:custGeom>
            <a:ln w="266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bject 74">
              <a:extLst>
                <a:ext uri="{FF2B5EF4-FFF2-40B4-BE49-F238E27FC236}">
                  <a16:creationId xmlns:a16="http://schemas.microsoft.com/office/drawing/2014/main" id="{B1A48283-926A-E58F-78F6-7C4ED03E1FE4}"/>
                </a:ext>
              </a:extLst>
            </p:cNvPr>
            <p:cNvSpPr/>
            <p:nvPr/>
          </p:nvSpPr>
          <p:spPr>
            <a:xfrm>
              <a:off x="7041213" y="2535770"/>
              <a:ext cx="537845" cy="0"/>
            </a:xfrm>
            <a:custGeom>
              <a:avLst/>
              <a:gdLst/>
              <a:ahLst/>
              <a:cxnLst/>
              <a:rect l="l" t="t" r="r" b="b"/>
              <a:pathLst>
                <a:path w="537845">
                  <a:moveTo>
                    <a:pt x="537259" y="0"/>
                  </a:moveTo>
                  <a:lnTo>
                    <a:pt x="0" y="0"/>
                  </a:lnTo>
                </a:path>
              </a:pathLst>
            </a:custGeom>
            <a:ln w="21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bject 75">
              <a:extLst>
                <a:ext uri="{FF2B5EF4-FFF2-40B4-BE49-F238E27FC236}">
                  <a16:creationId xmlns:a16="http://schemas.microsoft.com/office/drawing/2014/main" id="{3EF78C68-7514-DC01-D3EC-41B50B7B9604}"/>
                </a:ext>
              </a:extLst>
            </p:cNvPr>
            <p:cNvSpPr/>
            <p:nvPr/>
          </p:nvSpPr>
          <p:spPr>
            <a:xfrm>
              <a:off x="6820623" y="2441130"/>
              <a:ext cx="241300" cy="189865"/>
            </a:xfrm>
            <a:custGeom>
              <a:avLst/>
              <a:gdLst/>
              <a:ahLst/>
              <a:cxnLst/>
              <a:rect l="l" t="t" r="r" b="b"/>
              <a:pathLst>
                <a:path w="241300" h="189864">
                  <a:moveTo>
                    <a:pt x="240906" y="0"/>
                  </a:moveTo>
                  <a:lnTo>
                    <a:pt x="0" y="94627"/>
                  </a:lnTo>
                  <a:lnTo>
                    <a:pt x="240906" y="189255"/>
                  </a:lnTo>
                  <a:lnTo>
                    <a:pt x="240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bject 76">
              <a:extLst>
                <a:ext uri="{FF2B5EF4-FFF2-40B4-BE49-F238E27FC236}">
                  <a16:creationId xmlns:a16="http://schemas.microsoft.com/office/drawing/2014/main" id="{CEB3B19F-CDE2-6EAB-71C3-0C41BE3F4BDD}"/>
                </a:ext>
              </a:extLst>
            </p:cNvPr>
            <p:cNvSpPr/>
            <p:nvPr/>
          </p:nvSpPr>
          <p:spPr>
            <a:xfrm>
              <a:off x="7578483" y="1974989"/>
              <a:ext cx="713105" cy="1122045"/>
            </a:xfrm>
            <a:custGeom>
              <a:avLst/>
              <a:gdLst/>
              <a:ahLst/>
              <a:cxnLst/>
              <a:rect l="l" t="t" r="r" b="b"/>
              <a:pathLst>
                <a:path w="713104" h="1122045">
                  <a:moveTo>
                    <a:pt x="475373" y="0"/>
                  </a:moveTo>
                  <a:lnTo>
                    <a:pt x="0" y="0"/>
                  </a:lnTo>
                  <a:lnTo>
                    <a:pt x="0" y="1121537"/>
                  </a:lnTo>
                  <a:lnTo>
                    <a:pt x="713054" y="1121537"/>
                  </a:lnTo>
                  <a:lnTo>
                    <a:pt x="713054" y="280682"/>
                  </a:lnTo>
                  <a:lnTo>
                    <a:pt x="475373" y="280682"/>
                  </a:lnTo>
                  <a:lnTo>
                    <a:pt x="475373" y="0"/>
                  </a:lnTo>
                  <a:close/>
                </a:path>
                <a:path w="713104" h="1122045">
                  <a:moveTo>
                    <a:pt x="475373" y="0"/>
                  </a:moveTo>
                  <a:lnTo>
                    <a:pt x="475373" y="280682"/>
                  </a:lnTo>
                  <a:lnTo>
                    <a:pt x="713054" y="280682"/>
                  </a:lnTo>
                  <a:lnTo>
                    <a:pt x="475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bject 77">
              <a:extLst>
                <a:ext uri="{FF2B5EF4-FFF2-40B4-BE49-F238E27FC236}">
                  <a16:creationId xmlns:a16="http://schemas.microsoft.com/office/drawing/2014/main" id="{CC611027-639E-630F-CDD9-C07A9297BB27}"/>
                </a:ext>
              </a:extLst>
            </p:cNvPr>
            <p:cNvSpPr/>
            <p:nvPr/>
          </p:nvSpPr>
          <p:spPr>
            <a:xfrm>
              <a:off x="7578473" y="1975001"/>
              <a:ext cx="713105" cy="1122045"/>
            </a:xfrm>
            <a:custGeom>
              <a:avLst/>
              <a:gdLst/>
              <a:ahLst/>
              <a:cxnLst/>
              <a:rect l="l" t="t" r="r" b="b"/>
              <a:pathLst>
                <a:path w="713104" h="1122045">
                  <a:moveTo>
                    <a:pt x="475363" y="0"/>
                  </a:moveTo>
                  <a:lnTo>
                    <a:pt x="713045" y="280676"/>
                  </a:lnTo>
                  <a:lnTo>
                    <a:pt x="475363" y="280676"/>
                  </a:lnTo>
                  <a:lnTo>
                    <a:pt x="475363" y="0"/>
                  </a:lnTo>
                  <a:close/>
                </a:path>
                <a:path w="713104" h="1122045">
                  <a:moveTo>
                    <a:pt x="0" y="0"/>
                  </a:moveTo>
                  <a:lnTo>
                    <a:pt x="0" y="1121537"/>
                  </a:lnTo>
                  <a:lnTo>
                    <a:pt x="713045" y="1121537"/>
                  </a:lnTo>
                  <a:lnTo>
                    <a:pt x="713045" y="280676"/>
                  </a:lnTo>
                  <a:lnTo>
                    <a:pt x="475363" y="280676"/>
                  </a:lnTo>
                  <a:lnTo>
                    <a:pt x="475363" y="0"/>
                  </a:lnTo>
                  <a:lnTo>
                    <a:pt x="0" y="0"/>
                  </a:lnTo>
                  <a:close/>
                </a:path>
              </a:pathLst>
            </a:custGeom>
            <a:ln w="64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2" name="object 78">
            <a:extLst>
              <a:ext uri="{FF2B5EF4-FFF2-40B4-BE49-F238E27FC236}">
                <a16:creationId xmlns:a16="http://schemas.microsoft.com/office/drawing/2014/main" id="{E4FD13F4-4E0A-1C58-AA84-176466446E3B}"/>
              </a:ext>
            </a:extLst>
          </p:cNvPr>
          <p:cNvSpPr txBox="1"/>
          <p:nvPr/>
        </p:nvSpPr>
        <p:spPr>
          <a:xfrm>
            <a:off x="6151574" y="3646115"/>
            <a:ext cx="154432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5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Web</a:t>
            </a:r>
            <a:r>
              <a:rPr kumimoji="0" sz="275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750" b="0" i="0" u="none" strike="noStrike" kern="120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server</a:t>
            </a:r>
            <a:endParaRPr kumimoji="0" sz="2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4" name="object 79">
            <a:extLst>
              <a:ext uri="{FF2B5EF4-FFF2-40B4-BE49-F238E27FC236}">
                <a16:creationId xmlns:a16="http://schemas.microsoft.com/office/drawing/2014/main" id="{65679D2E-5037-1633-D346-DC5C69945868}"/>
              </a:ext>
            </a:extLst>
          </p:cNvPr>
          <p:cNvSpPr txBox="1"/>
          <p:nvPr/>
        </p:nvSpPr>
        <p:spPr>
          <a:xfrm>
            <a:off x="4339538" y="2203639"/>
            <a:ext cx="1258570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HTTP</a:t>
            </a:r>
            <a:r>
              <a:rPr kumimoji="0" sz="18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request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5" name="object 80">
            <a:extLst>
              <a:ext uri="{FF2B5EF4-FFF2-40B4-BE49-F238E27FC236}">
                <a16:creationId xmlns:a16="http://schemas.microsoft.com/office/drawing/2014/main" id="{16F77FDB-33D8-ED23-044C-004CE073B456}"/>
              </a:ext>
            </a:extLst>
          </p:cNvPr>
          <p:cNvSpPr txBox="1"/>
          <p:nvPr/>
        </p:nvSpPr>
        <p:spPr>
          <a:xfrm>
            <a:off x="4285564" y="3087726"/>
            <a:ext cx="1412875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HTTP</a:t>
            </a:r>
            <a:r>
              <a:rPr kumimoji="0" sz="18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response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6" name="object 81">
            <a:extLst>
              <a:ext uri="{FF2B5EF4-FFF2-40B4-BE49-F238E27FC236}">
                <a16:creationId xmlns:a16="http://schemas.microsoft.com/office/drawing/2014/main" id="{980E9ADC-496F-872E-5BA2-8D3D49322E00}"/>
              </a:ext>
            </a:extLst>
          </p:cNvPr>
          <p:cNvSpPr txBox="1"/>
          <p:nvPr/>
        </p:nvSpPr>
        <p:spPr>
          <a:xfrm>
            <a:off x="8269458" y="2595886"/>
            <a:ext cx="528955" cy="446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5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XHTML</a:t>
            </a:r>
            <a:endParaRPr kumimoji="0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</a:t>
            </a:r>
            <a:endParaRPr kumimoji="0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80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HTTP Request/Response</a:t>
            </a:r>
            <a:endParaRPr lang="en-IE" b="1" dirty="0"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AAE26573-CA3A-2630-A2D9-9C439EDA072A}"/>
              </a:ext>
            </a:extLst>
          </p:cNvPr>
          <p:cNvSpPr txBox="1"/>
          <p:nvPr/>
        </p:nvSpPr>
        <p:spPr>
          <a:xfrm>
            <a:off x="634357" y="1168857"/>
            <a:ext cx="4538345" cy="1237615"/>
          </a:xfrm>
          <a:prstGeom prst="rect">
            <a:avLst/>
          </a:prstGeom>
          <a:solidFill>
            <a:srgbClr val="FFFFFF"/>
          </a:solidFill>
          <a:ln w="13617">
            <a:solidFill>
              <a:srgbClr val="5B9BD5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7790" marR="0" lvl="0" indent="0" algn="l" defTabSz="914400" rtl="0" eaLnBrk="1" fontAlgn="auto" latinLnBrk="0" hangingPunct="1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3000" b="1" i="0" u="none" strike="noStrike" kern="1200" cap="none" spc="-5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simple </a:t>
            </a:r>
            <a:r>
              <a:rPr kumimoji="0" sz="3000" b="1" i="0" u="none" strike="noStrike" kern="1200" cap="none" spc="5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HTTP</a:t>
            </a:r>
            <a:r>
              <a:rPr kumimoji="0" sz="3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3000" b="1" i="0" u="none" strike="noStrike" kern="1200" cap="none" spc="-15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request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GET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/</a:t>
            </a:r>
            <a:r>
              <a:rPr kumimoji="0" sz="19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HTTP/1.1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Host:</a:t>
            </a:r>
            <a:r>
              <a:rPr kumimoji="0" sz="19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  <a:hlinkClick r:id="rId3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  <a:hlinkClick r:id="rId3"/>
              </a:rPr>
              <a:t>www.example.com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5D1EF36A-E83E-06C5-F200-97DF2743F83B}"/>
              </a:ext>
            </a:extLst>
          </p:cNvPr>
          <p:cNvSpPr txBox="1"/>
          <p:nvPr/>
        </p:nvSpPr>
        <p:spPr>
          <a:xfrm>
            <a:off x="5488901" y="1168857"/>
            <a:ext cx="4536440" cy="4504055"/>
          </a:xfrm>
          <a:prstGeom prst="rect">
            <a:avLst/>
          </a:prstGeom>
          <a:ln w="13617">
            <a:solidFill>
              <a:srgbClr val="5B9BD5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7790" marR="0" lvl="0" indent="0" algn="l" defTabSz="914400" rtl="0" eaLnBrk="1" fontAlgn="auto" latinLnBrk="0" hangingPunct="1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3000" b="1" i="0" u="none" strike="noStrike" kern="1200" cap="none" spc="-5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simple </a:t>
            </a:r>
            <a:r>
              <a:rPr kumimoji="0" sz="3000" b="1" i="0" u="none" strike="noStrike" kern="1200" cap="none" spc="5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HTTP</a:t>
            </a:r>
            <a:r>
              <a:rPr kumimoji="0" sz="3000" b="1" i="0" u="none" strike="noStrike" kern="1200" cap="none" spc="-5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3000" b="1" i="0" u="none" strike="noStrike" kern="1200" cap="none" spc="-1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response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HTTP/1.1 </a:t>
            </a:r>
            <a:r>
              <a:rPr kumimoji="0" sz="19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200</a:t>
            </a:r>
            <a:r>
              <a:rPr kumimoji="0" sz="1900" b="1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OK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Content-Type:</a:t>
            </a:r>
            <a:r>
              <a:rPr kumimoji="0" sz="19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text/html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469900" marR="1922145" lvl="0" indent="0" algn="l" defTabSz="914400" rtl="0" eaLnBrk="1" fontAlgn="auto" latinLnBrk="0" hangingPunct="1">
              <a:lnSpc>
                <a:spcPct val="101099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Content-Length: </a:t>
            </a:r>
            <a:r>
              <a:rPr kumimoji="0" sz="19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136  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Server:</a:t>
            </a:r>
            <a:r>
              <a:rPr kumimoji="0" sz="19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Apache/2.2.3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&lt;html&gt;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63881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&lt;head&gt;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8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&lt;title&gt;Example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Web</a:t>
            </a:r>
            <a:r>
              <a:rPr kumimoji="0" sz="19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Page&lt;/title&gt;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63881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&lt;/head&gt;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63881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&lt;body&gt;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80708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&lt;p&gt;This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a 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sample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web</a:t>
            </a:r>
            <a:r>
              <a:rPr kumimoji="0" sz="1900" b="1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page&lt;/p&gt;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63881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&lt;/body&gt;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&lt;/html&gt;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86992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882"/>
            <a:ext cx="12192000" cy="865821"/>
          </a:xfrm>
        </p:spPr>
        <p:txBody>
          <a:bodyPr/>
          <a:lstStyle/>
          <a:p>
            <a:pPr algn="ctr"/>
            <a:r>
              <a:rPr lang="en-GB" b="1" dirty="0"/>
              <a:t>Processing a Dynamic Web Page</a:t>
            </a:r>
            <a:endParaRPr lang="en-IE" b="1" dirty="0"/>
          </a:p>
        </p:txBody>
      </p:sp>
      <p:grpSp>
        <p:nvGrpSpPr>
          <p:cNvPr id="79" name="object 7">
            <a:extLst>
              <a:ext uri="{FF2B5EF4-FFF2-40B4-BE49-F238E27FC236}">
                <a16:creationId xmlns:a16="http://schemas.microsoft.com/office/drawing/2014/main" id="{8875049E-F0BE-BE37-8176-458F8D6053F3}"/>
              </a:ext>
            </a:extLst>
          </p:cNvPr>
          <p:cNvGrpSpPr/>
          <p:nvPr/>
        </p:nvGrpSpPr>
        <p:grpSpPr>
          <a:xfrm>
            <a:off x="5523958" y="2184077"/>
            <a:ext cx="1500637" cy="2004969"/>
            <a:chOff x="3951043" y="4388350"/>
            <a:chExt cx="883285" cy="964565"/>
          </a:xfrm>
        </p:grpSpPr>
        <p:sp>
          <p:nvSpPr>
            <p:cNvPr id="80" name="object 8">
              <a:extLst>
                <a:ext uri="{FF2B5EF4-FFF2-40B4-BE49-F238E27FC236}">
                  <a16:creationId xmlns:a16="http://schemas.microsoft.com/office/drawing/2014/main" id="{0C63F473-8A5A-EA8C-1C99-F3DD03393E40}"/>
                </a:ext>
              </a:extLst>
            </p:cNvPr>
            <p:cNvSpPr/>
            <p:nvPr/>
          </p:nvSpPr>
          <p:spPr>
            <a:xfrm>
              <a:off x="4262843" y="5035778"/>
              <a:ext cx="571500" cy="307340"/>
            </a:xfrm>
            <a:custGeom>
              <a:avLst/>
              <a:gdLst/>
              <a:ahLst/>
              <a:cxnLst/>
              <a:rect l="l" t="t" r="r" b="b"/>
              <a:pathLst>
                <a:path w="571500" h="307339">
                  <a:moveTo>
                    <a:pt x="441413" y="0"/>
                  </a:moveTo>
                  <a:lnTo>
                    <a:pt x="0" y="306997"/>
                  </a:lnTo>
                  <a:lnTo>
                    <a:pt x="172046" y="307200"/>
                  </a:lnTo>
                  <a:lnTo>
                    <a:pt x="221557" y="306681"/>
                  </a:lnTo>
                  <a:lnTo>
                    <a:pt x="270410" y="302538"/>
                  </a:lnTo>
                  <a:lnTo>
                    <a:pt x="318265" y="294869"/>
                  </a:lnTo>
                  <a:lnTo>
                    <a:pt x="364780" y="283767"/>
                  </a:lnTo>
                  <a:lnTo>
                    <a:pt x="409613" y="269328"/>
                  </a:lnTo>
                  <a:lnTo>
                    <a:pt x="452423" y="251648"/>
                  </a:lnTo>
                  <a:lnTo>
                    <a:pt x="492867" y="230822"/>
                  </a:lnTo>
                  <a:lnTo>
                    <a:pt x="530606" y="206946"/>
                  </a:lnTo>
                  <a:lnTo>
                    <a:pt x="559370" y="171889"/>
                  </a:lnTo>
                  <a:lnTo>
                    <a:pt x="571447" y="133349"/>
                  </a:lnTo>
                  <a:lnTo>
                    <a:pt x="567179" y="94296"/>
                  </a:lnTo>
                  <a:lnTo>
                    <a:pt x="546910" y="57704"/>
                  </a:lnTo>
                  <a:lnTo>
                    <a:pt x="510984" y="26543"/>
                  </a:lnTo>
                  <a:lnTo>
                    <a:pt x="460226" y="4349"/>
                  </a:lnTo>
                  <a:lnTo>
                    <a:pt x="441413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bject 9">
              <a:extLst>
                <a:ext uri="{FF2B5EF4-FFF2-40B4-BE49-F238E27FC236}">
                  <a16:creationId xmlns:a16="http://schemas.microsoft.com/office/drawing/2014/main" id="{3BFBA3F0-BE49-7AB8-DD40-0FF4B87ADC0E}"/>
                </a:ext>
              </a:extLst>
            </p:cNvPr>
            <p:cNvSpPr/>
            <p:nvPr/>
          </p:nvSpPr>
          <p:spPr>
            <a:xfrm>
              <a:off x="3960571" y="4397883"/>
              <a:ext cx="805129" cy="3698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bject 10">
              <a:extLst>
                <a:ext uri="{FF2B5EF4-FFF2-40B4-BE49-F238E27FC236}">
                  <a16:creationId xmlns:a16="http://schemas.microsoft.com/office/drawing/2014/main" id="{8B96CA8D-1596-530D-A96C-4FE6B9B3ED13}"/>
                </a:ext>
              </a:extLst>
            </p:cNvPr>
            <p:cNvSpPr/>
            <p:nvPr/>
          </p:nvSpPr>
          <p:spPr>
            <a:xfrm>
              <a:off x="3960568" y="4397875"/>
              <a:ext cx="805180" cy="370205"/>
            </a:xfrm>
            <a:custGeom>
              <a:avLst/>
              <a:gdLst/>
              <a:ahLst/>
              <a:cxnLst/>
              <a:rect l="l" t="t" r="r" b="b"/>
              <a:pathLst>
                <a:path w="805179" h="370204">
                  <a:moveTo>
                    <a:pt x="305640" y="369840"/>
                  </a:moveTo>
                  <a:lnTo>
                    <a:pt x="805129" y="140216"/>
                  </a:lnTo>
                  <a:lnTo>
                    <a:pt x="495525" y="0"/>
                  </a:lnTo>
                  <a:lnTo>
                    <a:pt x="0" y="228157"/>
                  </a:lnTo>
                  <a:lnTo>
                    <a:pt x="35456" y="258055"/>
                  </a:lnTo>
                  <a:lnTo>
                    <a:pt x="74172" y="284975"/>
                  </a:lnTo>
                  <a:lnTo>
                    <a:pt x="115838" y="308774"/>
                  </a:lnTo>
                  <a:lnTo>
                    <a:pt x="160146" y="329305"/>
                  </a:lnTo>
                  <a:lnTo>
                    <a:pt x="206788" y="346423"/>
                  </a:lnTo>
                  <a:lnTo>
                    <a:pt x="255455" y="359983"/>
                  </a:lnTo>
                  <a:lnTo>
                    <a:pt x="305838" y="369840"/>
                  </a:lnTo>
                </a:path>
              </a:pathLst>
            </a:custGeom>
            <a:ln w="60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object 11">
              <a:extLst>
                <a:ext uri="{FF2B5EF4-FFF2-40B4-BE49-F238E27FC236}">
                  <a16:creationId xmlns:a16="http://schemas.microsoft.com/office/drawing/2014/main" id="{5357012B-104C-2386-37BB-D3D0EDFC435B}"/>
                </a:ext>
              </a:extLst>
            </p:cNvPr>
            <p:cNvSpPr/>
            <p:nvPr/>
          </p:nvSpPr>
          <p:spPr>
            <a:xfrm>
              <a:off x="3960571" y="4627016"/>
              <a:ext cx="305638" cy="7175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bject 12">
              <a:extLst>
                <a:ext uri="{FF2B5EF4-FFF2-40B4-BE49-F238E27FC236}">
                  <a16:creationId xmlns:a16="http://schemas.microsoft.com/office/drawing/2014/main" id="{D2DF089E-602D-3355-F976-713C225C7E82}"/>
                </a:ext>
              </a:extLst>
            </p:cNvPr>
            <p:cNvSpPr/>
            <p:nvPr/>
          </p:nvSpPr>
          <p:spPr>
            <a:xfrm>
              <a:off x="3960568" y="4627010"/>
              <a:ext cx="306070" cy="717550"/>
            </a:xfrm>
            <a:custGeom>
              <a:avLst/>
              <a:gdLst/>
              <a:ahLst/>
              <a:cxnLst/>
              <a:rect l="l" t="t" r="r" b="b"/>
              <a:pathLst>
                <a:path w="306070" h="717550">
                  <a:moveTo>
                    <a:pt x="305640" y="142496"/>
                  </a:moveTo>
                  <a:lnTo>
                    <a:pt x="255184" y="132629"/>
                  </a:lnTo>
                  <a:lnTo>
                    <a:pt x="206473" y="119032"/>
                  </a:lnTo>
                  <a:lnTo>
                    <a:pt x="159818" y="101846"/>
                  </a:lnTo>
                  <a:lnTo>
                    <a:pt x="115531" y="81210"/>
                  </a:lnTo>
                  <a:lnTo>
                    <a:pt x="73924" y="57264"/>
                  </a:lnTo>
                  <a:lnTo>
                    <a:pt x="35310" y="30147"/>
                  </a:lnTo>
                  <a:lnTo>
                    <a:pt x="0" y="0"/>
                  </a:lnTo>
                  <a:lnTo>
                    <a:pt x="0" y="586597"/>
                  </a:lnTo>
                  <a:lnTo>
                    <a:pt x="35892" y="615094"/>
                  </a:lnTo>
                  <a:lnTo>
                    <a:pt x="74895" y="640553"/>
                  </a:lnTo>
                  <a:lnTo>
                    <a:pt x="116696" y="662840"/>
                  </a:lnTo>
                  <a:lnTo>
                    <a:pt x="160983" y="681818"/>
                  </a:lnTo>
                  <a:lnTo>
                    <a:pt x="207444" y="697353"/>
                  </a:lnTo>
                  <a:lnTo>
                    <a:pt x="255767" y="709308"/>
                  </a:lnTo>
                  <a:lnTo>
                    <a:pt x="305640" y="717548"/>
                  </a:lnTo>
                  <a:lnTo>
                    <a:pt x="305441" y="142496"/>
                  </a:lnTo>
                </a:path>
              </a:pathLst>
            </a:custGeom>
            <a:ln w="6940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bject 13">
              <a:extLst>
                <a:ext uri="{FF2B5EF4-FFF2-40B4-BE49-F238E27FC236}">
                  <a16:creationId xmlns:a16="http://schemas.microsoft.com/office/drawing/2014/main" id="{DAA60DCE-6985-EA7D-F3D4-2707AEF7997F}"/>
                </a:ext>
              </a:extLst>
            </p:cNvPr>
            <p:cNvSpPr/>
            <p:nvPr/>
          </p:nvSpPr>
          <p:spPr>
            <a:xfrm>
              <a:off x="4266209" y="4538091"/>
              <a:ext cx="499490" cy="8041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bject 14">
              <a:extLst>
                <a:ext uri="{FF2B5EF4-FFF2-40B4-BE49-F238E27FC236}">
                  <a16:creationId xmlns:a16="http://schemas.microsoft.com/office/drawing/2014/main" id="{65F69D6B-26B2-3C24-F01B-817F4FA30BA1}"/>
                </a:ext>
              </a:extLst>
            </p:cNvPr>
            <p:cNvSpPr/>
            <p:nvPr/>
          </p:nvSpPr>
          <p:spPr>
            <a:xfrm>
              <a:off x="4266208" y="4538092"/>
              <a:ext cx="499745" cy="804545"/>
            </a:xfrm>
            <a:custGeom>
              <a:avLst/>
              <a:gdLst/>
              <a:ahLst/>
              <a:cxnLst/>
              <a:rect l="l" t="t" r="r" b="b"/>
              <a:pathLst>
                <a:path w="499745" h="804545">
                  <a:moveTo>
                    <a:pt x="0" y="229623"/>
                  </a:moveTo>
                  <a:lnTo>
                    <a:pt x="0" y="804137"/>
                  </a:lnTo>
                  <a:lnTo>
                    <a:pt x="499489" y="576663"/>
                  </a:lnTo>
                  <a:lnTo>
                    <a:pt x="499489" y="0"/>
                  </a:lnTo>
                  <a:lnTo>
                    <a:pt x="0" y="229623"/>
                  </a:lnTo>
                  <a:close/>
                </a:path>
              </a:pathLst>
            </a:custGeom>
            <a:ln w="67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bject 15">
              <a:extLst>
                <a:ext uri="{FF2B5EF4-FFF2-40B4-BE49-F238E27FC236}">
                  <a16:creationId xmlns:a16="http://schemas.microsoft.com/office/drawing/2014/main" id="{4F30B594-A288-98C5-566F-FFFF145AC96E}"/>
                </a:ext>
              </a:extLst>
            </p:cNvPr>
            <p:cNvSpPr/>
            <p:nvPr/>
          </p:nvSpPr>
          <p:spPr>
            <a:xfrm>
              <a:off x="3960568" y="4397875"/>
              <a:ext cx="805180" cy="945515"/>
            </a:xfrm>
            <a:custGeom>
              <a:avLst/>
              <a:gdLst/>
              <a:ahLst/>
              <a:cxnLst/>
              <a:rect l="l" t="t" r="r" b="b"/>
              <a:pathLst>
                <a:path w="805179" h="945514">
                  <a:moveTo>
                    <a:pt x="805129" y="140216"/>
                  </a:moveTo>
                  <a:lnTo>
                    <a:pt x="495525" y="0"/>
                  </a:lnTo>
                  <a:lnTo>
                    <a:pt x="0" y="228157"/>
                  </a:lnTo>
                  <a:lnTo>
                    <a:pt x="198" y="813941"/>
                  </a:lnTo>
                  <a:lnTo>
                    <a:pt x="36091" y="842468"/>
                  </a:lnTo>
                  <a:lnTo>
                    <a:pt x="75093" y="867951"/>
                  </a:lnTo>
                  <a:lnTo>
                    <a:pt x="116894" y="890254"/>
                  </a:lnTo>
                  <a:lnTo>
                    <a:pt x="161181" y="909243"/>
                  </a:lnTo>
                  <a:lnTo>
                    <a:pt x="207642" y="924783"/>
                  </a:lnTo>
                  <a:lnTo>
                    <a:pt x="255965" y="936737"/>
                  </a:lnTo>
                  <a:lnTo>
                    <a:pt x="305838" y="944972"/>
                  </a:lnTo>
                  <a:lnTo>
                    <a:pt x="805129" y="716880"/>
                  </a:lnTo>
                  <a:lnTo>
                    <a:pt x="805129" y="140216"/>
                  </a:lnTo>
                  <a:close/>
                </a:path>
              </a:pathLst>
            </a:custGeom>
            <a:ln w="18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bject 16">
              <a:extLst>
                <a:ext uri="{FF2B5EF4-FFF2-40B4-BE49-F238E27FC236}">
                  <a16:creationId xmlns:a16="http://schemas.microsoft.com/office/drawing/2014/main" id="{C9F61506-69D6-4660-F170-4F65D4497D86}"/>
                </a:ext>
              </a:extLst>
            </p:cNvPr>
            <p:cNvSpPr/>
            <p:nvPr/>
          </p:nvSpPr>
          <p:spPr>
            <a:xfrm>
              <a:off x="4076509" y="4981310"/>
              <a:ext cx="49377" cy="515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bject 17">
              <a:extLst>
                <a:ext uri="{FF2B5EF4-FFF2-40B4-BE49-F238E27FC236}">
                  <a16:creationId xmlns:a16="http://schemas.microsoft.com/office/drawing/2014/main" id="{4E843D6E-FD53-CE1B-7036-74CFFBB089CF}"/>
                </a:ext>
              </a:extLst>
            </p:cNvPr>
            <p:cNvSpPr/>
            <p:nvPr/>
          </p:nvSpPr>
          <p:spPr>
            <a:xfrm>
              <a:off x="4076509" y="4981310"/>
              <a:ext cx="49530" cy="52069"/>
            </a:xfrm>
            <a:custGeom>
              <a:avLst/>
              <a:gdLst/>
              <a:ahLst/>
              <a:cxnLst/>
              <a:rect l="l" t="t" r="r" b="b"/>
              <a:pathLst>
                <a:path w="49529" h="52070">
                  <a:moveTo>
                    <a:pt x="46789" y="19122"/>
                  </a:moveTo>
                  <a:lnTo>
                    <a:pt x="40722" y="9878"/>
                  </a:lnTo>
                  <a:lnTo>
                    <a:pt x="32444" y="3305"/>
                  </a:lnTo>
                  <a:lnTo>
                    <a:pt x="23014" y="0"/>
                  </a:lnTo>
                  <a:lnTo>
                    <a:pt x="13490" y="557"/>
                  </a:lnTo>
                  <a:lnTo>
                    <a:pt x="5822" y="5084"/>
                  </a:lnTo>
                  <a:lnTo>
                    <a:pt x="1201" y="12588"/>
                  </a:lnTo>
                  <a:lnTo>
                    <a:pt x="0" y="22015"/>
                  </a:lnTo>
                  <a:lnTo>
                    <a:pt x="2589" y="32313"/>
                  </a:lnTo>
                  <a:lnTo>
                    <a:pt x="8684" y="41649"/>
                  </a:lnTo>
                  <a:lnTo>
                    <a:pt x="17008" y="48252"/>
                  </a:lnTo>
                  <a:lnTo>
                    <a:pt x="26448" y="51527"/>
                  </a:lnTo>
                  <a:lnTo>
                    <a:pt x="35888" y="50878"/>
                  </a:lnTo>
                  <a:lnTo>
                    <a:pt x="43556" y="46375"/>
                  </a:lnTo>
                  <a:lnTo>
                    <a:pt x="48177" y="38909"/>
                  </a:lnTo>
                  <a:lnTo>
                    <a:pt x="49379" y="29489"/>
                  </a:lnTo>
                  <a:lnTo>
                    <a:pt x="46789" y="19122"/>
                  </a:lnTo>
                  <a:close/>
                </a:path>
              </a:pathLst>
            </a:custGeom>
            <a:ln w="6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bject 18">
              <a:extLst>
                <a:ext uri="{FF2B5EF4-FFF2-40B4-BE49-F238E27FC236}">
                  <a16:creationId xmlns:a16="http://schemas.microsoft.com/office/drawing/2014/main" id="{0610C231-47B5-596F-D623-EDD547BEDAA9}"/>
                </a:ext>
              </a:extLst>
            </p:cNvPr>
            <p:cNvSpPr/>
            <p:nvPr/>
          </p:nvSpPr>
          <p:spPr>
            <a:xfrm>
              <a:off x="4005004" y="5094982"/>
              <a:ext cx="216768" cy="1698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bject 19">
              <a:extLst>
                <a:ext uri="{FF2B5EF4-FFF2-40B4-BE49-F238E27FC236}">
                  <a16:creationId xmlns:a16="http://schemas.microsoft.com/office/drawing/2014/main" id="{4C5A4B7B-B596-88DA-2705-99793576D0F3}"/>
                </a:ext>
              </a:extLst>
            </p:cNvPr>
            <p:cNvSpPr/>
            <p:nvPr/>
          </p:nvSpPr>
          <p:spPr>
            <a:xfrm>
              <a:off x="4006557" y="4757623"/>
              <a:ext cx="223520" cy="105410"/>
            </a:xfrm>
            <a:custGeom>
              <a:avLst/>
              <a:gdLst/>
              <a:ahLst/>
              <a:cxnLst/>
              <a:rect l="l" t="t" r="r" b="b"/>
              <a:pathLst>
                <a:path w="223520" h="105410">
                  <a:moveTo>
                    <a:pt x="8712" y="0"/>
                  </a:moveTo>
                  <a:lnTo>
                    <a:pt x="4356" y="165"/>
                  </a:lnTo>
                  <a:lnTo>
                    <a:pt x="584" y="3416"/>
                  </a:lnTo>
                  <a:lnTo>
                    <a:pt x="0" y="5041"/>
                  </a:lnTo>
                  <a:lnTo>
                    <a:pt x="584" y="10261"/>
                  </a:lnTo>
                  <a:lnTo>
                    <a:pt x="3365" y="13677"/>
                  </a:lnTo>
                  <a:lnTo>
                    <a:pt x="7531" y="15633"/>
                  </a:lnTo>
                  <a:lnTo>
                    <a:pt x="53930" y="44901"/>
                  </a:lnTo>
                  <a:lnTo>
                    <a:pt x="104155" y="69759"/>
                  </a:lnTo>
                  <a:lnTo>
                    <a:pt x="157653" y="89948"/>
                  </a:lnTo>
                  <a:lnTo>
                    <a:pt x="213868" y="105206"/>
                  </a:lnTo>
                  <a:lnTo>
                    <a:pt x="219608" y="104228"/>
                  </a:lnTo>
                  <a:lnTo>
                    <a:pt x="223177" y="99821"/>
                  </a:lnTo>
                  <a:lnTo>
                    <a:pt x="221005" y="92176"/>
                  </a:lnTo>
                  <a:lnTo>
                    <a:pt x="217830" y="89725"/>
                  </a:lnTo>
                  <a:lnTo>
                    <a:pt x="213868" y="88912"/>
                  </a:lnTo>
                  <a:lnTo>
                    <a:pt x="158802" y="74204"/>
                  </a:lnTo>
                  <a:lnTo>
                    <a:pt x="106360" y="54654"/>
                  </a:lnTo>
                  <a:lnTo>
                    <a:pt x="57078" y="30494"/>
                  </a:lnTo>
                  <a:lnTo>
                    <a:pt x="11493" y="1955"/>
                  </a:lnTo>
                  <a:lnTo>
                    <a:pt x="8712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bject 20">
              <a:extLst>
                <a:ext uri="{FF2B5EF4-FFF2-40B4-BE49-F238E27FC236}">
                  <a16:creationId xmlns:a16="http://schemas.microsoft.com/office/drawing/2014/main" id="{F3F6106D-03C2-A855-7E88-BE282D98EB4A}"/>
                </a:ext>
              </a:extLst>
            </p:cNvPr>
            <p:cNvSpPr/>
            <p:nvPr/>
          </p:nvSpPr>
          <p:spPr>
            <a:xfrm>
              <a:off x="4006553" y="4757618"/>
              <a:ext cx="223520" cy="105410"/>
            </a:xfrm>
            <a:custGeom>
              <a:avLst/>
              <a:gdLst/>
              <a:ahLst/>
              <a:cxnLst/>
              <a:rect l="l" t="t" r="r" b="b"/>
              <a:pathLst>
                <a:path w="223520" h="105410">
                  <a:moveTo>
                    <a:pt x="7531" y="15633"/>
                  </a:moveTo>
                  <a:lnTo>
                    <a:pt x="53931" y="44904"/>
                  </a:lnTo>
                  <a:lnTo>
                    <a:pt x="104159" y="69762"/>
                  </a:lnTo>
                  <a:lnTo>
                    <a:pt x="157657" y="89948"/>
                  </a:lnTo>
                  <a:lnTo>
                    <a:pt x="213868" y="105203"/>
                  </a:lnTo>
                  <a:lnTo>
                    <a:pt x="219616" y="104226"/>
                  </a:lnTo>
                  <a:lnTo>
                    <a:pt x="223184" y="99829"/>
                  </a:lnTo>
                  <a:lnTo>
                    <a:pt x="221797" y="95269"/>
                  </a:lnTo>
                  <a:lnTo>
                    <a:pt x="221004" y="92175"/>
                  </a:lnTo>
                  <a:lnTo>
                    <a:pt x="217832" y="89732"/>
                  </a:lnTo>
                  <a:lnTo>
                    <a:pt x="213868" y="88917"/>
                  </a:lnTo>
                  <a:lnTo>
                    <a:pt x="158806" y="74207"/>
                  </a:lnTo>
                  <a:lnTo>
                    <a:pt x="106364" y="54657"/>
                  </a:lnTo>
                  <a:lnTo>
                    <a:pt x="57081" y="30496"/>
                  </a:lnTo>
                  <a:lnTo>
                    <a:pt x="11496" y="1954"/>
                  </a:lnTo>
                  <a:lnTo>
                    <a:pt x="8721" y="0"/>
                  </a:lnTo>
                  <a:lnTo>
                    <a:pt x="4360" y="162"/>
                  </a:lnTo>
                  <a:lnTo>
                    <a:pt x="1982" y="2279"/>
                  </a:lnTo>
                  <a:lnTo>
                    <a:pt x="594" y="3419"/>
                  </a:lnTo>
                  <a:lnTo>
                    <a:pt x="0" y="5048"/>
                  </a:lnTo>
                  <a:lnTo>
                    <a:pt x="198" y="6514"/>
                  </a:lnTo>
                  <a:lnTo>
                    <a:pt x="594" y="10259"/>
                  </a:lnTo>
                  <a:lnTo>
                    <a:pt x="3369" y="13679"/>
                  </a:lnTo>
                  <a:lnTo>
                    <a:pt x="7531" y="15633"/>
                  </a:lnTo>
                  <a:close/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bject 21">
              <a:extLst>
                <a:ext uri="{FF2B5EF4-FFF2-40B4-BE49-F238E27FC236}">
                  <a16:creationId xmlns:a16="http://schemas.microsoft.com/office/drawing/2014/main" id="{22829583-91F8-7E46-E5AF-5E621B1A6E02}"/>
                </a:ext>
              </a:extLst>
            </p:cNvPr>
            <p:cNvSpPr/>
            <p:nvPr/>
          </p:nvSpPr>
          <p:spPr>
            <a:xfrm>
              <a:off x="4072929" y="4809087"/>
              <a:ext cx="62863" cy="335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bject 22">
              <a:extLst>
                <a:ext uri="{FF2B5EF4-FFF2-40B4-BE49-F238E27FC236}">
                  <a16:creationId xmlns:a16="http://schemas.microsoft.com/office/drawing/2014/main" id="{1D6B3A5A-B4DD-2ADD-E5E9-E0331BE62CF0}"/>
                </a:ext>
              </a:extLst>
            </p:cNvPr>
            <p:cNvSpPr/>
            <p:nvPr/>
          </p:nvSpPr>
          <p:spPr>
            <a:xfrm>
              <a:off x="4072929" y="4809085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62857" y="32565"/>
                  </a:moveTo>
                  <a:lnTo>
                    <a:pt x="50936" y="13791"/>
                  </a:lnTo>
                  <a:lnTo>
                    <a:pt x="35430" y="2681"/>
                  </a:lnTo>
                  <a:lnTo>
                    <a:pt x="18176" y="0"/>
                  </a:lnTo>
                  <a:lnTo>
                    <a:pt x="1015" y="6509"/>
                  </a:lnTo>
                  <a:lnTo>
                    <a:pt x="0" y="15046"/>
                  </a:lnTo>
                  <a:lnTo>
                    <a:pt x="6565" y="22774"/>
                  </a:lnTo>
                  <a:lnTo>
                    <a:pt x="19523" y="28883"/>
                  </a:lnTo>
                  <a:lnTo>
                    <a:pt x="37684" y="32565"/>
                  </a:lnTo>
                  <a:lnTo>
                    <a:pt x="46009" y="33542"/>
                  </a:lnTo>
                  <a:lnTo>
                    <a:pt x="54532" y="33542"/>
                  </a:lnTo>
                  <a:lnTo>
                    <a:pt x="62857" y="3256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bject 23">
              <a:extLst>
                <a:ext uri="{FF2B5EF4-FFF2-40B4-BE49-F238E27FC236}">
                  <a16:creationId xmlns:a16="http://schemas.microsoft.com/office/drawing/2014/main" id="{E1F7F5E5-9BA5-A340-C1C4-7BFC0AD550E4}"/>
                </a:ext>
              </a:extLst>
            </p:cNvPr>
            <p:cNvSpPr/>
            <p:nvPr/>
          </p:nvSpPr>
          <p:spPr>
            <a:xfrm>
              <a:off x="4014876" y="4821136"/>
              <a:ext cx="206540" cy="1351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bject 24">
              <a:extLst>
                <a:ext uri="{FF2B5EF4-FFF2-40B4-BE49-F238E27FC236}">
                  <a16:creationId xmlns:a16="http://schemas.microsoft.com/office/drawing/2014/main" id="{7C13D9EC-CD6F-9145-6A8E-8C413A3DC382}"/>
                </a:ext>
              </a:extLst>
            </p:cNvPr>
            <p:cNvSpPr/>
            <p:nvPr/>
          </p:nvSpPr>
          <p:spPr>
            <a:xfrm>
              <a:off x="4014876" y="4830089"/>
              <a:ext cx="207010" cy="100965"/>
            </a:xfrm>
            <a:custGeom>
              <a:avLst/>
              <a:gdLst/>
              <a:ahLst/>
              <a:cxnLst/>
              <a:rect l="l" t="t" r="r" b="b"/>
              <a:pathLst>
                <a:path w="207010" h="100964">
                  <a:moveTo>
                    <a:pt x="0" y="0"/>
                  </a:moveTo>
                  <a:lnTo>
                    <a:pt x="0" y="11404"/>
                  </a:lnTo>
                  <a:lnTo>
                    <a:pt x="46289" y="40857"/>
                  </a:lnTo>
                  <a:lnTo>
                    <a:pt x="96502" y="65776"/>
                  </a:lnTo>
                  <a:lnTo>
                    <a:pt x="150099" y="85899"/>
                  </a:lnTo>
                  <a:lnTo>
                    <a:pt x="206540" y="100965"/>
                  </a:lnTo>
                  <a:lnTo>
                    <a:pt x="206540" y="89573"/>
                  </a:lnTo>
                  <a:lnTo>
                    <a:pt x="150604" y="73789"/>
                  </a:lnTo>
                  <a:lnTo>
                    <a:pt x="97250" y="53459"/>
                  </a:lnTo>
                  <a:lnTo>
                    <a:pt x="46905" y="28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bject 25">
              <a:extLst>
                <a:ext uri="{FF2B5EF4-FFF2-40B4-BE49-F238E27FC236}">
                  <a16:creationId xmlns:a16="http://schemas.microsoft.com/office/drawing/2014/main" id="{C54F3879-FDFA-53D7-FB8A-EA093ACBAEEF}"/>
                </a:ext>
              </a:extLst>
            </p:cNvPr>
            <p:cNvSpPr/>
            <p:nvPr/>
          </p:nvSpPr>
          <p:spPr>
            <a:xfrm>
              <a:off x="4014878" y="4820317"/>
              <a:ext cx="207010" cy="135255"/>
            </a:xfrm>
            <a:custGeom>
              <a:avLst/>
              <a:gdLst/>
              <a:ahLst/>
              <a:cxnLst/>
              <a:rect l="l" t="t" r="r" b="b"/>
              <a:pathLst>
                <a:path w="207010" h="135254">
                  <a:moveTo>
                    <a:pt x="0" y="0"/>
                  </a:moveTo>
                  <a:lnTo>
                    <a:pt x="0" y="45598"/>
                  </a:lnTo>
                  <a:lnTo>
                    <a:pt x="46904" y="74388"/>
                  </a:lnTo>
                  <a:lnTo>
                    <a:pt x="97246" y="99055"/>
                  </a:lnTo>
                  <a:lnTo>
                    <a:pt x="150599" y="119386"/>
                  </a:lnTo>
                  <a:lnTo>
                    <a:pt x="206534" y="135168"/>
                  </a:lnTo>
                </a:path>
              </a:pathLst>
            </a:custGeom>
            <a:ln w="62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bject 26">
              <a:extLst>
                <a:ext uri="{FF2B5EF4-FFF2-40B4-BE49-F238E27FC236}">
                  <a16:creationId xmlns:a16="http://schemas.microsoft.com/office/drawing/2014/main" id="{A7571FB8-DE90-CEDE-6D7F-71F1A7070571}"/>
                </a:ext>
              </a:extLst>
            </p:cNvPr>
            <p:cNvSpPr/>
            <p:nvPr/>
          </p:nvSpPr>
          <p:spPr>
            <a:xfrm>
              <a:off x="4014878" y="4821945"/>
              <a:ext cx="207010" cy="135255"/>
            </a:xfrm>
            <a:custGeom>
              <a:avLst/>
              <a:gdLst/>
              <a:ahLst/>
              <a:cxnLst/>
              <a:rect l="l" t="t" r="r" b="b"/>
              <a:pathLst>
                <a:path w="207010" h="135254">
                  <a:moveTo>
                    <a:pt x="206534" y="135168"/>
                  </a:moveTo>
                  <a:lnTo>
                    <a:pt x="206534" y="89569"/>
                  </a:lnTo>
                  <a:lnTo>
                    <a:pt x="150710" y="73535"/>
                  </a:lnTo>
                  <a:lnTo>
                    <a:pt x="97395" y="53151"/>
                  </a:lnTo>
                  <a:lnTo>
                    <a:pt x="47016" y="28583"/>
                  </a:lnTo>
                  <a:lnTo>
                    <a:pt x="0" y="0"/>
                  </a:lnTo>
                </a:path>
              </a:pathLst>
            </a:custGeom>
            <a:ln w="6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9" name="object 32">
            <a:extLst>
              <a:ext uri="{FF2B5EF4-FFF2-40B4-BE49-F238E27FC236}">
                <a16:creationId xmlns:a16="http://schemas.microsoft.com/office/drawing/2014/main" id="{DD6BD9A8-80EE-41D0-5256-BDEE71701618}"/>
              </a:ext>
            </a:extLst>
          </p:cNvPr>
          <p:cNvSpPr txBox="1"/>
          <p:nvPr/>
        </p:nvSpPr>
        <p:spPr>
          <a:xfrm>
            <a:off x="5351127" y="4207641"/>
            <a:ext cx="1999051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Web</a:t>
            </a:r>
            <a:r>
              <a:rPr kumimoji="0" sz="1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Server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00" name="object 33">
            <a:extLst>
              <a:ext uri="{FF2B5EF4-FFF2-40B4-BE49-F238E27FC236}">
                <a16:creationId xmlns:a16="http://schemas.microsoft.com/office/drawing/2014/main" id="{3CB4E95C-95B8-D885-6D97-8F48CCB96B10}"/>
              </a:ext>
            </a:extLst>
          </p:cNvPr>
          <p:cNvGrpSpPr/>
          <p:nvPr/>
        </p:nvGrpSpPr>
        <p:grpSpPr>
          <a:xfrm>
            <a:off x="5441010" y="4559689"/>
            <a:ext cx="1524897" cy="1593461"/>
            <a:chOff x="4045662" y="5624728"/>
            <a:chExt cx="838200" cy="1198245"/>
          </a:xfrm>
        </p:grpSpPr>
        <p:sp>
          <p:nvSpPr>
            <p:cNvPr id="101" name="object 34">
              <a:extLst>
                <a:ext uri="{FF2B5EF4-FFF2-40B4-BE49-F238E27FC236}">
                  <a16:creationId xmlns:a16="http://schemas.microsoft.com/office/drawing/2014/main" id="{FFA057CF-2966-9E74-1235-569E3C41017E}"/>
                </a:ext>
              </a:extLst>
            </p:cNvPr>
            <p:cNvSpPr/>
            <p:nvPr/>
          </p:nvSpPr>
          <p:spPr>
            <a:xfrm>
              <a:off x="4464617" y="5717069"/>
              <a:ext cx="0" cy="196215"/>
            </a:xfrm>
            <a:custGeom>
              <a:avLst/>
              <a:gdLst/>
              <a:ahLst/>
              <a:cxnLst/>
              <a:rect l="l" t="t" r="r" b="b"/>
              <a:pathLst>
                <a:path h="196214">
                  <a:moveTo>
                    <a:pt x="0" y="196091"/>
                  </a:moveTo>
                  <a:lnTo>
                    <a:pt x="0" y="0"/>
                  </a:lnTo>
                </a:path>
              </a:pathLst>
            </a:custGeom>
            <a:ln w="142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bject 35">
              <a:extLst>
                <a:ext uri="{FF2B5EF4-FFF2-40B4-BE49-F238E27FC236}">
                  <a16:creationId xmlns:a16="http://schemas.microsoft.com/office/drawing/2014/main" id="{357CD28E-0321-5499-6391-A16CB83CB2D6}"/>
                </a:ext>
              </a:extLst>
            </p:cNvPr>
            <p:cNvSpPr/>
            <p:nvPr/>
          </p:nvSpPr>
          <p:spPr>
            <a:xfrm>
              <a:off x="4400397" y="5624728"/>
              <a:ext cx="128905" cy="106045"/>
            </a:xfrm>
            <a:custGeom>
              <a:avLst/>
              <a:gdLst/>
              <a:ahLst/>
              <a:cxnLst/>
              <a:rect l="l" t="t" r="r" b="b"/>
              <a:pathLst>
                <a:path w="128904" h="106045">
                  <a:moveTo>
                    <a:pt x="64223" y="0"/>
                  </a:moveTo>
                  <a:lnTo>
                    <a:pt x="0" y="105537"/>
                  </a:lnTo>
                  <a:lnTo>
                    <a:pt x="128435" y="105537"/>
                  </a:lnTo>
                  <a:lnTo>
                    <a:pt x="642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bject 36">
              <a:extLst>
                <a:ext uri="{FF2B5EF4-FFF2-40B4-BE49-F238E27FC236}">
                  <a16:creationId xmlns:a16="http://schemas.microsoft.com/office/drawing/2014/main" id="{729E1CE8-31C1-9352-8EF5-97AE6815642F}"/>
                </a:ext>
              </a:extLst>
            </p:cNvPr>
            <p:cNvSpPr/>
            <p:nvPr/>
          </p:nvSpPr>
          <p:spPr>
            <a:xfrm>
              <a:off x="4052341" y="5913158"/>
              <a:ext cx="824865" cy="903605"/>
            </a:xfrm>
            <a:custGeom>
              <a:avLst/>
              <a:gdLst/>
              <a:ahLst/>
              <a:cxnLst/>
              <a:rect l="l" t="t" r="r" b="b"/>
              <a:pathLst>
                <a:path w="824864" h="903604">
                  <a:moveTo>
                    <a:pt x="549630" y="0"/>
                  </a:moveTo>
                  <a:lnTo>
                    <a:pt x="0" y="0"/>
                  </a:lnTo>
                  <a:lnTo>
                    <a:pt x="0" y="903128"/>
                  </a:lnTo>
                  <a:lnTo>
                    <a:pt x="824357" y="903128"/>
                  </a:lnTo>
                  <a:lnTo>
                    <a:pt x="824357" y="225780"/>
                  </a:lnTo>
                  <a:lnTo>
                    <a:pt x="549630" y="225780"/>
                  </a:lnTo>
                  <a:lnTo>
                    <a:pt x="549630" y="0"/>
                  </a:lnTo>
                  <a:close/>
                </a:path>
                <a:path w="824864" h="903604">
                  <a:moveTo>
                    <a:pt x="549630" y="0"/>
                  </a:moveTo>
                  <a:lnTo>
                    <a:pt x="549630" y="225780"/>
                  </a:lnTo>
                  <a:lnTo>
                    <a:pt x="824357" y="225780"/>
                  </a:lnTo>
                  <a:lnTo>
                    <a:pt x="5496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bject 37">
              <a:extLst>
                <a:ext uri="{FF2B5EF4-FFF2-40B4-BE49-F238E27FC236}">
                  <a16:creationId xmlns:a16="http://schemas.microsoft.com/office/drawing/2014/main" id="{38893A9A-5667-1DA8-3137-20ED9632311D}"/>
                </a:ext>
              </a:extLst>
            </p:cNvPr>
            <p:cNvSpPr/>
            <p:nvPr/>
          </p:nvSpPr>
          <p:spPr>
            <a:xfrm>
              <a:off x="4052340" y="5913161"/>
              <a:ext cx="824865" cy="903605"/>
            </a:xfrm>
            <a:custGeom>
              <a:avLst/>
              <a:gdLst/>
              <a:ahLst/>
              <a:cxnLst/>
              <a:rect l="l" t="t" r="r" b="b"/>
              <a:pathLst>
                <a:path w="824864" h="903604">
                  <a:moveTo>
                    <a:pt x="549636" y="0"/>
                  </a:moveTo>
                  <a:lnTo>
                    <a:pt x="824356" y="225779"/>
                  </a:lnTo>
                  <a:lnTo>
                    <a:pt x="549636" y="225779"/>
                  </a:lnTo>
                  <a:lnTo>
                    <a:pt x="549636" y="0"/>
                  </a:lnTo>
                  <a:close/>
                </a:path>
                <a:path w="824864" h="903604">
                  <a:moveTo>
                    <a:pt x="0" y="0"/>
                  </a:moveTo>
                  <a:lnTo>
                    <a:pt x="0" y="903126"/>
                  </a:lnTo>
                  <a:lnTo>
                    <a:pt x="824356" y="903126"/>
                  </a:lnTo>
                  <a:lnTo>
                    <a:pt x="824356" y="225779"/>
                  </a:lnTo>
                  <a:lnTo>
                    <a:pt x="549636" y="225779"/>
                  </a:lnTo>
                  <a:lnTo>
                    <a:pt x="549636" y="0"/>
                  </a:lnTo>
                  <a:lnTo>
                    <a:pt x="0" y="0"/>
                  </a:lnTo>
                  <a:close/>
                </a:path>
              </a:pathLst>
            </a:custGeom>
            <a:ln w="12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5" name="object 38">
            <a:extLst>
              <a:ext uri="{FF2B5EF4-FFF2-40B4-BE49-F238E27FC236}">
                <a16:creationId xmlns:a16="http://schemas.microsoft.com/office/drawing/2014/main" id="{B568B2D2-E1EC-14A9-120A-4DD3933BA788}"/>
              </a:ext>
            </a:extLst>
          </p:cNvPr>
          <p:cNvGrpSpPr/>
          <p:nvPr/>
        </p:nvGrpSpPr>
        <p:grpSpPr>
          <a:xfrm>
            <a:off x="5827800" y="2623164"/>
            <a:ext cx="4764959" cy="1712578"/>
            <a:chOff x="4336218" y="4388350"/>
            <a:chExt cx="2567940" cy="964565"/>
          </a:xfrm>
        </p:grpSpPr>
        <p:sp>
          <p:nvSpPr>
            <p:cNvPr id="106" name="object 39">
              <a:extLst>
                <a:ext uri="{FF2B5EF4-FFF2-40B4-BE49-F238E27FC236}">
                  <a16:creationId xmlns:a16="http://schemas.microsoft.com/office/drawing/2014/main" id="{35A391A6-CA75-F7E8-7D40-2644DA024D16}"/>
                </a:ext>
              </a:extLst>
            </p:cNvPr>
            <p:cNvSpPr/>
            <p:nvPr/>
          </p:nvSpPr>
          <p:spPr>
            <a:xfrm>
              <a:off x="4336218" y="5040184"/>
              <a:ext cx="360942" cy="2979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bject 40">
              <a:extLst>
                <a:ext uri="{FF2B5EF4-FFF2-40B4-BE49-F238E27FC236}">
                  <a16:creationId xmlns:a16="http://schemas.microsoft.com/office/drawing/2014/main" id="{7B3BC86C-AE57-F443-451C-71A549CAB30C}"/>
                </a:ext>
              </a:extLst>
            </p:cNvPr>
            <p:cNvSpPr/>
            <p:nvPr/>
          </p:nvSpPr>
          <p:spPr>
            <a:xfrm>
              <a:off x="4878083" y="5034795"/>
              <a:ext cx="1152525" cy="0"/>
            </a:xfrm>
            <a:custGeom>
              <a:avLst/>
              <a:gdLst/>
              <a:ahLst/>
              <a:cxnLst/>
              <a:rect l="l" t="t" r="r" b="b"/>
              <a:pathLst>
                <a:path w="1152525">
                  <a:moveTo>
                    <a:pt x="1152393" y="0"/>
                  </a:moveTo>
                  <a:lnTo>
                    <a:pt x="0" y="0"/>
                  </a:lnTo>
                </a:path>
              </a:pathLst>
            </a:custGeom>
            <a:ln w="11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object 41">
              <a:extLst>
                <a:ext uri="{FF2B5EF4-FFF2-40B4-BE49-F238E27FC236}">
                  <a16:creationId xmlns:a16="http://schemas.microsoft.com/office/drawing/2014/main" id="{042A858A-81FB-2F11-B1C6-91C02A61CA1E}"/>
                </a:ext>
              </a:extLst>
            </p:cNvPr>
            <p:cNvSpPr/>
            <p:nvPr/>
          </p:nvSpPr>
          <p:spPr>
            <a:xfrm>
              <a:off x="4765700" y="4982032"/>
              <a:ext cx="128905" cy="106045"/>
            </a:xfrm>
            <a:custGeom>
              <a:avLst/>
              <a:gdLst/>
              <a:ahLst/>
              <a:cxnLst/>
              <a:rect l="l" t="t" r="r" b="b"/>
              <a:pathLst>
                <a:path w="128904" h="106045">
                  <a:moveTo>
                    <a:pt x="128435" y="0"/>
                  </a:moveTo>
                  <a:lnTo>
                    <a:pt x="0" y="52768"/>
                  </a:lnTo>
                  <a:lnTo>
                    <a:pt x="128435" y="105524"/>
                  </a:lnTo>
                  <a:lnTo>
                    <a:pt x="1284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bject 42">
              <a:extLst>
                <a:ext uri="{FF2B5EF4-FFF2-40B4-BE49-F238E27FC236}">
                  <a16:creationId xmlns:a16="http://schemas.microsoft.com/office/drawing/2014/main" id="{7318AF4F-C5BE-1C7F-2F66-864D28220997}"/>
                </a:ext>
              </a:extLst>
            </p:cNvPr>
            <p:cNvSpPr/>
            <p:nvPr/>
          </p:nvSpPr>
          <p:spPr>
            <a:xfrm>
              <a:off x="4765698" y="4691011"/>
              <a:ext cx="1152525" cy="0"/>
            </a:xfrm>
            <a:custGeom>
              <a:avLst/>
              <a:gdLst/>
              <a:ahLst/>
              <a:cxnLst/>
              <a:rect l="l" t="t" r="r" b="b"/>
              <a:pathLst>
                <a:path w="1152525">
                  <a:moveTo>
                    <a:pt x="0" y="0"/>
                  </a:moveTo>
                  <a:lnTo>
                    <a:pt x="1152195" y="0"/>
                  </a:lnTo>
                </a:path>
              </a:pathLst>
            </a:custGeom>
            <a:ln w="11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bject 43">
              <a:extLst>
                <a:ext uri="{FF2B5EF4-FFF2-40B4-BE49-F238E27FC236}">
                  <a16:creationId xmlns:a16="http://schemas.microsoft.com/office/drawing/2014/main" id="{81D31BE5-4ADC-D0A0-AC61-453686FD4FFD}"/>
                </a:ext>
              </a:extLst>
            </p:cNvPr>
            <p:cNvSpPr/>
            <p:nvPr/>
          </p:nvSpPr>
          <p:spPr>
            <a:xfrm>
              <a:off x="5901842" y="4638256"/>
              <a:ext cx="128905" cy="106045"/>
            </a:xfrm>
            <a:custGeom>
              <a:avLst/>
              <a:gdLst/>
              <a:ahLst/>
              <a:cxnLst/>
              <a:rect l="l" t="t" r="r" b="b"/>
              <a:pathLst>
                <a:path w="128904" h="106045">
                  <a:moveTo>
                    <a:pt x="0" y="0"/>
                  </a:moveTo>
                  <a:lnTo>
                    <a:pt x="0" y="105524"/>
                  </a:lnTo>
                  <a:lnTo>
                    <a:pt x="128435" y="52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bject 44">
              <a:extLst>
                <a:ext uri="{FF2B5EF4-FFF2-40B4-BE49-F238E27FC236}">
                  <a16:creationId xmlns:a16="http://schemas.microsoft.com/office/drawing/2014/main" id="{5963F7F9-1075-4FE4-6E08-C841C8300ABC}"/>
                </a:ext>
              </a:extLst>
            </p:cNvPr>
            <p:cNvSpPr/>
            <p:nvPr/>
          </p:nvSpPr>
          <p:spPr>
            <a:xfrm>
              <a:off x="6030277" y="4397883"/>
              <a:ext cx="805129" cy="3698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object 45">
              <a:extLst>
                <a:ext uri="{FF2B5EF4-FFF2-40B4-BE49-F238E27FC236}">
                  <a16:creationId xmlns:a16="http://schemas.microsoft.com/office/drawing/2014/main" id="{8697E69F-D258-95B1-078C-47EB07820333}"/>
                </a:ext>
              </a:extLst>
            </p:cNvPr>
            <p:cNvSpPr/>
            <p:nvPr/>
          </p:nvSpPr>
          <p:spPr>
            <a:xfrm>
              <a:off x="6030279" y="4397875"/>
              <a:ext cx="805180" cy="370205"/>
            </a:xfrm>
            <a:custGeom>
              <a:avLst/>
              <a:gdLst/>
              <a:ahLst/>
              <a:cxnLst/>
              <a:rect l="l" t="t" r="r" b="b"/>
              <a:pathLst>
                <a:path w="805179" h="370204">
                  <a:moveTo>
                    <a:pt x="305441" y="369840"/>
                  </a:moveTo>
                  <a:lnTo>
                    <a:pt x="805129" y="140216"/>
                  </a:lnTo>
                  <a:lnTo>
                    <a:pt x="495327" y="0"/>
                  </a:lnTo>
                  <a:lnTo>
                    <a:pt x="0" y="228157"/>
                  </a:lnTo>
                  <a:lnTo>
                    <a:pt x="35455" y="258055"/>
                  </a:lnTo>
                  <a:lnTo>
                    <a:pt x="74167" y="284975"/>
                  </a:lnTo>
                  <a:lnTo>
                    <a:pt x="115822" y="308774"/>
                  </a:lnTo>
                  <a:lnTo>
                    <a:pt x="160109" y="329305"/>
                  </a:lnTo>
                  <a:lnTo>
                    <a:pt x="206716" y="346423"/>
                  </a:lnTo>
                  <a:lnTo>
                    <a:pt x="255330" y="359983"/>
                  </a:lnTo>
                  <a:lnTo>
                    <a:pt x="305640" y="369840"/>
                  </a:lnTo>
                </a:path>
              </a:pathLst>
            </a:custGeom>
            <a:ln w="60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bject 46">
              <a:extLst>
                <a:ext uri="{FF2B5EF4-FFF2-40B4-BE49-F238E27FC236}">
                  <a16:creationId xmlns:a16="http://schemas.microsoft.com/office/drawing/2014/main" id="{4E38190C-43E0-3421-8A60-6873A3E37361}"/>
                </a:ext>
              </a:extLst>
            </p:cNvPr>
            <p:cNvSpPr/>
            <p:nvPr/>
          </p:nvSpPr>
          <p:spPr>
            <a:xfrm>
              <a:off x="6332347" y="5035778"/>
              <a:ext cx="571500" cy="307340"/>
            </a:xfrm>
            <a:custGeom>
              <a:avLst/>
              <a:gdLst/>
              <a:ahLst/>
              <a:cxnLst/>
              <a:rect l="l" t="t" r="r" b="b"/>
              <a:pathLst>
                <a:path w="571500" h="307339">
                  <a:moveTo>
                    <a:pt x="441413" y="0"/>
                  </a:moveTo>
                  <a:lnTo>
                    <a:pt x="0" y="306997"/>
                  </a:lnTo>
                  <a:lnTo>
                    <a:pt x="172250" y="307200"/>
                  </a:lnTo>
                  <a:lnTo>
                    <a:pt x="221705" y="306681"/>
                  </a:lnTo>
                  <a:lnTo>
                    <a:pt x="270533" y="302538"/>
                  </a:lnTo>
                  <a:lnTo>
                    <a:pt x="318385" y="294869"/>
                  </a:lnTo>
                  <a:lnTo>
                    <a:pt x="364912" y="283767"/>
                  </a:lnTo>
                  <a:lnTo>
                    <a:pt x="409766" y="269328"/>
                  </a:lnTo>
                  <a:lnTo>
                    <a:pt x="452599" y="251648"/>
                  </a:lnTo>
                  <a:lnTo>
                    <a:pt x="493063" y="230822"/>
                  </a:lnTo>
                  <a:lnTo>
                    <a:pt x="530809" y="206946"/>
                  </a:lnTo>
                  <a:lnTo>
                    <a:pt x="559481" y="171889"/>
                  </a:lnTo>
                  <a:lnTo>
                    <a:pt x="571500" y="133349"/>
                  </a:lnTo>
                  <a:lnTo>
                    <a:pt x="567201" y="94296"/>
                  </a:lnTo>
                  <a:lnTo>
                    <a:pt x="546918" y="57704"/>
                  </a:lnTo>
                  <a:lnTo>
                    <a:pt x="510984" y="26543"/>
                  </a:lnTo>
                  <a:lnTo>
                    <a:pt x="460231" y="4349"/>
                  </a:lnTo>
                  <a:lnTo>
                    <a:pt x="441413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bject 47">
              <a:extLst>
                <a:ext uri="{FF2B5EF4-FFF2-40B4-BE49-F238E27FC236}">
                  <a16:creationId xmlns:a16="http://schemas.microsoft.com/office/drawing/2014/main" id="{53A5371F-E2B2-753C-9C85-DE9D06B69557}"/>
                </a:ext>
              </a:extLst>
            </p:cNvPr>
            <p:cNvSpPr/>
            <p:nvPr/>
          </p:nvSpPr>
          <p:spPr>
            <a:xfrm>
              <a:off x="6030277" y="4627016"/>
              <a:ext cx="305447" cy="7175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bject 48">
              <a:extLst>
                <a:ext uri="{FF2B5EF4-FFF2-40B4-BE49-F238E27FC236}">
                  <a16:creationId xmlns:a16="http://schemas.microsoft.com/office/drawing/2014/main" id="{F1CE0B8A-1725-AF70-2448-C204B5A76B76}"/>
                </a:ext>
              </a:extLst>
            </p:cNvPr>
            <p:cNvSpPr/>
            <p:nvPr/>
          </p:nvSpPr>
          <p:spPr>
            <a:xfrm>
              <a:off x="6030279" y="4627010"/>
              <a:ext cx="306070" cy="717550"/>
            </a:xfrm>
            <a:custGeom>
              <a:avLst/>
              <a:gdLst/>
              <a:ahLst/>
              <a:cxnLst/>
              <a:rect l="l" t="t" r="r" b="b"/>
              <a:pathLst>
                <a:path w="306070" h="717550">
                  <a:moveTo>
                    <a:pt x="305441" y="142496"/>
                  </a:moveTo>
                  <a:lnTo>
                    <a:pt x="254987" y="132629"/>
                  </a:lnTo>
                  <a:lnTo>
                    <a:pt x="206280" y="119032"/>
                  </a:lnTo>
                  <a:lnTo>
                    <a:pt x="159636" y="101846"/>
                  </a:lnTo>
                  <a:lnTo>
                    <a:pt x="115370" y="81210"/>
                  </a:lnTo>
                  <a:lnTo>
                    <a:pt x="73798" y="57264"/>
                  </a:lnTo>
                  <a:lnTo>
                    <a:pt x="35236" y="30147"/>
                  </a:lnTo>
                  <a:lnTo>
                    <a:pt x="0" y="0"/>
                  </a:lnTo>
                  <a:lnTo>
                    <a:pt x="0" y="586597"/>
                  </a:lnTo>
                  <a:lnTo>
                    <a:pt x="35892" y="615094"/>
                  </a:lnTo>
                  <a:lnTo>
                    <a:pt x="74891" y="640553"/>
                  </a:lnTo>
                  <a:lnTo>
                    <a:pt x="116681" y="662840"/>
                  </a:lnTo>
                  <a:lnTo>
                    <a:pt x="160946" y="681818"/>
                  </a:lnTo>
                  <a:lnTo>
                    <a:pt x="207372" y="697353"/>
                  </a:lnTo>
                  <a:lnTo>
                    <a:pt x="255642" y="709308"/>
                  </a:lnTo>
                  <a:lnTo>
                    <a:pt x="305441" y="717548"/>
                  </a:lnTo>
                  <a:lnTo>
                    <a:pt x="305243" y="142496"/>
                  </a:lnTo>
                </a:path>
              </a:pathLst>
            </a:custGeom>
            <a:ln w="6940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bject 49">
              <a:extLst>
                <a:ext uri="{FF2B5EF4-FFF2-40B4-BE49-F238E27FC236}">
                  <a16:creationId xmlns:a16="http://schemas.microsoft.com/office/drawing/2014/main" id="{04A8D617-9D48-82BE-D105-FB59E68DF6A0}"/>
                </a:ext>
              </a:extLst>
            </p:cNvPr>
            <p:cNvSpPr/>
            <p:nvPr/>
          </p:nvSpPr>
          <p:spPr>
            <a:xfrm>
              <a:off x="6335725" y="4538091"/>
              <a:ext cx="499681" cy="8041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bject 50">
              <a:extLst>
                <a:ext uri="{FF2B5EF4-FFF2-40B4-BE49-F238E27FC236}">
                  <a16:creationId xmlns:a16="http://schemas.microsoft.com/office/drawing/2014/main" id="{A4A1AC2B-AEBB-4F32-C294-EF5CD14692E8}"/>
                </a:ext>
              </a:extLst>
            </p:cNvPr>
            <p:cNvSpPr/>
            <p:nvPr/>
          </p:nvSpPr>
          <p:spPr>
            <a:xfrm>
              <a:off x="6335721" y="4538092"/>
              <a:ext cx="499745" cy="804545"/>
            </a:xfrm>
            <a:custGeom>
              <a:avLst/>
              <a:gdLst/>
              <a:ahLst/>
              <a:cxnLst/>
              <a:rect l="l" t="t" r="r" b="b"/>
              <a:pathLst>
                <a:path w="499745" h="804545">
                  <a:moveTo>
                    <a:pt x="0" y="229623"/>
                  </a:moveTo>
                  <a:lnTo>
                    <a:pt x="0" y="804137"/>
                  </a:lnTo>
                  <a:lnTo>
                    <a:pt x="499687" y="576663"/>
                  </a:lnTo>
                  <a:lnTo>
                    <a:pt x="499687" y="0"/>
                  </a:lnTo>
                  <a:lnTo>
                    <a:pt x="0" y="229623"/>
                  </a:lnTo>
                  <a:close/>
                </a:path>
              </a:pathLst>
            </a:custGeom>
            <a:ln w="67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object 51">
              <a:extLst>
                <a:ext uri="{FF2B5EF4-FFF2-40B4-BE49-F238E27FC236}">
                  <a16:creationId xmlns:a16="http://schemas.microsoft.com/office/drawing/2014/main" id="{B1B9B7A2-3C74-E0B9-B6FE-7863DC0DB6DE}"/>
                </a:ext>
              </a:extLst>
            </p:cNvPr>
            <p:cNvSpPr/>
            <p:nvPr/>
          </p:nvSpPr>
          <p:spPr>
            <a:xfrm>
              <a:off x="6030279" y="4397875"/>
              <a:ext cx="805180" cy="945515"/>
            </a:xfrm>
            <a:custGeom>
              <a:avLst/>
              <a:gdLst/>
              <a:ahLst/>
              <a:cxnLst/>
              <a:rect l="l" t="t" r="r" b="b"/>
              <a:pathLst>
                <a:path w="805179" h="945514">
                  <a:moveTo>
                    <a:pt x="805129" y="140216"/>
                  </a:moveTo>
                  <a:lnTo>
                    <a:pt x="495327" y="0"/>
                  </a:lnTo>
                  <a:lnTo>
                    <a:pt x="0" y="228157"/>
                  </a:lnTo>
                  <a:lnTo>
                    <a:pt x="198" y="813941"/>
                  </a:lnTo>
                  <a:lnTo>
                    <a:pt x="36090" y="842468"/>
                  </a:lnTo>
                  <a:lnTo>
                    <a:pt x="75089" y="867951"/>
                  </a:lnTo>
                  <a:lnTo>
                    <a:pt x="116879" y="890254"/>
                  </a:lnTo>
                  <a:lnTo>
                    <a:pt x="161144" y="909243"/>
                  </a:lnTo>
                  <a:lnTo>
                    <a:pt x="207570" y="924783"/>
                  </a:lnTo>
                  <a:lnTo>
                    <a:pt x="255840" y="936737"/>
                  </a:lnTo>
                  <a:lnTo>
                    <a:pt x="305640" y="944972"/>
                  </a:lnTo>
                  <a:lnTo>
                    <a:pt x="805129" y="716880"/>
                  </a:lnTo>
                  <a:lnTo>
                    <a:pt x="805129" y="140216"/>
                  </a:lnTo>
                  <a:close/>
                </a:path>
              </a:pathLst>
            </a:custGeom>
            <a:ln w="18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bject 52">
              <a:extLst>
                <a:ext uri="{FF2B5EF4-FFF2-40B4-BE49-F238E27FC236}">
                  <a16:creationId xmlns:a16="http://schemas.microsoft.com/office/drawing/2014/main" id="{88E57257-953C-D097-5509-D26F46C0EDF3}"/>
                </a:ext>
              </a:extLst>
            </p:cNvPr>
            <p:cNvSpPr/>
            <p:nvPr/>
          </p:nvSpPr>
          <p:spPr>
            <a:xfrm>
              <a:off x="6146189" y="4981310"/>
              <a:ext cx="49323" cy="5153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bject 53">
              <a:extLst>
                <a:ext uri="{FF2B5EF4-FFF2-40B4-BE49-F238E27FC236}">
                  <a16:creationId xmlns:a16="http://schemas.microsoft.com/office/drawing/2014/main" id="{AB9BAEE9-087F-D0CB-1FE2-1C49499F9247}"/>
                </a:ext>
              </a:extLst>
            </p:cNvPr>
            <p:cNvSpPr/>
            <p:nvPr/>
          </p:nvSpPr>
          <p:spPr>
            <a:xfrm>
              <a:off x="6146192" y="4981310"/>
              <a:ext cx="49530" cy="52069"/>
            </a:xfrm>
            <a:custGeom>
              <a:avLst/>
              <a:gdLst/>
              <a:ahLst/>
              <a:cxnLst/>
              <a:rect l="l" t="t" r="r" b="b"/>
              <a:pathLst>
                <a:path w="49529" h="52070">
                  <a:moveTo>
                    <a:pt x="46619" y="19122"/>
                  </a:moveTo>
                  <a:lnTo>
                    <a:pt x="40555" y="9878"/>
                  </a:lnTo>
                  <a:lnTo>
                    <a:pt x="32298" y="3305"/>
                  </a:lnTo>
                  <a:lnTo>
                    <a:pt x="22927" y="0"/>
                  </a:lnTo>
                  <a:lnTo>
                    <a:pt x="13518" y="557"/>
                  </a:lnTo>
                  <a:lnTo>
                    <a:pt x="5766" y="5084"/>
                  </a:lnTo>
                  <a:lnTo>
                    <a:pt x="1155" y="12588"/>
                  </a:lnTo>
                  <a:lnTo>
                    <a:pt x="0" y="22015"/>
                  </a:lnTo>
                  <a:lnTo>
                    <a:pt x="2616" y="32313"/>
                  </a:lnTo>
                  <a:lnTo>
                    <a:pt x="8684" y="41649"/>
                  </a:lnTo>
                  <a:lnTo>
                    <a:pt x="16962" y="48252"/>
                  </a:lnTo>
                  <a:lnTo>
                    <a:pt x="26392" y="51527"/>
                  </a:lnTo>
                  <a:lnTo>
                    <a:pt x="35916" y="50878"/>
                  </a:lnTo>
                  <a:lnTo>
                    <a:pt x="43581" y="46375"/>
                  </a:lnTo>
                  <a:lnTo>
                    <a:pt x="48180" y="38909"/>
                  </a:lnTo>
                  <a:lnTo>
                    <a:pt x="49323" y="29489"/>
                  </a:lnTo>
                  <a:lnTo>
                    <a:pt x="46619" y="19122"/>
                  </a:lnTo>
                  <a:close/>
                </a:path>
              </a:pathLst>
            </a:custGeom>
            <a:ln w="6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bject 54">
              <a:extLst>
                <a:ext uri="{FF2B5EF4-FFF2-40B4-BE49-F238E27FC236}">
                  <a16:creationId xmlns:a16="http://schemas.microsoft.com/office/drawing/2014/main" id="{2B757384-3505-5B5F-78C3-E9768884F733}"/>
                </a:ext>
              </a:extLst>
            </p:cNvPr>
            <p:cNvSpPr/>
            <p:nvPr/>
          </p:nvSpPr>
          <p:spPr>
            <a:xfrm>
              <a:off x="6074714" y="5094982"/>
              <a:ext cx="216571" cy="16989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bject 55">
              <a:extLst>
                <a:ext uri="{FF2B5EF4-FFF2-40B4-BE49-F238E27FC236}">
                  <a16:creationId xmlns:a16="http://schemas.microsoft.com/office/drawing/2014/main" id="{56582794-2AD9-66DF-E930-1127704AE15E}"/>
                </a:ext>
              </a:extLst>
            </p:cNvPr>
            <p:cNvSpPr/>
            <p:nvPr/>
          </p:nvSpPr>
          <p:spPr>
            <a:xfrm>
              <a:off x="6076061" y="4757623"/>
              <a:ext cx="223520" cy="105410"/>
            </a:xfrm>
            <a:custGeom>
              <a:avLst/>
              <a:gdLst/>
              <a:ahLst/>
              <a:cxnLst/>
              <a:rect l="l" t="t" r="r" b="b"/>
              <a:pathLst>
                <a:path w="223520" h="105410">
                  <a:moveTo>
                    <a:pt x="8928" y="0"/>
                  </a:moveTo>
                  <a:lnTo>
                    <a:pt x="4559" y="165"/>
                  </a:lnTo>
                  <a:lnTo>
                    <a:pt x="596" y="3416"/>
                  </a:lnTo>
                  <a:lnTo>
                    <a:pt x="0" y="5041"/>
                  </a:lnTo>
                  <a:lnTo>
                    <a:pt x="596" y="10261"/>
                  </a:lnTo>
                  <a:lnTo>
                    <a:pt x="3378" y="13677"/>
                  </a:lnTo>
                  <a:lnTo>
                    <a:pt x="7531" y="15633"/>
                  </a:lnTo>
                  <a:lnTo>
                    <a:pt x="54020" y="44901"/>
                  </a:lnTo>
                  <a:lnTo>
                    <a:pt x="104262" y="69759"/>
                  </a:lnTo>
                  <a:lnTo>
                    <a:pt x="157773" y="89948"/>
                  </a:lnTo>
                  <a:lnTo>
                    <a:pt x="214071" y="105206"/>
                  </a:lnTo>
                  <a:lnTo>
                    <a:pt x="219621" y="104228"/>
                  </a:lnTo>
                  <a:lnTo>
                    <a:pt x="223189" y="99821"/>
                  </a:lnTo>
                  <a:lnTo>
                    <a:pt x="221005" y="92176"/>
                  </a:lnTo>
                  <a:lnTo>
                    <a:pt x="218033" y="89725"/>
                  </a:lnTo>
                  <a:lnTo>
                    <a:pt x="214071" y="88912"/>
                  </a:lnTo>
                  <a:lnTo>
                    <a:pt x="158925" y="74204"/>
                  </a:lnTo>
                  <a:lnTo>
                    <a:pt x="106492" y="54654"/>
                  </a:lnTo>
                  <a:lnTo>
                    <a:pt x="57255" y="30494"/>
                  </a:lnTo>
                  <a:lnTo>
                    <a:pt x="11696" y="1955"/>
                  </a:lnTo>
                  <a:lnTo>
                    <a:pt x="892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bject 56">
              <a:extLst>
                <a:ext uri="{FF2B5EF4-FFF2-40B4-BE49-F238E27FC236}">
                  <a16:creationId xmlns:a16="http://schemas.microsoft.com/office/drawing/2014/main" id="{93289EA2-098F-D4CE-DC0A-951B2F3F9EF0}"/>
                </a:ext>
              </a:extLst>
            </p:cNvPr>
            <p:cNvSpPr/>
            <p:nvPr/>
          </p:nvSpPr>
          <p:spPr>
            <a:xfrm>
              <a:off x="6076065" y="4757618"/>
              <a:ext cx="223520" cy="105410"/>
            </a:xfrm>
            <a:custGeom>
              <a:avLst/>
              <a:gdLst/>
              <a:ahLst/>
              <a:cxnLst/>
              <a:rect l="l" t="t" r="r" b="b"/>
              <a:pathLst>
                <a:path w="223520" h="105410">
                  <a:moveTo>
                    <a:pt x="7531" y="15633"/>
                  </a:moveTo>
                  <a:lnTo>
                    <a:pt x="54018" y="44904"/>
                  </a:lnTo>
                  <a:lnTo>
                    <a:pt x="104258" y="69762"/>
                  </a:lnTo>
                  <a:lnTo>
                    <a:pt x="157769" y="89948"/>
                  </a:lnTo>
                  <a:lnTo>
                    <a:pt x="214066" y="105203"/>
                  </a:lnTo>
                  <a:lnTo>
                    <a:pt x="219616" y="104226"/>
                  </a:lnTo>
                  <a:lnTo>
                    <a:pt x="223184" y="99829"/>
                  </a:lnTo>
                  <a:lnTo>
                    <a:pt x="221995" y="95269"/>
                  </a:lnTo>
                  <a:lnTo>
                    <a:pt x="221004" y="92175"/>
                  </a:lnTo>
                  <a:lnTo>
                    <a:pt x="218031" y="89732"/>
                  </a:lnTo>
                  <a:lnTo>
                    <a:pt x="214066" y="88917"/>
                  </a:lnTo>
                  <a:lnTo>
                    <a:pt x="158921" y="74207"/>
                  </a:lnTo>
                  <a:lnTo>
                    <a:pt x="106488" y="54657"/>
                  </a:lnTo>
                  <a:lnTo>
                    <a:pt x="57251" y="30496"/>
                  </a:lnTo>
                  <a:lnTo>
                    <a:pt x="11694" y="1954"/>
                  </a:lnTo>
                  <a:lnTo>
                    <a:pt x="8919" y="0"/>
                  </a:lnTo>
                  <a:lnTo>
                    <a:pt x="4558" y="162"/>
                  </a:lnTo>
                  <a:lnTo>
                    <a:pt x="1982" y="2279"/>
                  </a:lnTo>
                  <a:lnTo>
                    <a:pt x="594" y="3419"/>
                  </a:lnTo>
                  <a:lnTo>
                    <a:pt x="0" y="5048"/>
                  </a:lnTo>
                  <a:lnTo>
                    <a:pt x="198" y="6514"/>
                  </a:lnTo>
                  <a:lnTo>
                    <a:pt x="594" y="10259"/>
                  </a:lnTo>
                  <a:lnTo>
                    <a:pt x="3369" y="13679"/>
                  </a:lnTo>
                  <a:lnTo>
                    <a:pt x="7531" y="15633"/>
                  </a:lnTo>
                  <a:close/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bject 57">
              <a:extLst>
                <a:ext uri="{FF2B5EF4-FFF2-40B4-BE49-F238E27FC236}">
                  <a16:creationId xmlns:a16="http://schemas.microsoft.com/office/drawing/2014/main" id="{BB091262-3108-4DA7-3ADD-EEEF2A5BA222}"/>
                </a:ext>
              </a:extLst>
            </p:cNvPr>
            <p:cNvSpPr/>
            <p:nvPr/>
          </p:nvSpPr>
          <p:spPr>
            <a:xfrm>
              <a:off x="6142442" y="4809087"/>
              <a:ext cx="63056" cy="3354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bject 58">
              <a:extLst>
                <a:ext uri="{FF2B5EF4-FFF2-40B4-BE49-F238E27FC236}">
                  <a16:creationId xmlns:a16="http://schemas.microsoft.com/office/drawing/2014/main" id="{EA31AC5B-2C94-E230-5A72-D593DF140235}"/>
                </a:ext>
              </a:extLst>
            </p:cNvPr>
            <p:cNvSpPr/>
            <p:nvPr/>
          </p:nvSpPr>
          <p:spPr>
            <a:xfrm>
              <a:off x="6142444" y="4809085"/>
              <a:ext cx="63500" cy="33655"/>
            </a:xfrm>
            <a:custGeom>
              <a:avLst/>
              <a:gdLst/>
              <a:ahLst/>
              <a:cxnLst/>
              <a:rect l="l" t="t" r="r" b="b"/>
              <a:pathLst>
                <a:path w="63500" h="33654">
                  <a:moveTo>
                    <a:pt x="63052" y="32565"/>
                  </a:moveTo>
                  <a:lnTo>
                    <a:pt x="51045" y="13791"/>
                  </a:lnTo>
                  <a:lnTo>
                    <a:pt x="35526" y="2681"/>
                  </a:lnTo>
                  <a:lnTo>
                    <a:pt x="18260" y="0"/>
                  </a:lnTo>
                  <a:lnTo>
                    <a:pt x="1012" y="6509"/>
                  </a:lnTo>
                  <a:lnTo>
                    <a:pt x="0" y="15046"/>
                  </a:lnTo>
                  <a:lnTo>
                    <a:pt x="6587" y="22774"/>
                  </a:lnTo>
                  <a:lnTo>
                    <a:pt x="19604" y="28883"/>
                  </a:lnTo>
                  <a:lnTo>
                    <a:pt x="37879" y="32565"/>
                  </a:lnTo>
                  <a:lnTo>
                    <a:pt x="46006" y="33542"/>
                  </a:lnTo>
                  <a:lnTo>
                    <a:pt x="54727" y="33542"/>
                  </a:lnTo>
                  <a:lnTo>
                    <a:pt x="63052" y="3256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object 59">
              <a:extLst>
                <a:ext uri="{FF2B5EF4-FFF2-40B4-BE49-F238E27FC236}">
                  <a16:creationId xmlns:a16="http://schemas.microsoft.com/office/drawing/2014/main" id="{CCD81CB6-FE19-1200-5538-AECA40169937}"/>
                </a:ext>
              </a:extLst>
            </p:cNvPr>
            <p:cNvSpPr/>
            <p:nvPr/>
          </p:nvSpPr>
          <p:spPr>
            <a:xfrm>
              <a:off x="6084582" y="4821136"/>
              <a:ext cx="206336" cy="13516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object 60">
              <a:extLst>
                <a:ext uri="{FF2B5EF4-FFF2-40B4-BE49-F238E27FC236}">
                  <a16:creationId xmlns:a16="http://schemas.microsoft.com/office/drawing/2014/main" id="{43C2A677-72DF-91DA-9BE5-3BCCF7725396}"/>
                </a:ext>
              </a:extLst>
            </p:cNvPr>
            <p:cNvSpPr/>
            <p:nvPr/>
          </p:nvSpPr>
          <p:spPr>
            <a:xfrm>
              <a:off x="6084582" y="4830089"/>
              <a:ext cx="206375" cy="100965"/>
            </a:xfrm>
            <a:custGeom>
              <a:avLst/>
              <a:gdLst/>
              <a:ahLst/>
              <a:cxnLst/>
              <a:rect l="l" t="t" r="r" b="b"/>
              <a:pathLst>
                <a:path w="206375" h="100964">
                  <a:moveTo>
                    <a:pt x="0" y="0"/>
                  </a:moveTo>
                  <a:lnTo>
                    <a:pt x="0" y="11404"/>
                  </a:lnTo>
                  <a:lnTo>
                    <a:pt x="46291" y="40857"/>
                  </a:lnTo>
                  <a:lnTo>
                    <a:pt x="96481" y="65776"/>
                  </a:lnTo>
                  <a:lnTo>
                    <a:pt x="150015" y="85899"/>
                  </a:lnTo>
                  <a:lnTo>
                    <a:pt x="206336" y="100965"/>
                  </a:lnTo>
                  <a:lnTo>
                    <a:pt x="206336" y="89573"/>
                  </a:lnTo>
                  <a:lnTo>
                    <a:pt x="150406" y="73789"/>
                  </a:lnTo>
                  <a:lnTo>
                    <a:pt x="97077" y="53459"/>
                  </a:lnTo>
                  <a:lnTo>
                    <a:pt x="46793" y="28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object 61">
              <a:extLst>
                <a:ext uri="{FF2B5EF4-FFF2-40B4-BE49-F238E27FC236}">
                  <a16:creationId xmlns:a16="http://schemas.microsoft.com/office/drawing/2014/main" id="{EAB04038-6426-04D2-BD9E-C8F4F0CA1EE5}"/>
                </a:ext>
              </a:extLst>
            </p:cNvPr>
            <p:cNvSpPr/>
            <p:nvPr/>
          </p:nvSpPr>
          <p:spPr>
            <a:xfrm>
              <a:off x="6084589" y="4820317"/>
              <a:ext cx="206375" cy="135255"/>
            </a:xfrm>
            <a:custGeom>
              <a:avLst/>
              <a:gdLst/>
              <a:ahLst/>
              <a:cxnLst/>
              <a:rect l="l" t="t" r="r" b="b"/>
              <a:pathLst>
                <a:path w="206375" h="135254">
                  <a:moveTo>
                    <a:pt x="0" y="0"/>
                  </a:moveTo>
                  <a:lnTo>
                    <a:pt x="0" y="45598"/>
                  </a:lnTo>
                  <a:lnTo>
                    <a:pt x="46789" y="74388"/>
                  </a:lnTo>
                  <a:lnTo>
                    <a:pt x="97073" y="99055"/>
                  </a:lnTo>
                  <a:lnTo>
                    <a:pt x="150404" y="119386"/>
                  </a:lnTo>
                  <a:lnTo>
                    <a:pt x="206336" y="135168"/>
                  </a:lnTo>
                </a:path>
              </a:pathLst>
            </a:custGeom>
            <a:ln w="62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bject 62">
              <a:extLst>
                <a:ext uri="{FF2B5EF4-FFF2-40B4-BE49-F238E27FC236}">
                  <a16:creationId xmlns:a16="http://schemas.microsoft.com/office/drawing/2014/main" id="{1953FD29-A72F-F167-8C8C-136F9C82518F}"/>
                </a:ext>
              </a:extLst>
            </p:cNvPr>
            <p:cNvSpPr/>
            <p:nvPr/>
          </p:nvSpPr>
          <p:spPr>
            <a:xfrm>
              <a:off x="6084589" y="4821945"/>
              <a:ext cx="206375" cy="135255"/>
            </a:xfrm>
            <a:custGeom>
              <a:avLst/>
              <a:gdLst/>
              <a:ahLst/>
              <a:cxnLst/>
              <a:rect l="l" t="t" r="r" b="b"/>
              <a:pathLst>
                <a:path w="206375" h="135254">
                  <a:moveTo>
                    <a:pt x="206336" y="135168"/>
                  </a:moveTo>
                  <a:lnTo>
                    <a:pt x="206336" y="89569"/>
                  </a:lnTo>
                  <a:lnTo>
                    <a:pt x="150543" y="73535"/>
                  </a:lnTo>
                  <a:lnTo>
                    <a:pt x="97296" y="53151"/>
                  </a:lnTo>
                  <a:lnTo>
                    <a:pt x="46985" y="28583"/>
                  </a:lnTo>
                  <a:lnTo>
                    <a:pt x="0" y="0"/>
                  </a:lnTo>
                </a:path>
              </a:pathLst>
            </a:custGeom>
            <a:ln w="6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0" name="object 63">
            <a:extLst>
              <a:ext uri="{FF2B5EF4-FFF2-40B4-BE49-F238E27FC236}">
                <a16:creationId xmlns:a16="http://schemas.microsoft.com/office/drawing/2014/main" id="{CB11E3AC-B62E-C1BF-DBCA-517F715BA72E}"/>
              </a:ext>
            </a:extLst>
          </p:cNvPr>
          <p:cNvSpPr txBox="1"/>
          <p:nvPr/>
        </p:nvSpPr>
        <p:spPr>
          <a:xfrm>
            <a:off x="5936055" y="5374928"/>
            <a:ext cx="431165" cy="338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069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PHP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Scr</a:t>
            </a:r>
            <a:r>
              <a:rPr kumimoji="0" sz="10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0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pt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1" name="object 64">
            <a:extLst>
              <a:ext uri="{FF2B5EF4-FFF2-40B4-BE49-F238E27FC236}">
                <a16:creationId xmlns:a16="http://schemas.microsoft.com/office/drawing/2014/main" id="{CDA5DA37-B17D-1194-9828-086F5510255E}"/>
              </a:ext>
            </a:extLst>
          </p:cNvPr>
          <p:cNvSpPr txBox="1"/>
          <p:nvPr/>
        </p:nvSpPr>
        <p:spPr>
          <a:xfrm>
            <a:off x="8779300" y="4549654"/>
            <a:ext cx="166179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Database</a:t>
            </a:r>
            <a:r>
              <a:rPr kumimoji="0" sz="1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Server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2" name="object 72">
            <a:extLst>
              <a:ext uri="{FF2B5EF4-FFF2-40B4-BE49-F238E27FC236}">
                <a16:creationId xmlns:a16="http://schemas.microsoft.com/office/drawing/2014/main" id="{A8B296AE-321D-013F-B589-76B13E902DDD}"/>
              </a:ext>
            </a:extLst>
          </p:cNvPr>
          <p:cNvSpPr txBox="1"/>
          <p:nvPr/>
        </p:nvSpPr>
        <p:spPr>
          <a:xfrm>
            <a:off x="3867587" y="2681207"/>
            <a:ext cx="10128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HTTP</a:t>
            </a:r>
            <a:r>
              <a:rPr kumimoji="0" sz="1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request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3" name="object 73">
            <a:extLst>
              <a:ext uri="{FF2B5EF4-FFF2-40B4-BE49-F238E27FC236}">
                <a16:creationId xmlns:a16="http://schemas.microsoft.com/office/drawing/2014/main" id="{E30532C2-6B4D-FF65-559D-9152FD0F8B63}"/>
              </a:ext>
            </a:extLst>
          </p:cNvPr>
          <p:cNvSpPr txBox="1"/>
          <p:nvPr/>
        </p:nvSpPr>
        <p:spPr>
          <a:xfrm>
            <a:off x="3815854" y="3112443"/>
            <a:ext cx="113601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HTTP</a:t>
            </a:r>
            <a:r>
              <a:rPr kumimoji="0" sz="1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response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37" name="object 74">
            <a:extLst>
              <a:ext uri="{FF2B5EF4-FFF2-40B4-BE49-F238E27FC236}">
                <a16:creationId xmlns:a16="http://schemas.microsoft.com/office/drawing/2014/main" id="{03FEC922-8EFA-627C-49B6-14E078879BDB}"/>
              </a:ext>
            </a:extLst>
          </p:cNvPr>
          <p:cNvGrpSpPr/>
          <p:nvPr/>
        </p:nvGrpSpPr>
        <p:grpSpPr>
          <a:xfrm>
            <a:off x="2276087" y="2584366"/>
            <a:ext cx="3103880" cy="862965"/>
            <a:chOff x="857900" y="4483922"/>
            <a:chExt cx="3103880" cy="862965"/>
          </a:xfrm>
        </p:grpSpPr>
        <p:sp>
          <p:nvSpPr>
            <p:cNvPr id="138" name="object 75">
              <a:extLst>
                <a:ext uri="{FF2B5EF4-FFF2-40B4-BE49-F238E27FC236}">
                  <a16:creationId xmlns:a16="http://schemas.microsoft.com/office/drawing/2014/main" id="{79AC1D55-66EF-1A25-4192-D1BDD96769CE}"/>
                </a:ext>
              </a:extLst>
            </p:cNvPr>
            <p:cNvSpPr/>
            <p:nvPr/>
          </p:nvSpPr>
          <p:spPr>
            <a:xfrm>
              <a:off x="1966772" y="4489954"/>
              <a:ext cx="1905000" cy="293370"/>
            </a:xfrm>
            <a:custGeom>
              <a:avLst/>
              <a:gdLst/>
              <a:ahLst/>
              <a:cxnLst/>
              <a:rect l="l" t="t" r="r" b="b"/>
              <a:pathLst>
                <a:path w="1905000" h="293370">
                  <a:moveTo>
                    <a:pt x="0" y="293069"/>
                  </a:moveTo>
                  <a:lnTo>
                    <a:pt x="41850" y="266629"/>
                  </a:lnTo>
                  <a:lnTo>
                    <a:pt x="84308" y="241432"/>
                  </a:lnTo>
                  <a:lnTo>
                    <a:pt x="127345" y="217480"/>
                  </a:lnTo>
                  <a:lnTo>
                    <a:pt x="170932" y="194774"/>
                  </a:lnTo>
                  <a:lnTo>
                    <a:pt x="215039" y="173314"/>
                  </a:lnTo>
                  <a:lnTo>
                    <a:pt x="259638" y="153101"/>
                  </a:lnTo>
                  <a:lnTo>
                    <a:pt x="304699" y="134135"/>
                  </a:lnTo>
                  <a:lnTo>
                    <a:pt x="350193" y="116419"/>
                  </a:lnTo>
                  <a:lnTo>
                    <a:pt x="396092" y="99952"/>
                  </a:lnTo>
                  <a:lnTo>
                    <a:pt x="442367" y="84736"/>
                  </a:lnTo>
                  <a:lnTo>
                    <a:pt x="488987" y="70771"/>
                  </a:lnTo>
                  <a:lnTo>
                    <a:pt x="535925" y="58059"/>
                  </a:lnTo>
                  <a:lnTo>
                    <a:pt x="583151" y="46600"/>
                  </a:lnTo>
                  <a:lnTo>
                    <a:pt x="630637" y="36394"/>
                  </a:lnTo>
                  <a:lnTo>
                    <a:pt x="678352" y="27444"/>
                  </a:lnTo>
                  <a:lnTo>
                    <a:pt x="726269" y="19749"/>
                  </a:lnTo>
                  <a:lnTo>
                    <a:pt x="774358" y="13311"/>
                  </a:lnTo>
                  <a:lnTo>
                    <a:pt x="822589" y="8130"/>
                  </a:lnTo>
                  <a:lnTo>
                    <a:pt x="870935" y="4208"/>
                  </a:lnTo>
                  <a:lnTo>
                    <a:pt x="919366" y="1545"/>
                  </a:lnTo>
                  <a:lnTo>
                    <a:pt x="967852" y="142"/>
                  </a:lnTo>
                  <a:lnTo>
                    <a:pt x="1016366" y="0"/>
                  </a:lnTo>
                  <a:lnTo>
                    <a:pt x="1064877" y="1119"/>
                  </a:lnTo>
                  <a:lnTo>
                    <a:pt x="1113357" y="3501"/>
                  </a:lnTo>
                  <a:lnTo>
                    <a:pt x="1161777" y="7147"/>
                  </a:lnTo>
                  <a:lnTo>
                    <a:pt x="1210107" y="12057"/>
                  </a:lnTo>
                  <a:lnTo>
                    <a:pt x="1258319" y="18233"/>
                  </a:lnTo>
                  <a:lnTo>
                    <a:pt x="1306384" y="25674"/>
                  </a:lnTo>
                  <a:lnTo>
                    <a:pt x="1354272" y="34383"/>
                  </a:lnTo>
                  <a:lnTo>
                    <a:pt x="1401955" y="44359"/>
                  </a:lnTo>
                  <a:lnTo>
                    <a:pt x="1449404" y="55604"/>
                  </a:lnTo>
                  <a:lnTo>
                    <a:pt x="1496589" y="68119"/>
                  </a:lnTo>
                  <a:lnTo>
                    <a:pt x="1543481" y="81904"/>
                  </a:lnTo>
                  <a:lnTo>
                    <a:pt x="1590051" y="96960"/>
                  </a:lnTo>
                  <a:lnTo>
                    <a:pt x="1636271" y="113289"/>
                  </a:lnTo>
                  <a:lnTo>
                    <a:pt x="1682112" y="130890"/>
                  </a:lnTo>
                  <a:lnTo>
                    <a:pt x="1727543" y="149766"/>
                  </a:lnTo>
                  <a:lnTo>
                    <a:pt x="1772537" y="169916"/>
                  </a:lnTo>
                  <a:lnTo>
                    <a:pt x="1817064" y="191342"/>
                  </a:lnTo>
                  <a:lnTo>
                    <a:pt x="1861095" y="214044"/>
                  </a:lnTo>
                  <a:lnTo>
                    <a:pt x="1904601" y="238024"/>
                  </a:lnTo>
                </a:path>
              </a:pathLst>
            </a:custGeom>
            <a:ln w="117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object 76">
              <a:extLst>
                <a:ext uri="{FF2B5EF4-FFF2-40B4-BE49-F238E27FC236}">
                  <a16:creationId xmlns:a16="http://schemas.microsoft.com/office/drawing/2014/main" id="{9B893B9C-12A4-2D68-1CB4-81CED4E07671}"/>
                </a:ext>
              </a:extLst>
            </p:cNvPr>
            <p:cNvSpPr/>
            <p:nvPr/>
          </p:nvSpPr>
          <p:spPr>
            <a:xfrm>
              <a:off x="3820236" y="4677829"/>
              <a:ext cx="141605" cy="105410"/>
            </a:xfrm>
            <a:custGeom>
              <a:avLst/>
              <a:gdLst/>
              <a:ahLst/>
              <a:cxnLst/>
              <a:rect l="l" t="t" r="r" b="b"/>
              <a:pathLst>
                <a:path w="141604" h="105410">
                  <a:moveTo>
                    <a:pt x="76504" y="0"/>
                  </a:moveTo>
                  <a:lnTo>
                    <a:pt x="0" y="84683"/>
                  </a:lnTo>
                  <a:lnTo>
                    <a:pt x="141325" y="105194"/>
                  </a:lnTo>
                  <a:lnTo>
                    <a:pt x="765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object 77">
              <a:extLst>
                <a:ext uri="{FF2B5EF4-FFF2-40B4-BE49-F238E27FC236}">
                  <a16:creationId xmlns:a16="http://schemas.microsoft.com/office/drawing/2014/main" id="{18DD47BF-0CDB-04FE-1802-23B776EF5B07}"/>
                </a:ext>
              </a:extLst>
            </p:cNvPr>
            <p:cNvSpPr/>
            <p:nvPr/>
          </p:nvSpPr>
          <p:spPr>
            <a:xfrm>
              <a:off x="1301978" y="5216297"/>
              <a:ext cx="269875" cy="126364"/>
            </a:xfrm>
            <a:custGeom>
              <a:avLst/>
              <a:gdLst/>
              <a:ahLst/>
              <a:cxnLst/>
              <a:rect l="l" t="t" r="r" b="b"/>
              <a:pathLst>
                <a:path w="269875" h="126364">
                  <a:moveTo>
                    <a:pt x="210755" y="0"/>
                  </a:moveTo>
                  <a:lnTo>
                    <a:pt x="200787" y="405"/>
                  </a:lnTo>
                  <a:lnTo>
                    <a:pt x="0" y="125868"/>
                  </a:lnTo>
                  <a:lnTo>
                    <a:pt x="124078" y="125233"/>
                  </a:lnTo>
                  <a:lnTo>
                    <a:pt x="162494" y="121154"/>
                  </a:lnTo>
                  <a:lnTo>
                    <a:pt x="232419" y="95951"/>
                  </a:lnTo>
                  <a:lnTo>
                    <a:pt x="269728" y="56499"/>
                  </a:lnTo>
                  <a:lnTo>
                    <a:pt x="268027" y="37203"/>
                  </a:lnTo>
                  <a:lnTo>
                    <a:pt x="239242" y="6590"/>
                  </a:lnTo>
                  <a:lnTo>
                    <a:pt x="21075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bject 78">
              <a:extLst>
                <a:ext uri="{FF2B5EF4-FFF2-40B4-BE49-F238E27FC236}">
                  <a16:creationId xmlns:a16="http://schemas.microsoft.com/office/drawing/2014/main" id="{8D954687-3DB5-41F7-4B8F-EAF7B7CD62F0}"/>
                </a:ext>
              </a:extLst>
            </p:cNvPr>
            <p:cNvSpPr/>
            <p:nvPr/>
          </p:nvSpPr>
          <p:spPr>
            <a:xfrm>
              <a:off x="1301381" y="5188369"/>
              <a:ext cx="204558" cy="15379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object 79">
              <a:extLst>
                <a:ext uri="{FF2B5EF4-FFF2-40B4-BE49-F238E27FC236}">
                  <a16:creationId xmlns:a16="http://schemas.microsoft.com/office/drawing/2014/main" id="{B14B32C5-FD67-8B8B-9793-FE26D4A8A87B}"/>
                </a:ext>
              </a:extLst>
            </p:cNvPr>
            <p:cNvSpPr/>
            <p:nvPr/>
          </p:nvSpPr>
          <p:spPr>
            <a:xfrm>
              <a:off x="1301381" y="5188365"/>
              <a:ext cx="205104" cy="154305"/>
            </a:xfrm>
            <a:custGeom>
              <a:avLst/>
              <a:gdLst/>
              <a:ahLst/>
              <a:cxnLst/>
              <a:rect l="l" t="t" r="r" b="b"/>
              <a:pathLst>
                <a:path w="205105" h="154304">
                  <a:moveTo>
                    <a:pt x="0" y="153798"/>
                  </a:moveTo>
                  <a:lnTo>
                    <a:pt x="0" y="111131"/>
                  </a:lnTo>
                  <a:lnTo>
                    <a:pt x="204552" y="0"/>
                  </a:lnTo>
                  <a:lnTo>
                    <a:pt x="204552" y="55386"/>
                  </a:lnTo>
                  <a:lnTo>
                    <a:pt x="0" y="153798"/>
                  </a:lnTo>
                  <a:close/>
                </a:path>
              </a:pathLst>
            </a:custGeom>
            <a:ln w="8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object 80">
              <a:extLst>
                <a:ext uri="{FF2B5EF4-FFF2-40B4-BE49-F238E27FC236}">
                  <a16:creationId xmlns:a16="http://schemas.microsoft.com/office/drawing/2014/main" id="{6B00CAB6-99B7-6AEA-6521-C88204E7E322}"/>
                </a:ext>
              </a:extLst>
            </p:cNvPr>
            <p:cNvSpPr/>
            <p:nvPr/>
          </p:nvSpPr>
          <p:spPr>
            <a:xfrm>
              <a:off x="862346" y="4976164"/>
              <a:ext cx="643594" cy="32332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object 81">
              <a:extLst>
                <a:ext uri="{FF2B5EF4-FFF2-40B4-BE49-F238E27FC236}">
                  <a16:creationId xmlns:a16="http://schemas.microsoft.com/office/drawing/2014/main" id="{EACFFB56-B5A8-DC92-8DBE-0F1B4DF94A52}"/>
                </a:ext>
              </a:extLst>
            </p:cNvPr>
            <p:cNvSpPr/>
            <p:nvPr/>
          </p:nvSpPr>
          <p:spPr>
            <a:xfrm>
              <a:off x="862345" y="4976168"/>
              <a:ext cx="643890" cy="323850"/>
            </a:xfrm>
            <a:custGeom>
              <a:avLst/>
              <a:gdLst/>
              <a:ahLst/>
              <a:cxnLst/>
              <a:rect l="l" t="t" r="r" b="b"/>
              <a:pathLst>
                <a:path w="643890" h="323850">
                  <a:moveTo>
                    <a:pt x="0" y="113834"/>
                  </a:moveTo>
                  <a:lnTo>
                    <a:pt x="197219" y="0"/>
                  </a:lnTo>
                  <a:lnTo>
                    <a:pt x="643588" y="212197"/>
                  </a:lnTo>
                  <a:lnTo>
                    <a:pt x="439035" y="323329"/>
                  </a:lnTo>
                  <a:lnTo>
                    <a:pt x="0" y="113834"/>
                  </a:lnTo>
                  <a:close/>
                </a:path>
              </a:pathLst>
            </a:custGeom>
            <a:ln w="81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object 82">
              <a:extLst>
                <a:ext uri="{FF2B5EF4-FFF2-40B4-BE49-F238E27FC236}">
                  <a16:creationId xmlns:a16="http://schemas.microsoft.com/office/drawing/2014/main" id="{60DEEE5C-274B-A3A4-7A94-4DF6CD69F990}"/>
                </a:ext>
              </a:extLst>
            </p:cNvPr>
            <p:cNvSpPr/>
            <p:nvPr/>
          </p:nvSpPr>
          <p:spPr>
            <a:xfrm>
              <a:off x="1606232" y="4880902"/>
              <a:ext cx="518795" cy="293370"/>
            </a:xfrm>
            <a:custGeom>
              <a:avLst/>
              <a:gdLst/>
              <a:ahLst/>
              <a:cxnLst/>
              <a:rect l="l" t="t" r="r" b="b"/>
              <a:pathLst>
                <a:path w="518794" h="293370">
                  <a:moveTo>
                    <a:pt x="406323" y="0"/>
                  </a:moveTo>
                  <a:lnTo>
                    <a:pt x="0" y="273596"/>
                  </a:lnTo>
                  <a:lnTo>
                    <a:pt x="148856" y="292163"/>
                  </a:lnTo>
                  <a:lnTo>
                    <a:pt x="201009" y="292959"/>
                  </a:lnTo>
                  <a:lnTo>
                    <a:pt x="252499" y="288878"/>
                  </a:lnTo>
                  <a:lnTo>
                    <a:pt x="302858" y="280050"/>
                  </a:lnTo>
                  <a:lnTo>
                    <a:pt x="351619" y="266602"/>
                  </a:lnTo>
                  <a:lnTo>
                    <a:pt x="398313" y="248663"/>
                  </a:lnTo>
                  <a:lnTo>
                    <a:pt x="442472" y="226360"/>
                  </a:lnTo>
                  <a:lnTo>
                    <a:pt x="483628" y="199821"/>
                  </a:lnTo>
                  <a:lnTo>
                    <a:pt x="508358" y="165984"/>
                  </a:lnTo>
                  <a:lnTo>
                    <a:pt x="518742" y="128748"/>
                  </a:lnTo>
                  <a:lnTo>
                    <a:pt x="515036" y="91005"/>
                  </a:lnTo>
                  <a:lnTo>
                    <a:pt x="497497" y="55646"/>
                  </a:lnTo>
                  <a:lnTo>
                    <a:pt x="466382" y="25565"/>
                  </a:lnTo>
                  <a:lnTo>
                    <a:pt x="422621" y="4199"/>
                  </a:lnTo>
                  <a:lnTo>
                    <a:pt x="40632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6" name="object 84">
            <a:extLst>
              <a:ext uri="{FF2B5EF4-FFF2-40B4-BE49-F238E27FC236}">
                <a16:creationId xmlns:a16="http://schemas.microsoft.com/office/drawing/2014/main" id="{87C31FFA-9A2F-2B94-DC4B-53FF74F760D6}"/>
              </a:ext>
            </a:extLst>
          </p:cNvPr>
          <p:cNvGrpSpPr/>
          <p:nvPr/>
        </p:nvGrpSpPr>
        <p:grpSpPr>
          <a:xfrm>
            <a:off x="1448522" y="2515701"/>
            <a:ext cx="1837951" cy="1518030"/>
            <a:chOff x="855995" y="4391208"/>
            <a:chExt cx="1162685" cy="957580"/>
          </a:xfrm>
        </p:grpSpPr>
        <p:sp>
          <p:nvSpPr>
            <p:cNvPr id="147" name="object 85">
              <a:extLst>
                <a:ext uri="{FF2B5EF4-FFF2-40B4-BE49-F238E27FC236}">
                  <a16:creationId xmlns:a16="http://schemas.microsoft.com/office/drawing/2014/main" id="{D398AC9A-24AC-74B5-E4D1-2C2A11D1C698}"/>
                </a:ext>
              </a:extLst>
            </p:cNvPr>
            <p:cNvSpPr/>
            <p:nvPr/>
          </p:nvSpPr>
          <p:spPr>
            <a:xfrm>
              <a:off x="1172941" y="4604054"/>
              <a:ext cx="838827" cy="40272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object 86">
              <a:extLst>
                <a:ext uri="{FF2B5EF4-FFF2-40B4-BE49-F238E27FC236}">
                  <a16:creationId xmlns:a16="http://schemas.microsoft.com/office/drawing/2014/main" id="{A18639CB-F8E9-20BD-E972-918C7F8B6246}"/>
                </a:ext>
              </a:extLst>
            </p:cNvPr>
            <p:cNvSpPr/>
            <p:nvPr/>
          </p:nvSpPr>
          <p:spPr>
            <a:xfrm>
              <a:off x="1172941" y="4604048"/>
              <a:ext cx="838835" cy="403225"/>
            </a:xfrm>
            <a:custGeom>
              <a:avLst/>
              <a:gdLst/>
              <a:ahLst/>
              <a:cxnLst/>
              <a:rect l="l" t="t" r="r" b="b"/>
              <a:pathLst>
                <a:path w="838835" h="403225">
                  <a:moveTo>
                    <a:pt x="433287" y="402736"/>
                  </a:moveTo>
                  <a:lnTo>
                    <a:pt x="838825" y="209103"/>
                  </a:lnTo>
                  <a:lnTo>
                    <a:pt x="403555" y="0"/>
                  </a:lnTo>
                  <a:lnTo>
                    <a:pt x="0" y="196726"/>
                  </a:lnTo>
                  <a:lnTo>
                    <a:pt x="37311" y="225095"/>
                  </a:lnTo>
                  <a:lnTo>
                    <a:pt x="76172" y="251842"/>
                  </a:lnTo>
                  <a:lnTo>
                    <a:pt x="116504" y="276928"/>
                  </a:lnTo>
                  <a:lnTo>
                    <a:pt x="158225" y="300314"/>
                  </a:lnTo>
                  <a:lnTo>
                    <a:pt x="201257" y="321961"/>
                  </a:lnTo>
                  <a:lnTo>
                    <a:pt x="245520" y="341829"/>
                  </a:lnTo>
                  <a:lnTo>
                    <a:pt x="290934" y="359879"/>
                  </a:lnTo>
                  <a:lnTo>
                    <a:pt x="337420" y="376074"/>
                  </a:lnTo>
                  <a:lnTo>
                    <a:pt x="384897" y="390372"/>
                  </a:lnTo>
                  <a:lnTo>
                    <a:pt x="433287" y="402736"/>
                  </a:lnTo>
                  <a:close/>
                </a:path>
              </a:pathLst>
            </a:custGeom>
            <a:ln w="81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object 87">
              <a:extLst>
                <a:ext uri="{FF2B5EF4-FFF2-40B4-BE49-F238E27FC236}">
                  <a16:creationId xmlns:a16="http://schemas.microsoft.com/office/drawing/2014/main" id="{3682C1D8-279C-11FC-9E15-FB8107155947}"/>
                </a:ext>
              </a:extLst>
            </p:cNvPr>
            <p:cNvSpPr/>
            <p:nvPr/>
          </p:nvSpPr>
          <p:spPr>
            <a:xfrm>
              <a:off x="1635963" y="4563008"/>
              <a:ext cx="85229" cy="38548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object 88">
              <a:extLst>
                <a:ext uri="{FF2B5EF4-FFF2-40B4-BE49-F238E27FC236}">
                  <a16:creationId xmlns:a16="http://schemas.microsoft.com/office/drawing/2014/main" id="{BCC30CF7-F91E-D374-F959-5FC4907B546A}"/>
                </a:ext>
              </a:extLst>
            </p:cNvPr>
            <p:cNvSpPr/>
            <p:nvPr/>
          </p:nvSpPr>
          <p:spPr>
            <a:xfrm>
              <a:off x="1635959" y="4563009"/>
              <a:ext cx="85725" cy="386080"/>
            </a:xfrm>
            <a:custGeom>
              <a:avLst/>
              <a:gdLst/>
              <a:ahLst/>
              <a:cxnLst/>
              <a:rect l="l" t="t" r="r" b="b"/>
              <a:pathLst>
                <a:path w="85725" h="386079">
                  <a:moveTo>
                    <a:pt x="0" y="385473"/>
                  </a:moveTo>
                  <a:lnTo>
                    <a:pt x="0" y="41039"/>
                  </a:lnTo>
                  <a:lnTo>
                    <a:pt x="85230" y="0"/>
                  </a:lnTo>
                  <a:lnTo>
                    <a:pt x="81860" y="327009"/>
                  </a:lnTo>
                  <a:lnTo>
                    <a:pt x="0" y="385473"/>
                  </a:lnTo>
                  <a:close/>
                </a:path>
              </a:pathLst>
            </a:custGeom>
            <a:ln w="94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object 89">
              <a:extLst>
                <a:ext uri="{FF2B5EF4-FFF2-40B4-BE49-F238E27FC236}">
                  <a16:creationId xmlns:a16="http://schemas.microsoft.com/office/drawing/2014/main" id="{D5C4B69B-867C-8700-7B2F-8079B16440BB}"/>
                </a:ext>
              </a:extLst>
            </p:cNvPr>
            <p:cNvSpPr/>
            <p:nvPr/>
          </p:nvSpPr>
          <p:spPr>
            <a:xfrm>
              <a:off x="1717814" y="4545584"/>
              <a:ext cx="159956" cy="31056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object 90">
              <a:extLst>
                <a:ext uri="{FF2B5EF4-FFF2-40B4-BE49-F238E27FC236}">
                  <a16:creationId xmlns:a16="http://schemas.microsoft.com/office/drawing/2014/main" id="{E55280F7-5345-E149-CE7A-8FD284BF9EA2}"/>
                </a:ext>
              </a:extLst>
            </p:cNvPr>
            <p:cNvSpPr/>
            <p:nvPr/>
          </p:nvSpPr>
          <p:spPr>
            <a:xfrm>
              <a:off x="1717820" y="4545583"/>
              <a:ext cx="160020" cy="311150"/>
            </a:xfrm>
            <a:custGeom>
              <a:avLst/>
              <a:gdLst/>
              <a:ahLst/>
              <a:cxnLst/>
              <a:rect l="l" t="t" r="r" b="b"/>
              <a:pathLst>
                <a:path w="160019" h="311150">
                  <a:moveTo>
                    <a:pt x="2973" y="49670"/>
                  </a:moveTo>
                  <a:lnTo>
                    <a:pt x="159955" y="0"/>
                  </a:lnTo>
                  <a:lnTo>
                    <a:pt x="159955" y="202915"/>
                  </a:lnTo>
                  <a:lnTo>
                    <a:pt x="0" y="310561"/>
                  </a:lnTo>
                  <a:lnTo>
                    <a:pt x="2973" y="49670"/>
                  </a:lnTo>
                  <a:close/>
                </a:path>
              </a:pathLst>
            </a:custGeom>
            <a:ln w="91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object 91">
              <a:extLst>
                <a:ext uri="{FF2B5EF4-FFF2-40B4-BE49-F238E27FC236}">
                  <a16:creationId xmlns:a16="http://schemas.microsoft.com/office/drawing/2014/main" id="{EA907A95-559A-565F-65D3-EA541447CAA5}"/>
                </a:ext>
              </a:extLst>
            </p:cNvPr>
            <p:cNvSpPr/>
            <p:nvPr/>
          </p:nvSpPr>
          <p:spPr>
            <a:xfrm>
              <a:off x="1464906" y="4410252"/>
              <a:ext cx="412864" cy="1850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object 92">
              <a:extLst>
                <a:ext uri="{FF2B5EF4-FFF2-40B4-BE49-F238E27FC236}">
                  <a16:creationId xmlns:a16="http://schemas.microsoft.com/office/drawing/2014/main" id="{CAA46E4C-8F8F-B269-E3BC-3FCDB2D09A06}"/>
                </a:ext>
              </a:extLst>
            </p:cNvPr>
            <p:cNvSpPr/>
            <p:nvPr/>
          </p:nvSpPr>
          <p:spPr>
            <a:xfrm>
              <a:off x="1464904" y="4410252"/>
              <a:ext cx="413384" cy="185420"/>
            </a:xfrm>
            <a:custGeom>
              <a:avLst/>
              <a:gdLst/>
              <a:ahLst/>
              <a:cxnLst/>
              <a:rect l="l" t="t" r="r" b="b"/>
              <a:pathLst>
                <a:path w="413385" h="185420">
                  <a:moveTo>
                    <a:pt x="255889" y="185001"/>
                  </a:moveTo>
                  <a:lnTo>
                    <a:pt x="256285" y="152756"/>
                  </a:lnTo>
                  <a:lnTo>
                    <a:pt x="0" y="30779"/>
                  </a:lnTo>
                  <a:lnTo>
                    <a:pt x="130224" y="0"/>
                  </a:lnTo>
                  <a:lnTo>
                    <a:pt x="412871" y="135331"/>
                  </a:lnTo>
                  <a:lnTo>
                    <a:pt x="255889" y="185001"/>
                  </a:lnTo>
                  <a:close/>
                </a:path>
              </a:pathLst>
            </a:custGeom>
            <a:ln w="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bject 93">
              <a:extLst>
                <a:ext uri="{FF2B5EF4-FFF2-40B4-BE49-F238E27FC236}">
                  <a16:creationId xmlns:a16="http://schemas.microsoft.com/office/drawing/2014/main" id="{D41085A5-2303-0190-0A44-15BF508E7388}"/>
                </a:ext>
              </a:extLst>
            </p:cNvPr>
            <p:cNvSpPr/>
            <p:nvPr/>
          </p:nvSpPr>
          <p:spPr>
            <a:xfrm>
              <a:off x="1606232" y="4813160"/>
              <a:ext cx="405536" cy="34133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bject 94">
              <a:extLst>
                <a:ext uri="{FF2B5EF4-FFF2-40B4-BE49-F238E27FC236}">
                  <a16:creationId xmlns:a16="http://schemas.microsoft.com/office/drawing/2014/main" id="{6190E416-A0DB-BFB6-10E7-16EB85605FED}"/>
                </a:ext>
              </a:extLst>
            </p:cNvPr>
            <p:cNvSpPr/>
            <p:nvPr/>
          </p:nvSpPr>
          <p:spPr>
            <a:xfrm>
              <a:off x="1606228" y="4813151"/>
              <a:ext cx="405765" cy="341630"/>
            </a:xfrm>
            <a:custGeom>
              <a:avLst/>
              <a:gdLst/>
              <a:ahLst/>
              <a:cxnLst/>
              <a:rect l="l" t="t" r="r" b="b"/>
              <a:pathLst>
                <a:path w="405764" h="341629">
                  <a:moveTo>
                    <a:pt x="0" y="193632"/>
                  </a:moveTo>
                  <a:lnTo>
                    <a:pt x="405537" y="0"/>
                  </a:lnTo>
                  <a:lnTo>
                    <a:pt x="405537" y="147708"/>
                  </a:lnTo>
                  <a:lnTo>
                    <a:pt x="0" y="341340"/>
                  </a:lnTo>
                  <a:lnTo>
                    <a:pt x="0" y="193632"/>
                  </a:lnTo>
                  <a:close/>
                </a:path>
              </a:pathLst>
            </a:custGeom>
            <a:ln w="127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object 95">
              <a:extLst>
                <a:ext uri="{FF2B5EF4-FFF2-40B4-BE49-F238E27FC236}">
                  <a16:creationId xmlns:a16="http://schemas.microsoft.com/office/drawing/2014/main" id="{C02DA60B-B62A-FA54-B03D-85A3712D064C}"/>
                </a:ext>
              </a:extLst>
            </p:cNvPr>
            <p:cNvSpPr/>
            <p:nvPr/>
          </p:nvSpPr>
          <p:spPr>
            <a:xfrm>
              <a:off x="1271447" y="4397883"/>
              <a:ext cx="449745" cy="20617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bject 96">
              <a:extLst>
                <a:ext uri="{FF2B5EF4-FFF2-40B4-BE49-F238E27FC236}">
                  <a16:creationId xmlns:a16="http://schemas.microsoft.com/office/drawing/2014/main" id="{B6F91A8F-DE26-3C04-D5CB-D35D608E952C}"/>
                </a:ext>
              </a:extLst>
            </p:cNvPr>
            <p:cNvSpPr/>
            <p:nvPr/>
          </p:nvSpPr>
          <p:spPr>
            <a:xfrm>
              <a:off x="1271451" y="4397875"/>
              <a:ext cx="450215" cy="206375"/>
            </a:xfrm>
            <a:custGeom>
              <a:avLst/>
              <a:gdLst/>
              <a:ahLst/>
              <a:cxnLst/>
              <a:rect l="l" t="t" r="r" b="b"/>
              <a:pathLst>
                <a:path w="450214" h="206375">
                  <a:moveTo>
                    <a:pt x="0" y="33873"/>
                  </a:moveTo>
                  <a:lnTo>
                    <a:pt x="104258" y="0"/>
                  </a:lnTo>
                  <a:lnTo>
                    <a:pt x="193651" y="43156"/>
                  </a:lnTo>
                  <a:lnTo>
                    <a:pt x="449738" y="165296"/>
                  </a:lnTo>
                  <a:lnTo>
                    <a:pt x="364508" y="206172"/>
                  </a:lnTo>
                  <a:lnTo>
                    <a:pt x="314546" y="191621"/>
                  </a:lnTo>
                  <a:lnTo>
                    <a:pt x="265660" y="174991"/>
                  </a:lnTo>
                  <a:lnTo>
                    <a:pt x="217940" y="156322"/>
                  </a:lnTo>
                  <a:lnTo>
                    <a:pt x="171476" y="135656"/>
                  </a:lnTo>
                  <a:lnTo>
                    <a:pt x="126360" y="113037"/>
                  </a:lnTo>
                  <a:lnTo>
                    <a:pt x="82681" y="88505"/>
                  </a:lnTo>
                  <a:lnTo>
                    <a:pt x="40531" y="62103"/>
                  </a:lnTo>
                  <a:lnTo>
                    <a:pt x="0" y="33873"/>
                  </a:lnTo>
                  <a:close/>
                </a:path>
              </a:pathLst>
            </a:custGeom>
            <a:ln w="81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bject 97">
              <a:extLst>
                <a:ext uri="{FF2B5EF4-FFF2-40B4-BE49-F238E27FC236}">
                  <a16:creationId xmlns:a16="http://schemas.microsoft.com/office/drawing/2014/main" id="{30CA0F11-2CB1-2C49-0031-A483C2D81C09}"/>
                </a:ext>
              </a:extLst>
            </p:cNvPr>
            <p:cNvSpPr/>
            <p:nvPr/>
          </p:nvSpPr>
          <p:spPr>
            <a:xfrm>
              <a:off x="862346" y="5090007"/>
              <a:ext cx="439035" cy="25215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object 98">
              <a:extLst>
                <a:ext uri="{FF2B5EF4-FFF2-40B4-BE49-F238E27FC236}">
                  <a16:creationId xmlns:a16="http://schemas.microsoft.com/office/drawing/2014/main" id="{4D5E042B-BD46-09ED-67C5-672A02B9A9EF}"/>
                </a:ext>
              </a:extLst>
            </p:cNvPr>
            <p:cNvSpPr/>
            <p:nvPr/>
          </p:nvSpPr>
          <p:spPr>
            <a:xfrm>
              <a:off x="862345" y="5090002"/>
              <a:ext cx="439420" cy="252729"/>
            </a:xfrm>
            <a:custGeom>
              <a:avLst/>
              <a:gdLst/>
              <a:ahLst/>
              <a:cxnLst/>
              <a:rect l="l" t="t" r="r" b="b"/>
              <a:pathLst>
                <a:path w="439419" h="252729">
                  <a:moveTo>
                    <a:pt x="0" y="0"/>
                  </a:moveTo>
                  <a:lnTo>
                    <a:pt x="439035" y="209494"/>
                  </a:lnTo>
                  <a:lnTo>
                    <a:pt x="439035" y="252162"/>
                  </a:lnTo>
                  <a:lnTo>
                    <a:pt x="0" y="42993"/>
                  </a:lnTo>
                  <a:lnTo>
                    <a:pt x="0" y="0"/>
                  </a:lnTo>
                  <a:close/>
                </a:path>
              </a:pathLst>
            </a:custGeom>
            <a:ln w="8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object 99">
              <a:extLst>
                <a:ext uri="{FF2B5EF4-FFF2-40B4-BE49-F238E27FC236}">
                  <a16:creationId xmlns:a16="http://schemas.microsoft.com/office/drawing/2014/main" id="{1E54AA49-6A71-66EB-46C0-5DDC97F522C9}"/>
                </a:ext>
              </a:extLst>
            </p:cNvPr>
            <p:cNvSpPr/>
            <p:nvPr/>
          </p:nvSpPr>
          <p:spPr>
            <a:xfrm>
              <a:off x="919034" y="5003533"/>
              <a:ext cx="537210" cy="274320"/>
            </a:xfrm>
            <a:custGeom>
              <a:avLst/>
              <a:gdLst/>
              <a:ahLst/>
              <a:cxnLst/>
              <a:rect l="l" t="t" r="r" b="b"/>
              <a:pathLst>
                <a:path w="537210" h="274320">
                  <a:moveTo>
                    <a:pt x="385522" y="243598"/>
                  </a:moveTo>
                  <a:lnTo>
                    <a:pt x="358560" y="258089"/>
                  </a:lnTo>
                  <a:lnTo>
                    <a:pt x="390869" y="273812"/>
                  </a:lnTo>
                  <a:lnTo>
                    <a:pt x="417628" y="259346"/>
                  </a:lnTo>
                  <a:lnTo>
                    <a:pt x="385522" y="243598"/>
                  </a:lnTo>
                  <a:close/>
                </a:path>
                <a:path w="537210" h="274320">
                  <a:moveTo>
                    <a:pt x="425362" y="221640"/>
                  </a:moveTo>
                  <a:lnTo>
                    <a:pt x="398400" y="236042"/>
                  </a:lnTo>
                  <a:lnTo>
                    <a:pt x="430709" y="251764"/>
                  </a:lnTo>
                  <a:lnTo>
                    <a:pt x="457467" y="237312"/>
                  </a:lnTo>
                  <a:lnTo>
                    <a:pt x="425362" y="221640"/>
                  </a:lnTo>
                  <a:close/>
                </a:path>
                <a:path w="537210" h="274320">
                  <a:moveTo>
                    <a:pt x="325658" y="213982"/>
                  </a:moveTo>
                  <a:lnTo>
                    <a:pt x="298900" y="228498"/>
                  </a:lnTo>
                  <a:lnTo>
                    <a:pt x="331010" y="244233"/>
                  </a:lnTo>
                  <a:lnTo>
                    <a:pt x="357772" y="229755"/>
                  </a:lnTo>
                  <a:lnTo>
                    <a:pt x="325658" y="213982"/>
                  </a:lnTo>
                  <a:close/>
                </a:path>
                <a:path w="537210" h="274320">
                  <a:moveTo>
                    <a:pt x="465202" y="199491"/>
                  </a:moveTo>
                  <a:lnTo>
                    <a:pt x="438240" y="213982"/>
                  </a:lnTo>
                  <a:lnTo>
                    <a:pt x="470548" y="229730"/>
                  </a:lnTo>
                  <a:lnTo>
                    <a:pt x="497307" y="215290"/>
                  </a:lnTo>
                  <a:lnTo>
                    <a:pt x="465202" y="199491"/>
                  </a:lnTo>
                  <a:close/>
                </a:path>
                <a:path w="537210" h="274320">
                  <a:moveTo>
                    <a:pt x="365494" y="191998"/>
                  </a:moveTo>
                  <a:lnTo>
                    <a:pt x="338740" y="206489"/>
                  </a:lnTo>
                  <a:lnTo>
                    <a:pt x="370853" y="222123"/>
                  </a:lnTo>
                  <a:lnTo>
                    <a:pt x="397612" y="207632"/>
                  </a:lnTo>
                  <a:lnTo>
                    <a:pt x="365494" y="191998"/>
                  </a:lnTo>
                  <a:close/>
                </a:path>
                <a:path w="537210" h="274320">
                  <a:moveTo>
                    <a:pt x="146476" y="125234"/>
                  </a:moveTo>
                  <a:lnTo>
                    <a:pt x="119520" y="139725"/>
                  </a:lnTo>
                  <a:lnTo>
                    <a:pt x="271349" y="214630"/>
                  </a:lnTo>
                  <a:lnTo>
                    <a:pt x="298108" y="200139"/>
                  </a:lnTo>
                  <a:lnTo>
                    <a:pt x="146476" y="125234"/>
                  </a:lnTo>
                  <a:close/>
                </a:path>
                <a:path w="537210" h="274320">
                  <a:moveTo>
                    <a:pt x="505042" y="177507"/>
                  </a:moveTo>
                  <a:lnTo>
                    <a:pt x="478080" y="191998"/>
                  </a:lnTo>
                  <a:lnTo>
                    <a:pt x="510388" y="207632"/>
                  </a:lnTo>
                  <a:lnTo>
                    <a:pt x="537147" y="193306"/>
                  </a:lnTo>
                  <a:lnTo>
                    <a:pt x="505042" y="177507"/>
                  </a:lnTo>
                  <a:close/>
                </a:path>
                <a:path w="537210" h="274320">
                  <a:moveTo>
                    <a:pt x="405334" y="170014"/>
                  </a:moveTo>
                  <a:lnTo>
                    <a:pt x="378575" y="184340"/>
                  </a:lnTo>
                  <a:lnTo>
                    <a:pt x="410693" y="200139"/>
                  </a:lnTo>
                  <a:lnTo>
                    <a:pt x="437452" y="185648"/>
                  </a:lnTo>
                  <a:lnTo>
                    <a:pt x="405334" y="170014"/>
                  </a:lnTo>
                  <a:close/>
                </a:path>
                <a:path w="537210" h="274320">
                  <a:moveTo>
                    <a:pt x="305837" y="162356"/>
                  </a:moveTo>
                  <a:lnTo>
                    <a:pt x="278881" y="176860"/>
                  </a:lnTo>
                  <a:lnTo>
                    <a:pt x="311189" y="192646"/>
                  </a:lnTo>
                  <a:lnTo>
                    <a:pt x="337948" y="178155"/>
                  </a:lnTo>
                  <a:lnTo>
                    <a:pt x="305837" y="162356"/>
                  </a:lnTo>
                  <a:close/>
                </a:path>
                <a:path w="537210" h="274320">
                  <a:moveTo>
                    <a:pt x="445174" y="147866"/>
                  </a:moveTo>
                  <a:lnTo>
                    <a:pt x="418428" y="162356"/>
                  </a:lnTo>
                  <a:lnTo>
                    <a:pt x="450533" y="178155"/>
                  </a:lnTo>
                  <a:lnTo>
                    <a:pt x="477292" y="163664"/>
                  </a:lnTo>
                  <a:lnTo>
                    <a:pt x="445174" y="147866"/>
                  </a:lnTo>
                  <a:close/>
                </a:path>
                <a:path w="537210" h="274320">
                  <a:moveTo>
                    <a:pt x="345678" y="140373"/>
                  </a:moveTo>
                  <a:lnTo>
                    <a:pt x="318721" y="154863"/>
                  </a:lnTo>
                  <a:lnTo>
                    <a:pt x="351029" y="170510"/>
                  </a:lnTo>
                  <a:lnTo>
                    <a:pt x="377788" y="156171"/>
                  </a:lnTo>
                  <a:lnTo>
                    <a:pt x="345678" y="140373"/>
                  </a:lnTo>
                  <a:close/>
                </a:path>
                <a:path w="537210" h="274320">
                  <a:moveTo>
                    <a:pt x="245978" y="132880"/>
                  </a:moveTo>
                  <a:lnTo>
                    <a:pt x="219219" y="147218"/>
                  </a:lnTo>
                  <a:lnTo>
                    <a:pt x="251330" y="163017"/>
                  </a:lnTo>
                  <a:lnTo>
                    <a:pt x="278088" y="148513"/>
                  </a:lnTo>
                  <a:lnTo>
                    <a:pt x="245978" y="132880"/>
                  </a:lnTo>
                  <a:close/>
                </a:path>
                <a:path w="537210" h="274320">
                  <a:moveTo>
                    <a:pt x="385522" y="118389"/>
                  </a:moveTo>
                  <a:lnTo>
                    <a:pt x="358560" y="132727"/>
                  </a:lnTo>
                  <a:lnTo>
                    <a:pt x="390869" y="148513"/>
                  </a:lnTo>
                  <a:lnTo>
                    <a:pt x="417628" y="134023"/>
                  </a:lnTo>
                  <a:lnTo>
                    <a:pt x="385522" y="118389"/>
                  </a:lnTo>
                  <a:close/>
                </a:path>
                <a:path w="537210" h="274320">
                  <a:moveTo>
                    <a:pt x="285818" y="110731"/>
                  </a:moveTo>
                  <a:lnTo>
                    <a:pt x="259060" y="125234"/>
                  </a:lnTo>
                  <a:lnTo>
                    <a:pt x="291170" y="141033"/>
                  </a:lnTo>
                  <a:lnTo>
                    <a:pt x="317929" y="126530"/>
                  </a:lnTo>
                  <a:lnTo>
                    <a:pt x="285818" y="110731"/>
                  </a:lnTo>
                  <a:close/>
                </a:path>
                <a:path w="537210" h="274320">
                  <a:moveTo>
                    <a:pt x="186317" y="103251"/>
                  </a:moveTo>
                  <a:lnTo>
                    <a:pt x="159360" y="117741"/>
                  </a:lnTo>
                  <a:lnTo>
                    <a:pt x="191669" y="133375"/>
                  </a:lnTo>
                  <a:lnTo>
                    <a:pt x="218427" y="118884"/>
                  </a:lnTo>
                  <a:lnTo>
                    <a:pt x="186317" y="103251"/>
                  </a:lnTo>
                  <a:close/>
                </a:path>
                <a:path w="537210" h="274320">
                  <a:moveTo>
                    <a:pt x="86617" y="95592"/>
                  </a:moveTo>
                  <a:lnTo>
                    <a:pt x="59858" y="110083"/>
                  </a:lnTo>
                  <a:lnTo>
                    <a:pt x="91969" y="125882"/>
                  </a:lnTo>
                  <a:lnTo>
                    <a:pt x="118727" y="111391"/>
                  </a:lnTo>
                  <a:lnTo>
                    <a:pt x="86617" y="95592"/>
                  </a:lnTo>
                  <a:close/>
                </a:path>
                <a:path w="537210" h="274320">
                  <a:moveTo>
                    <a:pt x="325658" y="88747"/>
                  </a:moveTo>
                  <a:lnTo>
                    <a:pt x="298900" y="103251"/>
                  </a:lnTo>
                  <a:lnTo>
                    <a:pt x="331010" y="118884"/>
                  </a:lnTo>
                  <a:lnTo>
                    <a:pt x="357772" y="104546"/>
                  </a:lnTo>
                  <a:lnTo>
                    <a:pt x="325658" y="88747"/>
                  </a:lnTo>
                  <a:close/>
                </a:path>
                <a:path w="537210" h="274320">
                  <a:moveTo>
                    <a:pt x="226157" y="81254"/>
                  </a:moveTo>
                  <a:lnTo>
                    <a:pt x="199200" y="95592"/>
                  </a:lnTo>
                  <a:lnTo>
                    <a:pt x="231509" y="111391"/>
                  </a:lnTo>
                  <a:lnTo>
                    <a:pt x="258267" y="96888"/>
                  </a:lnTo>
                  <a:lnTo>
                    <a:pt x="226157" y="81254"/>
                  </a:lnTo>
                  <a:close/>
                </a:path>
                <a:path w="537210" h="274320">
                  <a:moveTo>
                    <a:pt x="126457" y="73609"/>
                  </a:moveTo>
                  <a:lnTo>
                    <a:pt x="99700" y="88099"/>
                  </a:lnTo>
                  <a:lnTo>
                    <a:pt x="131809" y="103898"/>
                  </a:lnTo>
                  <a:lnTo>
                    <a:pt x="158568" y="89408"/>
                  </a:lnTo>
                  <a:lnTo>
                    <a:pt x="126457" y="73609"/>
                  </a:lnTo>
                  <a:close/>
                </a:path>
                <a:path w="537210" h="274320">
                  <a:moveTo>
                    <a:pt x="26957" y="66116"/>
                  </a:moveTo>
                  <a:lnTo>
                    <a:pt x="0" y="80606"/>
                  </a:lnTo>
                  <a:lnTo>
                    <a:pt x="32307" y="96240"/>
                  </a:lnTo>
                  <a:lnTo>
                    <a:pt x="59066" y="81749"/>
                  </a:lnTo>
                  <a:lnTo>
                    <a:pt x="26957" y="66116"/>
                  </a:lnTo>
                  <a:close/>
                </a:path>
                <a:path w="537210" h="274320">
                  <a:moveTo>
                    <a:pt x="265997" y="59118"/>
                  </a:moveTo>
                  <a:lnTo>
                    <a:pt x="239041" y="73609"/>
                  </a:lnTo>
                  <a:lnTo>
                    <a:pt x="271349" y="89408"/>
                  </a:lnTo>
                  <a:lnTo>
                    <a:pt x="298108" y="74904"/>
                  </a:lnTo>
                  <a:lnTo>
                    <a:pt x="265997" y="59118"/>
                  </a:lnTo>
                  <a:close/>
                </a:path>
                <a:path w="537210" h="274320">
                  <a:moveTo>
                    <a:pt x="166297" y="51625"/>
                  </a:moveTo>
                  <a:lnTo>
                    <a:pt x="139539" y="66116"/>
                  </a:lnTo>
                  <a:lnTo>
                    <a:pt x="171649" y="81749"/>
                  </a:lnTo>
                  <a:lnTo>
                    <a:pt x="198408" y="67411"/>
                  </a:lnTo>
                  <a:lnTo>
                    <a:pt x="166297" y="51625"/>
                  </a:lnTo>
                  <a:close/>
                </a:path>
                <a:path w="537210" h="274320">
                  <a:moveTo>
                    <a:pt x="66796" y="44132"/>
                  </a:moveTo>
                  <a:lnTo>
                    <a:pt x="39839" y="58458"/>
                  </a:lnTo>
                  <a:lnTo>
                    <a:pt x="72148" y="74256"/>
                  </a:lnTo>
                  <a:lnTo>
                    <a:pt x="98906" y="59766"/>
                  </a:lnTo>
                  <a:lnTo>
                    <a:pt x="66796" y="44132"/>
                  </a:lnTo>
                  <a:close/>
                </a:path>
                <a:path w="537210" h="274320">
                  <a:moveTo>
                    <a:pt x="206138" y="29641"/>
                  </a:moveTo>
                  <a:lnTo>
                    <a:pt x="179379" y="43967"/>
                  </a:lnTo>
                  <a:lnTo>
                    <a:pt x="211490" y="59766"/>
                  </a:lnTo>
                  <a:lnTo>
                    <a:pt x="238248" y="45275"/>
                  </a:lnTo>
                  <a:lnTo>
                    <a:pt x="206138" y="29641"/>
                  </a:lnTo>
                  <a:close/>
                </a:path>
                <a:path w="537210" h="274320">
                  <a:moveTo>
                    <a:pt x="106636" y="21983"/>
                  </a:moveTo>
                  <a:lnTo>
                    <a:pt x="79679" y="36474"/>
                  </a:lnTo>
                  <a:lnTo>
                    <a:pt x="111988" y="52273"/>
                  </a:lnTo>
                  <a:lnTo>
                    <a:pt x="138746" y="37782"/>
                  </a:lnTo>
                  <a:lnTo>
                    <a:pt x="106636" y="21983"/>
                  </a:lnTo>
                  <a:close/>
                </a:path>
                <a:path w="537210" h="274320">
                  <a:moveTo>
                    <a:pt x="146476" y="0"/>
                  </a:moveTo>
                  <a:lnTo>
                    <a:pt x="119520" y="14490"/>
                  </a:lnTo>
                  <a:lnTo>
                    <a:pt x="151828" y="30124"/>
                  </a:lnTo>
                  <a:lnTo>
                    <a:pt x="178587" y="15798"/>
                  </a:lnTo>
                  <a:lnTo>
                    <a:pt x="1464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object 100">
              <a:extLst>
                <a:ext uri="{FF2B5EF4-FFF2-40B4-BE49-F238E27FC236}">
                  <a16:creationId xmlns:a16="http://schemas.microsoft.com/office/drawing/2014/main" id="{C04DE11E-9143-C4E9-4E2D-988C8DDFB212}"/>
                </a:ext>
              </a:extLst>
            </p:cNvPr>
            <p:cNvSpPr/>
            <p:nvPr/>
          </p:nvSpPr>
          <p:spPr>
            <a:xfrm>
              <a:off x="919033" y="5003527"/>
              <a:ext cx="537210" cy="274320"/>
            </a:xfrm>
            <a:custGeom>
              <a:avLst/>
              <a:gdLst/>
              <a:ahLst/>
              <a:cxnLst/>
              <a:rect l="l" t="t" r="r" b="b"/>
              <a:pathLst>
                <a:path w="537210" h="274320">
                  <a:moveTo>
                    <a:pt x="0" y="80612"/>
                  </a:moveTo>
                  <a:lnTo>
                    <a:pt x="32308" y="96246"/>
                  </a:lnTo>
                  <a:lnTo>
                    <a:pt x="59066" y="81752"/>
                  </a:lnTo>
                  <a:lnTo>
                    <a:pt x="26956" y="66118"/>
                  </a:lnTo>
                  <a:lnTo>
                    <a:pt x="0" y="80612"/>
                  </a:lnTo>
                  <a:close/>
                </a:path>
                <a:path w="537210" h="274320">
                  <a:moveTo>
                    <a:pt x="39840" y="58464"/>
                  </a:moveTo>
                  <a:lnTo>
                    <a:pt x="72148" y="74261"/>
                  </a:lnTo>
                  <a:lnTo>
                    <a:pt x="98906" y="59767"/>
                  </a:lnTo>
                  <a:lnTo>
                    <a:pt x="66796" y="44133"/>
                  </a:lnTo>
                  <a:lnTo>
                    <a:pt x="39840" y="58464"/>
                  </a:lnTo>
                  <a:close/>
                </a:path>
                <a:path w="537210" h="274320">
                  <a:moveTo>
                    <a:pt x="79680" y="36479"/>
                  </a:moveTo>
                  <a:lnTo>
                    <a:pt x="111988" y="52275"/>
                  </a:lnTo>
                  <a:lnTo>
                    <a:pt x="138747" y="37781"/>
                  </a:lnTo>
                  <a:lnTo>
                    <a:pt x="106637" y="21985"/>
                  </a:lnTo>
                  <a:lnTo>
                    <a:pt x="79680" y="36479"/>
                  </a:lnTo>
                  <a:close/>
                </a:path>
                <a:path w="537210" h="274320">
                  <a:moveTo>
                    <a:pt x="119520" y="14493"/>
                  </a:moveTo>
                  <a:lnTo>
                    <a:pt x="151828" y="30127"/>
                  </a:lnTo>
                  <a:lnTo>
                    <a:pt x="178587" y="15796"/>
                  </a:lnTo>
                  <a:lnTo>
                    <a:pt x="146477" y="0"/>
                  </a:lnTo>
                  <a:lnTo>
                    <a:pt x="119520" y="14493"/>
                  </a:lnTo>
                  <a:close/>
                </a:path>
                <a:path w="537210" h="274320">
                  <a:moveTo>
                    <a:pt x="179380" y="43970"/>
                  </a:moveTo>
                  <a:lnTo>
                    <a:pt x="211490" y="59767"/>
                  </a:lnTo>
                  <a:lnTo>
                    <a:pt x="238248" y="45273"/>
                  </a:lnTo>
                  <a:lnTo>
                    <a:pt x="206138" y="29639"/>
                  </a:lnTo>
                  <a:lnTo>
                    <a:pt x="179380" y="43970"/>
                  </a:lnTo>
                  <a:close/>
                </a:path>
                <a:path w="537210" h="274320">
                  <a:moveTo>
                    <a:pt x="239041" y="73609"/>
                  </a:moveTo>
                  <a:lnTo>
                    <a:pt x="271349" y="89406"/>
                  </a:lnTo>
                  <a:lnTo>
                    <a:pt x="298108" y="74912"/>
                  </a:lnTo>
                  <a:lnTo>
                    <a:pt x="265998" y="59115"/>
                  </a:lnTo>
                  <a:lnTo>
                    <a:pt x="239041" y="73609"/>
                  </a:lnTo>
                  <a:close/>
                </a:path>
                <a:path w="537210" h="274320">
                  <a:moveTo>
                    <a:pt x="298900" y="103249"/>
                  </a:moveTo>
                  <a:lnTo>
                    <a:pt x="331010" y="118882"/>
                  </a:lnTo>
                  <a:lnTo>
                    <a:pt x="357769" y="104551"/>
                  </a:lnTo>
                  <a:lnTo>
                    <a:pt x="325659" y="88755"/>
                  </a:lnTo>
                  <a:lnTo>
                    <a:pt x="298900" y="103249"/>
                  </a:lnTo>
                  <a:close/>
                </a:path>
                <a:path w="537210" h="274320">
                  <a:moveTo>
                    <a:pt x="418421" y="162364"/>
                  </a:moveTo>
                  <a:lnTo>
                    <a:pt x="450531" y="178161"/>
                  </a:lnTo>
                  <a:lnTo>
                    <a:pt x="477290" y="163667"/>
                  </a:lnTo>
                  <a:lnTo>
                    <a:pt x="445180" y="147870"/>
                  </a:lnTo>
                  <a:lnTo>
                    <a:pt x="418421" y="162364"/>
                  </a:lnTo>
                  <a:close/>
                </a:path>
                <a:path w="537210" h="274320">
                  <a:moveTo>
                    <a:pt x="478082" y="192004"/>
                  </a:moveTo>
                  <a:lnTo>
                    <a:pt x="510391" y="207638"/>
                  </a:lnTo>
                  <a:lnTo>
                    <a:pt x="537149" y="193306"/>
                  </a:lnTo>
                  <a:lnTo>
                    <a:pt x="505039" y="177510"/>
                  </a:lnTo>
                  <a:lnTo>
                    <a:pt x="478082" y="192004"/>
                  </a:lnTo>
                  <a:close/>
                </a:path>
                <a:path w="537210" h="274320">
                  <a:moveTo>
                    <a:pt x="438242" y="213989"/>
                  </a:moveTo>
                  <a:lnTo>
                    <a:pt x="470550" y="229737"/>
                  </a:lnTo>
                  <a:lnTo>
                    <a:pt x="497309" y="215292"/>
                  </a:lnTo>
                  <a:lnTo>
                    <a:pt x="465199" y="199495"/>
                  </a:lnTo>
                  <a:lnTo>
                    <a:pt x="438242" y="213989"/>
                  </a:lnTo>
                  <a:close/>
                </a:path>
                <a:path w="537210" h="274320">
                  <a:moveTo>
                    <a:pt x="378581" y="184350"/>
                  </a:moveTo>
                  <a:lnTo>
                    <a:pt x="410691" y="200146"/>
                  </a:lnTo>
                  <a:lnTo>
                    <a:pt x="437449" y="185652"/>
                  </a:lnTo>
                  <a:lnTo>
                    <a:pt x="405339" y="170018"/>
                  </a:lnTo>
                  <a:lnTo>
                    <a:pt x="378581" y="184350"/>
                  </a:lnTo>
                  <a:close/>
                </a:path>
                <a:path w="537210" h="274320">
                  <a:moveTo>
                    <a:pt x="358562" y="132725"/>
                  </a:moveTo>
                  <a:lnTo>
                    <a:pt x="390870" y="148522"/>
                  </a:lnTo>
                  <a:lnTo>
                    <a:pt x="417628" y="134028"/>
                  </a:lnTo>
                  <a:lnTo>
                    <a:pt x="385518" y="118394"/>
                  </a:lnTo>
                  <a:lnTo>
                    <a:pt x="358562" y="132725"/>
                  </a:lnTo>
                  <a:close/>
                </a:path>
                <a:path w="537210" h="274320">
                  <a:moveTo>
                    <a:pt x="318721" y="154873"/>
                  </a:moveTo>
                  <a:lnTo>
                    <a:pt x="351030" y="170507"/>
                  </a:lnTo>
                  <a:lnTo>
                    <a:pt x="377788" y="156176"/>
                  </a:lnTo>
                  <a:lnTo>
                    <a:pt x="345678" y="140379"/>
                  </a:lnTo>
                  <a:lnTo>
                    <a:pt x="318721" y="154873"/>
                  </a:lnTo>
                  <a:close/>
                </a:path>
                <a:path w="537210" h="274320">
                  <a:moveTo>
                    <a:pt x="259060" y="125234"/>
                  </a:moveTo>
                  <a:lnTo>
                    <a:pt x="291170" y="141031"/>
                  </a:lnTo>
                  <a:lnTo>
                    <a:pt x="317929" y="126537"/>
                  </a:lnTo>
                  <a:lnTo>
                    <a:pt x="285819" y="110740"/>
                  </a:lnTo>
                  <a:lnTo>
                    <a:pt x="259060" y="125234"/>
                  </a:lnTo>
                  <a:close/>
                </a:path>
                <a:path w="537210" h="274320">
                  <a:moveTo>
                    <a:pt x="199201" y="95594"/>
                  </a:moveTo>
                  <a:lnTo>
                    <a:pt x="231509" y="111391"/>
                  </a:lnTo>
                  <a:lnTo>
                    <a:pt x="258267" y="96897"/>
                  </a:lnTo>
                  <a:lnTo>
                    <a:pt x="226157" y="81263"/>
                  </a:lnTo>
                  <a:lnTo>
                    <a:pt x="199201" y="95594"/>
                  </a:lnTo>
                  <a:close/>
                </a:path>
                <a:path w="537210" h="274320">
                  <a:moveTo>
                    <a:pt x="139539" y="66118"/>
                  </a:moveTo>
                  <a:lnTo>
                    <a:pt x="171650" y="81752"/>
                  </a:lnTo>
                  <a:lnTo>
                    <a:pt x="198408" y="67421"/>
                  </a:lnTo>
                  <a:lnTo>
                    <a:pt x="166298" y="51624"/>
                  </a:lnTo>
                  <a:lnTo>
                    <a:pt x="139539" y="66118"/>
                  </a:lnTo>
                  <a:close/>
                </a:path>
                <a:path w="537210" h="274320">
                  <a:moveTo>
                    <a:pt x="99699" y="88103"/>
                  </a:moveTo>
                  <a:lnTo>
                    <a:pt x="131809" y="103900"/>
                  </a:lnTo>
                  <a:lnTo>
                    <a:pt x="158568" y="89406"/>
                  </a:lnTo>
                  <a:lnTo>
                    <a:pt x="126458" y="73609"/>
                  </a:lnTo>
                  <a:lnTo>
                    <a:pt x="99699" y="88103"/>
                  </a:lnTo>
                  <a:close/>
                </a:path>
                <a:path w="537210" h="274320">
                  <a:moveTo>
                    <a:pt x="159360" y="117742"/>
                  </a:moveTo>
                  <a:lnTo>
                    <a:pt x="191669" y="133376"/>
                  </a:lnTo>
                  <a:lnTo>
                    <a:pt x="218427" y="118882"/>
                  </a:lnTo>
                  <a:lnTo>
                    <a:pt x="186317" y="103249"/>
                  </a:lnTo>
                  <a:lnTo>
                    <a:pt x="159360" y="117742"/>
                  </a:lnTo>
                  <a:close/>
                </a:path>
                <a:path w="537210" h="274320">
                  <a:moveTo>
                    <a:pt x="219220" y="147219"/>
                  </a:moveTo>
                  <a:lnTo>
                    <a:pt x="251330" y="163016"/>
                  </a:lnTo>
                  <a:lnTo>
                    <a:pt x="278088" y="148522"/>
                  </a:lnTo>
                  <a:lnTo>
                    <a:pt x="245978" y="132888"/>
                  </a:lnTo>
                  <a:lnTo>
                    <a:pt x="219220" y="147219"/>
                  </a:lnTo>
                  <a:close/>
                </a:path>
                <a:path w="537210" h="274320">
                  <a:moveTo>
                    <a:pt x="278881" y="176858"/>
                  </a:moveTo>
                  <a:lnTo>
                    <a:pt x="311189" y="192655"/>
                  </a:lnTo>
                  <a:lnTo>
                    <a:pt x="337948" y="178161"/>
                  </a:lnTo>
                  <a:lnTo>
                    <a:pt x="305838" y="162364"/>
                  </a:lnTo>
                  <a:lnTo>
                    <a:pt x="278881" y="176858"/>
                  </a:lnTo>
                  <a:close/>
                </a:path>
                <a:path w="537210" h="274320">
                  <a:moveTo>
                    <a:pt x="338741" y="206498"/>
                  </a:moveTo>
                  <a:lnTo>
                    <a:pt x="370851" y="222131"/>
                  </a:lnTo>
                  <a:lnTo>
                    <a:pt x="397609" y="207638"/>
                  </a:lnTo>
                  <a:lnTo>
                    <a:pt x="365499" y="192004"/>
                  </a:lnTo>
                  <a:lnTo>
                    <a:pt x="338741" y="206498"/>
                  </a:lnTo>
                  <a:close/>
                </a:path>
                <a:path w="537210" h="274320">
                  <a:moveTo>
                    <a:pt x="398402" y="236039"/>
                  </a:moveTo>
                  <a:lnTo>
                    <a:pt x="430710" y="251771"/>
                  </a:lnTo>
                  <a:lnTo>
                    <a:pt x="457469" y="237309"/>
                  </a:lnTo>
                  <a:lnTo>
                    <a:pt x="425359" y="221643"/>
                  </a:lnTo>
                  <a:lnTo>
                    <a:pt x="398402" y="236039"/>
                  </a:lnTo>
                  <a:close/>
                </a:path>
                <a:path w="537210" h="274320">
                  <a:moveTo>
                    <a:pt x="358562" y="258090"/>
                  </a:moveTo>
                  <a:lnTo>
                    <a:pt x="390870" y="273821"/>
                  </a:lnTo>
                  <a:lnTo>
                    <a:pt x="417628" y="259343"/>
                  </a:lnTo>
                  <a:lnTo>
                    <a:pt x="385518" y="243596"/>
                  </a:lnTo>
                  <a:lnTo>
                    <a:pt x="358562" y="258090"/>
                  </a:lnTo>
                  <a:close/>
                </a:path>
                <a:path w="537210" h="274320">
                  <a:moveTo>
                    <a:pt x="298900" y="228499"/>
                  </a:moveTo>
                  <a:lnTo>
                    <a:pt x="331010" y="244231"/>
                  </a:lnTo>
                  <a:lnTo>
                    <a:pt x="357769" y="229753"/>
                  </a:lnTo>
                  <a:lnTo>
                    <a:pt x="325659" y="213989"/>
                  </a:lnTo>
                  <a:lnTo>
                    <a:pt x="298900" y="228499"/>
                  </a:lnTo>
                  <a:close/>
                </a:path>
                <a:path w="537210" h="274320">
                  <a:moveTo>
                    <a:pt x="119520" y="139728"/>
                  </a:moveTo>
                  <a:lnTo>
                    <a:pt x="271349" y="214640"/>
                  </a:lnTo>
                  <a:lnTo>
                    <a:pt x="298108" y="200146"/>
                  </a:lnTo>
                  <a:lnTo>
                    <a:pt x="146477" y="125234"/>
                  </a:lnTo>
                  <a:lnTo>
                    <a:pt x="119520" y="139728"/>
                  </a:lnTo>
                  <a:close/>
                </a:path>
                <a:path w="537210" h="274320">
                  <a:moveTo>
                    <a:pt x="59859" y="110088"/>
                  </a:moveTo>
                  <a:lnTo>
                    <a:pt x="91969" y="125885"/>
                  </a:lnTo>
                  <a:lnTo>
                    <a:pt x="118727" y="111391"/>
                  </a:lnTo>
                  <a:lnTo>
                    <a:pt x="86617" y="95594"/>
                  </a:lnTo>
                  <a:lnTo>
                    <a:pt x="59859" y="110088"/>
                  </a:lnTo>
                  <a:close/>
                </a:path>
              </a:pathLst>
            </a:custGeom>
            <a:ln w="866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bject 101">
              <a:extLst>
                <a:ext uri="{FF2B5EF4-FFF2-40B4-BE49-F238E27FC236}">
                  <a16:creationId xmlns:a16="http://schemas.microsoft.com/office/drawing/2014/main" id="{746C2C25-7E73-9842-9467-A329B3427BFD}"/>
                </a:ext>
              </a:extLst>
            </p:cNvPr>
            <p:cNvSpPr/>
            <p:nvPr/>
          </p:nvSpPr>
          <p:spPr>
            <a:xfrm>
              <a:off x="1316246" y="4508616"/>
              <a:ext cx="264160" cy="377825"/>
            </a:xfrm>
            <a:custGeom>
              <a:avLst/>
              <a:gdLst/>
              <a:ahLst/>
              <a:cxnLst/>
              <a:rect l="l" t="t" r="r" b="b"/>
              <a:pathLst>
                <a:path w="264159" h="377825">
                  <a:moveTo>
                    <a:pt x="0" y="0"/>
                  </a:moveTo>
                  <a:lnTo>
                    <a:pt x="0" y="249165"/>
                  </a:lnTo>
                  <a:lnTo>
                    <a:pt x="39887" y="275998"/>
                  </a:lnTo>
                  <a:lnTo>
                    <a:pt x="81574" y="300760"/>
                  </a:lnTo>
                  <a:lnTo>
                    <a:pt x="124946" y="323386"/>
                  </a:lnTo>
                  <a:lnTo>
                    <a:pt x="169888" y="343813"/>
                  </a:lnTo>
                  <a:lnTo>
                    <a:pt x="216283" y="361979"/>
                  </a:lnTo>
                  <a:lnTo>
                    <a:pt x="264015" y="377819"/>
                  </a:lnTo>
                </a:path>
              </a:pathLst>
            </a:custGeom>
            <a:ln w="895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object 102">
              <a:extLst>
                <a:ext uri="{FF2B5EF4-FFF2-40B4-BE49-F238E27FC236}">
                  <a16:creationId xmlns:a16="http://schemas.microsoft.com/office/drawing/2014/main" id="{01BF201A-F73D-EB86-2215-BDAA7363D818}"/>
                </a:ext>
              </a:extLst>
            </p:cNvPr>
            <p:cNvSpPr/>
            <p:nvPr/>
          </p:nvSpPr>
          <p:spPr>
            <a:xfrm>
              <a:off x="1436166" y="5052872"/>
              <a:ext cx="150837" cy="6465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object 103">
              <a:extLst>
                <a:ext uri="{FF2B5EF4-FFF2-40B4-BE49-F238E27FC236}">
                  <a16:creationId xmlns:a16="http://schemas.microsoft.com/office/drawing/2014/main" id="{E5DF8DEB-EEB5-5D56-EDDF-BD68CAD6200C}"/>
                </a:ext>
              </a:extLst>
            </p:cNvPr>
            <p:cNvSpPr/>
            <p:nvPr/>
          </p:nvSpPr>
          <p:spPr>
            <a:xfrm>
              <a:off x="1528533" y="4887252"/>
              <a:ext cx="30721" cy="294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object 104">
              <a:extLst>
                <a:ext uri="{FF2B5EF4-FFF2-40B4-BE49-F238E27FC236}">
                  <a16:creationId xmlns:a16="http://schemas.microsoft.com/office/drawing/2014/main" id="{79B8F61E-A24C-A8C4-B1F5-AF07D8E12756}"/>
                </a:ext>
              </a:extLst>
            </p:cNvPr>
            <p:cNvSpPr/>
            <p:nvPr/>
          </p:nvSpPr>
          <p:spPr>
            <a:xfrm>
              <a:off x="1528530" y="4887250"/>
              <a:ext cx="31115" cy="29845"/>
            </a:xfrm>
            <a:custGeom>
              <a:avLst/>
              <a:gdLst/>
              <a:ahLst/>
              <a:cxnLst/>
              <a:rect l="l" t="t" r="r" b="b"/>
              <a:pathLst>
                <a:path w="31115" h="29845">
                  <a:moveTo>
                    <a:pt x="26163" y="9608"/>
                  </a:moveTo>
                  <a:lnTo>
                    <a:pt x="21604" y="3094"/>
                  </a:lnTo>
                  <a:lnTo>
                    <a:pt x="12883" y="0"/>
                  </a:lnTo>
                  <a:lnTo>
                    <a:pt x="6937" y="2768"/>
                  </a:lnTo>
                  <a:lnTo>
                    <a:pt x="991" y="5699"/>
                  </a:lnTo>
                  <a:lnTo>
                    <a:pt x="0" y="13353"/>
                  </a:lnTo>
                  <a:lnTo>
                    <a:pt x="4558" y="19868"/>
                  </a:lnTo>
                  <a:lnTo>
                    <a:pt x="9117" y="26382"/>
                  </a:lnTo>
                  <a:lnTo>
                    <a:pt x="17640" y="29476"/>
                  </a:lnTo>
                  <a:lnTo>
                    <a:pt x="23587" y="26545"/>
                  </a:lnTo>
                  <a:lnTo>
                    <a:pt x="29533" y="23776"/>
                  </a:lnTo>
                  <a:lnTo>
                    <a:pt x="30722" y="16122"/>
                  </a:lnTo>
                  <a:lnTo>
                    <a:pt x="26163" y="9608"/>
                  </a:lnTo>
                  <a:close/>
                </a:path>
              </a:pathLst>
            </a:custGeom>
            <a:ln w="8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object 105">
              <a:extLst>
                <a:ext uri="{FF2B5EF4-FFF2-40B4-BE49-F238E27FC236}">
                  <a16:creationId xmlns:a16="http://schemas.microsoft.com/office/drawing/2014/main" id="{5788D17C-8632-C88B-9D15-07E73FC28124}"/>
                </a:ext>
              </a:extLst>
            </p:cNvPr>
            <p:cNvSpPr/>
            <p:nvPr/>
          </p:nvSpPr>
          <p:spPr>
            <a:xfrm>
              <a:off x="1399693" y="4972748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0"/>
                  </a:moveTo>
                  <a:lnTo>
                    <a:pt x="0" y="41201"/>
                  </a:lnTo>
                </a:path>
              </a:pathLst>
            </a:custGeom>
            <a:ln w="951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object 106">
              <a:extLst>
                <a:ext uri="{FF2B5EF4-FFF2-40B4-BE49-F238E27FC236}">
                  <a16:creationId xmlns:a16="http://schemas.microsoft.com/office/drawing/2014/main" id="{6C155E38-F738-C725-4B67-7840533CE8B6}"/>
                </a:ext>
              </a:extLst>
            </p:cNvPr>
            <p:cNvSpPr/>
            <p:nvPr/>
          </p:nvSpPr>
          <p:spPr>
            <a:xfrm>
              <a:off x="1172941" y="4431754"/>
              <a:ext cx="463021" cy="72274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object 107">
              <a:extLst>
                <a:ext uri="{FF2B5EF4-FFF2-40B4-BE49-F238E27FC236}">
                  <a16:creationId xmlns:a16="http://schemas.microsoft.com/office/drawing/2014/main" id="{12484D1C-E15B-8464-14EA-6EEACC96382A}"/>
                </a:ext>
              </a:extLst>
            </p:cNvPr>
            <p:cNvSpPr/>
            <p:nvPr/>
          </p:nvSpPr>
          <p:spPr>
            <a:xfrm>
              <a:off x="1172941" y="4431749"/>
              <a:ext cx="463550" cy="723265"/>
            </a:xfrm>
            <a:custGeom>
              <a:avLst/>
              <a:gdLst/>
              <a:ahLst/>
              <a:cxnLst/>
              <a:rect l="l" t="t" r="r" b="b"/>
              <a:pathLst>
                <a:path w="463550" h="723264">
                  <a:moveTo>
                    <a:pt x="463018" y="516733"/>
                  </a:moveTo>
                  <a:lnTo>
                    <a:pt x="412219" y="504286"/>
                  </a:lnTo>
                  <a:lnTo>
                    <a:pt x="362637" y="489219"/>
                  </a:lnTo>
                  <a:lnTo>
                    <a:pt x="314412" y="471598"/>
                  </a:lnTo>
                  <a:lnTo>
                    <a:pt x="267682" y="451490"/>
                  </a:lnTo>
                  <a:lnTo>
                    <a:pt x="222588" y="428963"/>
                  </a:lnTo>
                  <a:lnTo>
                    <a:pt x="179268" y="404082"/>
                  </a:lnTo>
                  <a:lnTo>
                    <a:pt x="137862" y="376915"/>
                  </a:lnTo>
                  <a:lnTo>
                    <a:pt x="98510" y="347529"/>
                  </a:lnTo>
                  <a:lnTo>
                    <a:pt x="98510" y="0"/>
                  </a:lnTo>
                  <a:lnTo>
                    <a:pt x="138976" y="28343"/>
                  </a:lnTo>
                  <a:lnTo>
                    <a:pt x="181080" y="54838"/>
                  </a:lnTo>
                  <a:lnTo>
                    <a:pt x="224731" y="79435"/>
                  </a:lnTo>
                  <a:lnTo>
                    <a:pt x="269838" y="102088"/>
                  </a:lnTo>
                  <a:lnTo>
                    <a:pt x="316311" y="122749"/>
                  </a:lnTo>
                  <a:lnTo>
                    <a:pt x="364059" y="141369"/>
                  </a:lnTo>
                  <a:lnTo>
                    <a:pt x="412992" y="157901"/>
                  </a:lnTo>
                  <a:lnTo>
                    <a:pt x="463018" y="172298"/>
                  </a:lnTo>
                  <a:lnTo>
                    <a:pt x="463018" y="516733"/>
                  </a:lnTo>
                  <a:close/>
                </a:path>
                <a:path w="463550" h="723264">
                  <a:moveTo>
                    <a:pt x="0" y="516733"/>
                  </a:moveTo>
                  <a:lnTo>
                    <a:pt x="37156" y="545283"/>
                  </a:lnTo>
                  <a:lnTo>
                    <a:pt x="75906" y="572178"/>
                  </a:lnTo>
                  <a:lnTo>
                    <a:pt x="116167" y="597376"/>
                  </a:lnTo>
                  <a:lnTo>
                    <a:pt x="157854" y="620837"/>
                  </a:lnTo>
                  <a:lnTo>
                    <a:pt x="200886" y="642517"/>
                  </a:lnTo>
                  <a:lnTo>
                    <a:pt x="245178" y="662375"/>
                  </a:lnTo>
                  <a:lnTo>
                    <a:pt x="290647" y="680368"/>
                  </a:lnTo>
                  <a:lnTo>
                    <a:pt x="337210" y="696456"/>
                  </a:lnTo>
                  <a:lnTo>
                    <a:pt x="384785" y="710594"/>
                  </a:lnTo>
                  <a:lnTo>
                    <a:pt x="433287" y="722743"/>
                  </a:lnTo>
                  <a:lnTo>
                    <a:pt x="433287" y="575035"/>
                  </a:lnTo>
                  <a:lnTo>
                    <a:pt x="384838" y="562803"/>
                  </a:lnTo>
                  <a:lnTo>
                    <a:pt x="337306" y="548607"/>
                  </a:lnTo>
                  <a:lnTo>
                    <a:pt x="290772" y="532486"/>
                  </a:lnTo>
                  <a:lnTo>
                    <a:pt x="245320" y="514479"/>
                  </a:lnTo>
                  <a:lnTo>
                    <a:pt x="201034" y="494626"/>
                  </a:lnTo>
                  <a:lnTo>
                    <a:pt x="157997" y="472965"/>
                  </a:lnTo>
                  <a:lnTo>
                    <a:pt x="116291" y="449535"/>
                  </a:lnTo>
                  <a:lnTo>
                    <a:pt x="76001" y="424376"/>
                  </a:lnTo>
                  <a:lnTo>
                    <a:pt x="37209" y="397526"/>
                  </a:lnTo>
                  <a:lnTo>
                    <a:pt x="0" y="369025"/>
                  </a:lnTo>
                  <a:lnTo>
                    <a:pt x="0" y="516733"/>
                  </a:lnTo>
                  <a:close/>
                </a:path>
              </a:pathLst>
            </a:custGeom>
            <a:ln w="12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object 108">
              <a:extLst>
                <a:ext uri="{FF2B5EF4-FFF2-40B4-BE49-F238E27FC236}">
                  <a16:creationId xmlns:a16="http://schemas.microsoft.com/office/drawing/2014/main" id="{C8553A0F-631F-A366-1245-D5505D8D4D5A}"/>
                </a:ext>
              </a:extLst>
            </p:cNvPr>
            <p:cNvSpPr/>
            <p:nvPr/>
          </p:nvSpPr>
          <p:spPr>
            <a:xfrm>
              <a:off x="1198285" y="4855964"/>
              <a:ext cx="109465" cy="14188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object 109">
              <a:extLst>
                <a:ext uri="{FF2B5EF4-FFF2-40B4-BE49-F238E27FC236}">
                  <a16:creationId xmlns:a16="http://schemas.microsoft.com/office/drawing/2014/main" id="{47E6823A-B834-82F4-E6E8-1D5A503CF90E}"/>
                </a:ext>
              </a:extLst>
            </p:cNvPr>
            <p:cNvSpPr/>
            <p:nvPr/>
          </p:nvSpPr>
          <p:spPr>
            <a:xfrm>
              <a:off x="862345" y="4397875"/>
              <a:ext cx="1149985" cy="944880"/>
            </a:xfrm>
            <a:custGeom>
              <a:avLst/>
              <a:gdLst/>
              <a:ahLst/>
              <a:cxnLst/>
              <a:rect l="l" t="t" r="r" b="b"/>
              <a:pathLst>
                <a:path w="1149985" h="944879">
                  <a:moveTo>
                    <a:pt x="691951" y="69049"/>
                  </a:moveTo>
                  <a:lnTo>
                    <a:pt x="863007" y="150802"/>
                  </a:lnTo>
                </a:path>
                <a:path w="1149985" h="944879">
                  <a:moveTo>
                    <a:pt x="714151" y="64001"/>
                  </a:moveTo>
                  <a:lnTo>
                    <a:pt x="885206" y="145590"/>
                  </a:lnTo>
                </a:path>
                <a:path w="1149985" h="944879">
                  <a:moveTo>
                    <a:pt x="736548" y="58790"/>
                  </a:moveTo>
                  <a:lnTo>
                    <a:pt x="907604" y="140542"/>
                  </a:lnTo>
                </a:path>
                <a:path w="1149985" h="944879">
                  <a:moveTo>
                    <a:pt x="758748" y="53741"/>
                  </a:moveTo>
                  <a:lnTo>
                    <a:pt x="929803" y="135494"/>
                  </a:lnTo>
                </a:path>
                <a:path w="1149985" h="944879">
                  <a:moveTo>
                    <a:pt x="743882" y="756616"/>
                  </a:moveTo>
                  <a:lnTo>
                    <a:pt x="1149420" y="562984"/>
                  </a:lnTo>
                  <a:lnTo>
                    <a:pt x="1149420" y="415276"/>
                  </a:lnTo>
                  <a:lnTo>
                    <a:pt x="1015430" y="350623"/>
                  </a:lnTo>
                  <a:lnTo>
                    <a:pt x="1015430" y="147708"/>
                  </a:lnTo>
                  <a:lnTo>
                    <a:pt x="732782" y="12376"/>
                  </a:lnTo>
                  <a:lnTo>
                    <a:pt x="602558" y="43156"/>
                  </a:lnTo>
                  <a:lnTo>
                    <a:pt x="513364" y="0"/>
                  </a:lnTo>
                  <a:lnTo>
                    <a:pt x="409105" y="33873"/>
                  </a:lnTo>
                  <a:lnTo>
                    <a:pt x="409105" y="356811"/>
                  </a:lnTo>
                  <a:lnTo>
                    <a:pt x="310595" y="402899"/>
                  </a:lnTo>
                  <a:lnTo>
                    <a:pt x="310595" y="550607"/>
                  </a:lnTo>
                  <a:lnTo>
                    <a:pt x="347853" y="579020"/>
                  </a:lnTo>
                  <a:lnTo>
                    <a:pt x="386673" y="605801"/>
                  </a:lnTo>
                  <a:lnTo>
                    <a:pt x="426974" y="630911"/>
                  </a:lnTo>
                  <a:lnTo>
                    <a:pt x="468678" y="654312"/>
                  </a:lnTo>
                  <a:lnTo>
                    <a:pt x="511704" y="675963"/>
                  </a:lnTo>
                  <a:lnTo>
                    <a:pt x="555973" y="695826"/>
                  </a:lnTo>
                  <a:lnTo>
                    <a:pt x="601405" y="713862"/>
                  </a:lnTo>
                  <a:lnTo>
                    <a:pt x="647920" y="730032"/>
                  </a:lnTo>
                  <a:lnTo>
                    <a:pt x="695439" y="744296"/>
                  </a:lnTo>
                  <a:lnTo>
                    <a:pt x="743882" y="756616"/>
                  </a:lnTo>
                  <a:close/>
                </a:path>
                <a:path w="1149985" h="944879">
                  <a:moveTo>
                    <a:pt x="0" y="692126"/>
                  </a:moveTo>
                  <a:lnTo>
                    <a:pt x="197219" y="578292"/>
                  </a:lnTo>
                  <a:lnTo>
                    <a:pt x="643588" y="790490"/>
                  </a:lnTo>
                  <a:lnTo>
                    <a:pt x="643588" y="845876"/>
                  </a:lnTo>
                  <a:lnTo>
                    <a:pt x="439035" y="944288"/>
                  </a:lnTo>
                  <a:lnTo>
                    <a:pt x="0" y="735120"/>
                  </a:lnTo>
                  <a:lnTo>
                    <a:pt x="0" y="692126"/>
                  </a:lnTo>
                  <a:close/>
                </a:path>
              </a:pathLst>
            </a:custGeom>
            <a:ln w="12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object 110">
              <a:extLst>
                <a:ext uri="{FF2B5EF4-FFF2-40B4-BE49-F238E27FC236}">
                  <a16:creationId xmlns:a16="http://schemas.microsoft.com/office/drawing/2014/main" id="{A13E9812-9307-E25D-30AD-F21BF950DBED}"/>
                </a:ext>
              </a:extLst>
            </p:cNvPr>
            <p:cNvSpPr/>
            <p:nvPr/>
          </p:nvSpPr>
          <p:spPr>
            <a:xfrm>
              <a:off x="1316253" y="4508614"/>
              <a:ext cx="264007" cy="36675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object 111">
              <a:extLst>
                <a:ext uri="{FF2B5EF4-FFF2-40B4-BE49-F238E27FC236}">
                  <a16:creationId xmlns:a16="http://schemas.microsoft.com/office/drawing/2014/main" id="{822E7CF0-13A7-D361-C40C-3606ED44E738}"/>
                </a:ext>
              </a:extLst>
            </p:cNvPr>
            <p:cNvSpPr/>
            <p:nvPr/>
          </p:nvSpPr>
          <p:spPr>
            <a:xfrm>
              <a:off x="1316246" y="4508616"/>
              <a:ext cx="264160" cy="377825"/>
            </a:xfrm>
            <a:custGeom>
              <a:avLst/>
              <a:gdLst/>
              <a:ahLst/>
              <a:cxnLst/>
              <a:rect l="l" t="t" r="r" b="b"/>
              <a:pathLst>
                <a:path w="264159" h="377825">
                  <a:moveTo>
                    <a:pt x="11099" y="243465"/>
                  </a:moveTo>
                  <a:lnTo>
                    <a:pt x="11099" y="9282"/>
                  </a:lnTo>
                  <a:lnTo>
                    <a:pt x="0" y="0"/>
                  </a:lnTo>
                  <a:lnTo>
                    <a:pt x="38400" y="28712"/>
                  </a:lnTo>
                  <a:lnTo>
                    <a:pt x="79328" y="54688"/>
                  </a:lnTo>
                  <a:lnTo>
                    <a:pt x="122568" y="77823"/>
                  </a:lnTo>
                  <a:lnTo>
                    <a:pt x="167906" y="98013"/>
                  </a:lnTo>
                  <a:lnTo>
                    <a:pt x="215126" y="115154"/>
                  </a:lnTo>
                  <a:lnTo>
                    <a:pt x="264015" y="129142"/>
                  </a:lnTo>
                  <a:lnTo>
                    <a:pt x="264015" y="377819"/>
                  </a:lnTo>
                  <a:lnTo>
                    <a:pt x="264015" y="366745"/>
                  </a:lnTo>
                  <a:lnTo>
                    <a:pt x="218247" y="351597"/>
                  </a:lnTo>
                  <a:lnTo>
                    <a:pt x="173778" y="334205"/>
                  </a:lnTo>
                  <a:lnTo>
                    <a:pt x="130719" y="314632"/>
                  </a:lnTo>
                  <a:lnTo>
                    <a:pt x="89179" y="292943"/>
                  </a:lnTo>
                  <a:lnTo>
                    <a:pt x="49269" y="269199"/>
                  </a:lnTo>
                  <a:lnTo>
                    <a:pt x="11099" y="243465"/>
                  </a:lnTo>
                  <a:close/>
                </a:path>
              </a:pathLst>
            </a:custGeom>
            <a:ln w="8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4" name="object 112">
            <a:extLst>
              <a:ext uri="{FF2B5EF4-FFF2-40B4-BE49-F238E27FC236}">
                <a16:creationId xmlns:a16="http://schemas.microsoft.com/office/drawing/2014/main" id="{1BD67FCD-1ADF-5113-E37D-26DA2ACF9B10}"/>
              </a:ext>
            </a:extLst>
          </p:cNvPr>
          <p:cNvSpPr txBox="1"/>
          <p:nvPr/>
        </p:nvSpPr>
        <p:spPr>
          <a:xfrm>
            <a:off x="1698578" y="4046500"/>
            <a:ext cx="133413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Web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Browser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75" name="object 113">
            <a:extLst>
              <a:ext uri="{FF2B5EF4-FFF2-40B4-BE49-F238E27FC236}">
                <a16:creationId xmlns:a16="http://schemas.microsoft.com/office/drawing/2014/main" id="{9950FCF1-F1D5-42B0-0B4B-ADE265EE6E48}"/>
              </a:ext>
            </a:extLst>
          </p:cNvPr>
          <p:cNvGrpSpPr/>
          <p:nvPr/>
        </p:nvGrpSpPr>
        <p:grpSpPr>
          <a:xfrm>
            <a:off x="2795555" y="3399373"/>
            <a:ext cx="2572385" cy="440055"/>
            <a:chOff x="1395515" y="4876507"/>
            <a:chExt cx="2572385" cy="440055"/>
          </a:xfrm>
        </p:grpSpPr>
        <p:sp>
          <p:nvSpPr>
            <p:cNvPr id="176" name="object 114">
              <a:extLst>
                <a:ext uri="{FF2B5EF4-FFF2-40B4-BE49-F238E27FC236}">
                  <a16:creationId xmlns:a16="http://schemas.microsoft.com/office/drawing/2014/main" id="{EDD572B8-8629-48BD-4B5C-00D814EABE24}"/>
                </a:ext>
              </a:extLst>
            </p:cNvPr>
            <p:cNvSpPr/>
            <p:nvPr/>
          </p:nvSpPr>
          <p:spPr>
            <a:xfrm>
              <a:off x="1395515" y="4968569"/>
              <a:ext cx="192874" cy="11144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object 115">
              <a:extLst>
                <a:ext uri="{FF2B5EF4-FFF2-40B4-BE49-F238E27FC236}">
                  <a16:creationId xmlns:a16="http://schemas.microsoft.com/office/drawing/2014/main" id="{2B8B49C9-C8A9-A3E6-5A64-5D41EA336563}"/>
                </a:ext>
              </a:extLst>
            </p:cNvPr>
            <p:cNvSpPr/>
            <p:nvPr/>
          </p:nvSpPr>
          <p:spPr>
            <a:xfrm>
              <a:off x="1873618" y="4876507"/>
              <a:ext cx="80860" cy="12148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object 116">
              <a:extLst>
                <a:ext uri="{FF2B5EF4-FFF2-40B4-BE49-F238E27FC236}">
                  <a16:creationId xmlns:a16="http://schemas.microsoft.com/office/drawing/2014/main" id="{05667A3A-1CC1-E91F-1429-24B6EC964104}"/>
                </a:ext>
              </a:extLst>
            </p:cNvPr>
            <p:cNvSpPr/>
            <p:nvPr/>
          </p:nvSpPr>
          <p:spPr>
            <a:xfrm>
              <a:off x="2040506" y="4988218"/>
              <a:ext cx="1921510" cy="322580"/>
            </a:xfrm>
            <a:custGeom>
              <a:avLst/>
              <a:gdLst/>
              <a:ahLst/>
              <a:cxnLst/>
              <a:rect l="l" t="t" r="r" b="b"/>
              <a:pathLst>
                <a:path w="1921510" h="322579">
                  <a:moveTo>
                    <a:pt x="1921052" y="0"/>
                  </a:moveTo>
                  <a:lnTo>
                    <a:pt x="1879834" y="28449"/>
                  </a:lnTo>
                  <a:lnTo>
                    <a:pt x="1838031" y="55590"/>
                  </a:lnTo>
                  <a:lnTo>
                    <a:pt x="1795669" y="81421"/>
                  </a:lnTo>
                  <a:lnTo>
                    <a:pt x="1752777" y="105941"/>
                  </a:lnTo>
                  <a:lnTo>
                    <a:pt x="1709381" y="129149"/>
                  </a:lnTo>
                  <a:lnTo>
                    <a:pt x="1665509" y="151045"/>
                  </a:lnTo>
                  <a:lnTo>
                    <a:pt x="1621189" y="171628"/>
                  </a:lnTo>
                  <a:lnTo>
                    <a:pt x="1576447" y="190896"/>
                  </a:lnTo>
                  <a:lnTo>
                    <a:pt x="1531312" y="208849"/>
                  </a:lnTo>
                  <a:lnTo>
                    <a:pt x="1485810" y="225487"/>
                  </a:lnTo>
                  <a:lnTo>
                    <a:pt x="1439969" y="240808"/>
                  </a:lnTo>
                  <a:lnTo>
                    <a:pt x="1393816" y="254811"/>
                  </a:lnTo>
                  <a:lnTo>
                    <a:pt x="1347378" y="267496"/>
                  </a:lnTo>
                  <a:lnTo>
                    <a:pt x="1300684" y="278862"/>
                  </a:lnTo>
                  <a:lnTo>
                    <a:pt x="1253760" y="288908"/>
                  </a:lnTo>
                  <a:lnTo>
                    <a:pt x="1206634" y="297633"/>
                  </a:lnTo>
                  <a:lnTo>
                    <a:pt x="1159332" y="305037"/>
                  </a:lnTo>
                  <a:lnTo>
                    <a:pt x="1111883" y="311118"/>
                  </a:lnTo>
                  <a:lnTo>
                    <a:pt x="1064314" y="315875"/>
                  </a:lnTo>
                  <a:lnTo>
                    <a:pt x="1016652" y="319309"/>
                  </a:lnTo>
                  <a:lnTo>
                    <a:pt x="968925" y="321417"/>
                  </a:lnTo>
                  <a:lnTo>
                    <a:pt x="921160" y="322200"/>
                  </a:lnTo>
                  <a:lnTo>
                    <a:pt x="873384" y="321656"/>
                  </a:lnTo>
                  <a:lnTo>
                    <a:pt x="825624" y="319784"/>
                  </a:lnTo>
                  <a:lnTo>
                    <a:pt x="777909" y="316584"/>
                  </a:lnTo>
                  <a:lnTo>
                    <a:pt x="730264" y="312055"/>
                  </a:lnTo>
                  <a:lnTo>
                    <a:pt x="682719" y="306196"/>
                  </a:lnTo>
                  <a:lnTo>
                    <a:pt x="635300" y="299006"/>
                  </a:lnTo>
                  <a:lnTo>
                    <a:pt x="588034" y="290484"/>
                  </a:lnTo>
                  <a:lnTo>
                    <a:pt x="540949" y="280630"/>
                  </a:lnTo>
                  <a:lnTo>
                    <a:pt x="494072" y="269442"/>
                  </a:lnTo>
                  <a:lnTo>
                    <a:pt x="447431" y="256920"/>
                  </a:lnTo>
                  <a:lnTo>
                    <a:pt x="401053" y="243063"/>
                  </a:lnTo>
                  <a:lnTo>
                    <a:pt x="354966" y="227871"/>
                  </a:lnTo>
                  <a:lnTo>
                    <a:pt x="309195" y="211341"/>
                  </a:lnTo>
                  <a:lnTo>
                    <a:pt x="263770" y="193474"/>
                  </a:lnTo>
                  <a:lnTo>
                    <a:pt x="218718" y="174269"/>
                  </a:lnTo>
                  <a:lnTo>
                    <a:pt x="174065" y="153725"/>
                  </a:lnTo>
                  <a:lnTo>
                    <a:pt x="129840" y="131840"/>
                  </a:lnTo>
                  <a:lnTo>
                    <a:pt x="86068" y="108615"/>
                  </a:lnTo>
                  <a:lnTo>
                    <a:pt x="42779" y="84048"/>
                  </a:lnTo>
                  <a:lnTo>
                    <a:pt x="0" y="58138"/>
                  </a:lnTo>
                </a:path>
              </a:pathLst>
            </a:custGeom>
            <a:ln w="117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bject 117">
              <a:extLst>
                <a:ext uri="{FF2B5EF4-FFF2-40B4-BE49-F238E27FC236}">
                  <a16:creationId xmlns:a16="http://schemas.microsoft.com/office/drawing/2014/main" id="{25733357-DD22-F080-DB73-FBD1936D14F4}"/>
                </a:ext>
              </a:extLst>
            </p:cNvPr>
            <p:cNvSpPr/>
            <p:nvPr/>
          </p:nvSpPr>
          <p:spPr>
            <a:xfrm>
              <a:off x="1953298" y="4988216"/>
              <a:ext cx="140335" cy="107950"/>
            </a:xfrm>
            <a:custGeom>
              <a:avLst/>
              <a:gdLst/>
              <a:ahLst/>
              <a:cxnLst/>
              <a:rect l="l" t="t" r="r" b="b"/>
              <a:pathLst>
                <a:path w="140335" h="107950">
                  <a:moveTo>
                    <a:pt x="0" y="0"/>
                  </a:moveTo>
                  <a:lnTo>
                    <a:pt x="59067" y="107492"/>
                  </a:lnTo>
                  <a:lnTo>
                    <a:pt x="140131" y="25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485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Server Side Technologies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 marL="380365" indent="-367665">
              <a:lnSpc>
                <a:spcPct val="100000"/>
              </a:lnSpc>
              <a:spcBef>
                <a:spcPts val="780"/>
              </a:spcBef>
              <a:buClr>
                <a:srgbClr val="000000"/>
              </a:buClr>
              <a:buFont typeface="Times New Roman"/>
              <a:buChar char="•"/>
              <a:tabLst>
                <a:tab pos="379730" algn="l"/>
                <a:tab pos="380365" algn="l"/>
              </a:tabLst>
            </a:pPr>
            <a:r>
              <a:rPr lang="en-IE" spc="-10" dirty="0"/>
              <a:t>Server-side</a:t>
            </a:r>
            <a:r>
              <a:rPr lang="en-IE" spc="-55" dirty="0"/>
              <a:t> </a:t>
            </a:r>
            <a:r>
              <a:rPr lang="en-IE" spc="-10" dirty="0"/>
              <a:t>languages/technologies</a:t>
            </a:r>
          </a:p>
          <a:p>
            <a:pPr marL="837565" lvl="1" indent="-457200">
              <a:lnSpc>
                <a:spcPct val="100000"/>
              </a:lnSpc>
              <a:spcBef>
                <a:spcPts val="610"/>
              </a:spcBef>
              <a:buFont typeface="Courier New" panose="02070309020205020404" pitchFamily="49" charset="0"/>
              <a:buChar char="o"/>
              <a:tabLst>
                <a:tab pos="747395" algn="l"/>
                <a:tab pos="748030" algn="l"/>
              </a:tabLst>
            </a:pPr>
            <a:r>
              <a:rPr lang="en-IE" sz="2700" spc="-10" dirty="0">
                <a:latin typeface="Carlito"/>
                <a:cs typeface="Carlito"/>
              </a:rPr>
              <a:t>PHP</a:t>
            </a:r>
            <a:endParaRPr lang="en-IE" sz="2700" dirty="0">
              <a:latin typeface="Carlito"/>
              <a:cs typeface="Carlito"/>
            </a:endParaRPr>
          </a:p>
          <a:p>
            <a:pPr marL="837565" lvl="1" indent="-457200">
              <a:lnSpc>
                <a:spcPct val="100000"/>
              </a:lnSpc>
              <a:spcBef>
                <a:spcPts val="650"/>
              </a:spcBef>
              <a:buFont typeface="Courier New" panose="02070309020205020404" pitchFamily="49" charset="0"/>
              <a:buChar char="o"/>
              <a:tabLst>
                <a:tab pos="747395" algn="l"/>
                <a:tab pos="748030" algn="l"/>
              </a:tabLst>
            </a:pPr>
            <a:r>
              <a:rPr lang="en-IE" sz="2700" spc="-5" dirty="0">
                <a:latin typeface="Carlito"/>
                <a:cs typeface="Carlito"/>
              </a:rPr>
              <a:t>JSP</a:t>
            </a:r>
            <a:endParaRPr lang="en-IE" sz="2700" dirty="0">
              <a:latin typeface="Carlito"/>
              <a:cs typeface="Carlito"/>
            </a:endParaRPr>
          </a:p>
          <a:p>
            <a:pPr marL="837565" lvl="1" indent="-457200">
              <a:lnSpc>
                <a:spcPct val="100000"/>
              </a:lnSpc>
              <a:spcBef>
                <a:spcPts val="575"/>
              </a:spcBef>
              <a:buFont typeface="Courier New" panose="02070309020205020404" pitchFamily="49" charset="0"/>
              <a:buChar char="o"/>
              <a:tabLst>
                <a:tab pos="747395" algn="l"/>
                <a:tab pos="748030" algn="l"/>
              </a:tabLst>
            </a:pPr>
            <a:r>
              <a:rPr lang="en-IE" sz="2700" spc="-60" dirty="0">
                <a:latin typeface="Carlito"/>
                <a:cs typeface="Carlito"/>
              </a:rPr>
              <a:t>ASP.NET</a:t>
            </a:r>
            <a:endParaRPr lang="en-IE" sz="2700" dirty="0">
              <a:latin typeface="Carlito"/>
              <a:cs typeface="Carlito"/>
            </a:endParaRPr>
          </a:p>
          <a:p>
            <a:pPr marL="837565" lvl="1" indent="-457200">
              <a:lnSpc>
                <a:spcPct val="100000"/>
              </a:lnSpc>
              <a:spcBef>
                <a:spcPts val="650"/>
              </a:spcBef>
              <a:buFont typeface="Courier New" panose="02070309020205020404" pitchFamily="49" charset="0"/>
              <a:buChar char="o"/>
              <a:tabLst>
                <a:tab pos="747395" algn="l"/>
                <a:tab pos="748030" algn="l"/>
              </a:tabLst>
            </a:pPr>
            <a:r>
              <a:rPr lang="en-IE" sz="2700" spc="-20" dirty="0">
                <a:latin typeface="Carlito"/>
                <a:cs typeface="Carlito"/>
              </a:rPr>
              <a:t>Perl</a:t>
            </a:r>
            <a:endParaRPr lang="en-IE" sz="2700" dirty="0">
              <a:latin typeface="Carlito"/>
              <a:cs typeface="Carlito"/>
            </a:endParaRPr>
          </a:p>
          <a:p>
            <a:pPr marL="837565" lvl="1" indent="-457200">
              <a:lnSpc>
                <a:spcPct val="100000"/>
              </a:lnSpc>
              <a:spcBef>
                <a:spcPts val="575"/>
              </a:spcBef>
              <a:buFont typeface="Courier New" panose="02070309020205020404" pitchFamily="49" charset="0"/>
              <a:buChar char="o"/>
              <a:tabLst>
                <a:tab pos="747395" algn="l"/>
                <a:tab pos="748030" algn="l"/>
              </a:tabLst>
            </a:pPr>
            <a:r>
              <a:rPr lang="en-IE" sz="2700" spc="-10" dirty="0">
                <a:latin typeface="Carlito"/>
                <a:cs typeface="Carlito"/>
              </a:rPr>
              <a:t>Python</a:t>
            </a:r>
            <a:endParaRPr lang="en-IE" sz="2700" dirty="0">
              <a:latin typeface="Carlito"/>
              <a:cs typeface="Carlito"/>
            </a:endParaRPr>
          </a:p>
          <a:p>
            <a:pPr marL="837565" lvl="1" indent="-457200">
              <a:lnSpc>
                <a:spcPct val="100000"/>
              </a:lnSpc>
              <a:spcBef>
                <a:spcPts val="645"/>
              </a:spcBef>
              <a:buFont typeface="Courier New" panose="02070309020205020404" pitchFamily="49" charset="0"/>
              <a:buChar char="o"/>
              <a:tabLst>
                <a:tab pos="747395" algn="l"/>
                <a:tab pos="748030" algn="l"/>
              </a:tabLst>
            </a:pPr>
            <a:r>
              <a:rPr lang="en-IE" sz="2700" spc="-10" dirty="0">
                <a:latin typeface="Carlito"/>
                <a:cs typeface="Carlito"/>
              </a:rPr>
              <a:t>Node.js</a:t>
            </a:r>
            <a:endParaRPr lang="en-IE" sz="2700" dirty="0">
              <a:latin typeface="Carlito"/>
              <a:cs typeface="Carlito"/>
            </a:endParaRPr>
          </a:p>
          <a:p>
            <a:pPr marL="837565" lvl="1" indent="-457200">
              <a:lnSpc>
                <a:spcPct val="100000"/>
              </a:lnSpc>
              <a:spcBef>
                <a:spcPts val="555"/>
              </a:spcBef>
              <a:buFont typeface="Courier New" panose="02070309020205020404" pitchFamily="49" charset="0"/>
              <a:buChar char="o"/>
              <a:tabLst>
                <a:tab pos="747395" algn="l"/>
                <a:tab pos="748030" algn="l"/>
              </a:tabLst>
            </a:pPr>
            <a:r>
              <a:rPr lang="en-IE" sz="2700" spc="-20" dirty="0">
                <a:latin typeface="Carlito"/>
                <a:cs typeface="Carlito"/>
              </a:rPr>
              <a:t>Groovy/Grails</a:t>
            </a:r>
            <a:endParaRPr lang="en-IE" sz="2700" dirty="0">
              <a:latin typeface="Carlito"/>
              <a:cs typeface="Carlito"/>
            </a:endParaRPr>
          </a:p>
          <a:p>
            <a:pPr marL="837565" lvl="1" indent="-457200">
              <a:lnSpc>
                <a:spcPct val="100000"/>
              </a:lnSpc>
              <a:spcBef>
                <a:spcPts val="670"/>
              </a:spcBef>
              <a:buFont typeface="Courier New" panose="02070309020205020404" pitchFamily="49" charset="0"/>
              <a:buChar char="o"/>
              <a:tabLst>
                <a:tab pos="747395" algn="l"/>
                <a:tab pos="748030" algn="l"/>
              </a:tabLst>
            </a:pPr>
            <a:r>
              <a:rPr lang="en-IE" sz="2700" spc="-15" dirty="0">
                <a:latin typeface="Carlito"/>
                <a:cs typeface="Carlito"/>
              </a:rPr>
              <a:t>Ruby </a:t>
            </a:r>
            <a:r>
              <a:rPr lang="en-IE" sz="2700" spc="-10" dirty="0">
                <a:latin typeface="Carlito"/>
                <a:cs typeface="Carlito"/>
              </a:rPr>
              <a:t>on</a:t>
            </a:r>
            <a:r>
              <a:rPr lang="en-IE" sz="2700" spc="-30" dirty="0">
                <a:latin typeface="Carlito"/>
                <a:cs typeface="Carlito"/>
              </a:rPr>
              <a:t> </a:t>
            </a:r>
            <a:r>
              <a:rPr lang="en-IE" sz="2700" spc="-5" dirty="0">
                <a:latin typeface="Carlito"/>
                <a:cs typeface="Carlito"/>
              </a:rPr>
              <a:t>Rails</a:t>
            </a:r>
            <a:endParaRPr lang="en-IE" sz="2700" dirty="0">
              <a:latin typeface="Carlito"/>
              <a:cs typeface="Carlito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53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Learning Outcomes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History of the Internet and World Wide Web.</a:t>
            </a:r>
          </a:p>
          <a:p>
            <a:pPr>
              <a:lnSpc>
                <a:spcPct val="150000"/>
              </a:lnSpc>
            </a:pPr>
            <a:r>
              <a:rPr lang="en-GB" dirty="0"/>
              <a:t>Identify types of websites.</a:t>
            </a:r>
          </a:p>
          <a:p>
            <a:pPr>
              <a:lnSpc>
                <a:spcPct val="150000"/>
              </a:lnSpc>
            </a:pPr>
            <a:r>
              <a:rPr lang="en-GB" dirty="0"/>
              <a:t>Describe architecture of Web Apps.</a:t>
            </a:r>
          </a:p>
          <a:p>
            <a:pPr>
              <a:lnSpc>
                <a:spcPct val="150000"/>
              </a:lnSpc>
            </a:pPr>
            <a:r>
              <a:rPr lang="en-GB" dirty="0"/>
              <a:t>Describe Web 2.0.</a:t>
            </a:r>
          </a:p>
          <a:p>
            <a:pPr>
              <a:lnSpc>
                <a:spcPct val="150000"/>
              </a:lnSpc>
            </a:pPr>
            <a:r>
              <a:rPr lang="en-GB" dirty="0"/>
              <a:t>Describe Rich Internet Applications (RIA’s).</a:t>
            </a:r>
          </a:p>
          <a:p>
            <a:pPr>
              <a:lnSpc>
                <a:spcPct val="150000"/>
              </a:lnSpc>
            </a:pPr>
            <a:r>
              <a:rPr lang="en-GB" dirty="0"/>
              <a:t>Describe Web 2.0 technologies.</a:t>
            </a:r>
          </a:p>
          <a:p>
            <a:pPr>
              <a:lnSpc>
                <a:spcPct val="150000"/>
              </a:lnSpc>
            </a:pPr>
            <a:r>
              <a:rPr lang="en-GB" dirty="0"/>
              <a:t>Describe Web 3.0 technologies</a:t>
            </a:r>
          </a:p>
          <a:p>
            <a:pPr>
              <a:lnSpc>
                <a:spcPct val="150000"/>
              </a:lnSpc>
            </a:pPr>
            <a:r>
              <a:rPr lang="en-GB" dirty="0"/>
              <a:t>Installations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7842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Database Technologies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 marL="380365" indent="-367665">
              <a:lnSpc>
                <a:spcPct val="100000"/>
              </a:lnSpc>
              <a:spcBef>
                <a:spcPts val="780"/>
              </a:spcBef>
              <a:buClr>
                <a:srgbClr val="000000"/>
              </a:buClr>
              <a:buFont typeface="Times New Roman"/>
              <a:buChar char="•"/>
              <a:tabLst>
                <a:tab pos="379730" algn="l"/>
                <a:tab pos="380365" algn="l"/>
              </a:tabLst>
            </a:pPr>
            <a:r>
              <a:rPr lang="en-IE" spc="-10" dirty="0"/>
              <a:t>Database Servers</a:t>
            </a:r>
          </a:p>
          <a:p>
            <a:pPr marL="836930" lvl="1" indent="-457200">
              <a:lnSpc>
                <a:spcPct val="100000"/>
              </a:lnSpc>
              <a:spcBef>
                <a:spcPts val="610"/>
              </a:spcBef>
              <a:buFont typeface="Courier New" panose="02070309020205020404" pitchFamily="49" charset="0"/>
              <a:buChar char="o"/>
              <a:tabLst>
                <a:tab pos="747395" algn="l"/>
                <a:tab pos="748030" algn="l"/>
              </a:tabLst>
            </a:pPr>
            <a:r>
              <a:rPr lang="en-IE" sz="2700" spc="-10" dirty="0">
                <a:latin typeface="Carlito"/>
                <a:cs typeface="Carlito"/>
              </a:rPr>
              <a:t>MySQL</a:t>
            </a:r>
            <a:endParaRPr lang="en-IE" sz="2700" dirty="0">
              <a:latin typeface="Carlito"/>
              <a:cs typeface="Carlito"/>
            </a:endParaRPr>
          </a:p>
          <a:p>
            <a:pPr marL="836930" lvl="1" indent="-457200">
              <a:lnSpc>
                <a:spcPct val="100000"/>
              </a:lnSpc>
              <a:spcBef>
                <a:spcPts val="650"/>
              </a:spcBef>
              <a:buFont typeface="Courier New" panose="02070309020205020404" pitchFamily="49" charset="0"/>
              <a:buChar char="o"/>
              <a:tabLst>
                <a:tab pos="747395" algn="l"/>
                <a:tab pos="748030" algn="l"/>
              </a:tabLst>
            </a:pPr>
            <a:r>
              <a:rPr lang="en-IE" sz="2700" spc="-20" dirty="0">
                <a:latin typeface="Carlito"/>
                <a:cs typeface="Carlito"/>
              </a:rPr>
              <a:t>Oracle</a:t>
            </a:r>
            <a:endParaRPr lang="en-IE" sz="2700" dirty="0">
              <a:latin typeface="Carlito"/>
              <a:cs typeface="Carlito"/>
            </a:endParaRPr>
          </a:p>
          <a:p>
            <a:pPr marL="836930" lvl="1" indent="-457200">
              <a:lnSpc>
                <a:spcPct val="100000"/>
              </a:lnSpc>
              <a:spcBef>
                <a:spcPts val="575"/>
              </a:spcBef>
              <a:buFont typeface="Courier New" panose="02070309020205020404" pitchFamily="49" charset="0"/>
              <a:buChar char="o"/>
              <a:tabLst>
                <a:tab pos="747395" algn="l"/>
                <a:tab pos="748030" algn="l"/>
              </a:tabLst>
            </a:pPr>
            <a:r>
              <a:rPr lang="en-IE" sz="2700" spc="-10" dirty="0">
                <a:latin typeface="Carlito"/>
                <a:cs typeface="Carlito"/>
              </a:rPr>
              <a:t>DB2</a:t>
            </a:r>
            <a:endParaRPr lang="en-IE" sz="2700" dirty="0">
              <a:latin typeface="Carlito"/>
              <a:cs typeface="Carlito"/>
            </a:endParaRPr>
          </a:p>
          <a:p>
            <a:pPr marL="836930" lvl="1" indent="-457200">
              <a:lnSpc>
                <a:spcPct val="100000"/>
              </a:lnSpc>
              <a:spcBef>
                <a:spcPts val="650"/>
              </a:spcBef>
              <a:buFont typeface="Courier New" panose="02070309020205020404" pitchFamily="49" charset="0"/>
              <a:buChar char="o"/>
              <a:tabLst>
                <a:tab pos="747395" algn="l"/>
                <a:tab pos="748030" algn="l"/>
              </a:tabLst>
            </a:pPr>
            <a:r>
              <a:rPr lang="en-IE" sz="2700" spc="-10" dirty="0">
                <a:latin typeface="Carlito"/>
                <a:cs typeface="Carlito"/>
              </a:rPr>
              <a:t>MS SQL</a:t>
            </a:r>
            <a:r>
              <a:rPr lang="en-IE" sz="2700" spc="-55" dirty="0">
                <a:latin typeface="Carlito"/>
                <a:cs typeface="Carlito"/>
              </a:rPr>
              <a:t> </a:t>
            </a:r>
            <a:r>
              <a:rPr lang="en-IE" sz="2700" spc="-10" dirty="0">
                <a:latin typeface="Carlito"/>
                <a:cs typeface="Carlito"/>
              </a:rPr>
              <a:t>Server</a:t>
            </a:r>
            <a:endParaRPr lang="en-IE" sz="2700" dirty="0">
              <a:latin typeface="Carlito"/>
              <a:cs typeface="Carlito"/>
            </a:endParaRPr>
          </a:p>
          <a:p>
            <a:pPr marL="836930" lvl="1" indent="-457200">
              <a:lnSpc>
                <a:spcPct val="100000"/>
              </a:lnSpc>
              <a:spcBef>
                <a:spcPts val="575"/>
              </a:spcBef>
              <a:buFont typeface="Courier New" panose="02070309020205020404" pitchFamily="49" charset="0"/>
              <a:buChar char="o"/>
              <a:tabLst>
                <a:tab pos="747395" algn="l"/>
                <a:tab pos="748030" algn="l"/>
              </a:tabLst>
            </a:pPr>
            <a:r>
              <a:rPr lang="en-IE" sz="2700" spc="-10" dirty="0">
                <a:latin typeface="Carlito"/>
                <a:cs typeface="Carlito"/>
              </a:rPr>
              <a:t>MariaDB</a:t>
            </a:r>
            <a:endParaRPr lang="en-IE" sz="2700" dirty="0">
              <a:latin typeface="Carlito"/>
              <a:cs typeface="Carlito"/>
            </a:endParaRPr>
          </a:p>
          <a:p>
            <a:pPr marL="836930" lvl="1" indent="-457200">
              <a:lnSpc>
                <a:spcPct val="100000"/>
              </a:lnSpc>
              <a:spcBef>
                <a:spcPts val="645"/>
              </a:spcBef>
              <a:buFont typeface="Courier New" panose="02070309020205020404" pitchFamily="49" charset="0"/>
              <a:buChar char="o"/>
              <a:tabLst>
                <a:tab pos="747395" algn="l"/>
                <a:tab pos="748030" algn="l"/>
              </a:tabLst>
            </a:pPr>
            <a:r>
              <a:rPr lang="en-IE" sz="2700" spc="-15" dirty="0">
                <a:latin typeface="Carlito"/>
                <a:cs typeface="Carlito"/>
              </a:rPr>
              <a:t>Sybase</a:t>
            </a:r>
            <a:endParaRPr lang="en-IE" sz="2700" dirty="0">
              <a:latin typeface="Carlito"/>
              <a:cs typeface="Carlito"/>
            </a:endParaRPr>
          </a:p>
          <a:p>
            <a:pPr marL="836930" lvl="1" indent="-457200">
              <a:lnSpc>
                <a:spcPct val="100000"/>
              </a:lnSpc>
              <a:spcBef>
                <a:spcPts val="555"/>
              </a:spcBef>
              <a:buFont typeface="Courier New" panose="02070309020205020404" pitchFamily="49" charset="0"/>
              <a:buChar char="o"/>
              <a:tabLst>
                <a:tab pos="747395" algn="l"/>
                <a:tab pos="748030" algn="l"/>
              </a:tabLst>
            </a:pPr>
            <a:r>
              <a:rPr lang="en-IE" sz="2700" spc="-20" dirty="0">
                <a:latin typeface="Carlito"/>
                <a:cs typeface="Carlito"/>
              </a:rPr>
              <a:t>MongoDB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44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72"/>
            <a:ext cx="12192000" cy="838124"/>
          </a:xfrm>
        </p:spPr>
        <p:txBody>
          <a:bodyPr/>
          <a:lstStyle/>
          <a:p>
            <a:pPr algn="ctr"/>
            <a:r>
              <a:rPr lang="en-GB" b="1" spc="-50" dirty="0"/>
              <a:t>Web 1.0</a:t>
            </a:r>
            <a:endParaRPr lang="en-IE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F54F36-C1F8-482A-9532-FC9032A09F5A}"/>
              </a:ext>
            </a:extLst>
          </p:cNvPr>
          <p:cNvSpPr txBox="1">
            <a:spLocks/>
          </p:cNvSpPr>
          <p:nvPr/>
        </p:nvSpPr>
        <p:spPr>
          <a:xfrm>
            <a:off x="990600" y="1029120"/>
            <a:ext cx="10515600" cy="5600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1.0; 1989 to early 2000’s.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 on small number of companies and advertisers.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Static.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Minimal interaction between User and Server.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Known as “Read-Only Web”.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Mostly a way for researchers to share scientific information.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Frames/Tables are used to position and align the elements on a page.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29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788910"/>
          </a:xfrm>
        </p:spPr>
        <p:txBody>
          <a:bodyPr/>
          <a:lstStyle/>
          <a:p>
            <a:pPr algn="ctr"/>
            <a:r>
              <a:rPr lang="en-GB" b="1" dirty="0"/>
              <a:t>What is Web 2.0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398"/>
            <a:ext cx="10515600" cy="13739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In 2003 there was a noticeable shift in how people and  business were using the web and developing web-based  applications.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E394AB-4D8D-4DAA-97A1-6DA812AC3C60}"/>
              </a:ext>
            </a:extLst>
          </p:cNvPr>
          <p:cNvSpPr txBox="1">
            <a:spLocks/>
          </p:cNvSpPr>
          <p:nvPr/>
        </p:nvSpPr>
        <p:spPr>
          <a:xfrm>
            <a:off x="838200" y="3383195"/>
            <a:ext cx="11353800" cy="78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Also claimed by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Dale Dougherty 2003, ahead of the 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Web 2.0 summit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042877-F526-4D8A-8241-CB311F06C55C}"/>
              </a:ext>
            </a:extLst>
          </p:cNvPr>
          <p:cNvSpPr txBox="1">
            <a:spLocks/>
          </p:cNvSpPr>
          <p:nvPr/>
        </p:nvSpPr>
        <p:spPr>
          <a:xfrm>
            <a:off x="838200" y="2404379"/>
            <a:ext cx="10515600" cy="1247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term “Web 2.0” was coined by 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Darcy </a:t>
            </a:r>
            <a:r>
              <a:rPr kumimoji="0" lang="en-I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DiNucci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1999,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8C8D82-24CA-4036-9A87-E62C638D5758}"/>
              </a:ext>
            </a:extLst>
          </p:cNvPr>
          <p:cNvSpPr txBox="1">
            <a:spLocks/>
          </p:cNvSpPr>
          <p:nvPr/>
        </p:nvSpPr>
        <p:spPr>
          <a:xfrm>
            <a:off x="838200" y="4211828"/>
            <a:ext cx="11353800" cy="1908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O’ Reilly, T. “What is Web 2.0: Design Patterns and  Business Models </a:t>
            </a:r>
            <a:br>
              <a:rPr kumimoji="0" lang="en-GB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the Next Generation of Software,”  September 2005</a:t>
            </a:r>
            <a:br>
              <a:rPr kumimoji="0" lang="en-GB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http://www.oreillynet.com/pub/a/oreilly/tim/news/2005/09/30/what-is-web-  20.html?page=1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879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745067"/>
          </a:xfrm>
        </p:spPr>
        <p:txBody>
          <a:bodyPr/>
          <a:lstStyle/>
          <a:p>
            <a:pPr algn="ctr"/>
            <a:r>
              <a:rPr lang="en-GB" b="1" spc="-50" dirty="0"/>
              <a:t>Web 2.0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408"/>
            <a:ext cx="10515600" cy="9073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Web 2.0; 2000’s to present day.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6D3BB9-4127-42E7-9DE6-1AAC3B53399A}"/>
              </a:ext>
            </a:extLst>
          </p:cNvPr>
          <p:cNvSpPr txBox="1">
            <a:spLocks/>
          </p:cNvSpPr>
          <p:nvPr/>
        </p:nvSpPr>
        <p:spPr>
          <a:xfrm>
            <a:off x="838200" y="1901801"/>
            <a:ext cx="10515600" cy="1391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Companies use the web as a platform to create  community based sites (e.g. social networking sites,  blogs, wikis, etc.).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8435B5-139A-40A4-93A2-EACA5ED88F7B}"/>
              </a:ext>
            </a:extLst>
          </p:cNvPr>
          <p:cNvSpPr txBox="1">
            <a:spLocks/>
          </p:cNvSpPr>
          <p:nvPr/>
        </p:nvSpPr>
        <p:spPr>
          <a:xfrm>
            <a:off x="838200" y="3392970"/>
            <a:ext cx="10515600" cy="745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Dynamic.</a:t>
            </a:r>
          </a:p>
        </p:txBody>
      </p:sp>
    </p:spTree>
    <p:extLst>
      <p:ext uri="{BB962C8B-B14F-4D97-AF65-F5344CB8AC3E}">
        <p14:creationId xmlns:p14="http://schemas.microsoft.com/office/powerpoint/2010/main" val="1818740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Characteristics of Web 2.0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012"/>
            <a:ext cx="10515600" cy="1603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Web 2.0 is characterized by participation – a design that  encourages user interaction and community contributions.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B3B4F1-1064-45A9-A212-55AD397E0A26}"/>
              </a:ext>
            </a:extLst>
          </p:cNvPr>
          <p:cNvSpPr txBox="1">
            <a:spLocks/>
          </p:cNvSpPr>
          <p:nvPr/>
        </p:nvSpPr>
        <p:spPr>
          <a:xfrm>
            <a:off x="838200" y="2773387"/>
            <a:ext cx="10515600" cy="148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Many Web 2.0 companies are built almost entirely on user-generated content. E.g. Facebook, Twitter, YouTube, eBay,  Wikipedia.</a:t>
            </a:r>
          </a:p>
        </p:txBody>
      </p:sp>
    </p:spTree>
    <p:extLst>
      <p:ext uri="{BB962C8B-B14F-4D97-AF65-F5344CB8AC3E}">
        <p14:creationId xmlns:p14="http://schemas.microsoft.com/office/powerpoint/2010/main" val="244825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Characteristics of Web 2.0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904"/>
            <a:ext cx="10515600" cy="1993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Web Services allow you to incorporate functionality from  existing applications and websites into your own web  applications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e.g. Amazon Web Services (AWS).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2B073E-8409-4CA5-A279-BA2878217F8D}"/>
              </a:ext>
            </a:extLst>
          </p:cNvPr>
          <p:cNvSpPr txBox="1">
            <a:spLocks/>
          </p:cNvSpPr>
          <p:nvPr/>
        </p:nvSpPr>
        <p:spPr>
          <a:xfrm>
            <a:off x="838200" y="3213507"/>
            <a:ext cx="11353800" cy="202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“mash-up” applications using, for example  Google Maps web services and eBay web services to find  auction items in a certain geographical area.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5152DC-E17A-45D1-A7FA-56D060B7350A}"/>
              </a:ext>
            </a:extLst>
          </p:cNvPr>
          <p:cNvSpPr txBox="1">
            <a:spLocks/>
          </p:cNvSpPr>
          <p:nvPr/>
        </p:nvSpPr>
        <p:spPr>
          <a:xfrm>
            <a:off x="838200" y="5241425"/>
            <a:ext cx="11353800" cy="1491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Rich Internet Applications (RIAs) are being developed using technologies (such as AJAX) that have the look and feel of desktop software.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705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838631"/>
          </a:xfrm>
        </p:spPr>
        <p:txBody>
          <a:bodyPr/>
          <a:lstStyle/>
          <a:p>
            <a:pPr algn="ctr"/>
            <a:r>
              <a:rPr lang="en-GB" b="1" spc="-50" dirty="0"/>
              <a:t>Web 3.0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996"/>
            <a:ext cx="10515600" cy="8386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Present day and into the future.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DFC3F1-ADE2-4EE0-A8A5-5C0D7B7E2AE7}"/>
              </a:ext>
            </a:extLst>
          </p:cNvPr>
          <p:cNvSpPr txBox="1">
            <a:spLocks/>
          </p:cNvSpPr>
          <p:nvPr/>
        </p:nvSpPr>
        <p:spPr>
          <a:xfrm>
            <a:off x="838200" y="1870627"/>
            <a:ext cx="10515600" cy="144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artificial intelligence and machine learning to create semi-autonomous agents.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E331C6-37A2-4228-AF13-50565A4C78B7}"/>
              </a:ext>
            </a:extLst>
          </p:cNvPr>
          <p:cNvSpPr txBox="1">
            <a:spLocks/>
          </p:cNvSpPr>
          <p:nvPr/>
        </p:nvSpPr>
        <p:spPr>
          <a:xfrm>
            <a:off x="838200" y="3313103"/>
            <a:ext cx="10515600" cy="83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IoT.</a:t>
            </a:r>
          </a:p>
        </p:txBody>
      </p:sp>
    </p:spTree>
    <p:extLst>
      <p:ext uri="{BB962C8B-B14F-4D97-AF65-F5344CB8AC3E}">
        <p14:creationId xmlns:p14="http://schemas.microsoft.com/office/powerpoint/2010/main" val="35787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838631"/>
          </a:xfrm>
        </p:spPr>
        <p:txBody>
          <a:bodyPr/>
          <a:lstStyle/>
          <a:p>
            <a:pPr algn="ctr"/>
            <a:r>
              <a:rPr lang="en-GB" b="1" spc="-50" dirty="0"/>
              <a:t>Features of Web 3.0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996"/>
            <a:ext cx="10515600" cy="8386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Decentralisation (Decentralised networks)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DFC3F1-ADE2-4EE0-A8A5-5C0D7B7E2AE7}"/>
              </a:ext>
            </a:extLst>
          </p:cNvPr>
          <p:cNvSpPr txBox="1">
            <a:spLocks/>
          </p:cNvSpPr>
          <p:nvPr/>
        </p:nvSpPr>
        <p:spPr>
          <a:xfrm>
            <a:off x="838200" y="1870627"/>
            <a:ext cx="10515600" cy="83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Trustless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Permissionless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E331C6-37A2-4228-AF13-50565A4C78B7}"/>
              </a:ext>
            </a:extLst>
          </p:cNvPr>
          <p:cNvSpPr txBox="1">
            <a:spLocks/>
          </p:cNvSpPr>
          <p:nvPr/>
        </p:nvSpPr>
        <p:spPr>
          <a:xfrm>
            <a:off x="838200" y="2709258"/>
            <a:ext cx="10515600" cy="83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3D Graphics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627BB5-BACF-4939-B3A2-56DFECEBF08A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83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and Machine Learning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39C6E3-55B7-4F64-93D0-26775130922C}"/>
              </a:ext>
            </a:extLst>
          </p:cNvPr>
          <p:cNvSpPr txBox="1">
            <a:spLocks/>
          </p:cNvSpPr>
          <p:nvPr/>
        </p:nvSpPr>
        <p:spPr>
          <a:xfrm>
            <a:off x="838200" y="4148742"/>
            <a:ext cx="10515600" cy="83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 and Ubiquity (IOT)</a:t>
            </a:r>
          </a:p>
        </p:txBody>
      </p:sp>
    </p:spTree>
    <p:extLst>
      <p:ext uri="{BB962C8B-B14F-4D97-AF65-F5344CB8AC3E}">
        <p14:creationId xmlns:p14="http://schemas.microsoft.com/office/powerpoint/2010/main" val="1535082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838631"/>
          </a:xfrm>
        </p:spPr>
        <p:txBody>
          <a:bodyPr/>
          <a:lstStyle/>
          <a:p>
            <a:pPr algn="ctr"/>
            <a:r>
              <a:rPr lang="en-GB" b="1" spc="-50" dirty="0"/>
              <a:t>Features of Web 3.0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996"/>
            <a:ext cx="10515600" cy="54681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Decentralisation (Decentralised networks)</a:t>
            </a:r>
          </a:p>
          <a:p>
            <a:pPr>
              <a:lnSpc>
                <a:spcPct val="150000"/>
              </a:lnSpc>
            </a:pPr>
            <a:r>
              <a:rPr lang="en-IE" dirty="0"/>
              <a:t>In Web 2.0, computers use HTTP in the form of unique web addresses to find information, which is stored at a fixed location, generally on a single server. </a:t>
            </a:r>
            <a:br>
              <a:rPr lang="en-IE" dirty="0"/>
            </a:br>
            <a:r>
              <a:rPr lang="en-IE" dirty="0"/>
              <a:t>Web 3.0 information will be found based on its content, and thus can be stored in multiple locations simultaneously. It becomes decentralized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363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838631"/>
          </a:xfrm>
        </p:spPr>
        <p:txBody>
          <a:bodyPr/>
          <a:lstStyle/>
          <a:p>
            <a:pPr algn="ctr"/>
            <a:r>
              <a:rPr lang="en-GB" b="1" spc="-50" dirty="0"/>
              <a:t>Features of Web 3.0</a:t>
            </a:r>
            <a:endParaRPr lang="en-IE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DFC3F1-ADE2-4EE0-A8A5-5C0D7B7E2AE7}"/>
              </a:ext>
            </a:extLst>
          </p:cNvPr>
          <p:cNvSpPr txBox="1">
            <a:spLocks/>
          </p:cNvSpPr>
          <p:nvPr/>
        </p:nvSpPr>
        <p:spPr>
          <a:xfrm>
            <a:off x="838200" y="964121"/>
            <a:ext cx="10515600" cy="523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Trustless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Permissionless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IE" dirty="0"/>
              <a:t>As it is based upon open source software, Web 3.0 will also be </a:t>
            </a:r>
            <a:r>
              <a:rPr lang="en-IE" dirty="0" err="1"/>
              <a:t>trustless</a:t>
            </a:r>
            <a:r>
              <a:rPr lang="en-IE" dirty="0"/>
              <a:t> (i.e., the network will allow participants to interact directly without going through a trusted intermediary) and </a:t>
            </a:r>
            <a:r>
              <a:rPr lang="en-IE" dirty="0" err="1"/>
              <a:t>permissionless</a:t>
            </a:r>
            <a:r>
              <a:rPr lang="en-IE" dirty="0"/>
              <a:t> (meaning that anyone can participate without authorization from a governing body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83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History of The Internet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7"/>
            <a:ext cx="10515600" cy="1800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1962 MIT computer scientist J.C.R. </a:t>
            </a:r>
            <a:r>
              <a:rPr lang="en-GB" dirty="0" err="1"/>
              <a:t>Licklider</a:t>
            </a:r>
            <a:r>
              <a:rPr lang="en-GB" dirty="0"/>
              <a:t> develops an idea for a global computer network.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103877-A10B-4C6D-B989-659830B81105}"/>
              </a:ext>
            </a:extLst>
          </p:cNvPr>
          <p:cNvSpPr txBox="1">
            <a:spLocks/>
          </p:cNvSpPr>
          <p:nvPr/>
        </p:nvSpPr>
        <p:spPr>
          <a:xfrm>
            <a:off x="838200" y="2987268"/>
            <a:ext cx="10515600" cy="147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Collaboration with  U.S. Department of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Defense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Advanced Research Projects Agency (ARPA).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9A2119-B253-4502-B642-70ABAAF556AA}"/>
              </a:ext>
            </a:extLst>
          </p:cNvPr>
          <p:cNvSpPr txBox="1">
            <a:spLocks/>
          </p:cNvSpPr>
          <p:nvPr/>
        </p:nvSpPr>
        <p:spPr>
          <a:xfrm>
            <a:off x="838200" y="4460259"/>
            <a:ext cx="10515600" cy="2241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U.S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</a:t>
            </a:r>
            <a:r>
              <a:rPr kumimoji="0" lang="en-GB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implemented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lang="en-GB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computer  </a:t>
            </a:r>
            <a:r>
              <a:rPr kumimoji="0" lang="en-GB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systems </a:t>
            </a:r>
            <a:r>
              <a:rPr kumimoji="0" lang="en-GB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(ARPANET)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about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lang="en-GB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dozen </a:t>
            </a:r>
            <a:r>
              <a:rPr kumimoji="0" lang="en-GB" sz="28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ARPA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funded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universities 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research</a:t>
            </a:r>
            <a:r>
              <a:rPr kumimoji="0" lang="en-GB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institutions.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970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838631"/>
          </a:xfrm>
        </p:spPr>
        <p:txBody>
          <a:bodyPr/>
          <a:lstStyle/>
          <a:p>
            <a:pPr algn="ctr"/>
            <a:r>
              <a:rPr lang="en-GB" b="1" spc="-50" dirty="0"/>
              <a:t>Features of Web 3.0</a:t>
            </a:r>
            <a:endParaRPr lang="en-IE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DFC3F1-ADE2-4EE0-A8A5-5C0D7B7E2AE7}"/>
              </a:ext>
            </a:extLst>
          </p:cNvPr>
          <p:cNvSpPr txBox="1">
            <a:spLocks/>
          </p:cNvSpPr>
          <p:nvPr/>
        </p:nvSpPr>
        <p:spPr>
          <a:xfrm>
            <a:off x="838200" y="964121"/>
            <a:ext cx="10515600" cy="523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Artificial Intelligence (AI) and Machine Learning</a:t>
            </a:r>
          </a:p>
          <a:p>
            <a:pPr>
              <a:lnSpc>
                <a:spcPct val="150000"/>
              </a:lnSpc>
            </a:pPr>
            <a:r>
              <a:rPr lang="en-IE" dirty="0"/>
              <a:t>In Web 3.0, computers will be able to understand information similarly to humans, through technologies based upon </a:t>
            </a:r>
            <a:br>
              <a:rPr lang="en-IE" dirty="0"/>
            </a:br>
            <a:r>
              <a:rPr lang="en-IE" dirty="0"/>
              <a:t>Semantic Web concepts and natural language processing</a:t>
            </a:r>
            <a:br>
              <a:rPr lang="en-IE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6596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838631"/>
          </a:xfrm>
        </p:spPr>
        <p:txBody>
          <a:bodyPr/>
          <a:lstStyle/>
          <a:p>
            <a:pPr algn="ctr"/>
            <a:r>
              <a:rPr lang="en-GB" b="1" spc="-50" dirty="0"/>
              <a:t>Features of Web 3.0</a:t>
            </a:r>
            <a:endParaRPr lang="en-IE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DFC3F1-ADE2-4EE0-A8A5-5C0D7B7E2AE7}"/>
              </a:ext>
            </a:extLst>
          </p:cNvPr>
          <p:cNvSpPr txBox="1">
            <a:spLocks/>
          </p:cNvSpPr>
          <p:nvPr/>
        </p:nvSpPr>
        <p:spPr>
          <a:xfrm>
            <a:off x="838200" y="964121"/>
            <a:ext cx="10515600" cy="523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Connectivity and Ubiquity</a:t>
            </a:r>
          </a:p>
          <a:p>
            <a:pPr>
              <a:lnSpc>
                <a:spcPct val="150000"/>
              </a:lnSpc>
            </a:pPr>
            <a:r>
              <a:rPr lang="en-IE" dirty="0"/>
              <a:t>With Web 3.0, information and content will be more connected </a:t>
            </a:r>
            <a:br>
              <a:rPr lang="en-IE" dirty="0"/>
            </a:br>
            <a:r>
              <a:rPr lang="en-IE" dirty="0"/>
              <a:t>and ubiquitous (found everywhere.)</a:t>
            </a:r>
          </a:p>
          <a:p>
            <a:pPr>
              <a:lnSpc>
                <a:spcPct val="150000"/>
              </a:lnSpc>
            </a:pPr>
            <a:r>
              <a:rPr lang="en-IE" dirty="0"/>
              <a:t>It will be accessed by multiple applications and with an increasing number of everyday devices connected to the web (IoT)</a:t>
            </a:r>
          </a:p>
        </p:txBody>
      </p:sp>
    </p:spTree>
    <p:extLst>
      <p:ext uri="{BB962C8B-B14F-4D97-AF65-F5344CB8AC3E}">
        <p14:creationId xmlns:p14="http://schemas.microsoft.com/office/powerpoint/2010/main" val="3942611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9640"/>
          </a:xfrm>
        </p:spPr>
        <p:txBody>
          <a:bodyPr/>
          <a:lstStyle/>
          <a:p>
            <a:pPr algn="ctr"/>
            <a:r>
              <a:rPr lang="en-GB" b="1" dirty="0"/>
              <a:t>Rich Internet Applications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85513"/>
            <a:ext cx="10515600" cy="7956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What are Rich Internet Applications (RIA’s)?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0D1C8-6855-C71E-4F04-0EA911B842C2}"/>
              </a:ext>
            </a:extLst>
          </p:cNvPr>
          <p:cNvSpPr txBox="1">
            <a:spLocks/>
          </p:cNvSpPr>
          <p:nvPr/>
        </p:nvSpPr>
        <p:spPr>
          <a:xfrm>
            <a:off x="1197428" y="1881168"/>
            <a:ext cx="11130642" cy="145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Web applications that </a:t>
            </a:r>
            <a:r>
              <a:rPr kumimoji="0" lang="en-GB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have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functionality and  </a:t>
            </a:r>
            <a:r>
              <a:rPr kumimoji="0" lang="en-GB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features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traditional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desktop</a:t>
            </a:r>
            <a:r>
              <a:rPr kumimoji="0" lang="en-GB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applications.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B887DC-8E01-414D-BB7E-D93848FF4999}"/>
              </a:ext>
            </a:extLst>
          </p:cNvPr>
          <p:cNvSpPr txBox="1">
            <a:spLocks/>
          </p:cNvSpPr>
          <p:nvPr/>
        </p:nvSpPr>
        <p:spPr>
          <a:xfrm>
            <a:off x="1197428" y="4785011"/>
            <a:ext cx="11130643" cy="795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Transfers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processing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necessary </a:t>
            </a:r>
            <a:r>
              <a:rPr kumimoji="0" lang="en-GB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user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interface to 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web</a:t>
            </a:r>
            <a:r>
              <a:rPr kumimoji="0" lang="en-GB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client.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3CB1C7-8274-4F56-859E-AC130F8D059E}"/>
              </a:ext>
            </a:extLst>
          </p:cNvPr>
          <p:cNvSpPr txBox="1">
            <a:spLocks/>
          </p:cNvSpPr>
          <p:nvPr/>
        </p:nvSpPr>
        <p:spPr>
          <a:xfrm>
            <a:off x="1197428" y="3333090"/>
            <a:ext cx="10515600" cy="14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Typically runs </a:t>
            </a:r>
            <a:r>
              <a:rPr kumimoji="0" lang="en-GB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web </a:t>
            </a:r>
            <a:r>
              <a:rPr kumimoji="0" lang="en-GB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browser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(does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not 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need </a:t>
            </a:r>
            <a:r>
              <a:rPr kumimoji="0" lang="en-GB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any extra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software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installation).</a:t>
            </a:r>
          </a:p>
        </p:txBody>
      </p:sp>
    </p:spTree>
    <p:extLst>
      <p:ext uri="{BB962C8B-B14F-4D97-AF65-F5344CB8AC3E}">
        <p14:creationId xmlns:p14="http://schemas.microsoft.com/office/powerpoint/2010/main" val="788874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Benefits of RIA’s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2451"/>
            <a:ext cx="10515600" cy="6980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Richer (Visual and User Experience).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ACA174-EC33-4C1E-BA73-A0C4ED25876E}"/>
              </a:ext>
            </a:extLst>
          </p:cNvPr>
          <p:cNvSpPr txBox="1">
            <a:spLocks/>
          </p:cNvSpPr>
          <p:nvPr/>
        </p:nvSpPr>
        <p:spPr>
          <a:xfrm>
            <a:off x="838200" y="5058965"/>
            <a:ext cx="11228614" cy="900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Transfers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processing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necessary </a:t>
            </a:r>
            <a:r>
              <a:rPr kumimoji="0" lang="en-GB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user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interface to 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web</a:t>
            </a:r>
            <a:r>
              <a:rPr kumimoji="0" lang="en-GB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client.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A8A937-4845-4408-83D7-9018211BEFC2}"/>
              </a:ext>
            </a:extLst>
          </p:cNvPr>
          <p:cNvSpPr txBox="1">
            <a:spLocks/>
          </p:cNvSpPr>
          <p:nvPr/>
        </p:nvSpPr>
        <p:spPr>
          <a:xfrm>
            <a:off x="838200" y="2135703"/>
            <a:ext cx="11228614" cy="133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Web applications that </a:t>
            </a:r>
            <a:r>
              <a:rPr kumimoji="0" lang="en-GB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have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functionality and  </a:t>
            </a:r>
            <a:r>
              <a:rPr kumimoji="0" lang="en-GB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features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traditional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desktop</a:t>
            </a:r>
            <a:r>
              <a:rPr kumimoji="0" lang="en-GB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applications.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4CF9D2-6424-42F3-89EB-A0F88AC1BB8B}"/>
              </a:ext>
            </a:extLst>
          </p:cNvPr>
          <p:cNvSpPr txBox="1">
            <a:spLocks/>
          </p:cNvSpPr>
          <p:nvPr/>
        </p:nvSpPr>
        <p:spPr>
          <a:xfrm>
            <a:off x="838200" y="3597334"/>
            <a:ext cx="11228614" cy="133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Typically runs </a:t>
            </a:r>
            <a:r>
              <a:rPr kumimoji="0" lang="en-GB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web </a:t>
            </a:r>
            <a:r>
              <a:rPr kumimoji="0" lang="en-GB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browser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(does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not 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need </a:t>
            </a:r>
            <a:r>
              <a:rPr kumimoji="0" lang="en-GB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any extra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software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installation).</a:t>
            </a:r>
          </a:p>
        </p:txBody>
      </p:sp>
    </p:spTree>
    <p:extLst>
      <p:ext uri="{BB962C8B-B14F-4D97-AF65-F5344CB8AC3E}">
        <p14:creationId xmlns:p14="http://schemas.microsoft.com/office/powerpoint/2010/main" val="1013749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RIA Technologies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426"/>
            <a:ext cx="10515600" cy="10617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Term “RIA” introduced by Macromedia (now Adobe).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69BD4D-ED20-4BC1-87B8-4955EC5697FE}"/>
              </a:ext>
            </a:extLst>
          </p:cNvPr>
          <p:cNvSpPr txBox="1">
            <a:spLocks/>
          </p:cNvSpPr>
          <p:nvPr/>
        </p:nvSpPr>
        <p:spPr>
          <a:xfrm>
            <a:off x="838200" y="2049183"/>
            <a:ext cx="10515600" cy="106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Referred to applications created using their technology.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4DC0B0-F10B-4A5A-B268-3B43C5A446C2}"/>
              </a:ext>
            </a:extLst>
          </p:cNvPr>
          <p:cNvSpPr txBox="1">
            <a:spLocks/>
          </p:cNvSpPr>
          <p:nvPr/>
        </p:nvSpPr>
        <p:spPr>
          <a:xfrm>
            <a:off x="838200" y="3110940"/>
            <a:ext cx="10515600" cy="246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Widely used now also to refer to applications using other  </a:t>
            </a: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(non-Adobe technologies) such as Ajax.</a:t>
            </a:r>
          </a:p>
        </p:txBody>
      </p:sp>
    </p:spTree>
    <p:extLst>
      <p:ext uri="{BB962C8B-B14F-4D97-AF65-F5344CB8AC3E}">
        <p14:creationId xmlns:p14="http://schemas.microsoft.com/office/powerpoint/2010/main" val="1448920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RIA Technologies - AJAX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025"/>
            <a:ext cx="10515600" cy="14890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AJAX (Asynchronous JavaScript and XML), a term from  Adaptive Path’s Jesse James Garret in February 2005.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F809DC-3E83-453A-8ACC-2342C8D2F09B}"/>
              </a:ext>
            </a:extLst>
          </p:cNvPr>
          <p:cNvSpPr txBox="1">
            <a:spLocks/>
          </p:cNvSpPr>
          <p:nvPr/>
        </p:nvSpPr>
        <p:spPr>
          <a:xfrm>
            <a:off x="838200" y="2705100"/>
            <a:ext cx="10515600" cy="1423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AJAX allows partial page updates – meaning updates of  individual pieces of a web page without having to reload  the entire page.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40F4C8-34F4-4686-80E0-CF636B3D330F}"/>
              </a:ext>
            </a:extLst>
          </p:cNvPr>
          <p:cNvSpPr txBox="1">
            <a:spLocks/>
          </p:cNvSpPr>
          <p:nvPr/>
        </p:nvSpPr>
        <p:spPr>
          <a:xfrm>
            <a:off x="838200" y="4194175"/>
            <a:ext cx="10515600" cy="145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Technologies include (HTML5, CSS, JavaScript, the DOM,  XML/JSON, and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XMLHttpRequest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object).</a:t>
            </a:r>
          </a:p>
        </p:txBody>
      </p:sp>
    </p:spTree>
    <p:extLst>
      <p:ext uri="{BB962C8B-B14F-4D97-AF65-F5344CB8AC3E}">
        <p14:creationId xmlns:p14="http://schemas.microsoft.com/office/powerpoint/2010/main" val="2060977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Client/Server Role - RIA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45"/>
            <a:ext cx="10515600" cy="1603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Application sent from server to client as web page with  embedded code.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D32F59-970E-4FE1-9FBC-7122E63A8B4E}"/>
              </a:ext>
            </a:extLst>
          </p:cNvPr>
          <p:cNvSpPr txBox="1">
            <a:spLocks/>
          </p:cNvSpPr>
          <p:nvPr/>
        </p:nvSpPr>
        <p:spPr>
          <a:xfrm>
            <a:off x="838200" y="3858896"/>
            <a:ext cx="10515600" cy="89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and business logic on server.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3936CD-EDA6-450B-9936-348298C86CE8}"/>
              </a:ext>
            </a:extLst>
          </p:cNvPr>
          <p:cNvSpPr txBox="1">
            <a:spLocks/>
          </p:cNvSpPr>
          <p:nvPr/>
        </p:nvSpPr>
        <p:spPr>
          <a:xfrm>
            <a:off x="838200" y="2941320"/>
            <a:ext cx="10515600" cy="816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running on client provides user with  interactive interface.</a:t>
            </a:r>
          </a:p>
        </p:txBody>
      </p:sp>
    </p:spTree>
    <p:extLst>
      <p:ext uri="{BB962C8B-B14F-4D97-AF65-F5344CB8AC3E}">
        <p14:creationId xmlns:p14="http://schemas.microsoft.com/office/powerpoint/2010/main" val="3560923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Client/Server Role – RIA (contd.)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745"/>
            <a:ext cx="10515600" cy="9006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Data sent by server in response to client requests.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DB363A-D3BC-450A-BE60-16BA4568EF3A}"/>
              </a:ext>
            </a:extLst>
          </p:cNvPr>
          <p:cNvSpPr txBox="1">
            <a:spLocks/>
          </p:cNvSpPr>
          <p:nvPr/>
        </p:nvSpPr>
        <p:spPr>
          <a:xfrm>
            <a:off x="838200" y="3063029"/>
            <a:ext cx="11544299" cy="90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Processing now on  client side and on server.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A1DFF6-648F-4936-9CE1-2B9320290A28}"/>
              </a:ext>
            </a:extLst>
          </p:cNvPr>
          <p:cNvSpPr txBox="1">
            <a:spLocks/>
          </p:cNvSpPr>
          <p:nvPr/>
        </p:nvSpPr>
        <p:spPr>
          <a:xfrm>
            <a:off x="838200" y="2162387"/>
            <a:ext cx="11353800" cy="90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uses data to update interface.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25A01C-9FDF-4CFE-B954-7D63F432354A}"/>
              </a:ext>
            </a:extLst>
          </p:cNvPr>
          <p:cNvSpPr txBox="1">
            <a:spLocks/>
          </p:cNvSpPr>
          <p:nvPr/>
        </p:nvSpPr>
        <p:spPr>
          <a:xfrm>
            <a:off x="838200" y="3963671"/>
            <a:ext cx="11544299" cy="90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interaction based on hyperlinks, form input, GUI  controls.</a:t>
            </a:r>
          </a:p>
        </p:txBody>
      </p:sp>
    </p:spTree>
    <p:extLst>
      <p:ext uri="{BB962C8B-B14F-4D97-AF65-F5344CB8AC3E}">
        <p14:creationId xmlns:p14="http://schemas.microsoft.com/office/powerpoint/2010/main" val="2974482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Web vs Desktop Applications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746"/>
            <a:ext cx="10515600" cy="5755764"/>
          </a:xfrm>
        </p:spPr>
        <p:txBody>
          <a:bodyPr>
            <a:normAutofit/>
          </a:bodyPr>
          <a:lstStyle/>
          <a:p>
            <a:pPr marL="380365" indent="-367665">
              <a:lnSpc>
                <a:spcPct val="150000"/>
              </a:lnSpc>
              <a:spcBef>
                <a:spcPts val="780"/>
              </a:spcBef>
              <a:buClr>
                <a:srgbClr val="000000"/>
              </a:buClr>
              <a:buFont typeface="Times New Roman"/>
              <a:buChar char="•"/>
              <a:tabLst>
                <a:tab pos="379730" algn="l"/>
                <a:tab pos="380365" algn="l"/>
              </a:tabLst>
            </a:pPr>
            <a:r>
              <a:rPr lang="en-GB" sz="3000" spc="-40" dirty="0">
                <a:latin typeface="Carlito"/>
                <a:cs typeface="Carlito"/>
              </a:rPr>
              <a:t>Web</a:t>
            </a:r>
            <a:r>
              <a:rPr lang="en-GB" sz="3000" spc="5" dirty="0">
                <a:latin typeface="Carlito"/>
                <a:cs typeface="Carlito"/>
              </a:rPr>
              <a:t> </a:t>
            </a:r>
            <a:r>
              <a:rPr lang="en-GB" sz="3000" spc="-10" dirty="0">
                <a:latin typeface="Carlito"/>
                <a:cs typeface="Carlito"/>
              </a:rPr>
              <a:t>Applications</a:t>
            </a:r>
          </a:p>
          <a:p>
            <a:pPr marL="748030" lvl="1" indent="-367665">
              <a:lnSpc>
                <a:spcPct val="150000"/>
              </a:lnSpc>
              <a:spcBef>
                <a:spcPts val="610"/>
              </a:spcBef>
              <a:buFont typeface="Times New Roman"/>
              <a:buChar char="•"/>
              <a:tabLst>
                <a:tab pos="747395" algn="l"/>
                <a:tab pos="748030" algn="l"/>
              </a:tabLst>
            </a:pPr>
            <a:r>
              <a:rPr lang="en-GB" sz="2700" spc="-10" dirty="0">
                <a:latin typeface="Carlito"/>
                <a:cs typeface="Carlito"/>
              </a:rPr>
              <a:t>Run </a:t>
            </a:r>
            <a:r>
              <a:rPr lang="en-GB" sz="2700" spc="-5" dirty="0">
                <a:latin typeface="Carlito"/>
                <a:cs typeface="Carlito"/>
              </a:rPr>
              <a:t>in </a:t>
            </a:r>
            <a:r>
              <a:rPr lang="en-GB" sz="2700" dirty="0">
                <a:latin typeface="Carlito"/>
                <a:cs typeface="Carlito"/>
              </a:rPr>
              <a:t>a </a:t>
            </a:r>
            <a:r>
              <a:rPr lang="en-GB" sz="2700" spc="-25" dirty="0">
                <a:latin typeface="Carlito"/>
                <a:cs typeface="Carlito"/>
              </a:rPr>
              <a:t>browser </a:t>
            </a:r>
            <a:r>
              <a:rPr lang="en-GB" sz="2700" spc="-10" dirty="0">
                <a:latin typeface="Carlito"/>
                <a:cs typeface="Carlito"/>
              </a:rPr>
              <a:t>and do </a:t>
            </a:r>
            <a:r>
              <a:rPr lang="en-GB" sz="2700" spc="-15" dirty="0">
                <a:latin typeface="Carlito"/>
                <a:cs typeface="Carlito"/>
              </a:rPr>
              <a:t>not </a:t>
            </a:r>
            <a:r>
              <a:rPr lang="en-GB" sz="2700" spc="-20" dirty="0">
                <a:latin typeface="Carlito"/>
                <a:cs typeface="Carlito"/>
              </a:rPr>
              <a:t>require software</a:t>
            </a:r>
            <a:r>
              <a:rPr lang="en-GB" sz="2700" spc="-50" dirty="0">
                <a:latin typeface="Carlito"/>
                <a:cs typeface="Carlito"/>
              </a:rPr>
              <a:t> </a:t>
            </a:r>
            <a:r>
              <a:rPr lang="en-GB" sz="2700" spc="-20" dirty="0">
                <a:latin typeface="Carlito"/>
                <a:cs typeface="Carlito"/>
              </a:rPr>
              <a:t>installation.</a:t>
            </a:r>
            <a:endParaRPr lang="en-GB" sz="2700" dirty="0">
              <a:latin typeface="Carlito"/>
              <a:cs typeface="Carlito"/>
            </a:endParaRPr>
          </a:p>
          <a:p>
            <a:pPr marL="748030" lvl="1" indent="-367665">
              <a:lnSpc>
                <a:spcPct val="150000"/>
              </a:lnSpc>
              <a:spcBef>
                <a:spcPts val="650"/>
              </a:spcBef>
              <a:buFont typeface="Times New Roman"/>
              <a:buChar char="•"/>
              <a:tabLst>
                <a:tab pos="747395" algn="l"/>
                <a:tab pos="748030" algn="l"/>
              </a:tabLst>
            </a:pPr>
            <a:r>
              <a:rPr lang="en-GB" sz="2700" spc="-20" dirty="0">
                <a:latin typeface="Carlito"/>
                <a:cs typeface="Carlito"/>
              </a:rPr>
              <a:t>Updates are transparent to </a:t>
            </a:r>
            <a:r>
              <a:rPr lang="en-GB" sz="2700" spc="-10" dirty="0">
                <a:latin typeface="Carlito"/>
                <a:cs typeface="Carlito"/>
              </a:rPr>
              <a:t>the</a:t>
            </a:r>
            <a:r>
              <a:rPr lang="en-GB" sz="2700" spc="-20" dirty="0">
                <a:latin typeface="Carlito"/>
                <a:cs typeface="Carlito"/>
              </a:rPr>
              <a:t> </a:t>
            </a:r>
            <a:r>
              <a:rPr lang="en-GB" sz="2700" spc="-10" dirty="0">
                <a:latin typeface="Carlito"/>
                <a:cs typeface="Carlito"/>
              </a:rPr>
              <a:t>user.</a:t>
            </a:r>
            <a:endParaRPr lang="en-GB" sz="2700" dirty="0">
              <a:latin typeface="Carlito"/>
              <a:cs typeface="Carlito"/>
            </a:endParaRPr>
          </a:p>
          <a:p>
            <a:pPr marL="748030" lvl="1" indent="-367665">
              <a:lnSpc>
                <a:spcPct val="150000"/>
              </a:lnSpc>
              <a:spcBef>
                <a:spcPts val="575"/>
              </a:spcBef>
              <a:buFont typeface="Times New Roman"/>
              <a:buChar char="•"/>
              <a:tabLst>
                <a:tab pos="747395" algn="l"/>
                <a:tab pos="748030" algn="l"/>
              </a:tabLst>
            </a:pPr>
            <a:r>
              <a:rPr lang="en-GB" sz="2700" spc="-10" dirty="0">
                <a:latin typeface="Carlito"/>
                <a:cs typeface="Carlito"/>
              </a:rPr>
              <a:t>User </a:t>
            </a:r>
            <a:r>
              <a:rPr lang="en-GB" sz="2700" spc="-15" dirty="0">
                <a:latin typeface="Carlito"/>
                <a:cs typeface="Carlito"/>
              </a:rPr>
              <a:t>can </a:t>
            </a:r>
            <a:r>
              <a:rPr lang="en-GB" sz="2700" spc="-10" dirty="0">
                <a:latin typeface="Carlito"/>
                <a:cs typeface="Carlito"/>
              </a:rPr>
              <a:t>access </a:t>
            </a:r>
            <a:r>
              <a:rPr lang="en-GB" sz="2700" spc="-15" dirty="0">
                <a:latin typeface="Carlito"/>
                <a:cs typeface="Carlito"/>
              </a:rPr>
              <a:t>application </a:t>
            </a:r>
            <a:r>
              <a:rPr lang="en-GB" sz="2700" spc="-20" dirty="0">
                <a:latin typeface="Carlito"/>
                <a:cs typeface="Carlito"/>
              </a:rPr>
              <a:t>from </a:t>
            </a:r>
            <a:r>
              <a:rPr lang="en-GB" sz="2700" spc="-25" dirty="0">
                <a:latin typeface="Carlito"/>
                <a:cs typeface="Carlito"/>
              </a:rPr>
              <a:t>any</a:t>
            </a:r>
            <a:r>
              <a:rPr lang="en-GB" sz="2700" spc="-50" dirty="0">
                <a:latin typeface="Carlito"/>
                <a:cs typeface="Carlito"/>
              </a:rPr>
              <a:t> </a:t>
            </a:r>
            <a:r>
              <a:rPr lang="en-GB" sz="2700" spc="-20" dirty="0">
                <a:latin typeface="Carlito"/>
                <a:cs typeface="Carlito"/>
              </a:rPr>
              <a:t>computer.</a:t>
            </a:r>
            <a:endParaRPr lang="en-GB" sz="2700" dirty="0">
              <a:latin typeface="Carlito"/>
              <a:cs typeface="Carlito"/>
            </a:endParaRPr>
          </a:p>
          <a:p>
            <a:pPr marL="380365" indent="-367665">
              <a:lnSpc>
                <a:spcPct val="150000"/>
              </a:lnSpc>
              <a:buClr>
                <a:srgbClr val="000000"/>
              </a:buClr>
              <a:buFont typeface="Times New Roman"/>
              <a:buChar char="•"/>
              <a:tabLst>
                <a:tab pos="379730" algn="l"/>
                <a:tab pos="380365" algn="l"/>
              </a:tabLst>
            </a:pPr>
            <a:r>
              <a:rPr lang="en-GB" sz="3000" spc="-10" dirty="0">
                <a:latin typeface="Carlito"/>
                <a:cs typeface="Carlito"/>
              </a:rPr>
              <a:t>Desktop</a:t>
            </a:r>
            <a:r>
              <a:rPr lang="en-GB" sz="3000" spc="5" dirty="0">
                <a:latin typeface="Carlito"/>
                <a:cs typeface="Carlito"/>
              </a:rPr>
              <a:t> </a:t>
            </a:r>
            <a:r>
              <a:rPr lang="en-GB" sz="3000" spc="-10" dirty="0">
                <a:latin typeface="Carlito"/>
                <a:cs typeface="Carlito"/>
              </a:rPr>
              <a:t>Applications</a:t>
            </a:r>
            <a:endParaRPr lang="en-GB" sz="3000" dirty="0">
              <a:latin typeface="Carlito"/>
              <a:cs typeface="Carlito"/>
            </a:endParaRPr>
          </a:p>
          <a:p>
            <a:pPr marL="748030" lvl="1" indent="-367665">
              <a:lnSpc>
                <a:spcPct val="150000"/>
              </a:lnSpc>
              <a:spcBef>
                <a:spcPts val="590"/>
              </a:spcBef>
              <a:buFont typeface="Times New Roman"/>
              <a:buChar char="•"/>
              <a:tabLst>
                <a:tab pos="747395" algn="l"/>
                <a:tab pos="748030" algn="l"/>
              </a:tabLst>
            </a:pPr>
            <a:r>
              <a:rPr lang="en-GB" sz="2700" spc="-15" dirty="0">
                <a:latin typeface="Carlito"/>
                <a:cs typeface="Carlito"/>
              </a:rPr>
              <a:t>Applications </a:t>
            </a:r>
            <a:r>
              <a:rPr lang="en-GB" sz="2700" spc="-20" dirty="0">
                <a:latin typeface="Carlito"/>
                <a:cs typeface="Carlito"/>
              </a:rPr>
              <a:t>must </a:t>
            </a:r>
            <a:r>
              <a:rPr lang="en-GB" sz="2700" spc="-10" dirty="0">
                <a:latin typeface="Carlito"/>
                <a:cs typeface="Carlito"/>
              </a:rPr>
              <a:t>be </a:t>
            </a:r>
            <a:r>
              <a:rPr lang="en-GB" sz="2700" spc="-15" dirty="0">
                <a:latin typeface="Carlito"/>
                <a:cs typeface="Carlito"/>
              </a:rPr>
              <a:t>installed </a:t>
            </a:r>
            <a:r>
              <a:rPr lang="en-GB" sz="2700" spc="-10" dirty="0">
                <a:latin typeface="Carlito"/>
                <a:cs typeface="Carlito"/>
              </a:rPr>
              <a:t>and</a:t>
            </a:r>
            <a:r>
              <a:rPr lang="en-GB" sz="2700" spc="-40" dirty="0">
                <a:latin typeface="Carlito"/>
                <a:cs typeface="Carlito"/>
              </a:rPr>
              <a:t> </a:t>
            </a:r>
            <a:r>
              <a:rPr lang="en-GB" sz="2700" spc="-15" dirty="0">
                <a:latin typeface="Carlito"/>
                <a:cs typeface="Carlito"/>
              </a:rPr>
              <a:t>maintained.</a:t>
            </a:r>
            <a:endParaRPr lang="en-GB" sz="2700" dirty="0">
              <a:latin typeface="Carlito"/>
              <a:cs typeface="Carlito"/>
            </a:endParaRPr>
          </a:p>
          <a:p>
            <a:pPr marL="748030" lvl="1" indent="-367665">
              <a:lnSpc>
                <a:spcPct val="150000"/>
              </a:lnSpc>
              <a:spcBef>
                <a:spcPts val="670"/>
              </a:spcBef>
              <a:buFont typeface="Times New Roman"/>
              <a:buChar char="•"/>
              <a:tabLst>
                <a:tab pos="747395" algn="l"/>
                <a:tab pos="748030" algn="l"/>
              </a:tabLst>
            </a:pPr>
            <a:r>
              <a:rPr lang="en-GB" sz="2700" spc="-5" dirty="0">
                <a:latin typeface="Carlito"/>
                <a:cs typeface="Carlito"/>
              </a:rPr>
              <a:t>Rich </a:t>
            </a:r>
            <a:r>
              <a:rPr lang="en-GB" sz="2700" spc="-10" dirty="0">
                <a:latin typeface="Carlito"/>
                <a:cs typeface="Carlito"/>
              </a:rPr>
              <a:t>user</a:t>
            </a:r>
            <a:r>
              <a:rPr lang="en-GB" sz="2700" spc="-35" dirty="0">
                <a:latin typeface="Carlito"/>
                <a:cs typeface="Carlito"/>
              </a:rPr>
              <a:t> </a:t>
            </a:r>
            <a:r>
              <a:rPr lang="en-GB" sz="2700" spc="-20" dirty="0">
                <a:latin typeface="Carlito"/>
                <a:cs typeface="Carlito"/>
              </a:rPr>
              <a:t>interface.</a:t>
            </a:r>
            <a:endParaRPr lang="en-GB" sz="3000" spc="-1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026515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831215"/>
          </a:xfrm>
        </p:spPr>
        <p:txBody>
          <a:bodyPr/>
          <a:lstStyle/>
          <a:p>
            <a:pPr algn="ctr"/>
            <a:r>
              <a:rPr lang="en-GB" b="1" dirty="0"/>
              <a:t>Typical Features of RIA’s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365" indent="-367665">
              <a:lnSpc>
                <a:spcPct val="100000"/>
              </a:lnSpc>
              <a:spcBef>
                <a:spcPts val="780"/>
              </a:spcBef>
              <a:buClr>
                <a:srgbClr val="000000"/>
              </a:buClr>
              <a:buFont typeface="Times New Roman"/>
              <a:buChar char="•"/>
              <a:tabLst>
                <a:tab pos="379730" algn="l"/>
                <a:tab pos="380365" algn="l"/>
              </a:tabLst>
            </a:pPr>
            <a:r>
              <a:rPr lang="en-GB" sz="3000" spc="-40" dirty="0">
                <a:latin typeface="Carlito"/>
                <a:cs typeface="Carlito"/>
              </a:rPr>
              <a:t>.</a:t>
            </a:r>
            <a:endParaRPr lang="en-GB" sz="3000" dirty="0">
              <a:latin typeface="Carlito"/>
              <a:cs typeface="Carlito"/>
            </a:endParaRPr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7D092D4F-14D2-633A-9F09-D0A99A43E020}"/>
              </a:ext>
            </a:extLst>
          </p:cNvPr>
          <p:cNvSpPr txBox="1"/>
          <p:nvPr/>
        </p:nvSpPr>
        <p:spPr>
          <a:xfrm>
            <a:off x="5153571" y="942466"/>
            <a:ext cx="3566160" cy="8312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97790" marR="346710" lvl="0" indent="0" algn="l" defTabSz="914400" rtl="0" eaLnBrk="1" fontAlgn="auto" latinLnBrk="0" hangingPunct="1">
              <a:lnSpc>
                <a:spcPts val="2400"/>
              </a:lnSpc>
              <a:spcBef>
                <a:spcPts val="8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Interactive </a:t>
            </a:r>
            <a:r>
              <a:rPr kumimoji="0" sz="21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user 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controls,  </a:t>
            </a:r>
            <a:r>
              <a:rPr kumimoji="0" sz="21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Moving 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1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zooming map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E5C65A49-BEE5-5459-F69A-9CBA0BC7E0BC}"/>
              </a:ext>
            </a:extLst>
          </p:cNvPr>
          <p:cNvSpPr/>
          <p:nvPr/>
        </p:nvSpPr>
        <p:spPr>
          <a:xfrm>
            <a:off x="2591612" y="1757819"/>
            <a:ext cx="3467100" cy="3046730"/>
          </a:xfrm>
          <a:custGeom>
            <a:avLst/>
            <a:gdLst/>
            <a:ahLst/>
            <a:cxnLst/>
            <a:rect l="l" t="t" r="r" b="b"/>
            <a:pathLst>
              <a:path w="3467100" h="3046729">
                <a:moveTo>
                  <a:pt x="96939" y="1396923"/>
                </a:moveTo>
                <a:lnTo>
                  <a:pt x="88392" y="1356982"/>
                </a:lnTo>
                <a:lnTo>
                  <a:pt x="48450" y="1365529"/>
                </a:lnTo>
                <a:lnTo>
                  <a:pt x="56997" y="1405483"/>
                </a:lnTo>
                <a:lnTo>
                  <a:pt x="96939" y="1396923"/>
                </a:lnTo>
                <a:close/>
              </a:path>
              <a:path w="3467100" h="3046729">
                <a:moveTo>
                  <a:pt x="114046" y="1476819"/>
                </a:moveTo>
                <a:lnTo>
                  <a:pt x="105498" y="1436878"/>
                </a:lnTo>
                <a:lnTo>
                  <a:pt x="65544" y="1445425"/>
                </a:lnTo>
                <a:lnTo>
                  <a:pt x="74104" y="1485366"/>
                </a:lnTo>
                <a:lnTo>
                  <a:pt x="114046" y="1476819"/>
                </a:lnTo>
                <a:close/>
              </a:path>
              <a:path w="3467100" h="3046729">
                <a:moveTo>
                  <a:pt x="119837" y="1308709"/>
                </a:moveTo>
                <a:lnTo>
                  <a:pt x="110705" y="1297292"/>
                </a:lnTo>
                <a:lnTo>
                  <a:pt x="34264" y="1201699"/>
                </a:lnTo>
                <a:lnTo>
                  <a:pt x="0" y="1334363"/>
                </a:lnTo>
                <a:lnTo>
                  <a:pt x="40982" y="1325587"/>
                </a:lnTo>
                <a:lnTo>
                  <a:pt x="119837" y="1308709"/>
                </a:lnTo>
                <a:close/>
              </a:path>
              <a:path w="3467100" h="3046729">
                <a:moveTo>
                  <a:pt x="131152" y="1556715"/>
                </a:moveTo>
                <a:lnTo>
                  <a:pt x="122593" y="1516761"/>
                </a:lnTo>
                <a:lnTo>
                  <a:pt x="82651" y="1525320"/>
                </a:lnTo>
                <a:lnTo>
                  <a:pt x="91198" y="1565262"/>
                </a:lnTo>
                <a:lnTo>
                  <a:pt x="131152" y="1556715"/>
                </a:lnTo>
                <a:close/>
              </a:path>
              <a:path w="3467100" h="3046729">
                <a:moveTo>
                  <a:pt x="148247" y="1636610"/>
                </a:moveTo>
                <a:lnTo>
                  <a:pt x="139700" y="1596656"/>
                </a:lnTo>
                <a:lnTo>
                  <a:pt x="99758" y="1605216"/>
                </a:lnTo>
                <a:lnTo>
                  <a:pt x="108305" y="1645158"/>
                </a:lnTo>
                <a:lnTo>
                  <a:pt x="148247" y="1636610"/>
                </a:lnTo>
                <a:close/>
              </a:path>
              <a:path w="3467100" h="3046729">
                <a:moveTo>
                  <a:pt x="165354" y="1716493"/>
                </a:moveTo>
                <a:lnTo>
                  <a:pt x="156806" y="1676552"/>
                </a:lnTo>
                <a:lnTo>
                  <a:pt x="116852" y="1685099"/>
                </a:lnTo>
                <a:lnTo>
                  <a:pt x="125412" y="1725053"/>
                </a:lnTo>
                <a:lnTo>
                  <a:pt x="165354" y="1716493"/>
                </a:lnTo>
                <a:close/>
              </a:path>
              <a:path w="3467100" h="3046729">
                <a:moveTo>
                  <a:pt x="182460" y="1796389"/>
                </a:moveTo>
                <a:lnTo>
                  <a:pt x="173901" y="1756448"/>
                </a:lnTo>
                <a:lnTo>
                  <a:pt x="133959" y="1764995"/>
                </a:lnTo>
                <a:lnTo>
                  <a:pt x="142506" y="1804949"/>
                </a:lnTo>
                <a:lnTo>
                  <a:pt x="182460" y="1796389"/>
                </a:lnTo>
                <a:close/>
              </a:path>
              <a:path w="3467100" h="3046729">
                <a:moveTo>
                  <a:pt x="199567" y="1876285"/>
                </a:moveTo>
                <a:lnTo>
                  <a:pt x="191008" y="1836343"/>
                </a:lnTo>
                <a:lnTo>
                  <a:pt x="151066" y="1844890"/>
                </a:lnTo>
                <a:lnTo>
                  <a:pt x="159613" y="1884832"/>
                </a:lnTo>
                <a:lnTo>
                  <a:pt x="199567" y="1876285"/>
                </a:lnTo>
                <a:close/>
              </a:path>
              <a:path w="3467100" h="3046729">
                <a:moveTo>
                  <a:pt x="216662" y="1956181"/>
                </a:moveTo>
                <a:lnTo>
                  <a:pt x="208114" y="1916226"/>
                </a:lnTo>
                <a:lnTo>
                  <a:pt x="168160" y="1924786"/>
                </a:lnTo>
                <a:lnTo>
                  <a:pt x="176720" y="1964728"/>
                </a:lnTo>
                <a:lnTo>
                  <a:pt x="216662" y="1956181"/>
                </a:lnTo>
                <a:close/>
              </a:path>
              <a:path w="3467100" h="3046729">
                <a:moveTo>
                  <a:pt x="233768" y="2036076"/>
                </a:moveTo>
                <a:lnTo>
                  <a:pt x="225221" y="1996122"/>
                </a:lnTo>
                <a:lnTo>
                  <a:pt x="185267" y="2004682"/>
                </a:lnTo>
                <a:lnTo>
                  <a:pt x="193814" y="2044623"/>
                </a:lnTo>
                <a:lnTo>
                  <a:pt x="233768" y="2036076"/>
                </a:lnTo>
                <a:close/>
              </a:path>
              <a:path w="3467100" h="3046729">
                <a:moveTo>
                  <a:pt x="250875" y="2115959"/>
                </a:moveTo>
                <a:lnTo>
                  <a:pt x="242316" y="2076018"/>
                </a:lnTo>
                <a:lnTo>
                  <a:pt x="202374" y="2084565"/>
                </a:lnTo>
                <a:lnTo>
                  <a:pt x="210921" y="2124519"/>
                </a:lnTo>
                <a:lnTo>
                  <a:pt x="250875" y="2115959"/>
                </a:lnTo>
                <a:close/>
              </a:path>
              <a:path w="3467100" h="3046729">
                <a:moveTo>
                  <a:pt x="267970" y="2195855"/>
                </a:moveTo>
                <a:lnTo>
                  <a:pt x="259422" y="2155914"/>
                </a:lnTo>
                <a:lnTo>
                  <a:pt x="219481" y="2164461"/>
                </a:lnTo>
                <a:lnTo>
                  <a:pt x="228028" y="2204415"/>
                </a:lnTo>
                <a:lnTo>
                  <a:pt x="267970" y="2195855"/>
                </a:lnTo>
                <a:close/>
              </a:path>
              <a:path w="3467100" h="3046729">
                <a:moveTo>
                  <a:pt x="285076" y="2275751"/>
                </a:moveTo>
                <a:lnTo>
                  <a:pt x="276529" y="2235809"/>
                </a:lnTo>
                <a:lnTo>
                  <a:pt x="236575" y="2244356"/>
                </a:lnTo>
                <a:lnTo>
                  <a:pt x="245135" y="2284298"/>
                </a:lnTo>
                <a:lnTo>
                  <a:pt x="285076" y="2275751"/>
                </a:lnTo>
                <a:close/>
              </a:path>
              <a:path w="3467100" h="3046729">
                <a:moveTo>
                  <a:pt x="302183" y="2355646"/>
                </a:moveTo>
                <a:lnTo>
                  <a:pt x="293624" y="2315692"/>
                </a:lnTo>
                <a:lnTo>
                  <a:pt x="253682" y="2324252"/>
                </a:lnTo>
                <a:lnTo>
                  <a:pt x="262229" y="2364194"/>
                </a:lnTo>
                <a:lnTo>
                  <a:pt x="302183" y="2355646"/>
                </a:lnTo>
                <a:close/>
              </a:path>
              <a:path w="3467100" h="3046729">
                <a:moveTo>
                  <a:pt x="319278" y="2435542"/>
                </a:moveTo>
                <a:lnTo>
                  <a:pt x="310730" y="2395588"/>
                </a:lnTo>
                <a:lnTo>
                  <a:pt x="270789" y="2404148"/>
                </a:lnTo>
                <a:lnTo>
                  <a:pt x="279336" y="2444089"/>
                </a:lnTo>
                <a:lnTo>
                  <a:pt x="319278" y="2435542"/>
                </a:lnTo>
                <a:close/>
              </a:path>
              <a:path w="3467100" h="3046729">
                <a:moveTo>
                  <a:pt x="336384" y="2515425"/>
                </a:moveTo>
                <a:lnTo>
                  <a:pt x="327837" y="2475484"/>
                </a:lnTo>
                <a:lnTo>
                  <a:pt x="287883" y="2484031"/>
                </a:lnTo>
                <a:lnTo>
                  <a:pt x="296443" y="2523998"/>
                </a:lnTo>
                <a:lnTo>
                  <a:pt x="336384" y="2515425"/>
                </a:lnTo>
                <a:close/>
              </a:path>
              <a:path w="3467100" h="3046729">
                <a:moveTo>
                  <a:pt x="353491" y="2595321"/>
                </a:moveTo>
                <a:lnTo>
                  <a:pt x="344932" y="2555379"/>
                </a:lnTo>
                <a:lnTo>
                  <a:pt x="304990" y="2563926"/>
                </a:lnTo>
                <a:lnTo>
                  <a:pt x="313537" y="2603881"/>
                </a:lnTo>
                <a:lnTo>
                  <a:pt x="353491" y="2595321"/>
                </a:lnTo>
                <a:close/>
              </a:path>
              <a:path w="3467100" h="3046729">
                <a:moveTo>
                  <a:pt x="370586" y="2675217"/>
                </a:moveTo>
                <a:lnTo>
                  <a:pt x="362038" y="2635275"/>
                </a:lnTo>
                <a:lnTo>
                  <a:pt x="322097" y="2643822"/>
                </a:lnTo>
                <a:lnTo>
                  <a:pt x="330644" y="2683764"/>
                </a:lnTo>
                <a:lnTo>
                  <a:pt x="370586" y="2675217"/>
                </a:lnTo>
                <a:close/>
              </a:path>
              <a:path w="3467100" h="3046729">
                <a:moveTo>
                  <a:pt x="387692" y="2755112"/>
                </a:moveTo>
                <a:lnTo>
                  <a:pt x="379145" y="2715158"/>
                </a:lnTo>
                <a:lnTo>
                  <a:pt x="339191" y="2723718"/>
                </a:lnTo>
                <a:lnTo>
                  <a:pt x="347751" y="2763659"/>
                </a:lnTo>
                <a:lnTo>
                  <a:pt x="387692" y="2755112"/>
                </a:lnTo>
                <a:close/>
              </a:path>
              <a:path w="3467100" h="3046729">
                <a:moveTo>
                  <a:pt x="404799" y="2835008"/>
                </a:moveTo>
                <a:lnTo>
                  <a:pt x="396240" y="2795054"/>
                </a:lnTo>
                <a:lnTo>
                  <a:pt x="356298" y="2803614"/>
                </a:lnTo>
                <a:lnTo>
                  <a:pt x="364845" y="2843555"/>
                </a:lnTo>
                <a:lnTo>
                  <a:pt x="404799" y="2835008"/>
                </a:lnTo>
                <a:close/>
              </a:path>
              <a:path w="3467100" h="3046729">
                <a:moveTo>
                  <a:pt x="421906" y="2914891"/>
                </a:moveTo>
                <a:lnTo>
                  <a:pt x="413346" y="2874949"/>
                </a:lnTo>
                <a:lnTo>
                  <a:pt x="373405" y="2883497"/>
                </a:lnTo>
                <a:lnTo>
                  <a:pt x="381952" y="2923451"/>
                </a:lnTo>
                <a:lnTo>
                  <a:pt x="421906" y="2914891"/>
                </a:lnTo>
                <a:close/>
              </a:path>
              <a:path w="3467100" h="3046729">
                <a:moveTo>
                  <a:pt x="2394788" y="669290"/>
                </a:moveTo>
                <a:lnTo>
                  <a:pt x="2381389" y="657352"/>
                </a:lnTo>
                <a:lnTo>
                  <a:pt x="2364282" y="642099"/>
                </a:lnTo>
                <a:lnTo>
                  <a:pt x="2368804" y="637032"/>
                </a:lnTo>
                <a:lnTo>
                  <a:pt x="2338324" y="609854"/>
                </a:lnTo>
                <a:lnTo>
                  <a:pt x="2333802" y="614921"/>
                </a:lnTo>
                <a:lnTo>
                  <a:pt x="2303310" y="587730"/>
                </a:lnTo>
                <a:lnTo>
                  <a:pt x="2267483" y="719988"/>
                </a:lnTo>
                <a:lnTo>
                  <a:pt x="2394788" y="669290"/>
                </a:lnTo>
                <a:close/>
              </a:path>
              <a:path w="3467100" h="3046729">
                <a:moveTo>
                  <a:pt x="2423185" y="576059"/>
                </a:moveTo>
                <a:lnTo>
                  <a:pt x="2392692" y="548868"/>
                </a:lnTo>
                <a:lnTo>
                  <a:pt x="2365502" y="579361"/>
                </a:lnTo>
                <a:lnTo>
                  <a:pt x="2395994" y="606552"/>
                </a:lnTo>
                <a:lnTo>
                  <a:pt x="2423185" y="576059"/>
                </a:lnTo>
                <a:close/>
              </a:path>
              <a:path w="3467100" h="3046729">
                <a:moveTo>
                  <a:pt x="2477554" y="515073"/>
                </a:moveTo>
                <a:lnTo>
                  <a:pt x="2447061" y="487883"/>
                </a:lnTo>
                <a:lnTo>
                  <a:pt x="2419870" y="518375"/>
                </a:lnTo>
                <a:lnTo>
                  <a:pt x="2450363" y="545566"/>
                </a:lnTo>
                <a:lnTo>
                  <a:pt x="2477554" y="515073"/>
                </a:lnTo>
                <a:close/>
              </a:path>
              <a:path w="3467100" h="3046729">
                <a:moveTo>
                  <a:pt x="2531922" y="454088"/>
                </a:moveTo>
                <a:lnTo>
                  <a:pt x="2501430" y="426897"/>
                </a:lnTo>
                <a:lnTo>
                  <a:pt x="2474252" y="457390"/>
                </a:lnTo>
                <a:lnTo>
                  <a:pt x="2504744" y="484581"/>
                </a:lnTo>
                <a:lnTo>
                  <a:pt x="2531922" y="454088"/>
                </a:lnTo>
                <a:close/>
              </a:path>
              <a:path w="3467100" h="3046729">
                <a:moveTo>
                  <a:pt x="2586304" y="393103"/>
                </a:moveTo>
                <a:lnTo>
                  <a:pt x="2555811" y="365912"/>
                </a:lnTo>
                <a:lnTo>
                  <a:pt x="2528620" y="396405"/>
                </a:lnTo>
                <a:lnTo>
                  <a:pt x="2559113" y="423595"/>
                </a:lnTo>
                <a:lnTo>
                  <a:pt x="2586304" y="393103"/>
                </a:lnTo>
                <a:close/>
              </a:path>
              <a:path w="3467100" h="3046729">
                <a:moveTo>
                  <a:pt x="2640673" y="332117"/>
                </a:moveTo>
                <a:lnTo>
                  <a:pt x="2610180" y="304927"/>
                </a:lnTo>
                <a:lnTo>
                  <a:pt x="2582989" y="335419"/>
                </a:lnTo>
                <a:lnTo>
                  <a:pt x="2613482" y="362610"/>
                </a:lnTo>
                <a:lnTo>
                  <a:pt x="2640673" y="332117"/>
                </a:lnTo>
                <a:close/>
              </a:path>
              <a:path w="3467100" h="3046729">
                <a:moveTo>
                  <a:pt x="2695041" y="271132"/>
                </a:moveTo>
                <a:lnTo>
                  <a:pt x="2664549" y="243941"/>
                </a:lnTo>
                <a:lnTo>
                  <a:pt x="2637358" y="274434"/>
                </a:lnTo>
                <a:lnTo>
                  <a:pt x="2667851" y="301625"/>
                </a:lnTo>
                <a:lnTo>
                  <a:pt x="2695041" y="271132"/>
                </a:lnTo>
                <a:close/>
              </a:path>
              <a:path w="3467100" h="3046729">
                <a:moveTo>
                  <a:pt x="2749410" y="210146"/>
                </a:moveTo>
                <a:lnTo>
                  <a:pt x="2718917" y="182956"/>
                </a:lnTo>
                <a:lnTo>
                  <a:pt x="2691739" y="213448"/>
                </a:lnTo>
                <a:lnTo>
                  <a:pt x="2722232" y="240639"/>
                </a:lnTo>
                <a:lnTo>
                  <a:pt x="2749410" y="210146"/>
                </a:lnTo>
                <a:close/>
              </a:path>
              <a:path w="3467100" h="3046729">
                <a:moveTo>
                  <a:pt x="2803791" y="149161"/>
                </a:moveTo>
                <a:lnTo>
                  <a:pt x="2773299" y="121970"/>
                </a:lnTo>
                <a:lnTo>
                  <a:pt x="2746108" y="152463"/>
                </a:lnTo>
                <a:lnTo>
                  <a:pt x="2776601" y="179654"/>
                </a:lnTo>
                <a:lnTo>
                  <a:pt x="2803791" y="149161"/>
                </a:lnTo>
                <a:close/>
              </a:path>
              <a:path w="3467100" h="3046729">
                <a:moveTo>
                  <a:pt x="2858160" y="88176"/>
                </a:moveTo>
                <a:lnTo>
                  <a:pt x="2827667" y="60985"/>
                </a:lnTo>
                <a:lnTo>
                  <a:pt x="2800477" y="91478"/>
                </a:lnTo>
                <a:lnTo>
                  <a:pt x="2830969" y="118668"/>
                </a:lnTo>
                <a:lnTo>
                  <a:pt x="2858160" y="88176"/>
                </a:lnTo>
                <a:close/>
              </a:path>
              <a:path w="3467100" h="3046729">
                <a:moveTo>
                  <a:pt x="2912529" y="27190"/>
                </a:moveTo>
                <a:lnTo>
                  <a:pt x="2882036" y="0"/>
                </a:lnTo>
                <a:lnTo>
                  <a:pt x="2854845" y="30492"/>
                </a:lnTo>
                <a:lnTo>
                  <a:pt x="2885338" y="57683"/>
                </a:lnTo>
                <a:lnTo>
                  <a:pt x="2912529" y="27190"/>
                </a:lnTo>
                <a:close/>
              </a:path>
              <a:path w="3467100" h="3046729">
                <a:moveTo>
                  <a:pt x="3288690" y="3006318"/>
                </a:moveTo>
                <a:lnTo>
                  <a:pt x="3248825" y="2997403"/>
                </a:lnTo>
                <a:lnTo>
                  <a:pt x="3239909" y="3037268"/>
                </a:lnTo>
                <a:lnTo>
                  <a:pt x="3279775" y="3046184"/>
                </a:lnTo>
                <a:lnTo>
                  <a:pt x="3288690" y="3006318"/>
                </a:lnTo>
                <a:close/>
              </a:path>
              <a:path w="3467100" h="3046729">
                <a:moveTo>
                  <a:pt x="3306521" y="2926588"/>
                </a:moveTo>
                <a:lnTo>
                  <a:pt x="3266656" y="2917672"/>
                </a:lnTo>
                <a:lnTo>
                  <a:pt x="3257740" y="2957538"/>
                </a:lnTo>
                <a:lnTo>
                  <a:pt x="3297605" y="2966453"/>
                </a:lnTo>
                <a:lnTo>
                  <a:pt x="3306521" y="2926588"/>
                </a:lnTo>
                <a:close/>
              </a:path>
              <a:path w="3467100" h="3046729">
                <a:moveTo>
                  <a:pt x="3324364" y="2846857"/>
                </a:moveTo>
                <a:lnTo>
                  <a:pt x="3284499" y="2837942"/>
                </a:lnTo>
                <a:lnTo>
                  <a:pt x="3275584" y="2877807"/>
                </a:lnTo>
                <a:lnTo>
                  <a:pt x="3315449" y="2886722"/>
                </a:lnTo>
                <a:lnTo>
                  <a:pt x="3324364" y="2846857"/>
                </a:lnTo>
                <a:close/>
              </a:path>
              <a:path w="3467100" h="3046729">
                <a:moveTo>
                  <a:pt x="3342195" y="2767126"/>
                </a:moveTo>
                <a:lnTo>
                  <a:pt x="3302330" y="2758198"/>
                </a:lnTo>
                <a:lnTo>
                  <a:pt x="3293414" y="2798064"/>
                </a:lnTo>
                <a:lnTo>
                  <a:pt x="3333280" y="2806992"/>
                </a:lnTo>
                <a:lnTo>
                  <a:pt x="3342195" y="2767126"/>
                </a:lnTo>
                <a:close/>
              </a:path>
              <a:path w="3467100" h="3046729">
                <a:moveTo>
                  <a:pt x="3360026" y="2687383"/>
                </a:moveTo>
                <a:lnTo>
                  <a:pt x="3320161" y="2678468"/>
                </a:lnTo>
                <a:lnTo>
                  <a:pt x="3311245" y="2718333"/>
                </a:lnTo>
                <a:lnTo>
                  <a:pt x="3351111" y="2727248"/>
                </a:lnTo>
                <a:lnTo>
                  <a:pt x="3360026" y="2687383"/>
                </a:lnTo>
                <a:close/>
              </a:path>
              <a:path w="3467100" h="3046729">
                <a:moveTo>
                  <a:pt x="3377869" y="2607653"/>
                </a:moveTo>
                <a:lnTo>
                  <a:pt x="3338004" y="2598737"/>
                </a:lnTo>
                <a:lnTo>
                  <a:pt x="3329089" y="2638602"/>
                </a:lnTo>
                <a:lnTo>
                  <a:pt x="3368954" y="2647518"/>
                </a:lnTo>
                <a:lnTo>
                  <a:pt x="3377869" y="2607653"/>
                </a:lnTo>
                <a:close/>
              </a:path>
              <a:path w="3467100" h="3046729">
                <a:moveTo>
                  <a:pt x="3395700" y="2527935"/>
                </a:moveTo>
                <a:lnTo>
                  <a:pt x="3355835" y="2519019"/>
                </a:lnTo>
                <a:lnTo>
                  <a:pt x="3346920" y="2558872"/>
                </a:lnTo>
                <a:lnTo>
                  <a:pt x="3386785" y="2567787"/>
                </a:lnTo>
                <a:lnTo>
                  <a:pt x="3395700" y="2527935"/>
                </a:lnTo>
                <a:close/>
              </a:path>
              <a:path w="3467100" h="3046729">
                <a:moveTo>
                  <a:pt x="3413531" y="2448191"/>
                </a:moveTo>
                <a:lnTo>
                  <a:pt x="3373666" y="2439276"/>
                </a:lnTo>
                <a:lnTo>
                  <a:pt x="3364750" y="2479154"/>
                </a:lnTo>
                <a:lnTo>
                  <a:pt x="3404616" y="2488069"/>
                </a:lnTo>
                <a:lnTo>
                  <a:pt x="3413531" y="2448191"/>
                </a:lnTo>
                <a:close/>
              </a:path>
              <a:path w="3467100" h="3046729">
                <a:moveTo>
                  <a:pt x="3466503" y="2398522"/>
                </a:moveTo>
                <a:lnTo>
                  <a:pt x="3457105" y="2360752"/>
                </a:lnTo>
                <a:lnTo>
                  <a:pt x="3433457" y="2265540"/>
                </a:lnTo>
                <a:lnTo>
                  <a:pt x="3346907" y="2371763"/>
                </a:lnTo>
                <a:lnTo>
                  <a:pt x="3386772" y="2380691"/>
                </a:lnTo>
                <a:lnTo>
                  <a:pt x="3382594" y="2399411"/>
                </a:lnTo>
                <a:lnTo>
                  <a:pt x="3422459" y="2408326"/>
                </a:lnTo>
                <a:lnTo>
                  <a:pt x="3426637" y="2389606"/>
                </a:lnTo>
                <a:lnTo>
                  <a:pt x="3466503" y="2398522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56B0A3-51C3-C82E-CEA8-84B73771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886794"/>
            <a:ext cx="11204382" cy="3912213"/>
          </a:xfrm>
          <a:prstGeom prst="rect">
            <a:avLst/>
          </a:prstGeom>
        </p:spPr>
      </p:pic>
      <p:grpSp>
        <p:nvGrpSpPr>
          <p:cNvPr id="25" name="object 19">
            <a:extLst>
              <a:ext uri="{FF2B5EF4-FFF2-40B4-BE49-F238E27FC236}">
                <a16:creationId xmlns:a16="http://schemas.microsoft.com/office/drawing/2014/main" id="{0376627D-5E31-2673-DEB4-D56BD664D1FF}"/>
              </a:ext>
            </a:extLst>
          </p:cNvPr>
          <p:cNvGrpSpPr/>
          <p:nvPr/>
        </p:nvGrpSpPr>
        <p:grpSpPr>
          <a:xfrm>
            <a:off x="4946092" y="4818011"/>
            <a:ext cx="4989830" cy="1413510"/>
            <a:chOff x="4441787" y="4763515"/>
            <a:chExt cx="4989830" cy="1413510"/>
          </a:xfrm>
        </p:grpSpPr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CD41A1E0-6137-DDF0-37E5-3E2BF7E93B4A}"/>
                </a:ext>
              </a:extLst>
            </p:cNvPr>
            <p:cNvSpPr/>
            <p:nvPr/>
          </p:nvSpPr>
          <p:spPr>
            <a:xfrm>
              <a:off x="4447184" y="4768913"/>
              <a:ext cx="4979035" cy="1402715"/>
            </a:xfrm>
            <a:custGeom>
              <a:avLst/>
              <a:gdLst/>
              <a:ahLst/>
              <a:cxnLst/>
              <a:rect l="l" t="t" r="r" b="b"/>
              <a:pathLst>
                <a:path w="4979034" h="1402714">
                  <a:moveTo>
                    <a:pt x="4978793" y="0"/>
                  </a:moveTo>
                  <a:lnTo>
                    <a:pt x="0" y="0"/>
                  </a:lnTo>
                  <a:lnTo>
                    <a:pt x="0" y="1402562"/>
                  </a:lnTo>
                  <a:lnTo>
                    <a:pt x="4978793" y="1402562"/>
                  </a:lnTo>
                  <a:lnTo>
                    <a:pt x="4978793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bject 21">
              <a:extLst>
                <a:ext uri="{FF2B5EF4-FFF2-40B4-BE49-F238E27FC236}">
                  <a16:creationId xmlns:a16="http://schemas.microsoft.com/office/drawing/2014/main" id="{674AB0DB-E850-11D5-2B16-1130B7030E7F}"/>
                </a:ext>
              </a:extLst>
            </p:cNvPr>
            <p:cNvSpPr/>
            <p:nvPr/>
          </p:nvSpPr>
          <p:spPr>
            <a:xfrm>
              <a:off x="4447184" y="4768913"/>
              <a:ext cx="4979035" cy="1402715"/>
            </a:xfrm>
            <a:custGeom>
              <a:avLst/>
              <a:gdLst/>
              <a:ahLst/>
              <a:cxnLst/>
              <a:rect l="l" t="t" r="r" b="b"/>
              <a:pathLst>
                <a:path w="4979034" h="1402714">
                  <a:moveTo>
                    <a:pt x="0" y="0"/>
                  </a:moveTo>
                  <a:lnTo>
                    <a:pt x="4978796" y="0"/>
                  </a:lnTo>
                  <a:lnTo>
                    <a:pt x="4978796" y="1402573"/>
                  </a:lnTo>
                  <a:lnTo>
                    <a:pt x="0" y="1402573"/>
                  </a:lnTo>
                  <a:lnTo>
                    <a:pt x="0" y="0"/>
                  </a:lnTo>
                  <a:close/>
                </a:path>
              </a:pathLst>
            </a:custGeom>
            <a:ln w="10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object 22">
            <a:extLst>
              <a:ext uri="{FF2B5EF4-FFF2-40B4-BE49-F238E27FC236}">
                <a16:creationId xmlns:a16="http://schemas.microsoft.com/office/drawing/2014/main" id="{09EB28CB-0770-09E0-84AC-0C5FD3B529B7}"/>
              </a:ext>
            </a:extLst>
          </p:cNvPr>
          <p:cNvSpPr txBox="1"/>
          <p:nvPr/>
        </p:nvSpPr>
        <p:spPr>
          <a:xfrm>
            <a:off x="5036833" y="5030863"/>
            <a:ext cx="472884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46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retrieved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interactively</a:t>
            </a: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ts val="24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server without 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refreshing entire  </a:t>
            </a:r>
            <a:r>
              <a:rPr kumimoji="0" sz="21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 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(new </a:t>
            </a:r>
            <a:r>
              <a:rPr kumimoji="0" sz="21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map 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as </a:t>
            </a:r>
            <a:r>
              <a:rPr kumimoji="0" sz="21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map 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sz="2100" b="0" i="0" u="none" strike="noStrike" kern="1200" cap="none" spc="7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moved)</a:t>
            </a: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9" name="object 8">
            <a:extLst>
              <a:ext uri="{FF2B5EF4-FFF2-40B4-BE49-F238E27FC236}">
                <a16:creationId xmlns:a16="http://schemas.microsoft.com/office/drawing/2014/main" id="{A2E764A2-C061-3D92-C591-FED7B00487AB}"/>
              </a:ext>
            </a:extLst>
          </p:cNvPr>
          <p:cNvGrpSpPr/>
          <p:nvPr/>
        </p:nvGrpSpPr>
        <p:grpSpPr>
          <a:xfrm>
            <a:off x="928829" y="4763806"/>
            <a:ext cx="3235960" cy="2042795"/>
            <a:chOff x="928829" y="4763806"/>
            <a:chExt cx="3235960" cy="2042795"/>
          </a:xfrm>
        </p:grpSpPr>
        <p:sp>
          <p:nvSpPr>
            <p:cNvPr id="30" name="object 9">
              <a:extLst>
                <a:ext uri="{FF2B5EF4-FFF2-40B4-BE49-F238E27FC236}">
                  <a16:creationId xmlns:a16="http://schemas.microsoft.com/office/drawing/2014/main" id="{5CFADBAD-E428-642E-B3B7-CAED1A4667A4}"/>
                </a:ext>
              </a:extLst>
            </p:cNvPr>
            <p:cNvSpPr/>
            <p:nvPr/>
          </p:nvSpPr>
          <p:spPr>
            <a:xfrm>
              <a:off x="933936" y="4768913"/>
              <a:ext cx="3225800" cy="2032635"/>
            </a:xfrm>
            <a:custGeom>
              <a:avLst/>
              <a:gdLst/>
              <a:ahLst/>
              <a:cxnLst/>
              <a:rect l="l" t="t" r="r" b="b"/>
              <a:pathLst>
                <a:path w="3225800" h="2032634">
                  <a:moveTo>
                    <a:pt x="3225580" y="0"/>
                  </a:moveTo>
                  <a:lnTo>
                    <a:pt x="0" y="0"/>
                  </a:lnTo>
                  <a:lnTo>
                    <a:pt x="0" y="2032364"/>
                  </a:lnTo>
                  <a:lnTo>
                    <a:pt x="3225580" y="2032364"/>
                  </a:lnTo>
                  <a:lnTo>
                    <a:pt x="322558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bject 10">
              <a:extLst>
                <a:ext uri="{FF2B5EF4-FFF2-40B4-BE49-F238E27FC236}">
                  <a16:creationId xmlns:a16="http://schemas.microsoft.com/office/drawing/2014/main" id="{1E844062-1AAF-8B62-30B6-CF973B4427D6}"/>
                </a:ext>
              </a:extLst>
            </p:cNvPr>
            <p:cNvSpPr/>
            <p:nvPr/>
          </p:nvSpPr>
          <p:spPr>
            <a:xfrm>
              <a:off x="933936" y="4768913"/>
              <a:ext cx="3225800" cy="2032635"/>
            </a:xfrm>
            <a:custGeom>
              <a:avLst/>
              <a:gdLst/>
              <a:ahLst/>
              <a:cxnLst/>
              <a:rect l="l" t="t" r="r" b="b"/>
              <a:pathLst>
                <a:path w="3225800" h="2032634">
                  <a:moveTo>
                    <a:pt x="0" y="0"/>
                  </a:moveTo>
                  <a:lnTo>
                    <a:pt x="3225575" y="0"/>
                  </a:lnTo>
                  <a:lnTo>
                    <a:pt x="3225575" y="2032374"/>
                  </a:lnTo>
                  <a:lnTo>
                    <a:pt x="0" y="2032374"/>
                  </a:lnTo>
                  <a:lnTo>
                    <a:pt x="0" y="0"/>
                  </a:lnTo>
                  <a:close/>
                </a:path>
              </a:pathLst>
            </a:custGeom>
            <a:ln w="10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object 17">
            <a:extLst>
              <a:ext uri="{FF2B5EF4-FFF2-40B4-BE49-F238E27FC236}">
                <a16:creationId xmlns:a16="http://schemas.microsoft.com/office/drawing/2014/main" id="{7E3C521B-7CC3-BED5-6C66-918589CF331C}"/>
              </a:ext>
            </a:extLst>
          </p:cNvPr>
          <p:cNvSpPr txBox="1"/>
          <p:nvPr/>
        </p:nvSpPr>
        <p:spPr>
          <a:xfrm>
            <a:off x="933936" y="4768913"/>
            <a:ext cx="3225800" cy="1783822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marL="97790" marR="625475" lvl="0" indent="0" algn="l" defTabSz="914400" rtl="0" eaLnBrk="1" fontAlgn="auto" latinLnBrk="0" hangingPunct="1">
              <a:lnSpc>
                <a:spcPts val="2400"/>
              </a:lnSpc>
              <a:spcBef>
                <a:spcPts val="20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Partial page</a:t>
            </a:r>
            <a:r>
              <a:rPr kumimoji="0" sz="2100" b="0" i="0" u="none" strike="noStrike" kern="1200" cap="none" spc="-6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updates  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1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dynamic  forms(multi-purpose</a:t>
            </a: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7790" marR="77470" lvl="0" indent="0" algn="l" defTabSz="914400" rtl="0" eaLnBrk="1" fontAlgn="auto" latinLnBrk="0" hangingPunct="1">
              <a:lnSpc>
                <a:spcPts val="23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panel, input boxes 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added  </a:t>
            </a:r>
            <a:r>
              <a:rPr kumimoji="0" sz="21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dynamically)</a:t>
            </a: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67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History of The Internet, 1970’s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3"/>
            <a:ext cx="10515600" cy="1603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1973, The TCP/IP communications  protocols were developed for the  ARPANET by computer scientists Robert Kahn and </a:t>
            </a:r>
            <a:r>
              <a:rPr lang="en-GB" dirty="0" err="1"/>
              <a:t>Vint</a:t>
            </a:r>
            <a:r>
              <a:rPr lang="en-GB" dirty="0"/>
              <a:t> Cerf.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DA1D1E-75A1-4654-B8DC-F0F5447531F6}"/>
              </a:ext>
            </a:extLst>
          </p:cNvPr>
          <p:cNvSpPr txBox="1">
            <a:spLocks/>
          </p:cNvSpPr>
          <p:nvPr/>
        </p:nvSpPr>
        <p:spPr>
          <a:xfrm>
            <a:off x="838200" y="2971798"/>
            <a:ext cx="10515600" cy="1619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ARPA developed the TCP and IP  protocols and the ARPANET evolved  into today’s Internet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585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844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8000" dirty="0"/>
              <a:t>Web Development 3</a:t>
            </a:r>
          </a:p>
          <a:p>
            <a:pPr marL="0" indent="0" algn="ctr">
              <a:buNone/>
            </a:pPr>
            <a:r>
              <a:rPr lang="en-GB" sz="8000" dirty="0"/>
              <a:t>Lab (Intro)</a:t>
            </a:r>
            <a:endParaRPr lang="en-IE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8F2DC-6D5B-301B-BB23-BBA2B3119BED}"/>
              </a:ext>
            </a:extLst>
          </p:cNvPr>
          <p:cNvSpPr txBox="1"/>
          <p:nvPr/>
        </p:nvSpPr>
        <p:spPr>
          <a:xfrm>
            <a:off x="0" y="499456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Ashley Cahill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ashley.cahill@tus.ie</a:t>
            </a:r>
            <a:endParaRPr kumimoji="0" lang="en-I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524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Learning Outcomes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Describe Webservers</a:t>
            </a:r>
          </a:p>
          <a:p>
            <a:pPr>
              <a:lnSpc>
                <a:spcPct val="150000"/>
              </a:lnSpc>
            </a:pPr>
            <a:r>
              <a:rPr lang="en-GB" dirty="0"/>
              <a:t>Describe XAMPP</a:t>
            </a:r>
          </a:p>
          <a:p>
            <a:pPr>
              <a:lnSpc>
                <a:spcPct val="150000"/>
              </a:lnSpc>
            </a:pPr>
            <a:r>
              <a:rPr lang="en-GB" dirty="0"/>
              <a:t>Install XAMPP</a:t>
            </a:r>
          </a:p>
          <a:p>
            <a:pPr>
              <a:lnSpc>
                <a:spcPct val="150000"/>
              </a:lnSpc>
            </a:pPr>
            <a:r>
              <a:rPr lang="en-GB" dirty="0"/>
              <a:t>Install NetBeans</a:t>
            </a:r>
          </a:p>
          <a:p>
            <a:pPr>
              <a:lnSpc>
                <a:spcPct val="150000"/>
              </a:lnSpc>
            </a:pPr>
            <a:r>
              <a:rPr lang="en-GB" dirty="0"/>
              <a:t>Install MySQL</a:t>
            </a:r>
          </a:p>
        </p:txBody>
      </p:sp>
    </p:spTree>
    <p:extLst>
      <p:ext uri="{BB962C8B-B14F-4D97-AF65-F5344CB8AC3E}">
        <p14:creationId xmlns:p14="http://schemas.microsoft.com/office/powerpoint/2010/main" val="1946744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Web Servers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 web server accepts and fulfils requests from clients for static content (i.e., HTML pages, files, images, and videos) from a website.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EE4FC6-75EF-45D8-A1D8-48479EE6EF0D}"/>
              </a:ext>
            </a:extLst>
          </p:cNvPr>
          <p:cNvSpPr txBox="1">
            <a:spLocks/>
          </p:cNvSpPr>
          <p:nvPr/>
        </p:nvSpPr>
        <p:spPr>
          <a:xfrm>
            <a:off x="838200" y="3517650"/>
            <a:ext cx="10515600" cy="212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servers handle HTTP requests and responses only.</a:t>
            </a:r>
          </a:p>
        </p:txBody>
      </p:sp>
    </p:spTree>
    <p:extLst>
      <p:ext uri="{BB962C8B-B14F-4D97-AF65-F5344CB8AC3E}">
        <p14:creationId xmlns:p14="http://schemas.microsoft.com/office/powerpoint/2010/main" val="2980958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Application Servers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An application server exposes business logic to the clients, which generates dynamic content. It is a software framework that transforms data to provide the specialized functionality offered by a business, service, or application. </a:t>
            </a:r>
            <a:br>
              <a:rPr lang="en-GB" dirty="0"/>
            </a:br>
            <a:br>
              <a:rPr lang="en-GB" dirty="0"/>
            </a:br>
            <a:r>
              <a:rPr lang="en-GB" sz="1900" dirty="0"/>
              <a:t>(www.educative.io/answers/web-server-vs-application-server)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086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Web Servers vs Application Server</a:t>
            </a:r>
            <a:endParaRPr lang="en-I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328B2-6D04-F3F4-3255-26A5A35B5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01" y="1287194"/>
            <a:ext cx="8201797" cy="512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71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XAMPP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96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Developed in 2002.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8F3626-D52C-4D87-8819-DB3C3EF71433}"/>
              </a:ext>
            </a:extLst>
          </p:cNvPr>
          <p:cNvSpPr txBox="1">
            <a:spLocks/>
          </p:cNvSpPr>
          <p:nvPr/>
        </p:nvSpPr>
        <p:spPr>
          <a:xfrm>
            <a:off x="838200" y="2645229"/>
            <a:ext cx="10515600" cy="1567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XAMPP is an abbreviation for cross-platform, Apache, MySQL, PHP and Perl.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1A971-D5F2-469F-9A1B-24191D2BDF7F}"/>
              </a:ext>
            </a:extLst>
          </p:cNvPr>
          <p:cNvSpPr txBox="1">
            <a:spLocks/>
          </p:cNvSpPr>
          <p:nvPr/>
        </p:nvSpPr>
        <p:spPr>
          <a:xfrm>
            <a:off x="838200" y="4072165"/>
            <a:ext cx="10515600" cy="156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Free and open-source cross-platform web server solution stack package developed by Apache Friends.</a:t>
            </a:r>
          </a:p>
        </p:txBody>
      </p:sp>
    </p:spTree>
    <p:extLst>
      <p:ext uri="{BB962C8B-B14F-4D97-AF65-F5344CB8AC3E}">
        <p14:creationId xmlns:p14="http://schemas.microsoft.com/office/powerpoint/2010/main" val="1642959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XAMPP Installation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hlinkClick r:id="rId2"/>
              </a:rPr>
              <a:t>www.apachefriends.org/download.html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Executable installer.</a:t>
            </a:r>
          </a:p>
          <a:p>
            <a:pPr>
              <a:lnSpc>
                <a:spcPct val="150000"/>
              </a:lnSpc>
            </a:pPr>
            <a:r>
              <a:rPr lang="en-GB" dirty="0"/>
              <a:t>Available for Windows, Linux and OS X download/installation.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Also available for direct install on Software Centre in Labs </a:t>
            </a:r>
          </a:p>
        </p:txBody>
      </p:sp>
    </p:spTree>
    <p:extLst>
      <p:ext uri="{BB962C8B-B14F-4D97-AF65-F5344CB8AC3E}">
        <p14:creationId xmlns:p14="http://schemas.microsoft.com/office/powerpoint/2010/main" val="17469406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NetBeans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949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NetBeans is an integrated development environment for Java, C++, </a:t>
            </a:r>
            <a:br>
              <a:rPr lang="en-GB" dirty="0"/>
            </a:br>
            <a:r>
              <a:rPr lang="en-GB" dirty="0"/>
              <a:t>HTML/JavaScript and PHP.</a:t>
            </a:r>
          </a:p>
          <a:p>
            <a:pPr>
              <a:lnSpc>
                <a:spcPct val="150000"/>
              </a:lnSpc>
            </a:pPr>
            <a:r>
              <a:rPr lang="en-GB" dirty="0"/>
              <a:t>Free and open source.</a:t>
            </a:r>
          </a:p>
          <a:p>
            <a:pPr>
              <a:lnSpc>
                <a:spcPct val="150000"/>
              </a:lnSpc>
            </a:pPr>
            <a:r>
              <a:rPr lang="en-GB" dirty="0"/>
              <a:t>Started as a student project at Charles University in Prague in 1996.</a:t>
            </a:r>
          </a:p>
        </p:txBody>
      </p:sp>
    </p:spTree>
    <p:extLst>
      <p:ext uri="{BB962C8B-B14F-4D97-AF65-F5344CB8AC3E}">
        <p14:creationId xmlns:p14="http://schemas.microsoft.com/office/powerpoint/2010/main" val="6599394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NetBeans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949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1999, bought by Sun Microsystems.</a:t>
            </a:r>
          </a:p>
          <a:p>
            <a:pPr>
              <a:lnSpc>
                <a:spcPct val="150000"/>
              </a:lnSpc>
            </a:pPr>
            <a:r>
              <a:rPr lang="en-GB" dirty="0"/>
              <a:t>2000, Sun Microsystems acquired by Oracle.</a:t>
            </a:r>
          </a:p>
          <a:p>
            <a:pPr>
              <a:lnSpc>
                <a:spcPct val="150000"/>
              </a:lnSpc>
            </a:pPr>
            <a:r>
              <a:rPr lang="en-GB" dirty="0"/>
              <a:t>2016, Oracle donated to Apache Software Foundation and rebranded as Apache NetBeans.</a:t>
            </a:r>
          </a:p>
        </p:txBody>
      </p:sp>
    </p:spTree>
    <p:extLst>
      <p:ext uri="{BB962C8B-B14F-4D97-AF65-F5344CB8AC3E}">
        <p14:creationId xmlns:p14="http://schemas.microsoft.com/office/powerpoint/2010/main" val="21082096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/>
              <a:t>NetBeans Installation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949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hlinkClick r:id="rId3"/>
              </a:rPr>
              <a:t>https://netbeans.apache.org/download/index.html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Also available as direct install in labs via Software Centre</a:t>
            </a:r>
          </a:p>
        </p:txBody>
      </p:sp>
    </p:spTree>
    <p:extLst>
      <p:ext uri="{BB962C8B-B14F-4D97-AF65-F5344CB8AC3E}">
        <p14:creationId xmlns:p14="http://schemas.microsoft.com/office/powerpoint/2010/main" val="111357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History of The Internet, 1980’s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7"/>
            <a:ext cx="10515600" cy="16033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1982, Dave Farber of the University of Delaware builds a network of dial-up phone lines – </a:t>
            </a:r>
            <a:r>
              <a:rPr lang="en-GB" dirty="0" err="1"/>
              <a:t>PhoneNet</a:t>
            </a:r>
            <a:r>
              <a:rPr lang="en-GB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9604EF-891E-49B2-AC55-B4678EA95342}"/>
              </a:ext>
            </a:extLst>
          </p:cNvPr>
          <p:cNvSpPr txBox="1">
            <a:spLocks/>
          </p:cNvSpPr>
          <p:nvPr/>
        </p:nvSpPr>
        <p:spPr>
          <a:xfrm>
            <a:off x="838200" y="2769734"/>
            <a:ext cx="10515600" cy="160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PhoneNet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connected to ARPANET and the first commercial network,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Telenet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A73395-A716-4A2A-B8A3-1F04AE8B0902}"/>
              </a:ext>
            </a:extLst>
          </p:cNvPr>
          <p:cNvSpPr txBox="1">
            <a:spLocks/>
          </p:cNvSpPr>
          <p:nvPr/>
        </p:nvSpPr>
        <p:spPr>
          <a:xfrm>
            <a:off x="838200" y="4373109"/>
            <a:ext cx="10515600" cy="2359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3Com announces Ethernet products for both computer workstations and personal computers; this allows for the establishment of local area networks (LANs).</a:t>
            </a:r>
          </a:p>
        </p:txBody>
      </p:sp>
    </p:spTree>
    <p:extLst>
      <p:ext uri="{BB962C8B-B14F-4D97-AF65-F5344CB8AC3E}">
        <p14:creationId xmlns:p14="http://schemas.microsoft.com/office/powerpoint/2010/main" val="278730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History of The Internet, 1980’s (contd.)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23"/>
            <a:ext cx="10515600" cy="21655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Paul Mockapetris, Jon </a:t>
            </a:r>
            <a:r>
              <a:rPr lang="en-GB" dirty="0" err="1"/>
              <a:t>Postel</a:t>
            </a:r>
            <a:r>
              <a:rPr lang="en-GB" dirty="0"/>
              <a:t> and Craig Partridge create the Domain Name System, which uses domain names to manage the increasing number of users on the internet.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884DC6-DF14-4E71-B90D-C495D746DCF4}"/>
              </a:ext>
            </a:extLst>
          </p:cNvPr>
          <p:cNvSpPr txBox="1">
            <a:spLocks/>
          </p:cNvSpPr>
          <p:nvPr/>
        </p:nvSpPr>
        <p:spPr>
          <a:xfrm>
            <a:off x="838200" y="3505177"/>
            <a:ext cx="10515600" cy="2089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1985, the first domain is registered: symbolics.com </a:t>
            </a:r>
          </a:p>
        </p:txBody>
      </p:sp>
    </p:spTree>
    <p:extLst>
      <p:ext uri="{BB962C8B-B14F-4D97-AF65-F5344CB8AC3E}">
        <p14:creationId xmlns:p14="http://schemas.microsoft.com/office/powerpoint/2010/main" val="16639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History of The Internet, 1990’s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762"/>
            <a:ext cx="10515600" cy="19653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1990, Tim Berners-Lee of CERN (the European Organization for nuclear Research)  began to develop a technology for sharing  information via hyperlinked text documents.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65D305-EAE2-420B-9729-6D767105A98D}"/>
              </a:ext>
            </a:extLst>
          </p:cNvPr>
          <p:cNvSpPr txBox="1">
            <a:spLocks/>
          </p:cNvSpPr>
          <p:nvPr/>
        </p:nvSpPr>
        <p:spPr>
          <a:xfrm>
            <a:off x="838200" y="3866972"/>
            <a:ext cx="10515600" cy="136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Berners-Lee also wrote the  Hypertext Transfer Protocol (HTTP) and Uniform Resource Locator (URL)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7D30D-C1F0-4855-943A-10EF12AC8A05}"/>
              </a:ext>
            </a:extLst>
          </p:cNvPr>
          <p:cNvSpPr txBox="1">
            <a:spLocks/>
          </p:cNvSpPr>
          <p:nvPr/>
        </p:nvSpPr>
        <p:spPr>
          <a:xfrm>
            <a:off x="838200" y="3115087"/>
            <a:ext cx="10515600" cy="75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HyperText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Markup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Language (HTML) was born. </a:t>
            </a:r>
          </a:p>
        </p:txBody>
      </p:sp>
    </p:spTree>
    <p:extLst>
      <p:ext uri="{BB962C8B-B14F-4D97-AF65-F5344CB8AC3E}">
        <p14:creationId xmlns:p14="http://schemas.microsoft.com/office/powerpoint/2010/main" val="316795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History of The Internet, 1990’s (contd.)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7813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ARPANET is decommissioned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12A3A4-A8F9-4E34-806A-4BB85C4EA48C}"/>
              </a:ext>
            </a:extLst>
          </p:cNvPr>
          <p:cNvSpPr txBox="1">
            <a:spLocks/>
          </p:cNvSpPr>
          <p:nvPr/>
        </p:nvSpPr>
        <p:spPr>
          <a:xfrm>
            <a:off x="838200" y="3988616"/>
            <a:ext cx="10515600" cy="106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team  that developed </a:t>
            </a:r>
            <a:r>
              <a:rPr kumimoji="0" lang="en-GB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Mosaic, </a:t>
            </a:r>
            <a:r>
              <a:rPr kumimoji="0" lang="en-GB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went on </a:t>
            </a:r>
            <a:r>
              <a:rPr kumimoji="0" lang="en-GB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lang="en-GB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found</a:t>
            </a:r>
            <a:r>
              <a:rPr kumimoji="0" lang="en-GB" sz="280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lang="en-GB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Netscape.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1A9068-40FB-4AD2-8B1D-9713B55994C6}"/>
              </a:ext>
            </a:extLst>
          </p:cNvPr>
          <p:cNvSpPr txBox="1">
            <a:spLocks/>
          </p:cNvSpPr>
          <p:nvPr/>
        </p:nvSpPr>
        <p:spPr>
          <a:xfrm>
            <a:off x="838200" y="2121036"/>
            <a:ext cx="10515600" cy="78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first incarnation of the World Wide Web is born!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AE8006-F22D-403C-B9F8-964B0DB777D7}"/>
              </a:ext>
            </a:extLst>
          </p:cNvPr>
          <p:cNvSpPr txBox="1">
            <a:spLocks/>
          </p:cNvSpPr>
          <p:nvPr/>
        </p:nvSpPr>
        <p:spPr>
          <a:xfrm>
            <a:off x="838200" y="3054826"/>
            <a:ext cx="10515600" cy="78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1993, </a:t>
            </a:r>
            <a:r>
              <a:rPr kumimoji="0" lang="en-GB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lang="en-GB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Mosaic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browser is released. </a:t>
            </a:r>
          </a:p>
        </p:txBody>
      </p:sp>
    </p:spTree>
    <p:extLst>
      <p:ext uri="{BB962C8B-B14F-4D97-AF65-F5344CB8AC3E}">
        <p14:creationId xmlns:p14="http://schemas.microsoft.com/office/powerpoint/2010/main" val="214382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History of The Internet, Netscape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7"/>
            <a:ext cx="10515600" cy="7749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spc="10" dirty="0">
                <a:latin typeface="Carlito"/>
                <a:cs typeface="Carlito"/>
              </a:rPr>
              <a:t>The team  that developed </a:t>
            </a:r>
            <a:r>
              <a:rPr lang="en-GB" sz="2800" spc="15" dirty="0">
                <a:latin typeface="Carlito"/>
                <a:cs typeface="Carlito"/>
              </a:rPr>
              <a:t>Mosaic, </a:t>
            </a:r>
            <a:r>
              <a:rPr lang="en-GB" sz="2800" spc="5" dirty="0">
                <a:latin typeface="Carlito"/>
                <a:cs typeface="Carlito"/>
              </a:rPr>
              <a:t>went on </a:t>
            </a:r>
            <a:r>
              <a:rPr lang="en-GB" sz="2800" spc="-5" dirty="0">
                <a:latin typeface="Carlito"/>
                <a:cs typeface="Carlito"/>
              </a:rPr>
              <a:t>to </a:t>
            </a:r>
            <a:r>
              <a:rPr lang="en-GB" sz="2800" spc="5" dirty="0">
                <a:latin typeface="Carlito"/>
                <a:cs typeface="Carlito"/>
              </a:rPr>
              <a:t>found</a:t>
            </a:r>
            <a:r>
              <a:rPr lang="en-GB" sz="2800" spc="140" dirty="0">
                <a:latin typeface="Carlito"/>
                <a:cs typeface="Carlito"/>
              </a:rPr>
              <a:t> </a:t>
            </a:r>
            <a:r>
              <a:rPr lang="en-GB" sz="2800" spc="15" dirty="0">
                <a:latin typeface="Carlito"/>
                <a:cs typeface="Carlito"/>
              </a:rPr>
              <a:t>Netscape.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078241DC-8CFF-EFB3-4D65-A88A5F71E7B0}"/>
              </a:ext>
            </a:extLst>
          </p:cNvPr>
          <p:cNvSpPr/>
          <p:nvPr/>
        </p:nvSpPr>
        <p:spPr>
          <a:xfrm>
            <a:off x="1800262" y="1962150"/>
            <a:ext cx="7629487" cy="4629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19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2033</Words>
  <Application>Microsoft Office PowerPoint</Application>
  <PresentationFormat>Widescreen</PresentationFormat>
  <Paragraphs>276</Paragraphs>
  <Slides>49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Carlito</vt:lpstr>
      <vt:lpstr>Courier New</vt:lpstr>
      <vt:lpstr>Times New Roman</vt:lpstr>
      <vt:lpstr>Office Theme</vt:lpstr>
      <vt:lpstr>PowerPoint Presentation</vt:lpstr>
      <vt:lpstr>Learning Outcomes</vt:lpstr>
      <vt:lpstr>History of The Internet</vt:lpstr>
      <vt:lpstr>History of The Internet, 1970’s</vt:lpstr>
      <vt:lpstr>History of The Internet, 1980’s</vt:lpstr>
      <vt:lpstr>History of The Internet, 1980’s (contd.)</vt:lpstr>
      <vt:lpstr>History of The Internet, 1990’s</vt:lpstr>
      <vt:lpstr>History of The Internet, 1990’s (contd.)</vt:lpstr>
      <vt:lpstr>History of The Internet, Netscape</vt:lpstr>
      <vt:lpstr>History of The Internet, W3C</vt:lpstr>
      <vt:lpstr>History of The Internet, W3C (contd.)</vt:lpstr>
      <vt:lpstr>History of The Internet, Timeline</vt:lpstr>
      <vt:lpstr>Architecture of The Internet</vt:lpstr>
      <vt:lpstr>Architecture of (typical) Web Application</vt:lpstr>
      <vt:lpstr>Processing a Static Web Page</vt:lpstr>
      <vt:lpstr>Processing a Static Web Page</vt:lpstr>
      <vt:lpstr>HTTP Request/Response</vt:lpstr>
      <vt:lpstr>Processing a Dynamic Web Page</vt:lpstr>
      <vt:lpstr>Server Side Technologies</vt:lpstr>
      <vt:lpstr>Database Technologies</vt:lpstr>
      <vt:lpstr>Web 1.0</vt:lpstr>
      <vt:lpstr>What is Web 2.0</vt:lpstr>
      <vt:lpstr>Web 2.0</vt:lpstr>
      <vt:lpstr>Characteristics of Web 2.0</vt:lpstr>
      <vt:lpstr>Characteristics of Web 2.0</vt:lpstr>
      <vt:lpstr>Web 3.0</vt:lpstr>
      <vt:lpstr>Features of Web 3.0</vt:lpstr>
      <vt:lpstr>Features of Web 3.0</vt:lpstr>
      <vt:lpstr>Features of Web 3.0</vt:lpstr>
      <vt:lpstr>Features of Web 3.0</vt:lpstr>
      <vt:lpstr>Features of Web 3.0</vt:lpstr>
      <vt:lpstr>Rich Internet Applications</vt:lpstr>
      <vt:lpstr>Benefits of RIA’s</vt:lpstr>
      <vt:lpstr>RIA Technologies</vt:lpstr>
      <vt:lpstr>RIA Technologies - AJAX</vt:lpstr>
      <vt:lpstr>Client/Server Role - RIA</vt:lpstr>
      <vt:lpstr>Client/Server Role – RIA (contd.)</vt:lpstr>
      <vt:lpstr>Web vs Desktop Applications</vt:lpstr>
      <vt:lpstr>Typical Features of RIA’s</vt:lpstr>
      <vt:lpstr>PowerPoint Presentation</vt:lpstr>
      <vt:lpstr>Learning Outcomes</vt:lpstr>
      <vt:lpstr>Web Servers</vt:lpstr>
      <vt:lpstr>Application Servers</vt:lpstr>
      <vt:lpstr>Web Servers vs Application Server</vt:lpstr>
      <vt:lpstr>XAMPP</vt:lpstr>
      <vt:lpstr>XAMPP Installation</vt:lpstr>
      <vt:lpstr>NetBeans</vt:lpstr>
      <vt:lpstr>NetBeans</vt:lpstr>
      <vt:lpstr>NetBeans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</dc:creator>
  <cp:lastModifiedBy>Ashley Cahill</cp:lastModifiedBy>
  <cp:revision>44</cp:revision>
  <dcterms:created xsi:type="dcterms:W3CDTF">2022-07-07T18:13:36Z</dcterms:created>
  <dcterms:modified xsi:type="dcterms:W3CDTF">2023-09-12T07:49:50Z</dcterms:modified>
</cp:coreProperties>
</file>