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62" r:id="rId3"/>
    <p:sldId id="375" r:id="rId4"/>
    <p:sldId id="259" r:id="rId5"/>
    <p:sldId id="368" r:id="rId6"/>
    <p:sldId id="367" r:id="rId7"/>
    <p:sldId id="261" r:id="rId8"/>
    <p:sldId id="292" r:id="rId9"/>
    <p:sldId id="328" r:id="rId10"/>
    <p:sldId id="329" r:id="rId11"/>
    <p:sldId id="331" r:id="rId12"/>
    <p:sldId id="349" r:id="rId13"/>
    <p:sldId id="263" r:id="rId14"/>
    <p:sldId id="293" r:id="rId15"/>
    <p:sldId id="294" r:id="rId16"/>
    <p:sldId id="295" r:id="rId17"/>
    <p:sldId id="264" r:id="rId18"/>
    <p:sldId id="296" r:id="rId19"/>
    <p:sldId id="297" r:id="rId20"/>
    <p:sldId id="298" r:id="rId21"/>
    <p:sldId id="334" r:id="rId22"/>
    <p:sldId id="308" r:id="rId23"/>
    <p:sldId id="307" r:id="rId24"/>
    <p:sldId id="312" r:id="rId25"/>
    <p:sldId id="357" r:id="rId26"/>
    <p:sldId id="369" r:id="rId27"/>
    <p:sldId id="370" r:id="rId28"/>
    <p:sldId id="371" r:id="rId29"/>
    <p:sldId id="265" r:id="rId30"/>
    <p:sldId id="300" r:id="rId31"/>
    <p:sldId id="299" r:id="rId32"/>
    <p:sldId id="335" r:id="rId33"/>
    <p:sldId id="336" r:id="rId34"/>
    <p:sldId id="301" r:id="rId35"/>
    <p:sldId id="302" r:id="rId36"/>
    <p:sldId id="266" r:id="rId37"/>
    <p:sldId id="303" r:id="rId38"/>
    <p:sldId id="304" r:id="rId39"/>
    <p:sldId id="305" r:id="rId40"/>
    <p:sldId id="269" r:id="rId41"/>
    <p:sldId id="306" r:id="rId42"/>
    <p:sldId id="270" r:id="rId43"/>
    <p:sldId id="309" r:id="rId44"/>
    <p:sldId id="332" r:id="rId45"/>
    <p:sldId id="311" r:id="rId46"/>
    <p:sldId id="333" r:id="rId47"/>
    <p:sldId id="358" r:id="rId48"/>
    <p:sldId id="372" r:id="rId49"/>
    <p:sldId id="373" r:id="rId50"/>
    <p:sldId id="37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4033" autoAdjust="0"/>
  </p:normalViewPr>
  <p:slideViewPr>
    <p:cSldViewPr snapToGrid="0">
      <p:cViewPr varScale="1">
        <p:scale>
          <a:sx n="54" d="100"/>
          <a:sy n="54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9ABF-DAE6-4878-9783-291142040275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E736C-9B80-4620-BE22-6195430F1D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54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92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376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401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500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961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886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18/09/2023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vox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Introduction to PHP - 1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PHP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2000 – PHP 4.0 released.</a:t>
            </a:r>
          </a:p>
          <a:p>
            <a:pPr>
              <a:lnSpc>
                <a:spcPct val="150000"/>
              </a:lnSpc>
            </a:pPr>
            <a:r>
              <a:rPr lang="en-GB" dirty="0"/>
              <a:t>Included a rewrite of the core engine.</a:t>
            </a:r>
          </a:p>
          <a:p>
            <a:pPr>
              <a:lnSpc>
                <a:spcPct val="150000"/>
              </a:lnSpc>
            </a:pPr>
            <a:r>
              <a:rPr lang="en-GB" dirty="0"/>
              <a:t>Core engine renamed ZEND engine.</a:t>
            </a:r>
          </a:p>
          <a:p>
            <a:pPr>
              <a:lnSpc>
                <a:spcPct val="150000"/>
              </a:lnSpc>
            </a:pPr>
            <a:r>
              <a:rPr lang="en-GB" dirty="0"/>
              <a:t>Minor releases between 2000 and 2004.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72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PHP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2004 – PHP 5.0 released.</a:t>
            </a:r>
          </a:p>
          <a:p>
            <a:pPr>
              <a:lnSpc>
                <a:spcPct val="150000"/>
              </a:lnSpc>
            </a:pPr>
            <a:r>
              <a:rPr lang="en-GB" dirty="0"/>
              <a:t>Update to ZEND engine 2.0.</a:t>
            </a:r>
          </a:p>
          <a:p>
            <a:pPr>
              <a:lnSpc>
                <a:spcPct val="150000"/>
              </a:lnSpc>
            </a:pPr>
            <a:r>
              <a:rPr lang="en-GB" dirty="0"/>
              <a:t>Minor version 5.5 released with support for 64-bit build</a:t>
            </a:r>
          </a:p>
          <a:p>
            <a:pPr>
              <a:lnSpc>
                <a:spcPct val="150000"/>
              </a:lnSpc>
            </a:pPr>
            <a:r>
              <a:rPr lang="en-GB" dirty="0"/>
              <a:t>PHP 6 – Issue with UNICODE. Not enough Dev Support</a:t>
            </a:r>
          </a:p>
          <a:p>
            <a:pPr>
              <a:lnSpc>
                <a:spcPct val="150000"/>
              </a:lnSpc>
            </a:pPr>
            <a:r>
              <a:rPr lang="en-GB" dirty="0"/>
              <a:t>Non-UNICODE featured back ported to PHP 5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0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PHP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2007 – PHP 7.0 released.</a:t>
            </a:r>
          </a:p>
          <a:p>
            <a:pPr>
              <a:lnSpc>
                <a:spcPct val="150000"/>
              </a:lnSpc>
            </a:pPr>
            <a:r>
              <a:rPr lang="en-GB" dirty="0"/>
              <a:t>Update to ZEND engine 3.0.</a:t>
            </a:r>
          </a:p>
          <a:p>
            <a:pPr>
              <a:lnSpc>
                <a:spcPct val="150000"/>
              </a:lnSpc>
            </a:pPr>
            <a:r>
              <a:rPr lang="en-GB" dirty="0"/>
              <a:t>Just In Time Compilation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06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Overview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PHP is a recursive acronym for "PHP: Hypertext </a:t>
            </a:r>
            <a:r>
              <a:rPr lang="en-GB" dirty="0" err="1"/>
              <a:t>Preprocessor</a:t>
            </a:r>
            <a:r>
              <a:rPr lang="en-GB" dirty="0"/>
              <a:t>".</a:t>
            </a:r>
          </a:p>
          <a:p>
            <a:pPr>
              <a:lnSpc>
                <a:spcPct val="150000"/>
              </a:lnSpc>
            </a:pPr>
            <a:r>
              <a:rPr lang="en-GB" dirty="0"/>
              <a:t>PHP is a general-purpose scripting language geared toward web development.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sz="2800" spc="-20" dirty="0">
                <a:latin typeface="Calibri"/>
                <a:cs typeface="Calibri"/>
              </a:rPr>
              <a:t>Server side </a:t>
            </a:r>
            <a:r>
              <a:rPr lang="en-GB" sz="2800" spc="-25" dirty="0">
                <a:latin typeface="Calibri"/>
                <a:cs typeface="Calibri"/>
              </a:rPr>
              <a:t>scripting language that </a:t>
            </a:r>
            <a:r>
              <a:rPr lang="en-GB" sz="2800" spc="-10" dirty="0">
                <a:latin typeface="Calibri"/>
                <a:cs typeface="Calibri"/>
              </a:rPr>
              <a:t>is </a:t>
            </a:r>
            <a:r>
              <a:rPr lang="en-GB" sz="2800" spc="-25" dirty="0">
                <a:latin typeface="Calibri"/>
                <a:cs typeface="Calibri"/>
              </a:rPr>
              <a:t>embedded </a:t>
            </a:r>
            <a:r>
              <a:rPr lang="en-GB" sz="2800" spc="-10" dirty="0">
                <a:latin typeface="Calibri"/>
                <a:cs typeface="Calibri"/>
              </a:rPr>
              <a:t>in </a:t>
            </a:r>
            <a:r>
              <a:rPr lang="en-GB" sz="2800" spc="-25" dirty="0">
                <a:latin typeface="Calibri"/>
                <a:cs typeface="Calibri"/>
              </a:rPr>
              <a:t>HTML.</a:t>
            </a:r>
          </a:p>
          <a:p>
            <a:pPr>
              <a:lnSpc>
                <a:spcPct val="150000"/>
              </a:lnSpc>
            </a:pPr>
            <a:r>
              <a:rPr lang="en-GB" sz="2800" spc="-10" dirty="0">
                <a:latin typeface="Calibri"/>
                <a:cs typeface="Calibri"/>
              </a:rPr>
              <a:t>It is </a:t>
            </a:r>
            <a:r>
              <a:rPr lang="en-GB" sz="2800" spc="-35" dirty="0">
                <a:latin typeface="Calibri"/>
                <a:cs typeface="Calibri"/>
              </a:rPr>
              <a:t>integrated </a:t>
            </a:r>
            <a:r>
              <a:rPr lang="en-GB" sz="2800" spc="-15" dirty="0">
                <a:latin typeface="Calibri"/>
                <a:cs typeface="Calibri"/>
              </a:rPr>
              <a:t>with </a:t>
            </a:r>
            <a:r>
              <a:rPr lang="en-GB" sz="2800" dirty="0">
                <a:latin typeface="Calibri"/>
                <a:cs typeface="Calibri"/>
              </a:rPr>
              <a:t>a </a:t>
            </a:r>
            <a:r>
              <a:rPr lang="en-GB" sz="2800" spc="-25" dirty="0">
                <a:latin typeface="Calibri"/>
                <a:cs typeface="Calibri"/>
              </a:rPr>
              <a:t>number </a:t>
            </a:r>
            <a:r>
              <a:rPr lang="en-GB" sz="2800" spc="-10" dirty="0">
                <a:latin typeface="Calibri"/>
                <a:cs typeface="Calibri"/>
              </a:rPr>
              <a:t>of </a:t>
            </a:r>
            <a:r>
              <a:rPr lang="en-GB" sz="2800" spc="-25" dirty="0">
                <a:latin typeface="Calibri"/>
                <a:cs typeface="Calibri"/>
              </a:rPr>
              <a:t>popular databases, including </a:t>
            </a:r>
            <a:br>
              <a:rPr lang="en-GB" sz="2800" spc="-25" dirty="0">
                <a:latin typeface="Calibri"/>
                <a:cs typeface="Calibri"/>
              </a:rPr>
            </a:br>
            <a:r>
              <a:rPr lang="en-GB" sz="2800" spc="-20" dirty="0">
                <a:latin typeface="Calibri"/>
                <a:cs typeface="Calibri"/>
              </a:rPr>
              <a:t>MySQL,  </a:t>
            </a:r>
            <a:r>
              <a:rPr lang="en-GB" sz="2800" spc="-30" dirty="0">
                <a:latin typeface="Calibri"/>
                <a:cs typeface="Calibri"/>
              </a:rPr>
              <a:t>PostgreSQL, </a:t>
            </a:r>
            <a:r>
              <a:rPr lang="en-GB" sz="2800" spc="-25" dirty="0">
                <a:latin typeface="Calibri"/>
                <a:cs typeface="Calibri"/>
              </a:rPr>
              <a:t>Oracle</a:t>
            </a:r>
            <a:r>
              <a:rPr lang="en-GB" sz="2800" spc="-30" dirty="0">
                <a:latin typeface="Calibri"/>
                <a:cs typeface="Calibri"/>
              </a:rPr>
              <a:t> </a:t>
            </a:r>
            <a:r>
              <a:rPr lang="en-GB" sz="2800" spc="-20" dirty="0">
                <a:latin typeface="Calibri"/>
                <a:cs typeface="Calibri"/>
              </a:rPr>
              <a:t>and </a:t>
            </a:r>
            <a:r>
              <a:rPr lang="en-GB" sz="2800" spc="-25" dirty="0">
                <a:latin typeface="Calibri"/>
                <a:cs typeface="Calibri"/>
              </a:rPr>
              <a:t>Microsoft </a:t>
            </a:r>
            <a:r>
              <a:rPr lang="en-GB" sz="2800" spc="-20" dirty="0">
                <a:latin typeface="Calibri"/>
                <a:cs typeface="Calibri"/>
              </a:rPr>
              <a:t>SQL</a:t>
            </a:r>
            <a:r>
              <a:rPr lang="en-GB" sz="2800" spc="10" dirty="0">
                <a:latin typeface="Calibri"/>
                <a:cs typeface="Calibri"/>
              </a:rPr>
              <a:t> </a:t>
            </a:r>
            <a:r>
              <a:rPr lang="en-GB" sz="2800" spc="-55" dirty="0">
                <a:latin typeface="Calibri"/>
                <a:cs typeface="Calibri"/>
              </a:rPr>
              <a:t>Server.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30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Overview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spc="-15" dirty="0">
                <a:latin typeface="Calibri"/>
                <a:cs typeface="Calibri"/>
              </a:rPr>
              <a:t>PHP </a:t>
            </a:r>
            <a:r>
              <a:rPr lang="en-GB" sz="2800" spc="-20" dirty="0">
                <a:latin typeface="Calibri"/>
                <a:cs typeface="Calibri"/>
              </a:rPr>
              <a:t>supports </a:t>
            </a:r>
            <a:r>
              <a:rPr lang="en-GB" sz="2800" dirty="0">
                <a:latin typeface="Calibri"/>
                <a:cs typeface="Calibri"/>
              </a:rPr>
              <a:t>a </a:t>
            </a:r>
            <a:r>
              <a:rPr lang="en-GB" sz="2800" spc="-30" dirty="0">
                <a:latin typeface="Calibri"/>
                <a:cs typeface="Calibri"/>
              </a:rPr>
              <a:t>large </a:t>
            </a:r>
            <a:r>
              <a:rPr lang="en-GB" sz="2800" spc="-25" dirty="0">
                <a:latin typeface="Calibri"/>
                <a:cs typeface="Calibri"/>
              </a:rPr>
              <a:t>number </a:t>
            </a:r>
            <a:r>
              <a:rPr lang="en-GB" sz="2800" spc="-10" dirty="0">
                <a:latin typeface="Calibri"/>
                <a:cs typeface="Calibri"/>
              </a:rPr>
              <a:t>of </a:t>
            </a:r>
            <a:r>
              <a:rPr lang="en-GB" sz="2800" spc="-20" dirty="0">
                <a:latin typeface="Calibri"/>
                <a:cs typeface="Calibri"/>
              </a:rPr>
              <a:t>major </a:t>
            </a:r>
            <a:r>
              <a:rPr lang="en-GB" sz="2800" spc="-30" dirty="0">
                <a:latin typeface="Calibri"/>
                <a:cs typeface="Calibri"/>
              </a:rPr>
              <a:t>protocols </a:t>
            </a:r>
            <a:r>
              <a:rPr lang="en-GB" sz="2800" spc="-20" dirty="0">
                <a:latin typeface="Calibri"/>
                <a:cs typeface="Calibri"/>
              </a:rPr>
              <a:t>such </a:t>
            </a:r>
            <a:r>
              <a:rPr lang="en-GB" sz="2800" spc="-15" dirty="0">
                <a:latin typeface="Calibri"/>
                <a:cs typeface="Calibri"/>
              </a:rPr>
              <a:t>as </a:t>
            </a:r>
            <a:r>
              <a:rPr lang="en-GB" sz="2800" spc="-20" dirty="0">
                <a:latin typeface="Calibri"/>
                <a:cs typeface="Calibri"/>
              </a:rPr>
              <a:t>POP3, </a:t>
            </a:r>
            <a:r>
              <a:rPr lang="en-GB" sz="2800" spc="-80" dirty="0">
                <a:latin typeface="Calibri"/>
                <a:cs typeface="Calibri"/>
              </a:rPr>
              <a:t>IMAP, </a:t>
            </a:r>
            <a:r>
              <a:rPr lang="en-GB" sz="2800" spc="-20" dirty="0">
                <a:latin typeface="Calibri"/>
                <a:cs typeface="Calibri"/>
              </a:rPr>
              <a:t>and  </a:t>
            </a:r>
            <a:r>
              <a:rPr lang="en-GB" sz="2800" spc="-90" dirty="0">
                <a:latin typeface="Calibri"/>
                <a:cs typeface="Calibri"/>
              </a:rPr>
              <a:t>LDAP.</a:t>
            </a:r>
          </a:p>
          <a:p>
            <a:pPr>
              <a:lnSpc>
                <a:spcPct val="150000"/>
              </a:lnSpc>
            </a:pPr>
            <a:r>
              <a:rPr lang="en-IE" sz="2800" spc="-15" dirty="0">
                <a:latin typeface="Calibri"/>
                <a:cs typeface="Calibri"/>
              </a:rPr>
              <a:t>PHP </a:t>
            </a:r>
            <a:r>
              <a:rPr lang="en-IE" sz="2800" spc="-40" dirty="0">
                <a:latin typeface="Calibri"/>
                <a:cs typeface="Calibri"/>
              </a:rPr>
              <a:t>Syntax </a:t>
            </a:r>
            <a:r>
              <a:rPr lang="en-IE" sz="2800" spc="-10" dirty="0">
                <a:latin typeface="Calibri"/>
                <a:cs typeface="Calibri"/>
              </a:rPr>
              <a:t>is</a:t>
            </a:r>
            <a:r>
              <a:rPr lang="en-IE" sz="2800" spc="-35" dirty="0">
                <a:latin typeface="Calibri"/>
                <a:cs typeface="Calibri"/>
              </a:rPr>
              <a:t> </a:t>
            </a:r>
            <a:r>
              <a:rPr lang="en-IE" sz="2800" spc="-30" dirty="0">
                <a:latin typeface="Calibri"/>
                <a:cs typeface="Calibri"/>
              </a:rPr>
              <a:t>C-Like.</a:t>
            </a:r>
            <a:endParaRPr lang="en-IE" sz="28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dirty="0"/>
              <a:t>Can be used for developing websites and also command line scripting language – similar to Python/Perl.</a:t>
            </a:r>
          </a:p>
          <a:p>
            <a:pPr>
              <a:lnSpc>
                <a:spcPct val="150000"/>
              </a:lnSpc>
            </a:pPr>
            <a:r>
              <a:rPr lang="en-GB" sz="2800" spc="-15" dirty="0">
                <a:latin typeface="Calibri"/>
                <a:cs typeface="Calibri"/>
              </a:rPr>
              <a:t>PHP </a:t>
            </a:r>
            <a:r>
              <a:rPr lang="en-GB" sz="2800" spc="-10" dirty="0">
                <a:latin typeface="Calibri"/>
                <a:cs typeface="Calibri"/>
              </a:rPr>
              <a:t>is </a:t>
            </a:r>
            <a:r>
              <a:rPr lang="en-GB" sz="2800" spc="-30" dirty="0">
                <a:latin typeface="Calibri"/>
                <a:cs typeface="Calibri"/>
              </a:rPr>
              <a:t>forgiving: </a:t>
            </a:r>
            <a:r>
              <a:rPr lang="en-GB" sz="2800" spc="-15" dirty="0">
                <a:latin typeface="Calibri"/>
                <a:cs typeface="Calibri"/>
              </a:rPr>
              <a:t>PHP </a:t>
            </a:r>
            <a:r>
              <a:rPr lang="en-GB" sz="2800" spc="-25" dirty="0">
                <a:latin typeface="Calibri"/>
                <a:cs typeface="Calibri"/>
              </a:rPr>
              <a:t>language </a:t>
            </a:r>
            <a:r>
              <a:rPr lang="en-GB" sz="2800" spc="-15" dirty="0">
                <a:latin typeface="Calibri"/>
                <a:cs typeface="Calibri"/>
              </a:rPr>
              <a:t>tries </a:t>
            </a:r>
            <a:r>
              <a:rPr lang="en-GB" sz="2800" spc="-20" dirty="0">
                <a:latin typeface="Calibri"/>
                <a:cs typeface="Calibri"/>
              </a:rPr>
              <a:t>to </a:t>
            </a:r>
            <a:r>
              <a:rPr lang="en-GB" sz="2800" spc="-15" dirty="0">
                <a:latin typeface="Calibri"/>
                <a:cs typeface="Calibri"/>
              </a:rPr>
              <a:t>be as </a:t>
            </a:r>
            <a:r>
              <a:rPr lang="en-GB" sz="2800" spc="-30" dirty="0">
                <a:latin typeface="Calibri"/>
                <a:cs typeface="Calibri"/>
              </a:rPr>
              <a:t>forgiving </a:t>
            </a:r>
            <a:r>
              <a:rPr lang="en-GB" sz="2800" spc="-15" dirty="0">
                <a:latin typeface="Calibri"/>
                <a:cs typeface="Calibri"/>
              </a:rPr>
              <a:t>as</a:t>
            </a:r>
            <a:r>
              <a:rPr lang="en-GB" sz="2800" spc="-105" dirty="0">
                <a:latin typeface="Calibri"/>
                <a:cs typeface="Calibri"/>
              </a:rPr>
              <a:t> </a:t>
            </a:r>
            <a:r>
              <a:rPr lang="en-GB" sz="2800" spc="-20" dirty="0">
                <a:latin typeface="Calibri"/>
                <a:cs typeface="Calibri"/>
              </a:rPr>
              <a:t>possible.</a:t>
            </a:r>
          </a:p>
          <a:p>
            <a:pPr lvl="1">
              <a:lnSpc>
                <a:spcPct val="150000"/>
              </a:lnSpc>
            </a:pPr>
            <a:r>
              <a:rPr lang="en-GB" spc="-20" dirty="0">
                <a:latin typeface="Calibri"/>
                <a:cs typeface="Calibri"/>
              </a:rPr>
              <a:t>S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cripts can continue running on </a:t>
            </a:r>
            <a:r>
              <a:rPr lang="en-GB" b="0" i="1" dirty="0">
                <a:solidFill>
                  <a:srgbClr val="232629"/>
                </a:solidFill>
                <a:effectLst/>
                <a:latin typeface="-apple-system"/>
              </a:rPr>
              <a:t>minor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faults.</a:t>
            </a:r>
            <a:endParaRPr lang="en-GB" sz="2800" spc="-2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8349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Overview (contd.)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B7EA6-257A-43D3-AADD-7ABEFDECC928}"/>
              </a:ext>
            </a:extLst>
          </p:cNvPr>
          <p:cNvSpPr txBox="1"/>
          <p:nvPr/>
        </p:nvSpPr>
        <p:spPr>
          <a:xfrm>
            <a:off x="465514" y="1490749"/>
            <a:ext cx="4608509" cy="5007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" indent="-490220">
              <a:lnSpc>
                <a:spcPct val="150000"/>
              </a:lnSpc>
              <a:spcBef>
                <a:spcPts val="625"/>
              </a:spcBef>
              <a:buAutoNum type="arabicPeriod"/>
              <a:tabLst>
                <a:tab pos="502284" algn="l"/>
                <a:tab pos="502920" algn="l"/>
              </a:tabLst>
            </a:pPr>
            <a:r>
              <a:rPr lang="en-GB" sz="2200" spc="-20" dirty="0">
                <a:latin typeface="Calibri"/>
                <a:cs typeface="Calibri"/>
              </a:rPr>
              <a:t>Client</a:t>
            </a:r>
            <a:r>
              <a:rPr lang="en-GB" sz="2200" spc="-30" dirty="0">
                <a:latin typeface="Calibri"/>
                <a:cs typeface="Calibri"/>
              </a:rPr>
              <a:t> Request.</a:t>
            </a:r>
            <a:endParaRPr lang="en-GB" sz="2200" dirty="0">
              <a:latin typeface="Calibri"/>
              <a:cs typeface="Calibri"/>
            </a:endParaRPr>
          </a:p>
          <a:p>
            <a:pPr marL="502920" marR="5080" indent="-490220">
              <a:lnSpc>
                <a:spcPct val="150000"/>
              </a:lnSpc>
              <a:spcBef>
                <a:spcPts val="705"/>
              </a:spcBef>
              <a:buAutoNum type="arabicPeriod"/>
              <a:tabLst>
                <a:tab pos="502284" algn="l"/>
                <a:tab pos="502920" algn="l"/>
              </a:tabLst>
            </a:pPr>
            <a:r>
              <a:rPr lang="en-GB" sz="2200" spc="-45" dirty="0">
                <a:latin typeface="Calibri"/>
                <a:cs typeface="Calibri"/>
              </a:rPr>
              <a:t>Web </a:t>
            </a:r>
            <a:r>
              <a:rPr lang="en-GB" sz="2200" spc="-20" dirty="0">
                <a:latin typeface="Calibri"/>
                <a:cs typeface="Calibri"/>
              </a:rPr>
              <a:t>server</a:t>
            </a:r>
            <a:r>
              <a:rPr lang="en-GB" sz="2200" spc="-65" dirty="0">
                <a:latin typeface="Calibri"/>
                <a:cs typeface="Calibri"/>
              </a:rPr>
              <a:t> </a:t>
            </a:r>
            <a:r>
              <a:rPr lang="en-GB" sz="2200" spc="-35" dirty="0">
                <a:latin typeface="Calibri"/>
                <a:cs typeface="Calibri"/>
              </a:rPr>
              <a:t>forward </a:t>
            </a:r>
            <a:r>
              <a:rPr lang="en-GB" sz="2200" spc="-20" dirty="0">
                <a:latin typeface="Calibri"/>
                <a:cs typeface="Calibri"/>
              </a:rPr>
              <a:t>to PHP</a:t>
            </a:r>
            <a:r>
              <a:rPr lang="en-GB" sz="2200" spc="-50" dirty="0">
                <a:latin typeface="Calibri"/>
                <a:cs typeface="Calibri"/>
              </a:rPr>
              <a:t> </a:t>
            </a:r>
            <a:r>
              <a:rPr lang="en-GB" sz="2200" spc="-20" dirty="0">
                <a:latin typeface="Calibri"/>
                <a:cs typeface="Calibri"/>
              </a:rPr>
              <a:t>Engine.</a:t>
            </a:r>
            <a:endParaRPr lang="en-GB" sz="2200" dirty="0">
              <a:latin typeface="Calibri"/>
              <a:cs typeface="Calibri"/>
            </a:endParaRPr>
          </a:p>
          <a:p>
            <a:pPr marL="502920" marR="287020" indent="-490220">
              <a:lnSpc>
                <a:spcPct val="150000"/>
              </a:lnSpc>
              <a:spcBef>
                <a:spcPts val="505"/>
              </a:spcBef>
              <a:buAutoNum type="arabicPeriod"/>
              <a:tabLst>
                <a:tab pos="502284" algn="l"/>
                <a:tab pos="502920" algn="l"/>
              </a:tabLst>
            </a:pPr>
            <a:r>
              <a:rPr lang="en-GB" sz="2200" spc="-25" dirty="0">
                <a:latin typeface="Calibri"/>
                <a:cs typeface="Calibri"/>
              </a:rPr>
              <a:t>Read </a:t>
            </a:r>
            <a:r>
              <a:rPr lang="en-GB" sz="2200" spc="-20" dirty="0">
                <a:latin typeface="Calibri"/>
                <a:cs typeface="Calibri"/>
              </a:rPr>
              <a:t>PHP script  </a:t>
            </a:r>
            <a:r>
              <a:rPr lang="en-GB" sz="2200" spc="-25" dirty="0">
                <a:latin typeface="Calibri"/>
                <a:cs typeface="Calibri"/>
              </a:rPr>
              <a:t>from </a:t>
            </a:r>
            <a:r>
              <a:rPr lang="en-GB" sz="2200" spc="-10" dirty="0">
                <a:latin typeface="Calibri"/>
                <a:cs typeface="Calibri"/>
              </a:rPr>
              <a:t>file </a:t>
            </a:r>
            <a:r>
              <a:rPr lang="en-GB" sz="2200" spc="-35" dirty="0">
                <a:latin typeface="Calibri"/>
                <a:cs typeface="Calibri"/>
              </a:rPr>
              <a:t>system,  </a:t>
            </a:r>
            <a:r>
              <a:rPr lang="en-GB" sz="2200" spc="-25" dirty="0">
                <a:latin typeface="Calibri"/>
                <a:cs typeface="Calibri"/>
              </a:rPr>
              <a:t>compile </a:t>
            </a:r>
            <a:r>
              <a:rPr lang="en-GB" sz="2200" spc="-20" dirty="0">
                <a:latin typeface="Calibri"/>
                <a:cs typeface="Calibri"/>
              </a:rPr>
              <a:t>and</a:t>
            </a:r>
            <a:r>
              <a:rPr lang="en-GB" sz="2200" spc="-105" dirty="0">
                <a:latin typeface="Calibri"/>
                <a:cs typeface="Calibri"/>
              </a:rPr>
              <a:t> </a:t>
            </a:r>
            <a:r>
              <a:rPr lang="en-GB" sz="2200" spc="-20" dirty="0">
                <a:latin typeface="Calibri"/>
                <a:cs typeface="Calibri"/>
              </a:rPr>
              <a:t>send  to</a:t>
            </a:r>
            <a:r>
              <a:rPr lang="en-GB" sz="2200" spc="-35" dirty="0">
                <a:latin typeface="Calibri"/>
                <a:cs typeface="Calibri"/>
              </a:rPr>
              <a:t> executor.</a:t>
            </a:r>
            <a:endParaRPr lang="en-GB" sz="2200" dirty="0">
              <a:latin typeface="Calibri"/>
              <a:cs typeface="Calibri"/>
            </a:endParaRPr>
          </a:p>
          <a:p>
            <a:pPr marL="502920" marR="287655" indent="-490220">
              <a:lnSpc>
                <a:spcPct val="150000"/>
              </a:lnSpc>
              <a:spcBef>
                <a:spcPts val="705"/>
              </a:spcBef>
              <a:buAutoNum type="arabicPeriod"/>
              <a:tabLst>
                <a:tab pos="502284" algn="l"/>
                <a:tab pos="502920" algn="l"/>
              </a:tabLst>
            </a:pPr>
            <a:r>
              <a:rPr lang="en-GB" sz="2200" spc="-30" dirty="0">
                <a:latin typeface="Calibri"/>
                <a:cs typeface="Calibri"/>
              </a:rPr>
              <a:t>Executor </a:t>
            </a:r>
            <a:r>
              <a:rPr lang="en-GB" sz="2200" spc="-20" dirty="0">
                <a:latin typeface="Calibri"/>
                <a:cs typeface="Calibri"/>
              </a:rPr>
              <a:t>runs</a:t>
            </a:r>
            <a:r>
              <a:rPr lang="en-GB" sz="2200" spc="-120" dirty="0">
                <a:latin typeface="Calibri"/>
                <a:cs typeface="Calibri"/>
              </a:rPr>
              <a:t> </a:t>
            </a:r>
            <a:r>
              <a:rPr lang="en-GB" sz="2200" spc="-15" dirty="0">
                <a:latin typeface="Calibri"/>
                <a:cs typeface="Calibri"/>
              </a:rPr>
              <a:t>the  </a:t>
            </a:r>
            <a:r>
              <a:rPr lang="en-GB" sz="2200" spc="-25" dirty="0">
                <a:latin typeface="Calibri"/>
                <a:cs typeface="Calibri"/>
              </a:rPr>
              <a:t>compile</a:t>
            </a:r>
            <a:r>
              <a:rPr lang="en-GB" sz="2200" spc="-35" dirty="0">
                <a:latin typeface="Calibri"/>
                <a:cs typeface="Calibri"/>
              </a:rPr>
              <a:t> </a:t>
            </a:r>
            <a:r>
              <a:rPr lang="en-GB" sz="2200" spc="-25" dirty="0">
                <a:latin typeface="Calibri"/>
                <a:cs typeface="Calibri"/>
              </a:rPr>
              <a:t>code.</a:t>
            </a:r>
            <a:endParaRPr lang="en-GB" sz="2200" dirty="0">
              <a:latin typeface="Calibri"/>
              <a:cs typeface="Calibri"/>
            </a:endParaRPr>
          </a:p>
          <a:p>
            <a:pPr marL="502920" marR="50800" indent="-490220">
              <a:lnSpc>
                <a:spcPct val="150000"/>
              </a:lnSpc>
              <a:spcBef>
                <a:spcPts val="540"/>
              </a:spcBef>
              <a:buAutoNum type="arabicPeriod"/>
              <a:tabLst>
                <a:tab pos="502284" algn="l"/>
                <a:tab pos="502920" algn="l"/>
              </a:tabLst>
            </a:pPr>
            <a:r>
              <a:rPr lang="en-GB" sz="2200" spc="-25" dirty="0">
                <a:latin typeface="Calibri"/>
                <a:cs typeface="Calibri"/>
              </a:rPr>
              <a:t>Resulting HTML  output sent </a:t>
            </a:r>
            <a:r>
              <a:rPr lang="en-GB" sz="2200" spc="-20" dirty="0">
                <a:latin typeface="Calibri"/>
                <a:cs typeface="Calibri"/>
              </a:rPr>
              <a:t>to</a:t>
            </a:r>
            <a:r>
              <a:rPr lang="en-GB" sz="2200" spc="-80" dirty="0">
                <a:latin typeface="Calibri"/>
                <a:cs typeface="Calibri"/>
              </a:rPr>
              <a:t> </a:t>
            </a:r>
            <a:br>
              <a:rPr lang="en-GB" sz="2200" spc="-80" dirty="0">
                <a:latin typeface="Calibri"/>
                <a:cs typeface="Calibri"/>
              </a:rPr>
            </a:br>
            <a:r>
              <a:rPr lang="en-GB" sz="2200" spc="-45" dirty="0">
                <a:latin typeface="Calibri"/>
                <a:cs typeface="Calibri"/>
              </a:rPr>
              <a:t>Web  </a:t>
            </a:r>
            <a:r>
              <a:rPr lang="en-GB" sz="2200" spc="-20" dirty="0">
                <a:latin typeface="Calibri"/>
                <a:cs typeface="Calibri"/>
              </a:rPr>
              <a:t>Server</a:t>
            </a:r>
            <a:r>
              <a:rPr lang="en-GB" sz="2200" spc="-40" dirty="0">
                <a:latin typeface="Calibri"/>
                <a:cs typeface="Calibri"/>
              </a:rPr>
              <a:t> </a:t>
            </a:r>
            <a:r>
              <a:rPr lang="en-GB" sz="2200" spc="-30" dirty="0">
                <a:latin typeface="Calibri"/>
                <a:cs typeface="Calibri"/>
              </a:rPr>
              <a:t>Interface.</a:t>
            </a:r>
            <a:endParaRPr lang="en-GB" sz="2200" dirty="0">
              <a:latin typeface="Calibri"/>
              <a:cs typeface="Calibri"/>
            </a:endParaRPr>
          </a:p>
          <a:p>
            <a:pPr marL="502920" marR="40640" indent="-490220">
              <a:lnSpc>
                <a:spcPct val="150000"/>
              </a:lnSpc>
              <a:spcBef>
                <a:spcPts val="680"/>
              </a:spcBef>
              <a:buAutoNum type="arabicPeriod"/>
              <a:tabLst>
                <a:tab pos="502284" algn="l"/>
                <a:tab pos="502920" algn="l"/>
              </a:tabLst>
            </a:pPr>
            <a:r>
              <a:rPr lang="en-GB" sz="2200" spc="-25" dirty="0">
                <a:latin typeface="Calibri"/>
                <a:cs typeface="Calibri"/>
              </a:rPr>
              <a:t>Response </a:t>
            </a:r>
            <a:r>
              <a:rPr lang="en-GB" sz="2200" spc="-20" dirty="0">
                <a:latin typeface="Calibri"/>
                <a:cs typeface="Calibri"/>
              </a:rPr>
              <a:t>sent</a:t>
            </a:r>
            <a:r>
              <a:rPr lang="en-GB" sz="2200" spc="-100" dirty="0">
                <a:latin typeface="Calibri"/>
                <a:cs typeface="Calibri"/>
              </a:rPr>
              <a:t> </a:t>
            </a:r>
            <a:r>
              <a:rPr lang="en-GB" sz="2200" spc="-20" dirty="0">
                <a:latin typeface="Calibri"/>
                <a:cs typeface="Calibri"/>
              </a:rPr>
              <a:t>back  to</a:t>
            </a:r>
            <a:r>
              <a:rPr lang="en-GB" sz="2200" spc="-30" dirty="0">
                <a:latin typeface="Calibri"/>
                <a:cs typeface="Calibri"/>
              </a:rPr>
              <a:t> </a:t>
            </a:r>
            <a:r>
              <a:rPr lang="en-GB" sz="2200" spc="-20" dirty="0">
                <a:latin typeface="Calibri"/>
                <a:cs typeface="Calibri"/>
              </a:rPr>
              <a:t>client. </a:t>
            </a:r>
            <a:endParaRPr lang="en-GB" sz="2200" dirty="0">
              <a:latin typeface="Calibri"/>
              <a:cs typeface="Calibri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44718E4F-34AA-AC77-1DB2-6667063A0C55}"/>
              </a:ext>
            </a:extLst>
          </p:cNvPr>
          <p:cNvSpPr/>
          <p:nvPr/>
        </p:nvSpPr>
        <p:spPr>
          <a:xfrm>
            <a:off x="4671014" y="1413163"/>
            <a:ext cx="6876288" cy="503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7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Escaping To PHP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PHP is embedded into HTML</a:t>
            </a:r>
          </a:p>
          <a:p>
            <a:pPr>
              <a:lnSpc>
                <a:spcPct val="150000"/>
              </a:lnSpc>
            </a:pPr>
            <a:r>
              <a:rPr lang="en-GB" dirty="0"/>
              <a:t>Where does the HTML stop and PHP start?</a:t>
            </a:r>
          </a:p>
          <a:p>
            <a:pPr>
              <a:lnSpc>
                <a:spcPct val="150000"/>
              </a:lnSpc>
            </a:pPr>
            <a:r>
              <a:rPr lang="en-GB" dirty="0"/>
              <a:t>“Escaping To PHP” is how the PHP Parser differentiates </a:t>
            </a:r>
            <a:br>
              <a:rPr lang="en-GB" dirty="0"/>
            </a:br>
            <a:r>
              <a:rPr lang="en-GB" dirty="0"/>
              <a:t>PHP code from other elements in the web page.</a:t>
            </a:r>
          </a:p>
          <a:p>
            <a:pPr>
              <a:lnSpc>
                <a:spcPct val="150000"/>
              </a:lnSpc>
            </a:pPr>
            <a:r>
              <a:rPr lang="en-GB" dirty="0"/>
              <a:t>Four ways to “Escape”</a:t>
            </a:r>
          </a:p>
        </p:txBody>
      </p:sp>
    </p:spTree>
    <p:extLst>
      <p:ext uri="{BB962C8B-B14F-4D97-AF65-F5344CB8AC3E}">
        <p14:creationId xmlns:p14="http://schemas.microsoft.com/office/powerpoint/2010/main" val="53637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Escaping To PHP – Canonical Tags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Canonical PHP tags (The most universally effective PHP tag style)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&lt;?</a:t>
            </a:r>
            <a:r>
              <a:rPr lang="en-GB" dirty="0" err="1"/>
              <a:t>php</a:t>
            </a:r>
            <a:br>
              <a:rPr lang="en-GB" dirty="0"/>
            </a:br>
            <a:r>
              <a:rPr lang="en-GB" dirty="0"/>
              <a:t>		…</a:t>
            </a:r>
            <a:br>
              <a:rPr lang="en-GB" dirty="0"/>
            </a:br>
            <a:r>
              <a:rPr lang="en-GB" dirty="0"/>
              <a:t>		...</a:t>
            </a:r>
            <a:br>
              <a:rPr lang="en-GB" dirty="0"/>
            </a:br>
            <a:r>
              <a:rPr lang="en-GB" dirty="0"/>
              <a:t>	?&gt;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you use this style, you can be positive that your tags will always be </a:t>
            </a:r>
            <a:br>
              <a:rPr lang="en-GB" dirty="0"/>
            </a:br>
            <a:r>
              <a:rPr lang="en-GB" dirty="0"/>
              <a:t>correctly interpreted.</a:t>
            </a:r>
          </a:p>
        </p:txBody>
      </p:sp>
    </p:spTree>
    <p:extLst>
      <p:ext uri="{BB962C8B-B14F-4D97-AF65-F5344CB8AC3E}">
        <p14:creationId xmlns:p14="http://schemas.microsoft.com/office/powerpoint/2010/main" val="16639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Escaping To PHP – Short Tags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Short-open (SGML-style) tags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 &lt;?</a:t>
            </a:r>
            <a:br>
              <a:rPr lang="en-GB" dirty="0"/>
            </a:br>
            <a:r>
              <a:rPr lang="en-GB" dirty="0"/>
              <a:t>		…</a:t>
            </a:r>
            <a:br>
              <a:rPr lang="en-GB" dirty="0"/>
            </a:br>
            <a:r>
              <a:rPr lang="en-GB" dirty="0"/>
              <a:t>		…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GB" dirty="0"/>
              <a:t>?&gt;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Short tags are the shortest option.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Configuration may be needed</a:t>
            </a:r>
          </a:p>
        </p:txBody>
      </p:sp>
    </p:spTree>
    <p:extLst>
      <p:ext uri="{BB962C8B-B14F-4D97-AF65-F5344CB8AC3E}">
        <p14:creationId xmlns:p14="http://schemas.microsoft.com/office/powerpoint/2010/main" val="315985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Escaping To PHP – ASP Style Tags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ASP-style tags - mimic the tags used by Active Server Pages to delineate code blocks.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    &lt;%</a:t>
            </a:r>
            <a:br>
              <a:rPr lang="en-GB" dirty="0"/>
            </a:br>
            <a:r>
              <a:rPr lang="en-GB" dirty="0"/>
              <a:t>          ...</a:t>
            </a:r>
            <a:br>
              <a:rPr lang="en-GB" dirty="0"/>
            </a:br>
            <a:r>
              <a:rPr lang="en-GB" dirty="0"/>
              <a:t>     %&gt; </a:t>
            </a:r>
          </a:p>
          <a:p>
            <a:pPr>
              <a:lnSpc>
                <a:spcPct val="150000"/>
              </a:lnSpc>
            </a:pPr>
            <a:r>
              <a:rPr lang="en-GB" dirty="0"/>
              <a:t>To use ASP-style tags, you need to set the configuration option </a:t>
            </a:r>
            <a:br>
              <a:rPr lang="en-GB" dirty="0"/>
            </a:br>
            <a:r>
              <a:rPr lang="en-GB" dirty="0"/>
              <a:t>in your  php.ini file.</a:t>
            </a:r>
          </a:p>
        </p:txBody>
      </p:sp>
    </p:spTree>
    <p:extLst>
      <p:ext uri="{BB962C8B-B14F-4D97-AF65-F5344CB8AC3E}">
        <p14:creationId xmlns:p14="http://schemas.microsoft.com/office/powerpoint/2010/main" val="99425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Moodle</a:t>
            </a:r>
            <a:endParaRPr lang="en-IE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7FB26D-2927-47F3-B453-2E6D243CF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3" y="2895333"/>
            <a:ext cx="11761414" cy="18252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54F542-EE61-405C-8DB7-A13079B4C840}"/>
              </a:ext>
            </a:extLst>
          </p:cNvPr>
          <p:cNvSpPr/>
          <p:nvPr/>
        </p:nvSpPr>
        <p:spPr>
          <a:xfrm>
            <a:off x="215293" y="1718124"/>
            <a:ext cx="1176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dirty="0"/>
              <a:t>https://moodle.midlands.tus.ie/course/view.php?id=13541</a:t>
            </a:r>
          </a:p>
        </p:txBody>
      </p:sp>
    </p:spTree>
    <p:extLst>
      <p:ext uri="{BB962C8B-B14F-4D97-AF65-F5344CB8AC3E}">
        <p14:creationId xmlns:p14="http://schemas.microsoft.com/office/powerpoint/2010/main" val="1634289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Escaping To PHP – HTML Script Tags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HTML script tags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&lt;script language = "PHP"&gt;...&lt;/script&gt;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34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Escaping To PHP – Hello World</a:t>
            </a:r>
            <a:endParaRPr lang="en-IE" b="1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E5D74EF0-972F-BA55-640C-C60503779952}"/>
              </a:ext>
            </a:extLst>
          </p:cNvPr>
          <p:cNvSpPr/>
          <p:nvPr/>
        </p:nvSpPr>
        <p:spPr>
          <a:xfrm>
            <a:off x="838200" y="1187246"/>
            <a:ext cx="8578849" cy="3278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AFC84A3E-AAC7-6BE9-A273-5B6D612FB2ED}"/>
              </a:ext>
            </a:extLst>
          </p:cNvPr>
          <p:cNvSpPr/>
          <p:nvPr/>
        </p:nvSpPr>
        <p:spPr>
          <a:xfrm>
            <a:off x="7372985" y="2702164"/>
            <a:ext cx="3431539" cy="1698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A24B35A3-E0C1-3656-8842-C3A0270FA15F}"/>
              </a:ext>
            </a:extLst>
          </p:cNvPr>
          <p:cNvSpPr/>
          <p:nvPr/>
        </p:nvSpPr>
        <p:spPr>
          <a:xfrm>
            <a:off x="868839" y="4663042"/>
            <a:ext cx="7353299" cy="2042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1001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Syntax Rules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PHP files have a .php extension.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PHP statements end with a semicolon.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PHP is case sensitive.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PHP ignores extra whitespace in statements.</a:t>
            </a:r>
          </a:p>
        </p:txBody>
      </p:sp>
    </p:spTree>
    <p:extLst>
      <p:ext uri="{BB962C8B-B14F-4D97-AF65-F5344CB8AC3E}">
        <p14:creationId xmlns:p14="http://schemas.microsoft.com/office/powerpoint/2010/main" val="1327340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Syntax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Syntax Rules continued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PHP can be run from the command prompt</a:t>
            </a:r>
          </a:p>
          <a:p>
            <a:pPr lvl="2">
              <a:lnSpc>
                <a:spcPct val="150000"/>
              </a:lnSpc>
            </a:pPr>
            <a:r>
              <a:rPr lang="en-GB" sz="2400" dirty="0"/>
              <a:t>c:\xampp\php\php.exe –a</a:t>
            </a:r>
          </a:p>
          <a:p>
            <a:pPr lvl="3">
              <a:lnSpc>
                <a:spcPct val="150000"/>
              </a:lnSpc>
            </a:pPr>
            <a:r>
              <a:rPr lang="en-GB" sz="2000" dirty="0"/>
              <a:t>Will open an interactive php shell</a:t>
            </a:r>
          </a:p>
          <a:p>
            <a:pPr lvl="2">
              <a:lnSpc>
                <a:spcPct val="150000"/>
              </a:lnSpc>
            </a:pPr>
            <a:r>
              <a:rPr lang="en-GB" sz="2400" dirty="0"/>
              <a:t>c:\xampp\php\php.exe </a:t>
            </a:r>
            <a:r>
              <a:rPr lang="en-GB" sz="2400" dirty="0" err="1"/>
              <a:t>myphpfile.php</a:t>
            </a:r>
            <a:endParaRPr lang="en-GB" sz="2400" dirty="0"/>
          </a:p>
          <a:p>
            <a:pPr lvl="3">
              <a:lnSpc>
                <a:spcPct val="150000"/>
              </a:lnSpc>
            </a:pPr>
            <a:r>
              <a:rPr lang="en-GB" sz="2000" dirty="0"/>
              <a:t>Will evaluate the PHP script – NB </a:t>
            </a:r>
            <a:r>
              <a:rPr lang="en-GB" sz="2000" dirty="0" err="1"/>
              <a:t>args</a:t>
            </a:r>
            <a:r>
              <a:rPr lang="en-GB" sz="2000" dirty="0"/>
              <a:t> can be passed in but not for $GET, $POST etc.)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Echo Statement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syntax for the echo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echo </a:t>
            </a:r>
            <a:r>
              <a:rPr lang="en-GB" dirty="0" err="1"/>
              <a:t>string_expression</a:t>
            </a:r>
            <a:r>
              <a:rPr lang="en-GB" dirty="0"/>
              <a:t>;</a:t>
            </a:r>
          </a:p>
          <a:p>
            <a:pPr>
              <a:lnSpc>
                <a:spcPct val="150000"/>
              </a:lnSpc>
            </a:pPr>
            <a:r>
              <a:rPr lang="en-GB" dirty="0"/>
              <a:t>How to use an echo statement within HTML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&lt;p&gt;Name: &lt;?</a:t>
            </a:r>
            <a:r>
              <a:rPr lang="en-GB" dirty="0" err="1"/>
              <a:t>php</a:t>
            </a:r>
            <a:r>
              <a:rPr lang="en-GB" dirty="0"/>
              <a:t> echo $name; ?&gt;&lt;/p&gt;</a:t>
            </a:r>
          </a:p>
          <a:p>
            <a:pPr>
              <a:lnSpc>
                <a:spcPct val="150000"/>
              </a:lnSpc>
            </a:pPr>
            <a:r>
              <a:rPr lang="en-GB" dirty="0"/>
              <a:t>How to use an echo statement to output HTML  tags and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&lt;?</a:t>
            </a:r>
            <a:r>
              <a:rPr lang="en-GB" dirty="0" err="1"/>
              <a:t>php</a:t>
            </a:r>
            <a:r>
              <a:rPr lang="en-GB" dirty="0"/>
              <a:t> echo '&lt;p&gt;Name: ' . $name . '&lt;/p&gt;’; ?&gt;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38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PHP Syntax</a:t>
            </a:r>
          </a:p>
          <a:p>
            <a:pPr>
              <a:lnSpc>
                <a:spcPct val="150000"/>
              </a:lnSpc>
            </a:pPr>
            <a:r>
              <a:rPr lang="en-GB" dirty="0"/>
              <a:t>Echo</a:t>
            </a:r>
          </a:p>
          <a:p>
            <a:pPr>
              <a:lnSpc>
                <a:spcPct val="150000"/>
              </a:lnSpc>
            </a:pPr>
            <a:r>
              <a:rPr lang="en-GB" dirty="0"/>
              <a:t>Write PHP file to “echo” out a string using variations of syntax.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48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DAB72-ED68-4C6A-A121-C551E4C3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2126"/>
            <a:ext cx="9982968" cy="40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3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2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94356-1EA6-4625-8AFB-4E6545BE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1732"/>
            <a:ext cx="10195198" cy="41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87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3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79023-3BB6-4EA2-A6C6-7F7F9060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0246"/>
            <a:ext cx="10080812" cy="41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4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Variables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Variable :  An abstract storage location paired with an associated symbolic name, which contains some known or unknown quantity of information referred to as a value. </a:t>
            </a:r>
          </a:p>
          <a:p>
            <a:pPr>
              <a:lnSpc>
                <a:spcPct val="150000"/>
              </a:lnSpc>
            </a:pPr>
            <a:r>
              <a:rPr lang="en-GB" dirty="0"/>
              <a:t>A value that can change, depending on conditions or on information passed to the program.</a:t>
            </a:r>
          </a:p>
        </p:txBody>
      </p:sp>
    </p:spTree>
    <p:extLst>
      <p:ext uri="{BB962C8B-B14F-4D97-AF65-F5344CB8AC3E}">
        <p14:creationId xmlns:p14="http://schemas.microsoft.com/office/powerpoint/2010/main" val="316795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Pop Quiz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6600" dirty="0">
                <a:hlinkClick r:id="rId2"/>
              </a:rPr>
              <a:t>www.vevox.com</a:t>
            </a:r>
            <a:endParaRPr lang="en-GB" sz="6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E" sz="6600" b="1" dirty="0"/>
              <a:t>Session ID:		148-540-408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79139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Variable Names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245"/>
            <a:ext cx="10760825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Always begin with $ </a:t>
            </a:r>
          </a:p>
          <a:p>
            <a:pPr>
              <a:lnSpc>
                <a:spcPct val="150000"/>
              </a:lnSpc>
            </a:pPr>
            <a:r>
              <a:rPr lang="en-GB" dirty="0"/>
              <a:t>Case-sensitive.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$</a:t>
            </a:r>
            <a:r>
              <a:rPr lang="en-GB" dirty="0" err="1"/>
              <a:t>thisvariable</a:t>
            </a:r>
            <a:r>
              <a:rPr lang="en-GB" dirty="0"/>
              <a:t> is not the same as $</a:t>
            </a:r>
            <a:r>
              <a:rPr lang="en-GB" dirty="0" err="1"/>
              <a:t>ThisVariable</a:t>
            </a:r>
            <a:r>
              <a:rPr lang="en-GB" dirty="0"/>
              <a:t> is not the same as $THISVARIABLE</a:t>
            </a:r>
          </a:p>
          <a:p>
            <a:pPr>
              <a:lnSpc>
                <a:spcPct val="150000"/>
              </a:lnSpc>
            </a:pPr>
            <a:r>
              <a:rPr lang="en-GB" dirty="0"/>
              <a:t>Variable names can contain letters, numbers, and underscores.</a:t>
            </a:r>
          </a:p>
          <a:p>
            <a:pPr>
              <a:lnSpc>
                <a:spcPct val="150000"/>
              </a:lnSpc>
            </a:pPr>
            <a:r>
              <a:rPr lang="en-GB" dirty="0"/>
              <a:t>Variable names can’t contain special characters.</a:t>
            </a:r>
          </a:p>
          <a:p>
            <a:pPr>
              <a:lnSpc>
                <a:spcPct val="150000"/>
              </a:lnSpc>
            </a:pPr>
            <a:r>
              <a:rPr lang="en-GB" dirty="0"/>
              <a:t>Variable names can’t begin with a digit or two underscores.</a:t>
            </a:r>
          </a:p>
        </p:txBody>
      </p:sp>
    </p:spTree>
    <p:extLst>
      <p:ext uri="{BB962C8B-B14F-4D97-AF65-F5344CB8AC3E}">
        <p14:creationId xmlns:p14="http://schemas.microsoft.com/office/powerpoint/2010/main" val="2557660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Variable Names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Variable names can’t use names that are reserved by PHP </a:t>
            </a:r>
            <a:br>
              <a:rPr lang="en-GB" dirty="0"/>
            </a:br>
            <a:r>
              <a:rPr lang="en-GB" dirty="0"/>
              <a:t>such as the variable named $this</a:t>
            </a:r>
          </a:p>
          <a:p>
            <a:pPr>
              <a:lnSpc>
                <a:spcPct val="150000"/>
              </a:lnSpc>
            </a:pPr>
            <a:r>
              <a:rPr lang="en-GB" dirty="0"/>
              <a:t>$this is reserved for use with objects.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30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Variable in HTML</a:t>
            </a:r>
            <a:endParaRPr lang="en-IE" b="1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69EE8E4-20D0-7E4D-8EC2-A4563B75F2C6}"/>
              </a:ext>
            </a:extLst>
          </p:cNvPr>
          <p:cNvSpPr/>
          <p:nvPr/>
        </p:nvSpPr>
        <p:spPr>
          <a:xfrm>
            <a:off x="1553039" y="1269712"/>
            <a:ext cx="8660552" cy="5147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8A877BB2-A955-CE25-02EE-934B84B4CA26}"/>
              </a:ext>
            </a:extLst>
          </p:cNvPr>
          <p:cNvSpPr txBox="1"/>
          <p:nvPr/>
        </p:nvSpPr>
        <p:spPr>
          <a:xfrm>
            <a:off x="5266429" y="1507189"/>
            <a:ext cx="287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5" dirty="0">
                <a:solidFill>
                  <a:srgbClr val="0070C0"/>
                </a:solidFill>
                <a:latin typeface="Calibri"/>
                <a:cs typeface="Calibri"/>
              </a:rPr>
              <a:t>PHP </a:t>
            </a:r>
            <a:r>
              <a:rPr sz="2100" dirty="0">
                <a:solidFill>
                  <a:srgbClr val="0070C0"/>
                </a:solidFill>
                <a:latin typeface="Calibri"/>
                <a:cs typeface="Calibri"/>
              </a:rPr>
              <a:t>Variable </a:t>
            </a:r>
            <a:r>
              <a:rPr sz="2100" spc="10" dirty="0">
                <a:solidFill>
                  <a:srgbClr val="0070C0"/>
                </a:solidFill>
                <a:latin typeface="Calibri"/>
                <a:cs typeface="Calibri"/>
              </a:rPr>
              <a:t>Declarations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F4CEFE0A-6BDB-7022-7DC2-1001D7AD8F84}"/>
              </a:ext>
            </a:extLst>
          </p:cNvPr>
          <p:cNvSpPr/>
          <p:nvPr/>
        </p:nvSpPr>
        <p:spPr>
          <a:xfrm>
            <a:off x="4964962" y="4465805"/>
            <a:ext cx="1007110" cy="233045"/>
          </a:xfrm>
          <a:custGeom>
            <a:avLst/>
            <a:gdLst/>
            <a:ahLst/>
            <a:cxnLst/>
            <a:rect l="l" t="t" r="r" b="b"/>
            <a:pathLst>
              <a:path w="1007110" h="233045">
                <a:moveTo>
                  <a:pt x="81777" y="142582"/>
                </a:moveTo>
                <a:lnTo>
                  <a:pt x="0" y="204816"/>
                </a:lnTo>
                <a:lnTo>
                  <a:pt x="98852" y="232898"/>
                </a:lnTo>
                <a:lnTo>
                  <a:pt x="93699" y="205639"/>
                </a:lnTo>
                <a:lnTo>
                  <a:pt x="78108" y="205639"/>
                </a:lnTo>
                <a:lnTo>
                  <a:pt x="72416" y="175534"/>
                </a:lnTo>
                <a:lnTo>
                  <a:pt x="87469" y="172688"/>
                </a:lnTo>
                <a:lnTo>
                  <a:pt x="81777" y="142582"/>
                </a:lnTo>
                <a:close/>
              </a:path>
              <a:path w="1007110" h="233045">
                <a:moveTo>
                  <a:pt x="87469" y="172688"/>
                </a:moveTo>
                <a:lnTo>
                  <a:pt x="72416" y="175534"/>
                </a:lnTo>
                <a:lnTo>
                  <a:pt x="78108" y="205639"/>
                </a:lnTo>
                <a:lnTo>
                  <a:pt x="93161" y="202793"/>
                </a:lnTo>
                <a:lnTo>
                  <a:pt x="87469" y="172688"/>
                </a:lnTo>
                <a:close/>
              </a:path>
              <a:path w="1007110" h="233045">
                <a:moveTo>
                  <a:pt x="93161" y="202793"/>
                </a:moveTo>
                <a:lnTo>
                  <a:pt x="78108" y="205639"/>
                </a:lnTo>
                <a:lnTo>
                  <a:pt x="93699" y="205639"/>
                </a:lnTo>
                <a:lnTo>
                  <a:pt x="93161" y="202793"/>
                </a:lnTo>
                <a:close/>
              </a:path>
              <a:path w="1007110" h="233045">
                <a:moveTo>
                  <a:pt x="1000865" y="0"/>
                </a:moveTo>
                <a:lnTo>
                  <a:pt x="87469" y="172688"/>
                </a:lnTo>
                <a:lnTo>
                  <a:pt x="93161" y="202793"/>
                </a:lnTo>
                <a:lnTo>
                  <a:pt x="1006556" y="30105"/>
                </a:lnTo>
                <a:lnTo>
                  <a:pt x="1000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40887C19-EA8F-C45C-3C91-F3EBCDC60EA6}"/>
              </a:ext>
            </a:extLst>
          </p:cNvPr>
          <p:cNvSpPr txBox="1"/>
          <p:nvPr/>
        </p:nvSpPr>
        <p:spPr>
          <a:xfrm>
            <a:off x="6068098" y="4168093"/>
            <a:ext cx="27114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0" dirty="0">
                <a:solidFill>
                  <a:srgbClr val="0070C0"/>
                </a:solidFill>
                <a:latin typeface="Calibri"/>
                <a:cs typeface="Calibri"/>
              </a:rPr>
              <a:t>Embedded </a:t>
            </a:r>
            <a:r>
              <a:rPr sz="2100" spc="15" dirty="0">
                <a:solidFill>
                  <a:srgbClr val="0070C0"/>
                </a:solidFill>
                <a:latin typeface="Calibri"/>
                <a:cs typeface="Calibri"/>
              </a:rPr>
              <a:t>PHP </a:t>
            </a:r>
            <a:r>
              <a:rPr sz="2100" spc="5" dirty="0">
                <a:solidFill>
                  <a:srgbClr val="0070C0"/>
                </a:solidFill>
                <a:latin typeface="Calibri"/>
                <a:cs typeface="Calibri"/>
              </a:rPr>
              <a:t>in</a:t>
            </a:r>
            <a:r>
              <a:rPr sz="21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20" dirty="0">
                <a:solidFill>
                  <a:srgbClr val="0070C0"/>
                </a:solidFill>
                <a:latin typeface="Calibri"/>
                <a:cs typeface="Calibri"/>
              </a:rPr>
              <a:t>HTML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D937C2CE-88DF-651E-4033-658AEEECB2AB}"/>
              </a:ext>
            </a:extLst>
          </p:cNvPr>
          <p:cNvSpPr/>
          <p:nvPr/>
        </p:nvSpPr>
        <p:spPr>
          <a:xfrm>
            <a:off x="4128395" y="1803389"/>
            <a:ext cx="1007110" cy="233045"/>
          </a:xfrm>
          <a:custGeom>
            <a:avLst/>
            <a:gdLst/>
            <a:ahLst/>
            <a:cxnLst/>
            <a:rect l="l" t="t" r="r" b="b"/>
            <a:pathLst>
              <a:path w="1007110" h="233044">
                <a:moveTo>
                  <a:pt x="81779" y="142582"/>
                </a:moveTo>
                <a:lnTo>
                  <a:pt x="0" y="204816"/>
                </a:lnTo>
                <a:lnTo>
                  <a:pt x="98854" y="232898"/>
                </a:lnTo>
                <a:lnTo>
                  <a:pt x="93700" y="205639"/>
                </a:lnTo>
                <a:lnTo>
                  <a:pt x="78108" y="205639"/>
                </a:lnTo>
                <a:lnTo>
                  <a:pt x="72417" y="175534"/>
                </a:lnTo>
                <a:lnTo>
                  <a:pt x="87470" y="172688"/>
                </a:lnTo>
                <a:lnTo>
                  <a:pt x="81779" y="142582"/>
                </a:lnTo>
                <a:close/>
              </a:path>
              <a:path w="1007110" h="233044">
                <a:moveTo>
                  <a:pt x="87470" y="172688"/>
                </a:moveTo>
                <a:lnTo>
                  <a:pt x="72417" y="175534"/>
                </a:lnTo>
                <a:lnTo>
                  <a:pt x="78108" y="205639"/>
                </a:lnTo>
                <a:lnTo>
                  <a:pt x="93162" y="202793"/>
                </a:lnTo>
                <a:lnTo>
                  <a:pt x="87470" y="172688"/>
                </a:lnTo>
                <a:close/>
              </a:path>
              <a:path w="1007110" h="233044">
                <a:moveTo>
                  <a:pt x="93162" y="202793"/>
                </a:moveTo>
                <a:lnTo>
                  <a:pt x="78108" y="205639"/>
                </a:lnTo>
                <a:lnTo>
                  <a:pt x="93700" y="205639"/>
                </a:lnTo>
                <a:lnTo>
                  <a:pt x="93162" y="202793"/>
                </a:lnTo>
                <a:close/>
              </a:path>
              <a:path w="1007110" h="233044">
                <a:moveTo>
                  <a:pt x="1000865" y="0"/>
                </a:moveTo>
                <a:lnTo>
                  <a:pt x="87470" y="172688"/>
                </a:lnTo>
                <a:lnTo>
                  <a:pt x="93162" y="202793"/>
                </a:lnTo>
                <a:lnTo>
                  <a:pt x="1006557" y="30105"/>
                </a:lnTo>
                <a:lnTo>
                  <a:pt x="1000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713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Variable in HTML</a:t>
            </a:r>
            <a:endParaRPr lang="en-IE" b="1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18D942E-CD0C-231B-5F05-4604506BDE35}"/>
              </a:ext>
            </a:extLst>
          </p:cNvPr>
          <p:cNvSpPr/>
          <p:nvPr/>
        </p:nvSpPr>
        <p:spPr>
          <a:xfrm>
            <a:off x="2280208" y="1463103"/>
            <a:ext cx="2369395" cy="178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35BF65A5-4B05-E25D-6085-45F5770B214F}"/>
              </a:ext>
            </a:extLst>
          </p:cNvPr>
          <p:cNvSpPr/>
          <p:nvPr/>
        </p:nvSpPr>
        <p:spPr>
          <a:xfrm>
            <a:off x="2176376" y="3539730"/>
            <a:ext cx="8088630" cy="29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37FD0291-F155-428B-A0A3-71D29212C0B8}"/>
              </a:ext>
            </a:extLst>
          </p:cNvPr>
          <p:cNvSpPr/>
          <p:nvPr/>
        </p:nvSpPr>
        <p:spPr>
          <a:xfrm>
            <a:off x="6692188" y="2513953"/>
            <a:ext cx="991235" cy="910590"/>
          </a:xfrm>
          <a:custGeom>
            <a:avLst/>
            <a:gdLst/>
            <a:ahLst/>
            <a:cxnLst/>
            <a:rect l="l" t="t" r="r" b="b"/>
            <a:pathLst>
              <a:path w="991234" h="910589">
                <a:moveTo>
                  <a:pt x="36701" y="814042"/>
                </a:moveTo>
                <a:lnTo>
                  <a:pt x="0" y="910029"/>
                </a:lnTo>
                <a:lnTo>
                  <a:pt x="98811" y="881797"/>
                </a:lnTo>
                <a:lnTo>
                  <a:pt x="87596" y="869563"/>
                </a:lnTo>
                <a:lnTo>
                  <a:pt x="66815" y="869563"/>
                </a:lnTo>
                <a:lnTo>
                  <a:pt x="46112" y="846978"/>
                </a:lnTo>
                <a:lnTo>
                  <a:pt x="57404" y="836627"/>
                </a:lnTo>
                <a:lnTo>
                  <a:pt x="36701" y="814042"/>
                </a:lnTo>
                <a:close/>
              </a:path>
              <a:path w="991234" h="910589">
                <a:moveTo>
                  <a:pt x="57404" y="836627"/>
                </a:moveTo>
                <a:lnTo>
                  <a:pt x="46112" y="846978"/>
                </a:lnTo>
                <a:lnTo>
                  <a:pt x="66815" y="869563"/>
                </a:lnTo>
                <a:lnTo>
                  <a:pt x="78108" y="859212"/>
                </a:lnTo>
                <a:lnTo>
                  <a:pt x="57404" y="836627"/>
                </a:lnTo>
                <a:close/>
              </a:path>
              <a:path w="991234" h="910589">
                <a:moveTo>
                  <a:pt x="78108" y="859212"/>
                </a:moveTo>
                <a:lnTo>
                  <a:pt x="66815" y="869563"/>
                </a:lnTo>
                <a:lnTo>
                  <a:pt x="87596" y="869563"/>
                </a:lnTo>
                <a:lnTo>
                  <a:pt x="78108" y="859212"/>
                </a:lnTo>
                <a:close/>
              </a:path>
              <a:path w="991234" h="910589">
                <a:moveTo>
                  <a:pt x="970088" y="0"/>
                </a:moveTo>
                <a:lnTo>
                  <a:pt x="57404" y="836627"/>
                </a:lnTo>
                <a:lnTo>
                  <a:pt x="78108" y="859212"/>
                </a:lnTo>
                <a:lnTo>
                  <a:pt x="990791" y="22585"/>
                </a:lnTo>
                <a:lnTo>
                  <a:pt x="970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18A589C-2898-77DD-72B1-7DCC858A6D9F}"/>
              </a:ext>
            </a:extLst>
          </p:cNvPr>
          <p:cNvSpPr txBox="1"/>
          <p:nvPr/>
        </p:nvSpPr>
        <p:spPr>
          <a:xfrm>
            <a:off x="5394884" y="1187246"/>
            <a:ext cx="3281679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" dirty="0">
                <a:solidFill>
                  <a:srgbClr val="0070C0"/>
                </a:solidFill>
                <a:latin typeface="Calibri"/>
                <a:cs typeface="Calibri"/>
              </a:rPr>
              <a:t>Resulting </a:t>
            </a:r>
            <a:r>
              <a:rPr sz="2100" spc="-10" dirty="0">
                <a:solidFill>
                  <a:srgbClr val="0070C0"/>
                </a:solidFill>
                <a:latin typeface="Calibri"/>
                <a:cs typeface="Calibri"/>
              </a:rPr>
              <a:t>Web</a:t>
            </a:r>
            <a:r>
              <a:rPr sz="2100" spc="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70C0"/>
                </a:solidFill>
                <a:latin typeface="Calibri"/>
                <a:cs typeface="Calibri"/>
              </a:rPr>
              <a:t>Page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82065">
              <a:lnSpc>
                <a:spcPct val="100000"/>
              </a:lnSpc>
              <a:spcBef>
                <a:spcPts val="2210"/>
              </a:spcBef>
            </a:pPr>
            <a:r>
              <a:rPr sz="2100" spc="10" dirty="0">
                <a:solidFill>
                  <a:srgbClr val="0070C0"/>
                </a:solidFill>
                <a:latin typeface="Calibri"/>
                <a:cs typeface="Calibri"/>
              </a:rPr>
              <a:t>Generated</a:t>
            </a:r>
            <a:r>
              <a:rPr sz="21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10" dirty="0">
                <a:solidFill>
                  <a:srgbClr val="0070C0"/>
                </a:solidFill>
                <a:latin typeface="Calibri"/>
                <a:cs typeface="Calibri"/>
              </a:rPr>
              <a:t>Source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F81B65AC-8351-83EB-5921-64C425EA52B0}"/>
              </a:ext>
            </a:extLst>
          </p:cNvPr>
          <p:cNvSpPr/>
          <p:nvPr/>
        </p:nvSpPr>
        <p:spPr>
          <a:xfrm>
            <a:off x="4690456" y="1522037"/>
            <a:ext cx="991235" cy="910590"/>
          </a:xfrm>
          <a:custGeom>
            <a:avLst/>
            <a:gdLst/>
            <a:ahLst/>
            <a:cxnLst/>
            <a:rect l="l" t="t" r="r" b="b"/>
            <a:pathLst>
              <a:path w="991235" h="910589">
                <a:moveTo>
                  <a:pt x="36701" y="814042"/>
                </a:moveTo>
                <a:lnTo>
                  <a:pt x="0" y="910029"/>
                </a:lnTo>
                <a:lnTo>
                  <a:pt x="98811" y="881797"/>
                </a:lnTo>
                <a:lnTo>
                  <a:pt x="87596" y="869563"/>
                </a:lnTo>
                <a:lnTo>
                  <a:pt x="66815" y="869563"/>
                </a:lnTo>
                <a:lnTo>
                  <a:pt x="46112" y="846978"/>
                </a:lnTo>
                <a:lnTo>
                  <a:pt x="57404" y="836627"/>
                </a:lnTo>
                <a:lnTo>
                  <a:pt x="36701" y="814042"/>
                </a:lnTo>
                <a:close/>
              </a:path>
              <a:path w="991235" h="910589">
                <a:moveTo>
                  <a:pt x="57404" y="836627"/>
                </a:moveTo>
                <a:lnTo>
                  <a:pt x="46112" y="846978"/>
                </a:lnTo>
                <a:lnTo>
                  <a:pt x="66815" y="869563"/>
                </a:lnTo>
                <a:lnTo>
                  <a:pt x="78108" y="859212"/>
                </a:lnTo>
                <a:lnTo>
                  <a:pt x="57404" y="836627"/>
                </a:lnTo>
                <a:close/>
              </a:path>
              <a:path w="991235" h="910589">
                <a:moveTo>
                  <a:pt x="78108" y="859212"/>
                </a:moveTo>
                <a:lnTo>
                  <a:pt x="66815" y="869563"/>
                </a:lnTo>
                <a:lnTo>
                  <a:pt x="87596" y="869563"/>
                </a:lnTo>
                <a:lnTo>
                  <a:pt x="78108" y="859212"/>
                </a:lnTo>
                <a:close/>
              </a:path>
              <a:path w="991235" h="910589">
                <a:moveTo>
                  <a:pt x="970088" y="0"/>
                </a:moveTo>
                <a:lnTo>
                  <a:pt x="57404" y="836627"/>
                </a:lnTo>
                <a:lnTo>
                  <a:pt x="78108" y="859212"/>
                </a:lnTo>
                <a:lnTo>
                  <a:pt x="990791" y="22585"/>
                </a:lnTo>
                <a:lnTo>
                  <a:pt x="970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566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Predefined Variable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Superglobals</a:t>
            </a:r>
            <a:r>
              <a:rPr lang="en-GB" dirty="0"/>
              <a:t> — Built-in variables that are always available in all scopes</a:t>
            </a:r>
          </a:p>
          <a:p>
            <a:pPr>
              <a:lnSpc>
                <a:spcPct val="150000"/>
              </a:lnSpc>
            </a:pPr>
            <a:r>
              <a:rPr lang="en-GB" dirty="0"/>
              <a:t>$GLOBALS — References all variables available in global scope</a:t>
            </a:r>
          </a:p>
          <a:p>
            <a:pPr>
              <a:lnSpc>
                <a:spcPct val="150000"/>
              </a:lnSpc>
            </a:pPr>
            <a:r>
              <a:rPr lang="en-GB" dirty="0"/>
              <a:t>$_SERVER — Server and execution environment information</a:t>
            </a:r>
          </a:p>
          <a:p>
            <a:pPr>
              <a:lnSpc>
                <a:spcPct val="150000"/>
              </a:lnSpc>
            </a:pPr>
            <a:r>
              <a:rPr lang="en-GB" dirty="0"/>
              <a:t>$_GET — HTTP GET variables</a:t>
            </a:r>
          </a:p>
          <a:p>
            <a:pPr>
              <a:lnSpc>
                <a:spcPct val="150000"/>
              </a:lnSpc>
            </a:pPr>
            <a:r>
              <a:rPr lang="en-GB" dirty="0"/>
              <a:t>$_POST — HTTP POST variables</a:t>
            </a:r>
          </a:p>
          <a:p>
            <a:pPr>
              <a:lnSpc>
                <a:spcPct val="150000"/>
              </a:lnSpc>
            </a:pPr>
            <a:r>
              <a:rPr lang="en-GB" dirty="0"/>
              <a:t>$_FILES — HTTP File Upload variables</a:t>
            </a:r>
          </a:p>
          <a:p>
            <a:pPr>
              <a:lnSpc>
                <a:spcPct val="150000"/>
              </a:lnSpc>
            </a:pPr>
            <a:r>
              <a:rPr lang="en-GB" dirty="0"/>
              <a:t>$_REQUEST — HTTP Request variables</a:t>
            </a:r>
          </a:p>
        </p:txBody>
      </p:sp>
    </p:spTree>
    <p:extLst>
      <p:ext uri="{BB962C8B-B14F-4D97-AF65-F5344CB8AC3E}">
        <p14:creationId xmlns:p14="http://schemas.microsoft.com/office/powerpoint/2010/main" val="2035039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Predefined Variable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$_SESSION — Session variables</a:t>
            </a:r>
          </a:p>
          <a:p>
            <a:pPr>
              <a:lnSpc>
                <a:spcPct val="150000"/>
              </a:lnSpc>
            </a:pPr>
            <a:r>
              <a:rPr lang="en-GB" dirty="0"/>
              <a:t>$_ENV — Environment variables</a:t>
            </a:r>
          </a:p>
          <a:p>
            <a:pPr>
              <a:lnSpc>
                <a:spcPct val="150000"/>
              </a:lnSpc>
            </a:pPr>
            <a:r>
              <a:rPr lang="en-GB" dirty="0"/>
              <a:t>$_COOKIE — HTTP Cookies</a:t>
            </a:r>
          </a:p>
          <a:p>
            <a:pPr>
              <a:lnSpc>
                <a:spcPct val="150000"/>
              </a:lnSpc>
            </a:pPr>
            <a:r>
              <a:rPr lang="en-GB" dirty="0"/>
              <a:t>$</a:t>
            </a:r>
            <a:r>
              <a:rPr lang="en-GB" dirty="0" err="1"/>
              <a:t>php_errormsg</a:t>
            </a:r>
            <a:r>
              <a:rPr lang="en-GB" dirty="0"/>
              <a:t> — The previous error message</a:t>
            </a:r>
          </a:p>
          <a:p>
            <a:pPr>
              <a:lnSpc>
                <a:spcPct val="150000"/>
              </a:lnSpc>
            </a:pPr>
            <a:r>
              <a:rPr lang="en-GB" dirty="0"/>
              <a:t>$</a:t>
            </a:r>
            <a:r>
              <a:rPr lang="en-GB" dirty="0" err="1"/>
              <a:t>http_response_header</a:t>
            </a:r>
            <a:r>
              <a:rPr lang="en-GB" dirty="0"/>
              <a:t> — HTTP response headers</a:t>
            </a:r>
          </a:p>
          <a:p>
            <a:pPr>
              <a:lnSpc>
                <a:spcPct val="150000"/>
              </a:lnSpc>
            </a:pPr>
            <a:r>
              <a:rPr lang="en-GB" dirty="0"/>
              <a:t>$</a:t>
            </a:r>
            <a:r>
              <a:rPr lang="en-GB" dirty="0" err="1"/>
              <a:t>argc</a:t>
            </a:r>
            <a:r>
              <a:rPr lang="en-GB" dirty="0"/>
              <a:t> — The number of arguments passed to script</a:t>
            </a:r>
          </a:p>
          <a:p>
            <a:pPr>
              <a:lnSpc>
                <a:spcPct val="150000"/>
              </a:lnSpc>
            </a:pPr>
            <a:r>
              <a:rPr lang="en-GB" dirty="0"/>
              <a:t>$</a:t>
            </a:r>
            <a:r>
              <a:rPr lang="en-GB" dirty="0" err="1"/>
              <a:t>argv</a:t>
            </a:r>
            <a:r>
              <a:rPr lang="en-GB" dirty="0"/>
              <a:t> — Array of arguments passed to script</a:t>
            </a:r>
          </a:p>
        </p:txBody>
      </p:sp>
    </p:spTree>
    <p:extLst>
      <p:ext uri="{BB962C8B-B14F-4D97-AF65-F5344CB8AC3E}">
        <p14:creationId xmlns:p14="http://schemas.microsoft.com/office/powerpoint/2010/main" val="1459454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Data Types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8494"/>
            <a:ext cx="10977283" cy="50740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String</a:t>
            </a:r>
          </a:p>
          <a:p>
            <a:pPr>
              <a:lnSpc>
                <a:spcPct val="150000"/>
              </a:lnSpc>
            </a:pPr>
            <a:r>
              <a:rPr lang="en-GB" dirty="0"/>
              <a:t>Integer</a:t>
            </a:r>
          </a:p>
          <a:p>
            <a:pPr>
              <a:lnSpc>
                <a:spcPct val="150000"/>
              </a:lnSpc>
            </a:pPr>
            <a:r>
              <a:rPr lang="en-GB" dirty="0"/>
              <a:t>Float (floating point numbers - also called Double)</a:t>
            </a:r>
          </a:p>
          <a:p>
            <a:pPr>
              <a:lnSpc>
                <a:spcPct val="150000"/>
              </a:lnSpc>
            </a:pPr>
            <a:r>
              <a:rPr lang="en-GB" dirty="0"/>
              <a:t>Boolean</a:t>
            </a:r>
          </a:p>
          <a:p>
            <a:pPr>
              <a:lnSpc>
                <a:spcPct val="150000"/>
              </a:lnSpc>
            </a:pPr>
            <a:r>
              <a:rPr lang="en-GB" dirty="0"/>
              <a:t>Array</a:t>
            </a:r>
          </a:p>
          <a:p>
            <a:pPr>
              <a:lnSpc>
                <a:spcPct val="150000"/>
              </a:lnSpc>
            </a:pPr>
            <a:r>
              <a:rPr lang="en-GB" dirty="0"/>
              <a:t>Object</a:t>
            </a:r>
          </a:p>
          <a:p>
            <a:pPr>
              <a:lnSpc>
                <a:spcPct val="150000"/>
              </a:lnSpc>
            </a:pPr>
            <a:r>
              <a:rPr lang="en-GB" dirty="0"/>
              <a:t>NULL</a:t>
            </a:r>
          </a:p>
          <a:p>
            <a:pPr>
              <a:lnSpc>
                <a:spcPct val="150000"/>
              </a:lnSpc>
            </a:pPr>
            <a:r>
              <a:rPr lang="en-GB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143829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Data Types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String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 string is a sequence of characters, like "Hello world!".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 string can be any text inside quotes. You can use single or double quote</a:t>
            </a:r>
          </a:p>
          <a:p>
            <a:pPr>
              <a:lnSpc>
                <a:spcPct val="150000"/>
              </a:lnSpc>
            </a:pPr>
            <a:r>
              <a:rPr lang="en-GB" dirty="0"/>
              <a:t>Integer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Non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-decimal (whole) number between 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-2,147,483,648 and 2,147,483,647.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Float</a:t>
            </a:r>
          </a:p>
          <a:p>
            <a:pPr lvl="1">
              <a:lnSpc>
                <a:spcPct val="150000"/>
              </a:lnSpc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Numeric values with decimal digits</a:t>
            </a: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  <a:p>
            <a:pPr marL="457200" lvl="1" indent="0">
              <a:lnSpc>
                <a:spcPct val="150000"/>
              </a:lnSpc>
              <a:buNone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4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Data Types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Boolean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2 possible states;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TRUE or FALSE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en-GB" b="0" i="0" dirty="0">
                <a:solidFill>
                  <a:srgbClr val="000000"/>
                </a:solidFill>
                <a:effectLst/>
              </a:rPr>
              <a:t>Stores multiple values in one single variable.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Object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Classes and objects are the two main aspects of object-oriented programming.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 class is a template for objects, and an object is an instance of a class</a:t>
            </a:r>
          </a:p>
        </p:txBody>
      </p:sp>
    </p:spTree>
    <p:extLst>
      <p:ext uri="{BB962C8B-B14F-4D97-AF65-F5344CB8AC3E}">
        <p14:creationId xmlns:p14="http://schemas.microsoft.com/office/powerpoint/2010/main" val="1346205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Data Types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NULL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Special data type which can have only one value: NULL</a:t>
            </a:r>
          </a:p>
          <a:p>
            <a:pPr>
              <a:lnSpc>
                <a:spcPct val="150000"/>
              </a:lnSpc>
            </a:pPr>
            <a:r>
              <a:rPr lang="en-GB" dirty="0"/>
              <a:t>Resource</a:t>
            </a:r>
          </a:p>
          <a:p>
            <a:pPr lvl="1">
              <a:lnSpc>
                <a:spcPct val="150000"/>
              </a:lnSpc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Special resource type is not an actual data type. It is the storing of a reference to functions and resources external to PHP. (Beyond scope of this course)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9862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Installations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XAMPP</a:t>
            </a:r>
          </a:p>
          <a:p>
            <a:pPr>
              <a:lnSpc>
                <a:spcPct val="150000"/>
              </a:lnSpc>
            </a:pPr>
            <a:r>
              <a:rPr lang="en-GB" dirty="0"/>
              <a:t>NetBeans</a:t>
            </a:r>
          </a:p>
        </p:txBody>
      </p:sp>
    </p:spTree>
    <p:extLst>
      <p:ext uri="{BB962C8B-B14F-4D97-AF65-F5344CB8AC3E}">
        <p14:creationId xmlns:p14="http://schemas.microsoft.com/office/powerpoint/2010/main" val="1421700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Variable Assignment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Using the assignment operator (=) as you declare a variable </a:t>
            </a:r>
            <a:br>
              <a:rPr lang="en-GB" dirty="0"/>
            </a:br>
            <a:r>
              <a:rPr lang="en-GB" dirty="0"/>
              <a:t>and give it a value.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$count = 10;                         // an integer literal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$</a:t>
            </a:r>
            <a:r>
              <a:rPr lang="en-GB" dirty="0" err="1"/>
              <a:t>list_price</a:t>
            </a:r>
            <a:r>
              <a:rPr lang="en-GB" dirty="0"/>
              <a:t> = 9.50;               // a double literal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$</a:t>
            </a:r>
            <a:r>
              <a:rPr lang="en-GB" dirty="0" err="1"/>
              <a:t>first_name</a:t>
            </a:r>
            <a:r>
              <a:rPr lang="en-GB" dirty="0"/>
              <a:t> = 'Bob’;          // a string literal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$</a:t>
            </a:r>
            <a:r>
              <a:rPr lang="en-GB" dirty="0" err="1"/>
              <a:t>first_name</a:t>
            </a:r>
            <a:r>
              <a:rPr lang="en-GB" dirty="0"/>
              <a:t> = "Bob";         // a string literal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$</a:t>
            </a:r>
            <a:r>
              <a:rPr lang="en-GB" dirty="0" err="1"/>
              <a:t>is_valid</a:t>
            </a:r>
            <a:r>
              <a:rPr lang="en-GB" dirty="0"/>
              <a:t> = false;                // a Boolean literal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73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Variable Assignment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Using the assignment operator (=) as you declare a variable </a:t>
            </a:r>
            <a:br>
              <a:rPr lang="en-GB" dirty="0"/>
            </a:br>
            <a:r>
              <a:rPr lang="en-GB" dirty="0"/>
              <a:t>and give it a value.</a:t>
            </a:r>
          </a:p>
          <a:p>
            <a:pPr marL="484632" lvl="1" fontAlgn="t">
              <a:lnSpc>
                <a:spcPct val="150000"/>
              </a:lnSpc>
              <a:spcBef>
                <a:spcPts val="0"/>
              </a:spcBef>
            </a:pPr>
            <a:r>
              <a:rPr lang="en-IE" i="0" u="none" strike="noStrike" spc="-2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</a:t>
            </a:r>
            <a:r>
              <a:rPr lang="en-IE" i="0" u="none" strike="noStrike" spc="-21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product_count</a:t>
            </a:r>
            <a:r>
              <a:rPr lang="en-IE" i="0" u="none" strike="noStrike" spc="-2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lang="en-IE" i="0" u="none" strike="noStrike" spc="-23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-2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$count;</a:t>
            </a:r>
            <a:r>
              <a:rPr lang="en-IE" dirty="0"/>
              <a:t>          </a:t>
            </a:r>
            <a:r>
              <a:rPr lang="en-IE" i="0" u="none" strike="noStrike" spc="-2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//</a:t>
            </a:r>
            <a:r>
              <a:rPr lang="en-IE" i="0" u="none" strike="noStrike" spc="-25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</a:t>
            </a:r>
            <a:r>
              <a:rPr lang="en-IE" i="0" u="none" strike="noStrike" spc="-220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product_count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-24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is 10</a:t>
            </a:r>
          </a:p>
          <a:p>
            <a:pPr marL="484632" lvl="1" fontAlgn="t">
              <a:lnSpc>
                <a:spcPct val="150000"/>
              </a:lnSpc>
              <a:spcBef>
                <a:spcPts val="0"/>
              </a:spcBef>
            </a:pP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$price =</a:t>
            </a:r>
            <a:r>
              <a:rPr lang="en-IE" i="0" u="none" strike="noStrike" spc="-19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-2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</a:t>
            </a:r>
            <a:r>
              <a:rPr lang="en-IE" i="0" u="none" strike="noStrike" spc="-21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list_price</a:t>
            </a:r>
            <a:r>
              <a:rPr lang="en-IE" i="0" u="none" strike="noStrike" spc="-2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                               //   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$price </a:t>
            </a:r>
            <a:r>
              <a:rPr lang="en-IE" i="0" u="none" strike="noStrike" spc="-229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is</a:t>
            </a:r>
            <a:r>
              <a:rPr lang="en-IE" i="0" u="none" strike="noStrike" spc="-25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9.50;</a:t>
            </a:r>
            <a:endParaRPr lang="en-IE" i="0" u="none" strike="noStrike" spc="-215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484632" lvl="1" fontAlgn="t">
              <a:lnSpc>
                <a:spcPct val="150000"/>
              </a:lnSpc>
              <a:spcBef>
                <a:spcPts val="0"/>
              </a:spcBef>
            </a:pPr>
            <a:r>
              <a:rPr lang="en-IE" i="0" u="none" strike="noStrike" spc="-2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name =</a:t>
            </a:r>
            <a:r>
              <a:rPr lang="en-IE" i="0" u="none" strike="noStrike" spc="-18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</a:t>
            </a:r>
            <a:r>
              <a:rPr lang="en-IE" i="0" u="none" strike="noStrike" spc="-220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first_name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                       </a:t>
            </a:r>
            <a:r>
              <a:rPr lang="en-IE" i="0" u="none" strike="noStrike" spc="-2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//   </a:t>
            </a:r>
            <a:r>
              <a:rPr lang="en-IE" i="0" u="none" strike="noStrike" spc="-2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$name </a:t>
            </a:r>
            <a:r>
              <a:rPr lang="en-IE" i="0" u="none" strike="noStrike" spc="-2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is</a:t>
            </a:r>
            <a:r>
              <a:rPr lang="en-IE" i="0" u="none" strike="noStrike" spc="-29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-22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"Bob“</a:t>
            </a:r>
          </a:p>
          <a:p>
            <a:pPr marL="484632" lvl="1" fontAlgn="t">
              <a:lnSpc>
                <a:spcPct val="150000"/>
              </a:lnSpc>
              <a:spcBef>
                <a:spcPts val="0"/>
              </a:spcBef>
            </a:pP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</a:t>
            </a:r>
            <a:r>
              <a:rPr lang="en-IE" i="0" u="none" strike="noStrike" spc="-220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is_new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$</a:t>
            </a:r>
            <a:r>
              <a:rPr lang="en-IE" i="0" u="none" strike="noStrike" spc="-220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is_valid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                              //   $</a:t>
            </a:r>
            <a:r>
              <a:rPr lang="en-IE" i="0" u="none" strike="noStrike" spc="-220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is_new</a:t>
            </a:r>
            <a:r>
              <a:rPr lang="en-IE" i="0" u="none" strike="noStrike" spc="-2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is FALSE</a:t>
            </a:r>
          </a:p>
          <a:p>
            <a:pPr marL="484632" lvl="1" fontAlgn="t">
              <a:lnSpc>
                <a:spcPct val="150000"/>
              </a:lnSpc>
              <a:spcBef>
                <a:spcPts val="0"/>
              </a:spcBef>
            </a:pPr>
            <a:endParaRPr lang="en-IE" i="0" u="none" strike="noStrike" spc="-22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256032" lvl="1" indent="0" fontAlgn="t">
              <a:lnSpc>
                <a:spcPct val="150000"/>
              </a:lnSpc>
              <a:spcBef>
                <a:spcPts val="0"/>
              </a:spcBef>
              <a:buNone/>
            </a:pPr>
            <a:endParaRPr lang="en-IE" i="0" u="none" strike="noStrike" spc="-22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48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Constant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 the “define” keyword to declare a Constant</a:t>
            </a:r>
          </a:p>
          <a:p>
            <a:pPr lvl="1">
              <a:lnSpc>
                <a:spcPct val="150000"/>
              </a:lnSpc>
            </a:pPr>
            <a:r>
              <a:rPr lang="it-IT" dirty="0"/>
              <a:t>define('MAX_QTY', 100);    //  interger constant</a:t>
            </a:r>
          </a:p>
          <a:p>
            <a:pPr lvl="1">
              <a:lnSpc>
                <a:spcPct val="150000"/>
              </a:lnSpc>
            </a:pPr>
            <a:r>
              <a:rPr lang="it-IT" dirty="0"/>
              <a:t>define('PI', 3.14159265);    //  float constant</a:t>
            </a:r>
          </a:p>
          <a:p>
            <a:pPr lvl="1">
              <a:lnSpc>
                <a:spcPct val="150000"/>
              </a:lnSpc>
            </a:pPr>
            <a:r>
              <a:rPr lang="it-IT" dirty="0"/>
              <a:t>define('MALE', 'm’);            //  string constant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016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String Expressions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assign string expressions</a:t>
            </a:r>
          </a:p>
          <a:p>
            <a:pPr>
              <a:lnSpc>
                <a:spcPct val="150000"/>
              </a:lnSpc>
            </a:pPr>
            <a:r>
              <a:rPr lang="en-GB" dirty="0"/>
              <a:t>Use single quotes to improve PHP efficiency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</a:t>
            </a:r>
            <a:r>
              <a:rPr lang="en-GB" dirty="0" err="1"/>
              <a:t>first_name</a:t>
            </a:r>
            <a:r>
              <a:rPr lang="en-GB" dirty="0"/>
              <a:t> = ‘Bob’;</a:t>
            </a:r>
            <a:br>
              <a:rPr lang="en-GB" dirty="0"/>
            </a:br>
            <a:r>
              <a:rPr lang="en-GB" dirty="0"/>
              <a:t>$</a:t>
            </a:r>
            <a:r>
              <a:rPr lang="en-GB" dirty="0" err="1"/>
              <a:t>last_name</a:t>
            </a:r>
            <a:r>
              <a:rPr lang="en-GB" dirty="0"/>
              <a:t> = ‘Roberts’;</a:t>
            </a:r>
          </a:p>
          <a:p>
            <a:pPr>
              <a:lnSpc>
                <a:spcPct val="150000"/>
              </a:lnSpc>
            </a:pPr>
            <a:r>
              <a:rPr lang="en-GB" dirty="0"/>
              <a:t>Assign NULL values to empty Strings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$address = ‘’;		//an empty string</a:t>
            </a:r>
            <a:br>
              <a:rPr lang="en-GB" dirty="0"/>
            </a:br>
            <a:r>
              <a:rPr lang="en-GB" dirty="0"/>
              <a:t>$address = NULL;		//a NULL value</a:t>
            </a:r>
          </a:p>
        </p:txBody>
      </p:sp>
    </p:spTree>
    <p:extLst>
      <p:ext uri="{BB962C8B-B14F-4D97-AF65-F5344CB8AC3E}">
        <p14:creationId xmlns:p14="http://schemas.microsoft.com/office/powerpoint/2010/main" val="29781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String Expressions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 double quotes for variable substitution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$name = “Name: $</a:t>
            </a:r>
            <a:r>
              <a:rPr lang="en-GB" dirty="0" err="1"/>
              <a:t>first_name</a:t>
            </a:r>
            <a:r>
              <a:rPr lang="en-GB" dirty="0"/>
              <a:t>“;		//Name: Bob</a:t>
            </a:r>
            <a:br>
              <a:rPr lang="en-GB" dirty="0"/>
            </a:br>
            <a:r>
              <a:rPr lang="en-GB" dirty="0"/>
              <a:t>$name  = “$</a:t>
            </a:r>
            <a:r>
              <a:rPr lang="en-GB" dirty="0" err="1"/>
              <a:t>first_name</a:t>
            </a:r>
            <a:r>
              <a:rPr lang="en-GB" dirty="0"/>
              <a:t> $</a:t>
            </a:r>
            <a:r>
              <a:rPr lang="en-GB" dirty="0" err="1"/>
              <a:t>last_name</a:t>
            </a:r>
            <a:r>
              <a:rPr lang="en-GB" dirty="0"/>
              <a:t> “	// Bob Roberts</a:t>
            </a:r>
          </a:p>
          <a:p>
            <a:pPr>
              <a:lnSpc>
                <a:spcPct val="150000"/>
              </a:lnSpc>
            </a:pPr>
            <a:r>
              <a:rPr lang="en-GB" dirty="0"/>
              <a:t>Mix single and double quotes for special purposes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</a:t>
            </a:r>
            <a:r>
              <a:rPr lang="en-GB" dirty="0" err="1"/>
              <a:t>last_name</a:t>
            </a:r>
            <a:r>
              <a:rPr lang="en-GB" dirty="0"/>
              <a:t> = "O'Brien";		// O’Brien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$line = 'She said, "Hi.“’;		//	She said, “Hi.”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206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String Concatenation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use the concatenation operator for simple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first_name</a:t>
            </a:r>
            <a:r>
              <a:rPr lang="en-GB" dirty="0"/>
              <a:t> = ‘Bob’;</a:t>
            </a:r>
            <a:br>
              <a:rPr lang="en-GB" dirty="0"/>
            </a:br>
            <a:r>
              <a:rPr lang="en-GB" dirty="0"/>
              <a:t>	$</a:t>
            </a:r>
            <a:r>
              <a:rPr lang="en-GB" dirty="0" err="1"/>
              <a:t>last_name</a:t>
            </a:r>
            <a:r>
              <a:rPr lang="en-GB" dirty="0"/>
              <a:t> = ‘Roberts’;</a:t>
            </a:r>
            <a:br>
              <a:rPr lang="en-GB" dirty="0"/>
            </a:br>
            <a:r>
              <a:rPr lang="en-GB" dirty="0"/>
              <a:t>	$name= ‘Name: ‘	.	$</a:t>
            </a:r>
            <a:r>
              <a:rPr lang="en-GB" dirty="0" err="1"/>
              <a:t>first_name</a:t>
            </a:r>
            <a:r>
              <a:rPr lang="en-GB" dirty="0"/>
              <a:t>		//Name: Bob</a:t>
            </a:r>
            <a:br>
              <a:rPr lang="en-GB" dirty="0"/>
            </a:br>
            <a:r>
              <a:rPr lang="en-GB" dirty="0"/>
              <a:t>	$name = $</a:t>
            </a:r>
            <a:r>
              <a:rPr lang="en-GB" dirty="0" err="1"/>
              <a:t>first_name</a:t>
            </a:r>
            <a:r>
              <a:rPr lang="en-GB" dirty="0"/>
              <a:t> . ‘ ‘ . $</a:t>
            </a:r>
            <a:r>
              <a:rPr lang="en-GB" dirty="0" err="1"/>
              <a:t>last_name</a:t>
            </a:r>
            <a:r>
              <a:rPr lang="en-GB" dirty="0"/>
              <a:t>	// Bob Roberts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068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String Concatenation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join a number to a string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$price = 19.99;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price_string</a:t>
            </a:r>
            <a:r>
              <a:rPr lang="en-GB" dirty="0"/>
              <a:t>= ‘Price: ‘ .	$price		//Price: 19.99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260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Variables</a:t>
            </a:r>
          </a:p>
          <a:p>
            <a:pPr>
              <a:lnSpc>
                <a:spcPct val="150000"/>
              </a:lnSpc>
            </a:pPr>
            <a:r>
              <a:rPr lang="en-GB" dirty="0"/>
              <a:t>Write PHP files to show examples of variable assignment.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857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7DB6-FFCB-4F89-AA11-3FE5C868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2929"/>
            <a:ext cx="7391400" cy="43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94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260"/>
            <a:ext cx="10515600" cy="5226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2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E4454-8280-435D-B123-71FC1979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6374"/>
            <a:ext cx="7552765" cy="52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Configurations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681038"/>
            <a:ext cx="12012706" cy="6176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XAMPP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Run the Apache service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directory “C:\XAMPP\HTDOCS” is the “localhost” of your local web server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Files will be placed in this folder. Accessed in the browser via “localhost/example1.php</a:t>
            </a:r>
          </a:p>
          <a:p>
            <a:pPr>
              <a:lnSpc>
                <a:spcPct val="150000"/>
              </a:lnSpc>
            </a:pPr>
            <a:r>
              <a:rPr lang="en-GB" dirty="0"/>
              <a:t>NetBeans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9F3BC-72F8-4099-936F-6F3F137E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57" y="3564442"/>
            <a:ext cx="72104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260"/>
            <a:ext cx="10515600" cy="5226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3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CAF73-263F-41FC-B2EF-FF8A7035F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689"/>
            <a:ext cx="7588624" cy="51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3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Understand the history of PHP.</a:t>
            </a:r>
          </a:p>
          <a:p>
            <a:pPr>
              <a:lnSpc>
                <a:spcPct val="150000"/>
              </a:lnSpc>
            </a:pPr>
            <a:r>
              <a:rPr lang="en-GB" dirty="0"/>
              <a:t>Describe PHP data types, variables and constants.</a:t>
            </a:r>
          </a:p>
          <a:p>
            <a:pPr>
              <a:lnSpc>
                <a:spcPct val="150000"/>
              </a:lnSpc>
            </a:pPr>
            <a:r>
              <a:rPr lang="en-GB" dirty="0"/>
              <a:t>Compare the GET and POST </a:t>
            </a:r>
            <a:r>
              <a:rPr lang="en-GB" dirty="0" err="1"/>
              <a:t>HttpRequests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Describe expressions, operators and functions.</a:t>
            </a:r>
          </a:p>
          <a:p>
            <a:pPr>
              <a:lnSpc>
                <a:spcPct val="150000"/>
              </a:lnSpc>
            </a:pPr>
            <a:r>
              <a:rPr lang="en-GB" dirty="0"/>
              <a:t>Review PHP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86917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PHP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1994 – Rasmus </a:t>
            </a:r>
            <a:r>
              <a:rPr lang="en-GB" dirty="0" err="1"/>
              <a:t>Lerdorf</a:t>
            </a:r>
            <a:r>
              <a:rPr lang="en-GB" dirty="0"/>
              <a:t> created CGI scripts to track website traffic.</a:t>
            </a:r>
          </a:p>
          <a:p>
            <a:pPr>
              <a:lnSpc>
                <a:spcPct val="150000"/>
              </a:lnSpc>
            </a:pPr>
            <a:r>
              <a:rPr lang="en-GB" dirty="0"/>
              <a:t>1995 – Scripts released as PHP Tools version 1.0</a:t>
            </a:r>
          </a:p>
          <a:p>
            <a:pPr>
              <a:lnSpc>
                <a:spcPct val="150000"/>
              </a:lnSpc>
            </a:pPr>
            <a:r>
              <a:rPr lang="en-GB" dirty="0"/>
              <a:t>Along with website traffic, scripts could password protect pages</a:t>
            </a:r>
          </a:p>
          <a:p>
            <a:pPr>
              <a:lnSpc>
                <a:spcPct val="150000"/>
              </a:lnSpc>
            </a:pPr>
            <a:r>
              <a:rPr lang="en-GB" dirty="0"/>
              <a:t>Also create forms</a:t>
            </a:r>
          </a:p>
          <a:p>
            <a:pPr>
              <a:lnSpc>
                <a:spcPct val="150000"/>
              </a:lnSpc>
            </a:pPr>
            <a:r>
              <a:rPr lang="en-GB" dirty="0"/>
              <a:t>PHP was originally called Personal Home Page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58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PHP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1996 – PHP/FI 2.0 released.</a:t>
            </a:r>
          </a:p>
          <a:p>
            <a:pPr>
              <a:lnSpc>
                <a:spcPct val="150000"/>
              </a:lnSpc>
            </a:pPr>
            <a:r>
              <a:rPr lang="en-GB" dirty="0"/>
              <a:t>PHP Forms Interpreter.</a:t>
            </a:r>
          </a:p>
          <a:p>
            <a:pPr>
              <a:lnSpc>
                <a:spcPct val="150000"/>
              </a:lnSpc>
            </a:pPr>
            <a:r>
              <a:rPr lang="en-GB" dirty="0"/>
              <a:t>Includes Conditional Statements and Database Access.</a:t>
            </a:r>
          </a:p>
          <a:p>
            <a:pPr>
              <a:lnSpc>
                <a:spcPct val="150000"/>
              </a:lnSpc>
            </a:pPr>
            <a:r>
              <a:rPr lang="en-GB" dirty="0"/>
              <a:t>PHP now recognised as a Scripting Language.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74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PHP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1998 – PHP 3.0 released.</a:t>
            </a:r>
          </a:p>
          <a:p>
            <a:pPr>
              <a:lnSpc>
                <a:spcPct val="150000"/>
              </a:lnSpc>
            </a:pPr>
            <a:r>
              <a:rPr lang="en-GB" dirty="0"/>
              <a:t>Worked alongside </a:t>
            </a:r>
            <a:r>
              <a:rPr lang="en-GB" dirty="0" err="1"/>
              <a:t>Zeev</a:t>
            </a:r>
            <a:r>
              <a:rPr lang="en-GB" dirty="0"/>
              <a:t> </a:t>
            </a:r>
            <a:r>
              <a:rPr lang="en-GB" dirty="0" err="1"/>
              <a:t>Suraski</a:t>
            </a:r>
            <a:r>
              <a:rPr lang="en-GB" dirty="0"/>
              <a:t> and Andi </a:t>
            </a:r>
            <a:r>
              <a:rPr lang="en-GB" dirty="0" err="1"/>
              <a:t>Gutmans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Included a rewrite of Parsing engine.</a:t>
            </a:r>
          </a:p>
          <a:p>
            <a:pPr>
              <a:lnSpc>
                <a:spcPct val="150000"/>
              </a:lnSpc>
            </a:pPr>
            <a:r>
              <a:rPr lang="en-GB" dirty="0"/>
              <a:t>Support for all major O/S and additional Database support.</a:t>
            </a:r>
          </a:p>
          <a:p>
            <a:pPr>
              <a:lnSpc>
                <a:spcPct val="150000"/>
              </a:lnSpc>
            </a:pPr>
            <a:r>
              <a:rPr lang="en-GB" dirty="0"/>
              <a:t>Renamed to PHP Hypertext </a:t>
            </a:r>
            <a:r>
              <a:rPr lang="en-GB" dirty="0" err="1"/>
              <a:t>Preprocessor</a:t>
            </a:r>
            <a:r>
              <a:rPr lang="en-GB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18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1844</Words>
  <Application>Microsoft Office PowerPoint</Application>
  <PresentationFormat>Widescreen</PresentationFormat>
  <Paragraphs>248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-apple-system</vt:lpstr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PowerPoint Presentation</vt:lpstr>
      <vt:lpstr>Moodle</vt:lpstr>
      <vt:lpstr>Pop Quiz</vt:lpstr>
      <vt:lpstr>Installations</vt:lpstr>
      <vt:lpstr>Configurations</vt:lpstr>
      <vt:lpstr>Learning Outcomes</vt:lpstr>
      <vt:lpstr>History of PHP</vt:lpstr>
      <vt:lpstr>History of PHP (contd.)</vt:lpstr>
      <vt:lpstr>History of PHP (contd.)</vt:lpstr>
      <vt:lpstr>History of PHP (contd.)</vt:lpstr>
      <vt:lpstr>History of PHP (contd.)</vt:lpstr>
      <vt:lpstr>History of PHP (contd.)</vt:lpstr>
      <vt:lpstr>PHP Overview</vt:lpstr>
      <vt:lpstr>PHP Overview (contd.)</vt:lpstr>
      <vt:lpstr>PHP Overview (contd.)</vt:lpstr>
      <vt:lpstr>Escaping To PHP</vt:lpstr>
      <vt:lpstr>Escaping To PHP – Canonical Tags</vt:lpstr>
      <vt:lpstr>Escaping To PHP – Short Tags</vt:lpstr>
      <vt:lpstr>Escaping To PHP – ASP Style Tags</vt:lpstr>
      <vt:lpstr>Escaping To PHP – HTML Script Tags</vt:lpstr>
      <vt:lpstr>Escaping To PHP – Hello World</vt:lpstr>
      <vt:lpstr>PHP Syntax</vt:lpstr>
      <vt:lpstr>PHP Syntax (contd.)</vt:lpstr>
      <vt:lpstr>Echo Statement</vt:lpstr>
      <vt:lpstr>Lab Work</vt:lpstr>
      <vt:lpstr>Lab Work</vt:lpstr>
      <vt:lpstr>Lab Work</vt:lpstr>
      <vt:lpstr>Lab Work</vt:lpstr>
      <vt:lpstr>PHP Variables</vt:lpstr>
      <vt:lpstr>PHP Variable Names</vt:lpstr>
      <vt:lpstr>PHP Variable Names (contd.)</vt:lpstr>
      <vt:lpstr>PHP Variable in HTML</vt:lpstr>
      <vt:lpstr>PHP Variable in HTML</vt:lpstr>
      <vt:lpstr>PHP Predefined Variable</vt:lpstr>
      <vt:lpstr>PHP Predefined Variable (contd.)</vt:lpstr>
      <vt:lpstr>PHP Data Types</vt:lpstr>
      <vt:lpstr>PHP Data Types</vt:lpstr>
      <vt:lpstr>PHP Data Types</vt:lpstr>
      <vt:lpstr>PHP Data Types</vt:lpstr>
      <vt:lpstr>PHP Variable Assignment</vt:lpstr>
      <vt:lpstr>PHP Variable Assignment</vt:lpstr>
      <vt:lpstr>PHP Constant</vt:lpstr>
      <vt:lpstr>String Expressions</vt:lpstr>
      <vt:lpstr>String Expressions</vt:lpstr>
      <vt:lpstr>String Concatenation</vt:lpstr>
      <vt:lpstr>String Concatenation</vt:lpstr>
      <vt:lpstr>Lab Work</vt:lpstr>
      <vt:lpstr>Lab Work</vt:lpstr>
      <vt:lpstr>Lab Work</vt:lpstr>
      <vt:lpstr>Lab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146</cp:revision>
  <dcterms:created xsi:type="dcterms:W3CDTF">2022-07-07T18:13:36Z</dcterms:created>
  <dcterms:modified xsi:type="dcterms:W3CDTF">2023-09-18T09:31:15Z</dcterms:modified>
</cp:coreProperties>
</file>