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62" r:id="rId3"/>
    <p:sldId id="310" r:id="rId4"/>
    <p:sldId id="380" r:id="rId5"/>
    <p:sldId id="326" r:id="rId6"/>
    <p:sldId id="350" r:id="rId7"/>
    <p:sldId id="327" r:id="rId8"/>
    <p:sldId id="351" r:id="rId9"/>
    <p:sldId id="359" r:id="rId10"/>
    <p:sldId id="378" r:id="rId11"/>
    <p:sldId id="364" r:id="rId12"/>
    <p:sldId id="313" r:id="rId13"/>
    <p:sldId id="314" r:id="rId14"/>
    <p:sldId id="337" r:id="rId15"/>
    <p:sldId id="315" r:id="rId16"/>
    <p:sldId id="316" r:id="rId17"/>
    <p:sldId id="338" r:id="rId18"/>
    <p:sldId id="339" r:id="rId19"/>
    <p:sldId id="340" r:id="rId20"/>
    <p:sldId id="360" r:id="rId21"/>
    <p:sldId id="320" r:id="rId22"/>
    <p:sldId id="341" r:id="rId23"/>
    <p:sldId id="317" r:id="rId24"/>
    <p:sldId id="318" r:id="rId25"/>
    <p:sldId id="342" r:id="rId26"/>
    <p:sldId id="3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74033" autoAdjust="0"/>
  </p:normalViewPr>
  <p:slideViewPr>
    <p:cSldViewPr snapToGrid="0">
      <p:cViewPr varScale="1">
        <p:scale>
          <a:sx n="54" d="100"/>
          <a:sy n="54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09ABF-DAE6-4878-9783-291142040275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E736C-9B80-4620-BE22-6195430F1D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754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738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E736C-9B80-4620-BE22-6195430F1D8B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48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GB" sz="8000" dirty="0"/>
              <a:t>Web Development 3</a:t>
            </a:r>
          </a:p>
          <a:p>
            <a:pPr marL="0" indent="0" algn="ctr">
              <a:buNone/>
            </a:pPr>
            <a:endParaRPr lang="en-GB" sz="8000" dirty="0"/>
          </a:p>
          <a:p>
            <a:pPr marL="0" indent="0" algn="ctr">
              <a:buNone/>
            </a:pPr>
            <a:r>
              <a:rPr lang="en-GB" sz="8000" dirty="0"/>
              <a:t>Introduction to PHP</a:t>
            </a:r>
            <a:br>
              <a:rPr lang="en-GB" sz="8000" dirty="0"/>
            </a:br>
            <a:r>
              <a:rPr lang="en-GB" sz="8000" dirty="0"/>
              <a:t>Part 2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Forms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&lt;form action="display-</a:t>
            </a:r>
            <a:r>
              <a:rPr lang="en-GB" dirty="0" err="1"/>
              <a:t>get.php</a:t>
            </a:r>
            <a:r>
              <a:rPr lang="en-GB" dirty="0"/>
              <a:t>" method="get"&gt;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&lt;!– HTML Code --&gt;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&lt;input type="submit" value="Submit"/&gt;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92071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Recap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Forms can be used to send data/variables to php code in another page. (Form can be created in a HTML page, data sent to php page.)</a:t>
            </a:r>
          </a:p>
          <a:p>
            <a:pPr>
              <a:lnSpc>
                <a:spcPct val="150000"/>
              </a:lnSpc>
            </a:pPr>
            <a:r>
              <a:rPr lang="en-GB" dirty="0"/>
              <a:t>GET and POST methods are used to send data</a:t>
            </a:r>
          </a:p>
          <a:p>
            <a:pPr>
              <a:lnSpc>
                <a:spcPct val="150000"/>
              </a:lnSpc>
            </a:pPr>
            <a:r>
              <a:rPr lang="en-GB" dirty="0"/>
              <a:t>In Form code… </a:t>
            </a:r>
            <a:r>
              <a:rPr lang="en-GB" b="1" dirty="0"/>
              <a:t>&lt;form action “</a:t>
            </a:r>
            <a:r>
              <a:rPr lang="en-GB" b="1" dirty="0" err="1"/>
              <a:t>display.php</a:t>
            </a:r>
            <a:r>
              <a:rPr lang="en-GB" b="1" dirty="0"/>
              <a:t>” </a:t>
            </a:r>
            <a:r>
              <a:rPr lang="en-GB" dirty="0"/>
              <a:t>… specifies the file you want to send the data to.</a:t>
            </a:r>
          </a:p>
          <a:p>
            <a:pPr>
              <a:lnSpc>
                <a:spcPct val="150000"/>
              </a:lnSpc>
            </a:pPr>
            <a:r>
              <a:rPr lang="en-GB" dirty="0"/>
              <a:t>&lt;form action “</a:t>
            </a:r>
            <a:r>
              <a:rPr lang="en-GB" dirty="0" err="1"/>
              <a:t>display.php</a:t>
            </a:r>
            <a:r>
              <a:rPr lang="en-GB" dirty="0"/>
              <a:t>”</a:t>
            </a:r>
            <a:r>
              <a:rPr lang="en-GB" b="1" dirty="0"/>
              <a:t> method “post”&gt;</a:t>
            </a:r>
            <a:r>
              <a:rPr lang="en-GB" dirty="0"/>
              <a:t> specifies the method </a:t>
            </a:r>
            <a:br>
              <a:rPr lang="en-GB" dirty="0"/>
            </a:br>
            <a:r>
              <a:rPr lang="en-GB" dirty="0"/>
              <a:t>to used to send the data.</a:t>
            </a:r>
            <a:endParaRPr lang="en-GB" b="1" u="sng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18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Arithmetic Operations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Common arithmetic operators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</a:t>
            </a:r>
            <a:r>
              <a:rPr lang="en-GB" b="1" u="sng" dirty="0"/>
              <a:t>Operator	Example		Result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+	5 + 7		12</a:t>
            </a:r>
            <a:br>
              <a:rPr lang="en-GB" dirty="0"/>
            </a:br>
            <a:r>
              <a:rPr lang="en-GB" dirty="0"/>
              <a:t>		-	5 – 12		-7		</a:t>
            </a:r>
            <a:br>
              <a:rPr lang="en-GB" dirty="0"/>
            </a:br>
            <a:r>
              <a:rPr lang="en-GB" dirty="0"/>
              <a:t>		*	6 * 7		42</a:t>
            </a:r>
            <a:br>
              <a:rPr lang="en-GB" dirty="0"/>
            </a:br>
            <a:r>
              <a:rPr lang="en-GB" dirty="0"/>
              <a:t>		/	13 / 4		3.25</a:t>
            </a:r>
            <a:br>
              <a:rPr lang="en-GB" dirty="0"/>
            </a:br>
            <a:r>
              <a:rPr lang="en-GB" dirty="0"/>
              <a:t>		%	13 % 4		1</a:t>
            </a:r>
            <a:br>
              <a:rPr lang="en-GB" dirty="0"/>
            </a:br>
            <a:r>
              <a:rPr lang="en-GB" dirty="0"/>
              <a:t>		++	$counter++		adds 1 to counter variable</a:t>
            </a:r>
            <a:br>
              <a:rPr lang="en-GB" dirty="0"/>
            </a:br>
            <a:r>
              <a:rPr lang="en-GB" dirty="0"/>
              <a:t>		--	$counter--		subtracts 1 from counter variable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5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Arithmetic Operations Examples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7"/>
            <a:ext cx="10515600" cy="52966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3800" dirty="0"/>
              <a:t>Some simple numeric expressions</a:t>
            </a:r>
          </a:p>
          <a:p>
            <a:pPr lvl="1">
              <a:lnSpc>
                <a:spcPct val="150000"/>
              </a:lnSpc>
            </a:pPr>
            <a:r>
              <a:rPr lang="en-IE" sz="3600" i="0" u="none" strike="noStrike" spc="-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$x = </a:t>
            </a:r>
            <a:r>
              <a:rPr lang="en-IE" sz="36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14;</a:t>
            </a:r>
          </a:p>
          <a:p>
            <a:pPr lvl="1">
              <a:lnSpc>
                <a:spcPct val="150000"/>
              </a:lnSpc>
            </a:pPr>
            <a:r>
              <a:rPr lang="en-IE" sz="3600" i="0" u="none" strike="noStrike" spc="-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$y = </a:t>
            </a:r>
            <a:r>
              <a:rPr lang="en-IE" sz="3600" i="0" u="none" strike="noStrike" spc="2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8;</a:t>
            </a:r>
          </a:p>
          <a:p>
            <a:pPr lvl="1">
              <a:lnSpc>
                <a:spcPct val="150000"/>
              </a:lnSpc>
            </a:pPr>
            <a:r>
              <a:rPr lang="en-IE" sz="3600" i="0" u="none" strike="noStrike" dirty="0">
                <a:effectLst/>
              </a:rPr>
              <a:t>$result = $x + $y;			//22</a:t>
            </a:r>
          </a:p>
          <a:p>
            <a:pPr lvl="1">
              <a:lnSpc>
                <a:spcPct val="150000"/>
              </a:lnSpc>
            </a:pPr>
            <a:r>
              <a:rPr lang="en-IE" sz="3600" i="0" u="none" strike="noStrike" dirty="0">
                <a:effectLst/>
              </a:rPr>
              <a:t>$result = $x - $y;			//6</a:t>
            </a:r>
          </a:p>
          <a:p>
            <a:pPr lvl="1">
              <a:lnSpc>
                <a:spcPct val="150000"/>
              </a:lnSpc>
            </a:pPr>
            <a:r>
              <a:rPr lang="en-IE" sz="3600" i="0" u="none" strike="noStrike" dirty="0">
                <a:effectLst/>
              </a:rPr>
              <a:t>$result = $x * $y;			//112</a:t>
            </a:r>
          </a:p>
          <a:p>
            <a:pPr lvl="1">
              <a:lnSpc>
                <a:spcPct val="150000"/>
              </a:lnSpc>
            </a:pPr>
            <a:r>
              <a:rPr lang="en-IE" sz="3600" i="0" u="none" strike="noStrike" dirty="0">
                <a:effectLst/>
              </a:rPr>
              <a:t>$result = $x / $y;			//1.75</a:t>
            </a:r>
          </a:p>
          <a:p>
            <a:pPr lvl="1">
              <a:lnSpc>
                <a:spcPct val="150000"/>
              </a:lnSpc>
            </a:pPr>
            <a:r>
              <a:rPr lang="en-IE" sz="3600" i="0" u="none" strike="noStrike" dirty="0">
                <a:effectLst/>
              </a:rPr>
              <a:t>$result = $x % $y;		//6</a:t>
            </a:r>
          </a:p>
          <a:p>
            <a:pPr lvl="1">
              <a:lnSpc>
                <a:spcPct val="150000"/>
              </a:lnSpc>
            </a:pPr>
            <a:r>
              <a:rPr lang="en-IE" sz="3600" dirty="0"/>
              <a:t>$x++;				//15</a:t>
            </a:r>
          </a:p>
          <a:p>
            <a:pPr lvl="1">
              <a:lnSpc>
                <a:spcPct val="150000"/>
              </a:lnSpc>
            </a:pPr>
            <a:r>
              <a:rPr lang="en-IE" sz="3600" i="0" u="none" strike="noStrike" dirty="0">
                <a:effectLst/>
              </a:rPr>
              <a:t>$y--;				//7</a:t>
            </a:r>
          </a:p>
          <a:p>
            <a:pPr lvl="1">
              <a:lnSpc>
                <a:spcPct val="150000"/>
              </a:lnSpc>
            </a:pP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6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Arithmetic Operations Examples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5830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3800" dirty="0"/>
              <a:t>Statements that calculate a discount</a:t>
            </a:r>
          </a:p>
          <a:p>
            <a:pPr lvl="1">
              <a:lnSpc>
                <a:spcPct val="150000"/>
              </a:lnSpc>
            </a:pPr>
            <a:r>
              <a:rPr lang="en-GB" sz="3400" dirty="0"/>
              <a:t>$</a:t>
            </a:r>
            <a:r>
              <a:rPr lang="en-GB" sz="3400" dirty="0" err="1"/>
              <a:t>list_price</a:t>
            </a:r>
            <a:r>
              <a:rPr lang="en-GB" sz="3400" dirty="0"/>
              <a:t> = 19.95;</a:t>
            </a:r>
          </a:p>
          <a:p>
            <a:pPr lvl="1">
              <a:lnSpc>
                <a:spcPct val="150000"/>
              </a:lnSpc>
            </a:pPr>
            <a:r>
              <a:rPr lang="en-GB" sz="3400" dirty="0"/>
              <a:t>$</a:t>
            </a:r>
            <a:r>
              <a:rPr lang="en-GB" sz="3400" dirty="0" err="1"/>
              <a:t>discount_percent</a:t>
            </a:r>
            <a:r>
              <a:rPr lang="en-GB" sz="3400" dirty="0"/>
              <a:t> = 20;</a:t>
            </a:r>
          </a:p>
          <a:p>
            <a:pPr lvl="1">
              <a:lnSpc>
                <a:spcPct val="150000"/>
              </a:lnSpc>
            </a:pPr>
            <a:r>
              <a:rPr lang="en-GB" sz="3400" dirty="0"/>
              <a:t>$</a:t>
            </a:r>
            <a:r>
              <a:rPr lang="en-GB" sz="3400" dirty="0" err="1"/>
              <a:t>discount_amount</a:t>
            </a:r>
            <a:r>
              <a:rPr lang="en-GB" sz="3400" dirty="0"/>
              <a:t> = $</a:t>
            </a:r>
            <a:r>
              <a:rPr lang="en-GB" sz="3400" dirty="0" err="1"/>
              <a:t>list_price</a:t>
            </a:r>
            <a:r>
              <a:rPr lang="en-GB" sz="3400" dirty="0"/>
              <a:t> * $</a:t>
            </a:r>
            <a:r>
              <a:rPr lang="en-GB" sz="3400" dirty="0" err="1"/>
              <a:t>discount_percent</a:t>
            </a:r>
            <a:r>
              <a:rPr lang="en-GB" sz="3400" dirty="0"/>
              <a:t> * .01;</a:t>
            </a:r>
          </a:p>
          <a:p>
            <a:pPr lvl="1">
              <a:lnSpc>
                <a:spcPct val="150000"/>
              </a:lnSpc>
            </a:pPr>
            <a:r>
              <a:rPr lang="en-GB" sz="3400" dirty="0"/>
              <a:t>$</a:t>
            </a:r>
            <a:r>
              <a:rPr lang="en-GB" sz="3400" dirty="0" err="1"/>
              <a:t>discount_price</a:t>
            </a:r>
            <a:r>
              <a:rPr lang="en-GB" sz="3400" dirty="0"/>
              <a:t> = $</a:t>
            </a:r>
            <a:r>
              <a:rPr lang="en-GB" sz="3400" dirty="0" err="1"/>
              <a:t>list_price</a:t>
            </a:r>
            <a:r>
              <a:rPr lang="en-GB" sz="3400" dirty="0"/>
              <a:t> - $</a:t>
            </a:r>
            <a:r>
              <a:rPr lang="en-GB" sz="3400" dirty="0" err="1"/>
              <a:t>discount_amount</a:t>
            </a:r>
            <a:r>
              <a:rPr lang="en-GB" sz="3400" dirty="0"/>
              <a:t>;</a:t>
            </a:r>
          </a:p>
          <a:p>
            <a:pPr lvl="1">
              <a:lnSpc>
                <a:spcPct val="150000"/>
              </a:lnSpc>
            </a:pP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2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Arithmetic Operations Precedence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Order of precedence</a:t>
            </a:r>
          </a:p>
          <a:p>
            <a:pPr marL="0" indent="0" algn="l" fontAlgn="t">
              <a:spcBef>
                <a:spcPts val="20"/>
              </a:spcBef>
              <a:spcAft>
                <a:spcPts val="0"/>
              </a:spcAft>
              <a:buNone/>
            </a:pPr>
            <a:endParaRPr lang="en-IE" sz="1800" b="1" i="0" u="none" strike="noStrike" spc="-5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t">
              <a:spcBef>
                <a:spcPts val="20"/>
              </a:spcBef>
              <a:spcAft>
                <a:spcPts val="0"/>
              </a:spcAft>
              <a:buNone/>
            </a:pPr>
            <a:r>
              <a:rPr lang="en-IE" sz="1800" b="1" spc="-5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IE" sz="2400" b="1" i="0" u="sng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Order	Operators		Direction</a:t>
            </a:r>
            <a:endParaRPr lang="en-IE" sz="2400" b="1" i="0" u="sng" strike="noStrike" dirty="0">
              <a:effectLst/>
            </a:endParaRPr>
          </a:p>
          <a:p>
            <a:pPr marL="0" indent="0" algn="l" fontAlgn="t">
              <a:spcBef>
                <a:spcPts val="200"/>
              </a:spcBef>
              <a:spcAft>
                <a:spcPts val="0"/>
              </a:spcAft>
              <a:buNone/>
            </a:pPr>
            <a:r>
              <a:rPr lang="en-IE" sz="240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	1	</a:t>
            </a:r>
            <a:r>
              <a:rPr lang="en-IE" sz="2400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++			</a:t>
            </a:r>
            <a:r>
              <a:rPr lang="en-IE" sz="2400" i="0" u="none" strike="noStrike" spc="-5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Left to</a:t>
            </a:r>
            <a:r>
              <a:rPr lang="en-IE" sz="2400" i="0" u="none" strike="noStrike" spc="-1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IE" sz="240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right</a:t>
            </a:r>
            <a:endParaRPr lang="en-IE" sz="2400" i="0" u="none" strike="noStrike" dirty="0">
              <a:effectLst/>
            </a:endParaRPr>
          </a:p>
          <a:p>
            <a:pPr marL="0" indent="0" algn="l" fontAlgn="t">
              <a:spcBef>
                <a:spcPts val="145"/>
              </a:spcBef>
              <a:spcAft>
                <a:spcPts val="0"/>
              </a:spcAft>
              <a:buNone/>
            </a:pPr>
            <a:r>
              <a:rPr lang="en-IE" sz="240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	2	</a:t>
            </a:r>
            <a:r>
              <a:rPr lang="en-IE" sz="2400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--			</a:t>
            </a:r>
            <a:r>
              <a:rPr lang="en-IE" sz="2400" i="0" u="none" strike="noStrike" spc="-5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Left to</a:t>
            </a:r>
            <a:r>
              <a:rPr lang="en-IE" sz="2400" i="0" u="none" strike="noStrike" spc="-1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IE" sz="240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right</a:t>
            </a:r>
            <a:endParaRPr lang="en-IE" sz="2400" i="0" u="none" strike="noStrike" dirty="0">
              <a:effectLst/>
            </a:endParaRPr>
          </a:p>
          <a:p>
            <a:pPr marL="0" indent="0" algn="l" fontAlgn="t">
              <a:spcBef>
                <a:spcPts val="145"/>
              </a:spcBef>
              <a:spcAft>
                <a:spcPts val="0"/>
              </a:spcAft>
              <a:buNone/>
            </a:pPr>
            <a:r>
              <a:rPr lang="en-IE" sz="240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	3	</a:t>
            </a:r>
            <a:r>
              <a:rPr lang="en-IE" sz="2400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 , </a:t>
            </a:r>
            <a:r>
              <a:rPr lang="en-IE" sz="2400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lang="en-IE" sz="2400" spc="10" dirty="0">
                <a:solidFill>
                  <a:srgbClr val="000000"/>
                </a:solidFill>
                <a:cs typeface="Courier New" panose="02070309020205020404" pitchFamily="49" charset="0"/>
              </a:rPr>
              <a:t> , </a:t>
            </a:r>
            <a:r>
              <a:rPr lang="en-IE" sz="2400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%		</a:t>
            </a:r>
            <a:r>
              <a:rPr lang="en-IE" sz="2400" i="0" u="none" strike="noStrike" spc="-5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Left to</a:t>
            </a:r>
            <a:r>
              <a:rPr lang="en-IE" sz="2400" i="0" u="none" strike="noStrike" spc="-1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IE" sz="240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right</a:t>
            </a:r>
            <a:endParaRPr lang="en-IE" sz="2400" i="0" u="none" strike="noStrike" dirty="0">
              <a:effectLst/>
            </a:endParaRPr>
          </a:p>
          <a:p>
            <a:pPr marL="0" indent="0" algn="l" fontAlgn="t">
              <a:spcBef>
                <a:spcPts val="145"/>
              </a:spcBef>
              <a:spcAft>
                <a:spcPts val="0"/>
              </a:spcAft>
              <a:buNone/>
            </a:pPr>
            <a:r>
              <a:rPr lang="en-IE" sz="240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	4	</a:t>
            </a:r>
            <a:r>
              <a:rPr lang="en-IE" sz="2400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+ , -			</a:t>
            </a:r>
            <a:r>
              <a:rPr lang="en-IE" sz="2400" i="0" u="none" strike="noStrike" spc="-5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Left to</a:t>
            </a:r>
            <a:r>
              <a:rPr lang="en-IE" sz="2400" i="0" u="none" strike="noStrike" spc="-1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IE" sz="240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right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dirty="0"/>
              <a:t>Order of precedence and the use of parentheses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3 + 4 * 5		//23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(3 + 4) * 5	//35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18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Compound Assignment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compound assignment operators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    .=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    +=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    -=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    *=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    /=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    %=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31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Compound Assignment – String Data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Standard assignment operator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$name = ‘Ray ‘;</a:t>
            </a:r>
            <a:br>
              <a:rPr lang="en-GB" dirty="0"/>
            </a:br>
            <a:r>
              <a:rPr lang="en-GB" dirty="0"/>
              <a:t>$name = $name . ‘Harris’;		//’Ray Harris’</a:t>
            </a:r>
          </a:p>
          <a:p>
            <a:pPr>
              <a:lnSpc>
                <a:spcPct val="150000"/>
              </a:lnSpc>
            </a:pPr>
            <a:r>
              <a:rPr lang="en-GB" dirty="0"/>
              <a:t>Compound assignment operator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$name = ‘Ray ‘;</a:t>
            </a:r>
            <a:br>
              <a:rPr lang="en-GB" dirty="0"/>
            </a:br>
            <a:r>
              <a:rPr lang="en-GB" dirty="0"/>
              <a:t>$name .= ‘Harris’;			//’Ray Harris’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21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Compound Assignment –Incrementing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Standard assignment operator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$count = 1;</a:t>
            </a:r>
            <a:br>
              <a:rPr lang="en-GB" dirty="0"/>
            </a:br>
            <a:r>
              <a:rPr lang="en-GB" dirty="0"/>
              <a:t>$count = $count + 1;</a:t>
            </a:r>
          </a:p>
          <a:p>
            <a:pPr>
              <a:lnSpc>
                <a:spcPct val="150000"/>
              </a:lnSpc>
            </a:pPr>
            <a:r>
              <a:rPr lang="en-GB" dirty="0"/>
              <a:t>Compound assignment operator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$count = 1;</a:t>
            </a:r>
            <a:br>
              <a:rPr lang="en-GB" dirty="0"/>
            </a:br>
            <a:r>
              <a:rPr lang="en-GB" dirty="0"/>
              <a:t>$count += 1;</a:t>
            </a:r>
          </a:p>
          <a:p>
            <a:pPr>
              <a:lnSpc>
                <a:spcPct val="150000"/>
              </a:lnSpc>
            </a:pPr>
            <a:r>
              <a:rPr lang="en-GB" dirty="0"/>
              <a:t>Increment operator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$count = 1;</a:t>
            </a:r>
            <a:br>
              <a:rPr lang="en-GB" dirty="0"/>
            </a:br>
            <a:r>
              <a:rPr lang="en-GB" dirty="0"/>
              <a:t>$count++;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2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Compound Assignment –Incrementing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Appending numeric data to a string value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$message = ‘Months: ‘;</a:t>
            </a:r>
            <a:br>
              <a:rPr lang="en-GB" dirty="0"/>
            </a:br>
            <a:r>
              <a:rPr lang="en-GB" dirty="0"/>
              <a:t>$months = 120;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$message .= $months;			//’Months: 120’</a:t>
            </a:r>
          </a:p>
          <a:p>
            <a:pPr>
              <a:lnSpc>
                <a:spcPct val="150000"/>
              </a:lnSpc>
            </a:pPr>
            <a:r>
              <a:rPr lang="en-GB" dirty="0"/>
              <a:t>How to work with numeric data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$subtotal = 24.50;</a:t>
            </a:r>
            <a:br>
              <a:rPr lang="en-GB" dirty="0"/>
            </a:br>
            <a:r>
              <a:rPr lang="en-GB" dirty="0"/>
              <a:t>$subtotal += 75.50;				//100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$subtotal  *= .9;				//90     </a:t>
            </a:r>
            <a:r>
              <a:rPr lang="en-GB" dirty="0">
                <a:sym typeface="Wingdings" panose="05000000000000000000" pitchFamily="2" charset="2"/>
              </a:rPr>
              <a:t> (100 * .9)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36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Moodle</a:t>
            </a:r>
            <a:endParaRPr lang="en-IE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7FB26D-2927-47F3-B453-2E6D243CF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93" y="2895333"/>
            <a:ext cx="11761414" cy="18252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54F542-EE61-405C-8DB7-A13079B4C840}"/>
              </a:ext>
            </a:extLst>
          </p:cNvPr>
          <p:cNvSpPr/>
          <p:nvPr/>
        </p:nvSpPr>
        <p:spPr>
          <a:xfrm>
            <a:off x="215293" y="1718124"/>
            <a:ext cx="1176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600" dirty="0"/>
              <a:t>https://moodle.midlands.tus.ie/course/view.php?id=13541</a:t>
            </a:r>
          </a:p>
        </p:txBody>
      </p:sp>
    </p:spTree>
    <p:extLst>
      <p:ext uri="{BB962C8B-B14F-4D97-AF65-F5344CB8AC3E}">
        <p14:creationId xmlns:p14="http://schemas.microsoft.com/office/powerpoint/2010/main" val="1634289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Work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Arithmetic Operations</a:t>
            </a:r>
          </a:p>
          <a:p>
            <a:pPr>
              <a:lnSpc>
                <a:spcPct val="150000"/>
              </a:lnSpc>
            </a:pPr>
            <a:r>
              <a:rPr lang="en-GB" dirty="0"/>
              <a:t>Create a file named “arithmetic </a:t>
            </a:r>
            <a:r>
              <a:rPr lang="en-GB" dirty="0" err="1"/>
              <a:t>operations.php</a:t>
            </a:r>
            <a:r>
              <a:rPr lang="en-GB" dirty="0"/>
              <a:t>”</a:t>
            </a:r>
          </a:p>
          <a:p>
            <a:pPr>
              <a:lnSpc>
                <a:spcPct val="150000"/>
              </a:lnSpc>
            </a:pPr>
            <a:r>
              <a:rPr lang="en-GB" dirty="0"/>
              <a:t>Add php code to the top of the page to create variables, </a:t>
            </a:r>
            <a:br>
              <a:rPr lang="en-GB" dirty="0"/>
            </a:br>
            <a:r>
              <a:rPr lang="en-GB" dirty="0"/>
              <a:t>assign values and carry out arithmetic operations.</a:t>
            </a:r>
          </a:p>
          <a:p>
            <a:pPr>
              <a:lnSpc>
                <a:spcPct val="150000"/>
              </a:lnSpc>
            </a:pPr>
            <a:r>
              <a:rPr lang="en-GB" dirty="0"/>
              <a:t>Write HTML code underneath to display the results.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713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Relational and Logical Operators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Relational Operators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Operator		Example</a:t>
            </a:r>
            <a:br>
              <a:rPr lang="en-GB" dirty="0"/>
            </a:br>
            <a:r>
              <a:rPr lang="en-GB" dirty="0"/>
              <a:t>==			$</a:t>
            </a:r>
            <a:r>
              <a:rPr lang="en-GB" dirty="0" err="1"/>
              <a:t>last_name</a:t>
            </a:r>
            <a:r>
              <a:rPr lang="en-GB" dirty="0"/>
              <a:t> == “Harris” , $</a:t>
            </a:r>
            <a:r>
              <a:rPr lang="en-GB" dirty="0" err="1"/>
              <a:t>test+score</a:t>
            </a:r>
            <a:r>
              <a:rPr lang="en-GB" dirty="0"/>
              <a:t> == 10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!=			$</a:t>
            </a:r>
            <a:r>
              <a:rPr lang="en-GB" dirty="0" err="1"/>
              <a:t>first_name</a:t>
            </a:r>
            <a:r>
              <a:rPr lang="en-GB" dirty="0"/>
              <a:t> != “Ray” , $months != 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&lt;			$age &lt; 18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&lt;=			$investment &lt;=0</a:t>
            </a:r>
            <a:br>
              <a:rPr lang="en-GB" dirty="0"/>
            </a:br>
            <a:r>
              <a:rPr lang="en-GB" dirty="0"/>
              <a:t>&gt;			$</a:t>
            </a:r>
            <a:r>
              <a:rPr lang="en-GB" dirty="0" err="1"/>
              <a:t>test_score</a:t>
            </a:r>
            <a:r>
              <a:rPr lang="en-GB" dirty="0"/>
              <a:t> &gt; 100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&gt;=			$rate / 100 &gt;= 0.1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073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Logical Operators - Order of Precedence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Logical Operators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Operator		Example</a:t>
            </a:r>
            <a:br>
              <a:rPr lang="en-GB" dirty="0"/>
            </a:br>
            <a:r>
              <a:rPr lang="en-GB" dirty="0"/>
              <a:t>!			!</a:t>
            </a:r>
            <a:r>
              <a:rPr lang="en-GB" dirty="0" err="1"/>
              <a:t>is_numeric</a:t>
            </a:r>
            <a:r>
              <a:rPr lang="en-GB" dirty="0"/>
              <a:t>($age)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&amp;&amp;			$age &gt; 17 &amp;&amp; $score &lt; 70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||			</a:t>
            </a:r>
            <a:r>
              <a:rPr lang="en-IE" i="0" u="none" strike="noStrike" spc="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!</a:t>
            </a:r>
            <a:r>
              <a:rPr lang="en-IE" i="0" u="none" strike="noStrike" spc="15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is_numeric</a:t>
            </a:r>
            <a:r>
              <a:rPr lang="en-IE" i="0" u="none" strike="noStrike" spc="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($rate) 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|| </a:t>
            </a:r>
            <a:r>
              <a:rPr lang="en-IE" i="0" u="none" strike="noStrike" spc="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$rate 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 0</a:t>
            </a:r>
            <a:endParaRPr lang="en-IE" i="0" u="none" strike="noStrike" dirty="0">
              <a:effectLst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00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Formatting Numbers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function for formatting numbers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 err="1"/>
              <a:t>number_format</a:t>
            </a:r>
            <a:r>
              <a:rPr lang="en-GB" dirty="0"/>
              <a:t>($number[, $decimals])</a:t>
            </a:r>
          </a:p>
          <a:p>
            <a:pPr>
              <a:lnSpc>
                <a:spcPct val="150000"/>
              </a:lnSpc>
            </a:pPr>
            <a:r>
              <a:rPr lang="en-GB" dirty="0"/>
              <a:t>Statements that format numbers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</a:t>
            </a:r>
            <a:r>
              <a:rPr lang="en-GB" dirty="0" err="1"/>
              <a:t>nf</a:t>
            </a:r>
            <a:r>
              <a:rPr lang="en-GB" dirty="0"/>
              <a:t> = </a:t>
            </a:r>
            <a:r>
              <a:rPr lang="en-GB" dirty="0" err="1"/>
              <a:t>number_format</a:t>
            </a:r>
            <a:r>
              <a:rPr lang="en-GB" dirty="0"/>
              <a:t>(12345);			//12,345</a:t>
            </a:r>
            <a:br>
              <a:rPr lang="en-GB" dirty="0"/>
            </a:br>
            <a:r>
              <a:rPr lang="en-GB" dirty="0"/>
              <a:t>$</a:t>
            </a:r>
            <a:r>
              <a:rPr lang="en-GB" dirty="0" err="1"/>
              <a:t>nf</a:t>
            </a:r>
            <a:r>
              <a:rPr lang="en-GB" dirty="0"/>
              <a:t> = </a:t>
            </a:r>
            <a:r>
              <a:rPr lang="en-GB" dirty="0" err="1"/>
              <a:t>number_format</a:t>
            </a:r>
            <a:r>
              <a:rPr lang="en-GB" dirty="0"/>
              <a:t>(12345, 2);			//12,345.00</a:t>
            </a:r>
            <a:br>
              <a:rPr lang="en-GB" dirty="0"/>
            </a:br>
            <a:r>
              <a:rPr lang="en-GB" dirty="0"/>
              <a:t>$</a:t>
            </a:r>
            <a:r>
              <a:rPr lang="en-GB" dirty="0" err="1"/>
              <a:t>nf</a:t>
            </a:r>
            <a:r>
              <a:rPr lang="en-GB" dirty="0"/>
              <a:t> = </a:t>
            </a:r>
            <a:r>
              <a:rPr lang="en-GB" dirty="0" err="1"/>
              <a:t>number_format</a:t>
            </a:r>
            <a:r>
              <a:rPr lang="en-GB" dirty="0"/>
              <a:t>(12345.674, 2);		//12,345.67</a:t>
            </a:r>
            <a:br>
              <a:rPr lang="en-GB" dirty="0"/>
            </a:br>
            <a:r>
              <a:rPr lang="en-GB" dirty="0"/>
              <a:t>$</a:t>
            </a:r>
            <a:r>
              <a:rPr lang="en-GB" dirty="0" err="1"/>
              <a:t>nf</a:t>
            </a:r>
            <a:r>
              <a:rPr lang="en-GB" dirty="0"/>
              <a:t> = </a:t>
            </a:r>
            <a:r>
              <a:rPr lang="en-GB" dirty="0" err="1"/>
              <a:t>number_format</a:t>
            </a:r>
            <a:r>
              <a:rPr lang="en-GB" dirty="0"/>
              <a:t>(12345.675, 2);		//12,345.68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92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Formatting Dates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6833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function for getting the current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date($format)</a:t>
            </a:r>
          </a:p>
          <a:p>
            <a:pPr>
              <a:lnSpc>
                <a:spcPct val="150000"/>
              </a:lnSpc>
            </a:pPr>
            <a:r>
              <a:rPr lang="en-GB" dirty="0"/>
              <a:t>Commonly used characters for date formatting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</a:t>
            </a:r>
            <a:r>
              <a:rPr lang="en-GB" b="1" u="sng" dirty="0"/>
              <a:t>Character	Description</a:t>
            </a:r>
            <a:br>
              <a:rPr lang="en-GB" dirty="0"/>
            </a:br>
            <a:r>
              <a:rPr lang="en-GB" dirty="0"/>
              <a:t>	Y		Four-digit year … 2022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y		Two-digit year … 22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m		Numeric representation of month with leading zeros (01 – 12)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d		 Numeric representation of day of the month with leading zeros (01 – 31)</a:t>
            </a:r>
          </a:p>
        </p:txBody>
      </p:sp>
    </p:spTree>
    <p:extLst>
      <p:ext uri="{BB962C8B-B14F-4D97-AF65-F5344CB8AC3E}">
        <p14:creationId xmlns:p14="http://schemas.microsoft.com/office/powerpoint/2010/main" val="1887693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Formatting Dates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683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Statements that format a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$date = date(‘Y-m-d’);		//  2021-06-12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$date = date(‘m/d/Y’);		//  06/12/2021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$date = date(‘</a:t>
            </a:r>
            <a:r>
              <a:rPr lang="en-GB" dirty="0" err="1"/>
              <a:t>m.d.Y</a:t>
            </a:r>
            <a:r>
              <a:rPr lang="en-GB" dirty="0"/>
              <a:t>’);		//  06.12.2021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$date = date(‘Y’);			//  2021</a:t>
            </a:r>
          </a:p>
        </p:txBody>
      </p:sp>
    </p:spTree>
    <p:extLst>
      <p:ext uri="{BB962C8B-B14F-4D97-AF65-F5344CB8AC3E}">
        <p14:creationId xmlns:p14="http://schemas.microsoft.com/office/powerpoint/2010/main" val="3805637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Work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Formatting</a:t>
            </a:r>
          </a:p>
          <a:p>
            <a:pPr>
              <a:lnSpc>
                <a:spcPct val="150000"/>
              </a:lnSpc>
            </a:pPr>
            <a:r>
              <a:rPr lang="en-GB" dirty="0"/>
              <a:t>Create a file named “</a:t>
            </a:r>
            <a:r>
              <a:rPr lang="en-GB" dirty="0" err="1"/>
              <a:t>formatting.php</a:t>
            </a:r>
            <a:r>
              <a:rPr lang="en-GB" dirty="0"/>
              <a:t>”</a:t>
            </a:r>
          </a:p>
          <a:p>
            <a:pPr>
              <a:lnSpc>
                <a:spcPct val="150000"/>
              </a:lnSpc>
            </a:pPr>
            <a:r>
              <a:rPr lang="en-GB" dirty="0"/>
              <a:t>Add php code to the top of the page to create variables and format them as numbers and dates.</a:t>
            </a:r>
          </a:p>
          <a:p>
            <a:pPr>
              <a:lnSpc>
                <a:spcPct val="150000"/>
              </a:lnSpc>
            </a:pPr>
            <a:r>
              <a:rPr lang="en-GB" dirty="0"/>
              <a:t>Write HTML code underneath to display the variable contents.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04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Recap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Code files have .PHP extension</a:t>
            </a:r>
          </a:p>
          <a:p>
            <a:pPr>
              <a:lnSpc>
                <a:spcPct val="150000"/>
              </a:lnSpc>
            </a:pPr>
            <a:r>
              <a:rPr lang="en-GB" dirty="0"/>
              <a:t>PHP variables must begin with $</a:t>
            </a:r>
          </a:p>
          <a:p>
            <a:pPr>
              <a:lnSpc>
                <a:spcPct val="150000"/>
              </a:lnSpc>
            </a:pPr>
            <a:r>
              <a:rPr lang="en-GB" dirty="0"/>
              <a:t>Variables are case-sensitive</a:t>
            </a:r>
          </a:p>
          <a:p>
            <a:pPr>
              <a:lnSpc>
                <a:spcPct val="150000"/>
              </a:lnSpc>
            </a:pPr>
            <a:r>
              <a:rPr lang="en-GB" dirty="0"/>
              <a:t>HTML can be embedded into a PHP file</a:t>
            </a:r>
          </a:p>
          <a:p>
            <a:pPr>
              <a:lnSpc>
                <a:spcPct val="150000"/>
              </a:lnSpc>
            </a:pPr>
            <a:r>
              <a:rPr lang="en-GB" dirty="0"/>
              <a:t>Examples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Echo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74521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Forms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Forms can be created in HTML with PHP used to add functionality.</a:t>
            </a:r>
          </a:p>
          <a:p>
            <a:pPr>
              <a:lnSpc>
                <a:spcPct val="150000"/>
              </a:lnSpc>
            </a:pPr>
            <a:r>
              <a:rPr lang="en-GB" dirty="0"/>
              <a:t>Get and Post methods are the HTTP request methods used inside the &lt;form&gt; tag to send form data to the server.</a:t>
            </a:r>
          </a:p>
          <a:p>
            <a:pPr>
              <a:lnSpc>
                <a:spcPct val="150000"/>
              </a:lnSpc>
            </a:pPr>
            <a:r>
              <a:rPr lang="en-GB" dirty="0"/>
              <a:t>Get is the default.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52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Form (GET)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GET requests include all required data in the URL.</a:t>
            </a:r>
          </a:p>
          <a:p>
            <a:pPr>
              <a:lnSpc>
                <a:spcPct val="150000"/>
              </a:lnSpc>
            </a:pPr>
            <a:r>
              <a:rPr lang="en-GB" dirty="0"/>
              <a:t>Can be bookmarked</a:t>
            </a:r>
          </a:p>
          <a:p>
            <a:pPr>
              <a:lnSpc>
                <a:spcPct val="150000"/>
              </a:lnSpc>
            </a:pPr>
            <a:r>
              <a:rPr lang="en-GB" dirty="0"/>
              <a:t>GET requests are re-executed but may not be re-submitted to </a:t>
            </a:r>
            <a:br>
              <a:rPr lang="en-GB" dirty="0"/>
            </a:br>
            <a:r>
              <a:rPr lang="en-GB" dirty="0"/>
              <a:t>server if the HTML is stored in the browser cache.</a:t>
            </a:r>
          </a:p>
          <a:p>
            <a:pPr>
              <a:lnSpc>
                <a:spcPct val="150000"/>
              </a:lnSpc>
            </a:pPr>
            <a:r>
              <a:rPr lang="en-GB" dirty="0"/>
              <a:t>GET is less secure because data sent is part of the URL</a:t>
            </a:r>
          </a:p>
          <a:p>
            <a:pPr>
              <a:lnSpc>
                <a:spcPct val="150000"/>
              </a:lnSpc>
            </a:pPr>
            <a:r>
              <a:rPr lang="en-GB" dirty="0"/>
              <a:t>PHP $_GET is a PHP super global variable which is used to collect </a:t>
            </a:r>
            <a:br>
              <a:rPr lang="en-GB" dirty="0"/>
            </a:br>
            <a:r>
              <a:rPr lang="en-GB" dirty="0"/>
              <a:t>form data after submitting an HTML form with method="get".</a:t>
            </a:r>
          </a:p>
        </p:txBody>
      </p:sp>
    </p:spTree>
    <p:extLst>
      <p:ext uri="{BB962C8B-B14F-4D97-AF65-F5344CB8AC3E}">
        <p14:creationId xmlns:p14="http://schemas.microsoft.com/office/powerpoint/2010/main" val="45117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Form (GET)</a:t>
            </a:r>
            <a:endParaRPr lang="en-IE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ECF8D6-A8F5-A3DD-F1D9-3AE7237BD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397" y="1151388"/>
            <a:ext cx="7042454" cy="50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8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/>
              <a:t>Form (POST)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HTTP POST requests supply additional data from the client (browser) </a:t>
            </a:r>
            <a:br>
              <a:rPr lang="en-GB" dirty="0"/>
            </a:br>
            <a:r>
              <a:rPr lang="en-GB" dirty="0"/>
              <a:t>to the server in the message body.</a:t>
            </a:r>
          </a:p>
          <a:p>
            <a:pPr>
              <a:lnSpc>
                <a:spcPct val="150000"/>
              </a:lnSpc>
            </a:pPr>
            <a:r>
              <a:rPr lang="en-GB" dirty="0"/>
              <a:t>Can not be bookmarked.</a:t>
            </a:r>
          </a:p>
          <a:p>
            <a:pPr>
              <a:lnSpc>
                <a:spcPct val="150000"/>
              </a:lnSpc>
            </a:pPr>
            <a:r>
              <a:rPr lang="en-GB" dirty="0"/>
              <a:t>User is alerted that data will need to be re-submitted.</a:t>
            </a:r>
          </a:p>
          <a:p>
            <a:pPr>
              <a:lnSpc>
                <a:spcPct val="150000"/>
              </a:lnSpc>
            </a:pPr>
            <a:r>
              <a:rPr lang="en-GB" dirty="0"/>
              <a:t>POST is a little safer than GET because the parameters are not stored </a:t>
            </a:r>
            <a:br>
              <a:rPr lang="en-GB" dirty="0"/>
            </a:br>
            <a:r>
              <a:rPr lang="en-GB" dirty="0"/>
              <a:t>in browser history or in web server logs.</a:t>
            </a:r>
          </a:p>
          <a:p>
            <a:pPr>
              <a:lnSpc>
                <a:spcPct val="150000"/>
              </a:lnSpc>
            </a:pPr>
            <a:r>
              <a:rPr lang="en-GB" dirty="0"/>
              <a:t>PHP $_POST is a PHP super global variable which is used to collect form </a:t>
            </a:r>
            <a:br>
              <a:rPr lang="en-GB" dirty="0"/>
            </a:br>
            <a:r>
              <a:rPr lang="en-GB" dirty="0"/>
              <a:t>data after submitting an HTML form with method=“post".</a:t>
            </a:r>
          </a:p>
        </p:txBody>
      </p:sp>
    </p:spTree>
    <p:extLst>
      <p:ext uri="{BB962C8B-B14F-4D97-AF65-F5344CB8AC3E}">
        <p14:creationId xmlns:p14="http://schemas.microsoft.com/office/powerpoint/2010/main" val="91131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/>
              <a:t>Form (POST)</a:t>
            </a:r>
            <a:endParaRPr lang="en-IE" b="1" dirty="0"/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5B47A754-4405-A6A0-33DA-FABC8520E5D1}"/>
              </a:ext>
            </a:extLst>
          </p:cNvPr>
          <p:cNvSpPr txBox="1"/>
          <p:nvPr/>
        </p:nvSpPr>
        <p:spPr>
          <a:xfrm>
            <a:off x="1331125" y="1433431"/>
            <a:ext cx="804164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50" b="1" spc="-50" dirty="0">
                <a:solidFill>
                  <a:srgbClr val="0033CC"/>
                </a:solidFill>
                <a:latin typeface="Arial"/>
                <a:cs typeface="Arial"/>
              </a:rPr>
              <a:t>An </a:t>
            </a:r>
            <a:r>
              <a:rPr sz="2850" b="1" spc="-5" dirty="0">
                <a:solidFill>
                  <a:srgbClr val="0033CC"/>
                </a:solidFill>
                <a:latin typeface="Arial"/>
                <a:cs typeface="Arial"/>
              </a:rPr>
              <a:t>HTML </a:t>
            </a:r>
            <a:r>
              <a:rPr sz="2850" b="1" spc="-15" dirty="0">
                <a:solidFill>
                  <a:srgbClr val="0033CC"/>
                </a:solidFill>
                <a:latin typeface="Arial"/>
                <a:cs typeface="Arial"/>
              </a:rPr>
              <a:t>form </a:t>
            </a:r>
            <a:r>
              <a:rPr sz="2850" b="1" spc="-5" dirty="0">
                <a:solidFill>
                  <a:srgbClr val="0033CC"/>
                </a:solidFill>
                <a:latin typeface="Arial"/>
                <a:cs typeface="Arial"/>
              </a:rPr>
              <a:t>that </a:t>
            </a:r>
            <a:r>
              <a:rPr sz="2850" b="1" spc="-10" dirty="0">
                <a:solidFill>
                  <a:srgbClr val="0033CC"/>
                </a:solidFill>
                <a:latin typeface="Arial"/>
                <a:cs typeface="Arial"/>
              </a:rPr>
              <a:t>specifies </a:t>
            </a:r>
            <a:r>
              <a:rPr sz="2850" b="1" dirty="0">
                <a:solidFill>
                  <a:srgbClr val="0033CC"/>
                </a:solidFill>
                <a:latin typeface="Arial"/>
                <a:cs typeface="Arial"/>
              </a:rPr>
              <a:t>the </a:t>
            </a:r>
            <a:r>
              <a:rPr sz="2850" b="1" spc="-5" dirty="0">
                <a:solidFill>
                  <a:srgbClr val="0033CC"/>
                </a:solidFill>
                <a:latin typeface="Arial"/>
                <a:cs typeface="Arial"/>
              </a:rPr>
              <a:t>POST</a:t>
            </a:r>
            <a:r>
              <a:rPr sz="2850" b="1" spc="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solidFill>
                  <a:srgbClr val="0033CC"/>
                </a:solidFill>
                <a:latin typeface="Arial"/>
                <a:cs typeface="Arial"/>
              </a:rPr>
              <a:t>method</a:t>
            </a:r>
            <a:endParaRPr sz="2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CEABA056-DC47-DD45-3C43-2BA59F290F61}"/>
              </a:ext>
            </a:extLst>
          </p:cNvPr>
          <p:cNvSpPr txBox="1"/>
          <p:nvPr/>
        </p:nvSpPr>
        <p:spPr>
          <a:xfrm>
            <a:off x="1331125" y="1834948"/>
            <a:ext cx="8032750" cy="164718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23545">
              <a:spcBef>
                <a:spcPts val="965"/>
              </a:spcBef>
            </a:pPr>
            <a:r>
              <a:rPr sz="1850" b="1" spc="15" dirty="0">
                <a:solidFill>
                  <a:prstClr val="black"/>
                </a:solidFill>
                <a:latin typeface="Courier New"/>
                <a:cs typeface="Courier New"/>
              </a:rPr>
              <a:t>&lt;form </a:t>
            </a:r>
            <a:r>
              <a:rPr sz="1850" b="1" spc="20" dirty="0">
                <a:solidFill>
                  <a:prstClr val="black"/>
                </a:solidFill>
                <a:latin typeface="Courier New"/>
                <a:cs typeface="Courier New"/>
              </a:rPr>
              <a:t>action="display.php"</a:t>
            </a:r>
            <a:r>
              <a:rPr sz="1850" b="1" spc="1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50" b="1" spc="20" dirty="0">
                <a:solidFill>
                  <a:prstClr val="black"/>
                </a:solidFill>
                <a:latin typeface="Courier New"/>
                <a:cs typeface="Courier New"/>
              </a:rPr>
              <a:t>method="post"&gt;</a:t>
            </a:r>
            <a:endParaRPr sz="18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>
              <a:spcBef>
                <a:spcPts val="1300"/>
              </a:spcBef>
            </a:pPr>
            <a:r>
              <a:rPr sz="2850" b="1" dirty="0">
                <a:solidFill>
                  <a:srgbClr val="0033CC"/>
                </a:solidFill>
                <a:latin typeface="Arial"/>
                <a:cs typeface="Arial"/>
              </a:rPr>
              <a:t>Code </a:t>
            </a:r>
            <a:r>
              <a:rPr sz="2850" b="1" spc="-5" dirty="0">
                <a:solidFill>
                  <a:srgbClr val="0033CC"/>
                </a:solidFill>
                <a:latin typeface="Arial"/>
                <a:cs typeface="Arial"/>
              </a:rPr>
              <a:t>that gets </a:t>
            </a:r>
            <a:r>
              <a:rPr sz="2850" b="1" dirty="0">
                <a:solidFill>
                  <a:srgbClr val="0033CC"/>
                </a:solidFill>
                <a:latin typeface="Arial"/>
                <a:cs typeface="Arial"/>
              </a:rPr>
              <a:t>the </a:t>
            </a:r>
            <a:r>
              <a:rPr sz="2850" b="1" spc="-5" dirty="0">
                <a:solidFill>
                  <a:srgbClr val="0033CC"/>
                </a:solidFill>
                <a:latin typeface="Arial"/>
                <a:cs typeface="Arial"/>
              </a:rPr>
              <a:t>data </a:t>
            </a:r>
            <a:r>
              <a:rPr sz="2850" b="1" spc="-15" dirty="0">
                <a:solidFill>
                  <a:srgbClr val="0033CC"/>
                </a:solidFill>
                <a:latin typeface="Arial"/>
                <a:cs typeface="Arial"/>
              </a:rPr>
              <a:t>from </a:t>
            </a:r>
            <a:r>
              <a:rPr sz="2850" b="1" dirty="0">
                <a:solidFill>
                  <a:srgbClr val="0033CC"/>
                </a:solidFill>
                <a:latin typeface="Arial"/>
                <a:cs typeface="Arial"/>
              </a:rPr>
              <a:t>the </a:t>
            </a:r>
            <a:r>
              <a:rPr sz="2850" b="1" spc="-5" dirty="0">
                <a:solidFill>
                  <a:srgbClr val="0033CC"/>
                </a:solidFill>
                <a:latin typeface="Arial"/>
                <a:cs typeface="Arial"/>
              </a:rPr>
              <a:t>$_POST</a:t>
            </a:r>
            <a:r>
              <a:rPr sz="2850" b="1" spc="-1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0033CC"/>
                </a:solidFill>
                <a:latin typeface="Arial"/>
                <a:cs typeface="Arial"/>
              </a:rPr>
              <a:t>array</a:t>
            </a:r>
            <a:endParaRPr sz="2850">
              <a:solidFill>
                <a:prstClr val="black"/>
              </a:solidFill>
              <a:latin typeface="Arial"/>
              <a:cs typeface="Arial"/>
            </a:endParaRPr>
          </a:p>
          <a:p>
            <a:pPr marL="423545">
              <a:lnSpc>
                <a:spcPts val="2175"/>
              </a:lnSpc>
              <a:spcBef>
                <a:spcPts val="605"/>
              </a:spcBef>
            </a:pPr>
            <a:r>
              <a:rPr sz="1850" b="1" spc="20" dirty="0">
                <a:solidFill>
                  <a:prstClr val="black"/>
                </a:solidFill>
                <a:latin typeface="Courier New"/>
                <a:cs typeface="Courier New"/>
              </a:rPr>
              <a:t>$first_name </a:t>
            </a:r>
            <a:r>
              <a:rPr sz="1850" b="1" spc="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50" b="1" spc="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50" b="1" spc="20" dirty="0">
                <a:solidFill>
                  <a:prstClr val="black"/>
                </a:solidFill>
                <a:latin typeface="Courier New"/>
                <a:cs typeface="Courier New"/>
              </a:rPr>
              <a:t>$_POST['first_name'];</a:t>
            </a:r>
            <a:endParaRPr sz="18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3545">
              <a:lnSpc>
                <a:spcPts val="2175"/>
              </a:lnSpc>
            </a:pPr>
            <a:r>
              <a:rPr sz="1850" b="1" spc="20" dirty="0">
                <a:solidFill>
                  <a:prstClr val="black"/>
                </a:solidFill>
                <a:latin typeface="Courier New"/>
                <a:cs typeface="Courier New"/>
              </a:rPr>
              <a:t>$last_name </a:t>
            </a:r>
            <a:r>
              <a:rPr sz="1850" b="1" spc="1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850" b="1" spc="20" dirty="0">
                <a:solidFill>
                  <a:prstClr val="black"/>
                </a:solidFill>
                <a:latin typeface="Courier New"/>
                <a:cs typeface="Courier New"/>
              </a:rPr>
              <a:t>$_POST['last_name'];</a:t>
            </a:r>
            <a:endParaRPr sz="185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564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Work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906"/>
            <a:ext cx="10515600" cy="569260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Forms</a:t>
            </a:r>
          </a:p>
          <a:p>
            <a:pPr>
              <a:lnSpc>
                <a:spcPct val="150000"/>
              </a:lnSpc>
            </a:pPr>
            <a:r>
              <a:rPr lang="en-GB" dirty="0"/>
              <a:t>GET</a:t>
            </a:r>
          </a:p>
          <a:p>
            <a:pPr>
              <a:lnSpc>
                <a:spcPct val="150000"/>
              </a:lnSpc>
            </a:pPr>
            <a:r>
              <a:rPr lang="en-GB" dirty="0"/>
              <a:t>POST</a:t>
            </a:r>
          </a:p>
          <a:p>
            <a:pPr>
              <a:lnSpc>
                <a:spcPct val="150000"/>
              </a:lnSpc>
            </a:pPr>
            <a:r>
              <a:rPr lang="en-GB" dirty="0"/>
              <a:t>Remember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HTML Forms allow users to submit data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GET and POST are methods for submitting/sending data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Action tag indicates where to go on submission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Method tag indicates if Get or Post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$_GET and $_POST used to collect submitted form data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91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1498</Words>
  <Application>Microsoft Office PowerPoint</Application>
  <PresentationFormat>Widescreen</PresentationFormat>
  <Paragraphs>171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Moodle</vt:lpstr>
      <vt:lpstr>Recap</vt:lpstr>
      <vt:lpstr>Forms</vt:lpstr>
      <vt:lpstr>Form (GET)</vt:lpstr>
      <vt:lpstr>Form (GET)</vt:lpstr>
      <vt:lpstr>Form (POST)</vt:lpstr>
      <vt:lpstr>Form (POST)</vt:lpstr>
      <vt:lpstr>Lab Work</vt:lpstr>
      <vt:lpstr>Forms</vt:lpstr>
      <vt:lpstr>Recap</vt:lpstr>
      <vt:lpstr>Arithmetic Operations</vt:lpstr>
      <vt:lpstr>Arithmetic Operations Examples</vt:lpstr>
      <vt:lpstr>Arithmetic Operations Examples</vt:lpstr>
      <vt:lpstr>Arithmetic Operations Precedence</vt:lpstr>
      <vt:lpstr>Compound Assignment</vt:lpstr>
      <vt:lpstr>Compound Assignment – String Data</vt:lpstr>
      <vt:lpstr>Compound Assignment –Incrementing</vt:lpstr>
      <vt:lpstr>Compound Assignment –Incrementing</vt:lpstr>
      <vt:lpstr>Lab Work</vt:lpstr>
      <vt:lpstr>Relational and Logical Operators</vt:lpstr>
      <vt:lpstr>Logical Operators - Order of Precedence</vt:lpstr>
      <vt:lpstr>Formatting Numbers</vt:lpstr>
      <vt:lpstr>Formatting Dates</vt:lpstr>
      <vt:lpstr>Formatting Dates</vt:lpstr>
      <vt:lpstr>Lab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152</cp:revision>
  <dcterms:created xsi:type="dcterms:W3CDTF">2022-07-07T18:13:36Z</dcterms:created>
  <dcterms:modified xsi:type="dcterms:W3CDTF">2023-09-21T12:16:55Z</dcterms:modified>
</cp:coreProperties>
</file>