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1" r:id="rId2"/>
    <p:sldId id="382" r:id="rId3"/>
    <p:sldId id="319" r:id="rId4"/>
    <p:sldId id="321" r:id="rId5"/>
    <p:sldId id="343" r:id="rId6"/>
    <p:sldId id="344" r:id="rId7"/>
    <p:sldId id="345" r:id="rId8"/>
    <p:sldId id="322" r:id="rId9"/>
    <p:sldId id="346" r:id="rId10"/>
    <p:sldId id="347" r:id="rId11"/>
    <p:sldId id="348" r:id="rId12"/>
    <p:sldId id="325" r:id="rId13"/>
    <p:sldId id="353" r:id="rId14"/>
    <p:sldId id="354" r:id="rId15"/>
    <p:sldId id="355" r:id="rId16"/>
    <p:sldId id="356" r:id="rId17"/>
    <p:sldId id="352" r:id="rId18"/>
    <p:sldId id="3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4033" autoAdjust="0"/>
  </p:normalViewPr>
  <p:slideViewPr>
    <p:cSldViewPr snapToGrid="0">
      <p:cViewPr varScale="1">
        <p:scale>
          <a:sx n="54" d="100"/>
          <a:sy n="54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9ABF-DAE6-4878-9783-291142040275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E736C-9B80-4620-BE22-6195430F1D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54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65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27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767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453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342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Introduction to PHP</a:t>
            </a:r>
          </a:p>
          <a:p>
            <a:pPr marL="0" indent="0" algn="ctr">
              <a:buNone/>
            </a:pPr>
            <a:r>
              <a:rPr lang="en-IE" sz="8000" dirty="0"/>
              <a:t>Part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61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Loops (For)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300" dirty="0"/>
              <a:t>A for loop that stores the numbers 1 through 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en-GB" sz="2400" dirty="0"/>
              <a:t>for ($counter = 1; $counter &lt;= 5; $counter++)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	$message = $message . $counter . '|’;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// $message = 1|2|3|4|5|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4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Loops (For)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88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5100" dirty="0"/>
              <a:t>A for loop that calculates the future value  of a one-time investment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en-GB" sz="4400" dirty="0"/>
              <a:t>$investment = 1000;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	$</a:t>
            </a:r>
            <a:r>
              <a:rPr lang="en-GB" sz="4400" dirty="0" err="1"/>
              <a:t>interest_rate</a:t>
            </a:r>
            <a:r>
              <a:rPr lang="en-GB" sz="4400" dirty="0"/>
              <a:t> = .01;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	$years = 25;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	$</a:t>
            </a:r>
            <a:r>
              <a:rPr lang="en-GB" sz="4400" dirty="0" err="1"/>
              <a:t>future_value</a:t>
            </a:r>
            <a:r>
              <a:rPr lang="en-GB" sz="4400" dirty="0"/>
              <a:t> = $investment;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	for ($</a:t>
            </a:r>
            <a:r>
              <a:rPr lang="en-GB" sz="4400" dirty="0" err="1"/>
              <a:t>i</a:t>
            </a:r>
            <a:r>
              <a:rPr lang="en-GB" sz="4400" dirty="0"/>
              <a:t> = 1; $</a:t>
            </a:r>
            <a:r>
              <a:rPr lang="en-GB" sz="4400" dirty="0" err="1"/>
              <a:t>i</a:t>
            </a:r>
            <a:r>
              <a:rPr lang="en-GB" sz="4400" dirty="0"/>
              <a:t> &lt;- $years;  $</a:t>
            </a:r>
            <a:r>
              <a:rPr lang="en-GB" sz="4400" dirty="0" err="1"/>
              <a:t>i</a:t>
            </a:r>
            <a:r>
              <a:rPr lang="en-GB" sz="4400" dirty="0"/>
              <a:t>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		($</a:t>
            </a:r>
            <a:r>
              <a:rPr lang="en-GB" sz="4400" dirty="0" err="1"/>
              <a:t>future_value</a:t>
            </a:r>
            <a:r>
              <a:rPr lang="en-GB" sz="4400" dirty="0"/>
              <a:t> + ($</a:t>
            </a:r>
            <a:r>
              <a:rPr lang="en-GB" sz="4400" dirty="0" err="1"/>
              <a:t>future_value</a:t>
            </a:r>
            <a:r>
              <a:rPr lang="en-GB" sz="4400" dirty="0"/>
              <a:t> * $</a:t>
            </a:r>
            <a:r>
              <a:rPr lang="en-GB" sz="4400" dirty="0" err="1"/>
              <a:t>interest_rate</a:t>
            </a:r>
            <a:r>
              <a:rPr lang="en-GB" sz="4400" dirty="0"/>
              <a:t>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	}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55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File Inclusion and Control Flow</a:t>
            </a:r>
            <a:endParaRPr lang="en-IE" b="1" dirty="0"/>
          </a:p>
        </p:txBody>
      </p:sp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BA3DB630-2AD4-DD7E-BB52-A93DD4CD5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59750"/>
              </p:ext>
            </p:extLst>
          </p:nvPr>
        </p:nvGraphicFramePr>
        <p:xfrm>
          <a:off x="1850072" y="1187246"/>
          <a:ext cx="8491855" cy="5251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9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6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6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69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include($path)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62560">
                        <a:lnSpc>
                          <a:spcPts val="1510"/>
                        </a:lnSpc>
                        <a:spcBef>
                          <a:spcPts val="280"/>
                        </a:spcBef>
                      </a:pP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Inserts and runs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specified file. </a:t>
                      </a:r>
                      <a:r>
                        <a:rPr sz="13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function fails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causes </a:t>
                      </a:r>
                      <a:r>
                        <a:rPr sz="13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warning 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allows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script </a:t>
                      </a:r>
                      <a:r>
                        <a:rPr sz="13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continue.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parentheses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1300" spc="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optional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include_once($path)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Same as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include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but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makes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sure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file is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only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included</a:t>
                      </a:r>
                      <a:r>
                        <a:rPr sz="1300" spc="-4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once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spc="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require($path)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18110">
                        <a:lnSpc>
                          <a:spcPts val="1490"/>
                        </a:lnSpc>
                        <a:spcBef>
                          <a:spcPts val="305"/>
                        </a:spcBef>
                      </a:pP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Works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same as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include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function, but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this function fails,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causes  </a:t>
                      </a:r>
                      <a:r>
                        <a:rPr sz="13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fatal error that stops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300" spc="-2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script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96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700" spc="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require_once($path)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Same as require but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makes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sure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file is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only required</a:t>
                      </a:r>
                      <a:r>
                        <a:rPr sz="1300" spc="-6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once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69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exit([$status])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88900">
                        <a:lnSpc>
                          <a:spcPct val="93100"/>
                        </a:lnSpc>
                        <a:spcBef>
                          <a:spcPts val="284"/>
                        </a:spcBef>
                      </a:pP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Exits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current PHP script. </a:t>
                      </a:r>
                      <a:r>
                        <a:rPr sz="13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$status isn’t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supplied,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parentheses 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optional. </a:t>
                      </a:r>
                      <a:r>
                        <a:rPr sz="13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$status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supplied,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function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sends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$status string </a:t>
                      </a:r>
                      <a:r>
                        <a:rPr sz="13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browser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before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exits.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9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die([$status])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Works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same as </a:t>
                      </a:r>
                      <a:r>
                        <a:rPr sz="13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exit</a:t>
                      </a:r>
                      <a:r>
                        <a:rPr sz="1300" spc="-3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function.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40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File Inclusion and Control Flow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include function</a:t>
            </a:r>
          </a:p>
          <a:p>
            <a:pPr marL="448056" fontAlgn="t">
              <a:lnSpc>
                <a:spcPct val="150000"/>
              </a:lnSpc>
              <a:spcBef>
                <a:spcPts val="0"/>
              </a:spcBef>
            </a:pP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include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'</a:t>
            </a:r>
            <a:r>
              <a:rPr lang="en-IE" i="0" u="none" strike="noStrike" spc="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index.php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’;		//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parentheses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are</a:t>
            </a:r>
            <a:r>
              <a:rPr lang="en-IE" i="0" u="none" strike="noStrike" spc="-4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optional</a:t>
            </a:r>
            <a:endParaRPr lang="en-IE" i="0" u="none" strike="noStrike" dirty="0">
              <a:effectLst/>
            </a:endParaRPr>
          </a:p>
          <a:p>
            <a:pPr marL="448056" algn="l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include('</a:t>
            </a:r>
            <a:r>
              <a:rPr lang="en-IE" i="0" u="none" strike="noStrike" spc="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index.php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’);		// </a:t>
            </a:r>
            <a:r>
              <a:rPr lang="en-IE" i="0" u="none" strike="noStrike" spc="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index.php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in the current directory</a:t>
            </a:r>
            <a:endParaRPr lang="en-IE" i="0" u="none" strike="noStrike" dirty="0">
              <a:effectLst/>
            </a:endParaRPr>
          </a:p>
          <a:p>
            <a:pPr marL="0" indent="0" algn="l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 require function</a:t>
            </a:r>
          </a:p>
          <a:p>
            <a:pPr lvl="1">
              <a:lnSpc>
                <a:spcPct val="150000"/>
              </a:lnSpc>
            </a:pPr>
            <a:r>
              <a:rPr lang="en-IE" sz="2800" spc="5" dirty="0">
                <a:cs typeface="Courier New"/>
              </a:rPr>
              <a:t>require('</a:t>
            </a:r>
            <a:r>
              <a:rPr lang="en-IE" sz="2800" spc="5" dirty="0" err="1">
                <a:cs typeface="Courier New"/>
              </a:rPr>
              <a:t>index.php</a:t>
            </a:r>
            <a:r>
              <a:rPr lang="en-IE" sz="2800" spc="5" dirty="0">
                <a:cs typeface="Courier New"/>
              </a:rPr>
              <a:t>’);	//</a:t>
            </a:r>
            <a:r>
              <a:rPr lang="en-IE" sz="2800" i="0" u="none" strike="noStrike" spc="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index.php</a:t>
            </a:r>
            <a:r>
              <a:rPr lang="en-IE" sz="28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in the current directory</a:t>
            </a:r>
            <a:endParaRPr lang="en-GB" sz="2800" dirty="0"/>
          </a:p>
          <a:p>
            <a:pPr marL="241300" lvl="1" indent="0">
              <a:lnSpc>
                <a:spcPct val="150000"/>
              </a:lnSpc>
              <a:spcBef>
                <a:spcPts val="110"/>
              </a:spcBef>
              <a:buNone/>
            </a:pPr>
            <a:endParaRPr lang="en-GB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022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File Inclusion and Control Flow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exit function</a:t>
            </a:r>
          </a:p>
          <a:p>
            <a:pPr lvl="1">
              <a:lnSpc>
                <a:spcPct val="150000"/>
              </a:lnSpc>
            </a:pPr>
            <a:r>
              <a:rPr lang="en-IE" sz="2800" spc="5" dirty="0">
                <a:cs typeface="Courier New"/>
              </a:rPr>
              <a:t>exit;</a:t>
            </a:r>
            <a:r>
              <a:rPr lang="en-IE" sz="28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//</a:t>
            </a:r>
            <a:r>
              <a:rPr lang="en-IE" sz="2800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parentheses </a:t>
            </a:r>
            <a:r>
              <a:rPr lang="en-IE" sz="28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are</a:t>
            </a:r>
            <a:r>
              <a:rPr lang="en-IE" sz="2800" i="0" u="none" strike="noStrike" spc="-4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sz="28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optional</a:t>
            </a:r>
            <a:r>
              <a:rPr lang="en-IE" sz="2800" spc="5" dirty="0">
                <a:cs typeface="Courier New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IE" sz="2800" dirty="0">
                <a:cs typeface="Courier New"/>
              </a:rPr>
              <a:t>exit();</a:t>
            </a:r>
          </a:p>
          <a:p>
            <a:pPr lvl="1">
              <a:lnSpc>
                <a:spcPct val="150000"/>
              </a:lnSpc>
            </a:pPr>
            <a:r>
              <a:rPr lang="en-GB" sz="2800" spc="5" dirty="0">
                <a:cs typeface="Courier New"/>
              </a:rPr>
              <a:t>exit('Unable to connect to</a:t>
            </a:r>
            <a:r>
              <a:rPr lang="en-GB" sz="2800" spc="25" dirty="0">
                <a:cs typeface="Courier New"/>
              </a:rPr>
              <a:t> </a:t>
            </a:r>
            <a:r>
              <a:rPr lang="en-GB" sz="2800" spc="5" dirty="0">
                <a:cs typeface="Courier New"/>
              </a:rPr>
              <a:t>DB.’);</a:t>
            </a:r>
            <a:br>
              <a:rPr lang="en-GB" sz="2800" spc="5" dirty="0">
                <a:cs typeface="Courier New"/>
              </a:rPr>
            </a:br>
            <a:r>
              <a:rPr lang="en-GB" sz="2800" spc="5" dirty="0">
                <a:cs typeface="Courier New"/>
              </a:rPr>
              <a:t>				// passes a </a:t>
            </a:r>
            <a:r>
              <a:rPr lang="en-GB" sz="2800" spc="10" dirty="0">
                <a:cs typeface="Courier New"/>
              </a:rPr>
              <a:t>message </a:t>
            </a:r>
            <a:r>
              <a:rPr lang="en-GB" sz="2800" spc="5" dirty="0">
                <a:cs typeface="Courier New"/>
              </a:rPr>
              <a:t>to the</a:t>
            </a:r>
            <a:r>
              <a:rPr lang="en-GB" sz="2800" spc="10" dirty="0">
                <a:cs typeface="Courier New"/>
              </a:rPr>
              <a:t> </a:t>
            </a:r>
            <a:r>
              <a:rPr lang="en-GB" sz="2800" spc="5" dirty="0">
                <a:cs typeface="Courier New"/>
              </a:rPr>
              <a:t>browser</a:t>
            </a:r>
            <a:endParaRPr lang="en-IE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460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File Inclusion and Control Flow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Pass control to another PHP (in same </a:t>
            </a:r>
            <a:r>
              <a:rPr lang="en-GB" dirty="0" err="1"/>
              <a:t>dir</a:t>
            </a:r>
            <a:r>
              <a:rPr lang="en-GB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800" spc="5" dirty="0">
                <a:cs typeface="Courier New"/>
              </a:rPr>
              <a:t>if ($</a:t>
            </a:r>
            <a:r>
              <a:rPr lang="en-GB" sz="2800" spc="5" dirty="0" err="1">
                <a:cs typeface="Courier New"/>
              </a:rPr>
              <a:t>is_valid</a:t>
            </a:r>
            <a:r>
              <a:rPr lang="en-GB" sz="2800" spc="5" dirty="0">
                <a:cs typeface="Courier New"/>
              </a:rPr>
              <a:t>) {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800" spc="5" dirty="0">
                <a:cs typeface="Courier New"/>
              </a:rPr>
              <a:t>	include('</a:t>
            </a:r>
            <a:r>
              <a:rPr lang="en-GB" sz="2800" spc="5" dirty="0" err="1">
                <a:cs typeface="Courier New"/>
              </a:rPr>
              <a:t>process_data.php</a:t>
            </a:r>
            <a:r>
              <a:rPr lang="en-GB" sz="2800" spc="5" dirty="0">
                <a:cs typeface="Courier New"/>
              </a:rPr>
              <a:t>');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800" spc="5" dirty="0">
                <a:cs typeface="Courier New"/>
              </a:rPr>
              <a:t>	exit();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800" spc="5" dirty="0">
                <a:cs typeface="Courier New"/>
              </a:rPr>
              <a:t>}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E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862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File Inclusion and Control Flow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Navigate up and down directories</a:t>
            </a:r>
          </a:p>
          <a:p>
            <a:pPr marL="484632" lvl="1" fontAlgn="t">
              <a:lnSpc>
                <a:spcPct val="150000"/>
              </a:lnSpc>
              <a:spcBef>
                <a:spcPts val="0"/>
              </a:spcBef>
            </a:pP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include('view/</a:t>
            </a:r>
            <a:r>
              <a:rPr lang="en-IE" i="0" u="none" strike="noStrike" spc="10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header.php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’);	</a:t>
            </a:r>
            <a:r>
              <a:rPr lang="en-IE" i="0" u="none" strike="noStrike" spc="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down 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one</a:t>
            </a:r>
            <a:r>
              <a:rPr lang="en-IE" i="0" u="none" strike="noStrike" spc="4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directory</a:t>
            </a:r>
            <a:endParaRPr lang="en-IE" sz="2000" i="0" u="none" strike="noStrike" dirty="0">
              <a:effectLst/>
            </a:endParaRPr>
          </a:p>
          <a:p>
            <a:pPr marL="484632" lvl="1" fontAlgn="t">
              <a:lnSpc>
                <a:spcPct val="150000"/>
              </a:lnSpc>
              <a:spcBef>
                <a:spcPts val="0"/>
              </a:spcBef>
            </a:pP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include('./</a:t>
            </a:r>
            <a:r>
              <a:rPr lang="en-IE" i="0" u="none" strike="noStrike" spc="10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error.php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’);		</a:t>
            </a:r>
            <a:r>
              <a:rPr lang="en-IE" i="0" u="none" strike="noStrike" spc="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//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 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current</a:t>
            </a:r>
            <a:r>
              <a:rPr lang="en-IE" i="0" u="none" strike="noStrike" spc="-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directory	</a:t>
            </a:r>
            <a:endParaRPr lang="en-IE" sz="2000" i="0" u="none" strike="noStrike" dirty="0">
              <a:effectLst/>
            </a:endParaRPr>
          </a:p>
          <a:p>
            <a:pPr marL="484632" lvl="1" fontAlgn="t">
              <a:lnSpc>
                <a:spcPct val="150000"/>
              </a:lnSpc>
              <a:spcBef>
                <a:spcPts val="0"/>
              </a:spcBef>
            </a:pP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include('../</a:t>
            </a:r>
            <a:r>
              <a:rPr lang="en-IE" i="0" u="none" strike="noStrike" spc="10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error.php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’);		</a:t>
            </a:r>
            <a:r>
              <a:rPr lang="en-IE" i="0" u="none" strike="noStrike" spc="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up 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one</a:t>
            </a:r>
            <a:r>
              <a:rPr lang="en-IE" i="0" u="none" strike="noStrike" spc="-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directory</a:t>
            </a:r>
            <a:endParaRPr lang="en-IE" sz="2000" i="0" u="none" strike="noStrike" dirty="0">
              <a:effectLst/>
            </a:endParaRPr>
          </a:p>
          <a:p>
            <a:pPr marL="484632" lvl="1" fontAlgn="t">
              <a:lnSpc>
                <a:spcPct val="150000"/>
              </a:lnSpc>
              <a:spcBef>
                <a:spcPts val="0"/>
              </a:spcBef>
            </a:pP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include('../../</a:t>
            </a:r>
            <a:r>
              <a:rPr lang="en-IE" i="0" u="none" strike="noStrike" spc="10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error.php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’);		</a:t>
            </a:r>
            <a:r>
              <a:rPr lang="en-IE" i="0" u="none" strike="noStrike" spc="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up 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two</a:t>
            </a:r>
            <a:r>
              <a:rPr lang="en-IE" i="0" u="none" strike="noStrike" spc="-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directories</a:t>
            </a:r>
            <a:endParaRPr lang="en-IE" sz="2000" i="0" u="none" strike="noStrike" dirty="0">
              <a:effectLst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E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483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Documentation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URL for the PHP documentation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http://php.net/docs.php</a:t>
            </a:r>
          </a:p>
          <a:p>
            <a:pPr>
              <a:lnSpc>
                <a:spcPct val="150000"/>
              </a:lnSpc>
            </a:pPr>
            <a:r>
              <a:rPr lang="en-GB" dirty="0"/>
              <a:t>Further reading on PHP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https://www.tutorialspoint.com/php/index.htm</a:t>
            </a:r>
          </a:p>
        </p:txBody>
      </p:sp>
    </p:spTree>
    <p:extLst>
      <p:ext uri="{BB962C8B-B14F-4D97-AF65-F5344CB8AC3E}">
        <p14:creationId xmlns:p14="http://schemas.microsoft.com/office/powerpoint/2010/main" val="266731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Check out the Exercise files uploaded to Moodle.</a:t>
            </a:r>
          </a:p>
          <a:p>
            <a:pPr>
              <a:lnSpc>
                <a:spcPct val="150000"/>
              </a:lnSpc>
            </a:pPr>
            <a:r>
              <a:rPr lang="en-GB" dirty="0"/>
              <a:t>Exercise 1</a:t>
            </a:r>
          </a:p>
          <a:p>
            <a:pPr>
              <a:lnSpc>
                <a:spcPct val="150000"/>
              </a:lnSpc>
            </a:pPr>
            <a:r>
              <a:rPr lang="en-GB" dirty="0"/>
              <a:t>Exercise 2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86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Moodle</a:t>
            </a:r>
            <a:endParaRPr lang="en-IE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7FB26D-2927-47F3-B453-2E6D243CF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3" y="2895333"/>
            <a:ext cx="11761414" cy="18252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54F542-EE61-405C-8DB7-A13079B4C840}"/>
              </a:ext>
            </a:extLst>
          </p:cNvPr>
          <p:cNvSpPr/>
          <p:nvPr/>
        </p:nvSpPr>
        <p:spPr>
          <a:xfrm>
            <a:off x="215293" y="1718124"/>
            <a:ext cx="1176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dirty="0"/>
              <a:t>https://moodle.midlands.tus.ie/course/view.php?id=13541</a:t>
            </a:r>
          </a:p>
        </p:txBody>
      </p:sp>
    </p:spTree>
    <p:extLst>
      <p:ext uri="{BB962C8B-B14F-4D97-AF65-F5344CB8AC3E}">
        <p14:creationId xmlns:p14="http://schemas.microsoft.com/office/powerpoint/2010/main" val="421007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Checking Values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Three functions for checking variable values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isset</a:t>
            </a:r>
            <a:r>
              <a:rPr lang="en-GB" dirty="0"/>
              <a:t>($var)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empty($var)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is_numeric</a:t>
            </a:r>
            <a:r>
              <a:rPr lang="en-GB" dirty="0"/>
              <a:t>($var)</a:t>
            </a:r>
          </a:p>
          <a:p>
            <a:pPr>
              <a:lnSpc>
                <a:spcPct val="150000"/>
              </a:lnSpc>
            </a:pPr>
            <a:r>
              <a:rPr lang="en-GB" dirty="0"/>
              <a:t>Function calls that check variable values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isset</a:t>
            </a:r>
            <a:r>
              <a:rPr lang="en-GB" dirty="0"/>
              <a:t>($name)		//TRUE if $name has been set and is not NULL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empty($name)		//TRUE if $name is empty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is_numeric</a:t>
            </a:r>
            <a:r>
              <a:rPr lang="en-GB" dirty="0"/>
              <a:t>($price)	 //TRUE if $ price is a number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14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Conditional Statements (If)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88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3800" dirty="0"/>
              <a:t>An if statement with no other clauses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if ( $price &lt;= 0) 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	$message = ‘Price must be greater than zero.’;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}</a:t>
            </a:r>
          </a:p>
          <a:p>
            <a:pPr marL="246380" indent="0">
              <a:lnSpc>
                <a:spcPct val="100000"/>
              </a:lnSpc>
              <a:spcBef>
                <a:spcPts val="5"/>
              </a:spcBef>
              <a:buNone/>
            </a:pPr>
            <a:endParaRPr lang="en-GB" sz="3200" dirty="0"/>
          </a:p>
          <a:p>
            <a:pPr>
              <a:lnSpc>
                <a:spcPct val="150000"/>
              </a:lnSpc>
            </a:pPr>
            <a:r>
              <a:rPr lang="en-GB" sz="3800" dirty="0"/>
              <a:t>An if statement with an else clause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	if ( empty($</a:t>
            </a:r>
            <a:r>
              <a:rPr lang="en-GB" sz="3200" dirty="0" err="1"/>
              <a:t>first_name</a:t>
            </a:r>
            <a:r>
              <a:rPr lang="en-GB" sz="3200" dirty="0"/>
              <a:t>) 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		$message = 'You must enter your first name.’;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	} else {$message = 'Hello ' . $</a:t>
            </a:r>
            <a:r>
              <a:rPr lang="en-GB" sz="3200" dirty="0" err="1"/>
              <a:t>first_name</a:t>
            </a:r>
            <a:r>
              <a:rPr lang="en-GB" sz="3200" dirty="0"/>
              <a:t>.’!’;</a:t>
            </a:r>
            <a:br>
              <a:rPr lang="en-GB" sz="3200" dirty="0"/>
            </a:br>
            <a:r>
              <a:rPr lang="en-GB" sz="3200" dirty="0"/>
              <a:t>		}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92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Conditional Statements (If)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88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3800" dirty="0"/>
              <a:t>An if statement with else if and else clauses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if ( empty($investment) 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	$message = 'Investment is a required field.';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} else if ( !</a:t>
            </a:r>
            <a:r>
              <a:rPr lang="en-GB" sz="3200" dirty="0" err="1"/>
              <a:t>is_numeric</a:t>
            </a:r>
            <a:r>
              <a:rPr lang="en-GB" sz="3200" dirty="0"/>
              <a:t>($investment) )	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	$message = 'Investment must be a valid number.';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} else if ( $investment &lt;= 0 )	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	$message = 'Investment must be greater than zero.';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} else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	$message = 'Investment is valid!';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3200" dirty="0"/>
              <a:t>}</a:t>
            </a:r>
          </a:p>
          <a:p>
            <a:pPr marL="246380" indent="0">
              <a:lnSpc>
                <a:spcPct val="100000"/>
              </a:lnSpc>
              <a:spcBef>
                <a:spcPts val="5"/>
              </a:spcBef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1232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Conditional Statements (If)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8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compound conditional expression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if ( empty($investment) || !</a:t>
            </a:r>
            <a:r>
              <a:rPr lang="en-GB" dirty="0" err="1"/>
              <a:t>is_numeric</a:t>
            </a:r>
            <a:r>
              <a:rPr lang="en-GB" dirty="0"/>
              <a:t>($investment) || $investment &lt;= 0 ) </a:t>
            </a:r>
            <a:br>
              <a:rPr lang="en-GB" dirty="0"/>
            </a:br>
            <a:r>
              <a:rPr lang="en-GB" dirty="0"/>
              <a:t>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$message = 'Investment must be a valid number &gt; zero.';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}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3400" dirty="0"/>
          </a:p>
          <a:p>
            <a:pPr marL="246380" indent="0">
              <a:lnSpc>
                <a:spcPct val="100000"/>
              </a:lnSpc>
              <a:spcBef>
                <a:spcPts val="5"/>
              </a:spcBef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100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Conditional Statements (If)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nested IF statement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if ( empty($months) || !</a:t>
            </a:r>
            <a:r>
              <a:rPr lang="en-GB" dirty="0" err="1"/>
              <a:t>is_numeric</a:t>
            </a:r>
            <a:r>
              <a:rPr lang="en-GB" dirty="0"/>
              <a:t>($months) || $months &lt;= 0 ) {</a:t>
            </a:r>
            <a:br>
              <a:rPr lang="en-GB" dirty="0"/>
            </a:br>
            <a:r>
              <a:rPr lang="en-GB" dirty="0"/>
              <a:t>	$message = 'Please enter a number of months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} else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$years = $months / 12;  if ( $years &gt; 1 )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$message = 'A long-term investment.’;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} else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	$message = 'A short-term investment.’;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	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}</a:t>
            </a:r>
          </a:p>
          <a:p>
            <a:pPr marL="246380" indent="0">
              <a:lnSpc>
                <a:spcPct val="100000"/>
              </a:lnSpc>
              <a:spcBef>
                <a:spcPts val="5"/>
              </a:spcBef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512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Loops (While)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3300" dirty="0"/>
              <a:t>A while loop that stores the numbers 1 through 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$counter =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while ($counter &lt;= 5)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$message = $message . $counter . '|';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$counter++;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//$message = 1|2|3|4|5|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88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Loops (While)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88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GB" sz="5100" dirty="0"/>
              <a:t>A while loop that calculates the future value  of a one-time investment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en-GB" sz="4200" dirty="0"/>
              <a:t>$investment = 1000;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200" dirty="0"/>
              <a:t>	$</a:t>
            </a:r>
            <a:r>
              <a:rPr lang="en-GB" sz="4200" dirty="0" err="1"/>
              <a:t>interest_rate</a:t>
            </a:r>
            <a:r>
              <a:rPr lang="en-GB" sz="4200" dirty="0"/>
              <a:t> = .01;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200" dirty="0"/>
              <a:t>	$years = 25;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200" dirty="0"/>
              <a:t>	$</a:t>
            </a:r>
            <a:r>
              <a:rPr lang="en-GB" sz="4200" dirty="0" err="1"/>
              <a:t>future_value</a:t>
            </a:r>
            <a:r>
              <a:rPr lang="en-GB" sz="4200" dirty="0"/>
              <a:t> = $investment;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200" dirty="0"/>
              <a:t>	$</a:t>
            </a:r>
            <a:r>
              <a:rPr lang="en-GB" sz="4200" dirty="0" err="1"/>
              <a:t>i</a:t>
            </a:r>
            <a:r>
              <a:rPr lang="en-GB" sz="4200" dirty="0"/>
              <a:t> =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200" dirty="0"/>
              <a:t>	while ($</a:t>
            </a:r>
            <a:r>
              <a:rPr lang="en-GB" sz="4200" dirty="0" err="1"/>
              <a:t>i</a:t>
            </a:r>
            <a:r>
              <a:rPr lang="en-GB" sz="4200" dirty="0"/>
              <a:t> &lt;= $years) { $</a:t>
            </a:r>
            <a:r>
              <a:rPr lang="en-GB" sz="4200" dirty="0" err="1"/>
              <a:t>future_value</a:t>
            </a:r>
            <a:r>
              <a:rPr lang="en-GB" sz="4200" dirty="0"/>
              <a:t> = ($</a:t>
            </a:r>
            <a:r>
              <a:rPr lang="en-GB" sz="4200" dirty="0" err="1"/>
              <a:t>future_value</a:t>
            </a:r>
            <a:r>
              <a:rPr lang="en-GB" sz="4200" dirty="0"/>
              <a:t> + ($</a:t>
            </a:r>
            <a:r>
              <a:rPr lang="en-GB" sz="4200" dirty="0" err="1"/>
              <a:t>future_value</a:t>
            </a:r>
            <a:r>
              <a:rPr lang="en-GB" sz="4200" dirty="0"/>
              <a:t> * $</a:t>
            </a:r>
            <a:r>
              <a:rPr lang="en-GB" sz="4200" dirty="0" err="1"/>
              <a:t>interest_rate</a:t>
            </a:r>
            <a:r>
              <a:rPr lang="en-GB" sz="42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200" dirty="0"/>
              <a:t>		$</a:t>
            </a:r>
            <a:r>
              <a:rPr lang="en-GB" sz="4200" dirty="0" err="1"/>
              <a:t>i</a:t>
            </a:r>
            <a:r>
              <a:rPr lang="en-GB" sz="4200" dirty="0"/>
              <a:t>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200" dirty="0"/>
              <a:t>	}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8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1088</Words>
  <Application>Microsoft Office PowerPoint</Application>
  <PresentationFormat>Widescreen</PresentationFormat>
  <Paragraphs>145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Moodle</vt:lpstr>
      <vt:lpstr>Checking Values</vt:lpstr>
      <vt:lpstr>Conditional Statements (If)</vt:lpstr>
      <vt:lpstr>Conditional Statements (If)</vt:lpstr>
      <vt:lpstr>Conditional Statements (If)</vt:lpstr>
      <vt:lpstr>Conditional Statements (If)</vt:lpstr>
      <vt:lpstr>Loops (While)</vt:lpstr>
      <vt:lpstr>Loops (While)</vt:lpstr>
      <vt:lpstr>Loops (For)</vt:lpstr>
      <vt:lpstr>Loops (For)</vt:lpstr>
      <vt:lpstr>PHP File Inclusion and Control Flow</vt:lpstr>
      <vt:lpstr>PHP File Inclusion and Control Flow</vt:lpstr>
      <vt:lpstr>PHP File Inclusion and Control Flow</vt:lpstr>
      <vt:lpstr>PHP File Inclusion and Control Flow</vt:lpstr>
      <vt:lpstr>PHP File Inclusion and Control Flow</vt:lpstr>
      <vt:lpstr>PHP Documentation</vt:lpstr>
      <vt:lpstr>Lab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153</cp:revision>
  <dcterms:created xsi:type="dcterms:W3CDTF">2022-07-07T18:13:36Z</dcterms:created>
  <dcterms:modified xsi:type="dcterms:W3CDTF">2023-09-25T07:24:06Z</dcterms:modified>
</cp:coreProperties>
</file>