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4" r:id="rId5"/>
    <p:sldId id="275" r:id="rId6"/>
    <p:sldId id="276" r:id="rId7"/>
    <p:sldId id="273" r:id="rId8"/>
    <p:sldId id="272" r:id="rId9"/>
    <p:sldId id="278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48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8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3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6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5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20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30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0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11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89554D-E87F-4D9B-A57A-B9A6060AF166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EDFC9B-C053-4498-872D-F0E7AC8C0380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89CE-86EB-4758-A2E6-C8C8FC4E7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TC1030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842D1-EC15-4266-8F1F-BF03B415A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Constructores / Destructores</a:t>
            </a:r>
          </a:p>
        </p:txBody>
      </p:sp>
    </p:spTree>
    <p:extLst>
      <p:ext uri="{BB962C8B-B14F-4D97-AF65-F5344CB8AC3E}">
        <p14:creationId xmlns:p14="http://schemas.microsoft.com/office/powerpoint/2010/main" val="261089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DE096-A7CA-4ACE-9023-6EEB4E42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C2381-A8A4-4B4F-8BC0-69B3E5DD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Permiten destruir objetos (liberar memoria)</a:t>
            </a:r>
          </a:p>
          <a:p>
            <a:r>
              <a:rPr lang="es-MX" dirty="0"/>
              <a:t>Características</a:t>
            </a:r>
          </a:p>
          <a:p>
            <a:pPr lvl="1"/>
            <a:r>
              <a:rPr lang="es-MX" dirty="0"/>
              <a:t>Se llaman igual que la clase, pero inician con una tilde</a:t>
            </a:r>
          </a:p>
          <a:p>
            <a:pPr lvl="1"/>
            <a:r>
              <a:rPr lang="es-MX" dirty="0"/>
              <a:t>No tiene parámetros</a:t>
            </a:r>
          </a:p>
          <a:p>
            <a:pPr lvl="1"/>
            <a:r>
              <a:rPr lang="es-MX" dirty="0"/>
              <a:t>No tiene tipo de retorno</a:t>
            </a:r>
          </a:p>
          <a:p>
            <a:pPr lvl="1"/>
            <a:r>
              <a:rPr lang="es-MX" dirty="0"/>
              <a:t>El destructor lo crea automáticamente el compilador y destruye automáticamente todos los atributos que NO son apuntadores</a:t>
            </a:r>
          </a:p>
          <a:p>
            <a:pPr lvl="1"/>
            <a:r>
              <a:rPr lang="es-MX" dirty="0"/>
              <a:t>El destructor se debe definir explícitamente cuando se quiere destruir un objeto complejo (con apuntadores)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1750EE-F1BB-4B48-880A-9B69D086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78" y="5337110"/>
            <a:ext cx="2768866" cy="14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3918-193D-494E-B46A-0CA5B8D4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775E-7C94-41D9-BA99-84519CBA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9668"/>
            <a:ext cx="9720073" cy="4572000"/>
          </a:xfrm>
        </p:spPr>
        <p:txBody>
          <a:bodyPr>
            <a:normAutofit/>
          </a:bodyPr>
          <a:lstStyle/>
          <a:p>
            <a:r>
              <a:rPr lang="es-MX" sz="2400" dirty="0"/>
              <a:t>Permiten inicializar valores de los atributos de una clase cuando se crea una instancia</a:t>
            </a:r>
          </a:p>
          <a:p>
            <a:endParaRPr lang="es-MX" sz="2400" dirty="0"/>
          </a:p>
          <a:p>
            <a:r>
              <a:rPr lang="es-MX" sz="2400" dirty="0"/>
              <a:t>Características</a:t>
            </a:r>
          </a:p>
          <a:p>
            <a:pPr lvl="1"/>
            <a:r>
              <a:rPr lang="es-MX" sz="2000" dirty="0"/>
              <a:t>Se llaman exactamente igual que la clase a la que pertenecen (su nombre es idéntico al de la clase)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No tiene valor de retorno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No se heredan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Se ejecutan automáticamente cuando creas una instancia/objeto</a:t>
            </a:r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1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1BC8-6B2A-4A60-AF7D-BEC45D03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92D96-F2E0-4D07-A196-D1DEE25C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Tipos</a:t>
            </a:r>
          </a:p>
          <a:p>
            <a:pPr lvl="1"/>
            <a:r>
              <a:rPr lang="es-MX" sz="2400" dirty="0"/>
              <a:t>Constructor por default (sin parámetros)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Constructor con parámetros (con parámetros)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Constructor-copia (crea un objeto a partir de otro)</a:t>
            </a:r>
          </a:p>
          <a:p>
            <a:pPr lvl="2"/>
            <a:r>
              <a:rPr lang="es-MX" sz="1800" dirty="0" err="1"/>
              <a:t>Shallow</a:t>
            </a:r>
            <a:r>
              <a:rPr lang="es-MX" sz="1800" dirty="0"/>
              <a:t> </a:t>
            </a:r>
            <a:r>
              <a:rPr lang="es-MX" sz="1800" dirty="0" err="1"/>
              <a:t>Copy</a:t>
            </a:r>
            <a:r>
              <a:rPr lang="es-MX" sz="1800" dirty="0"/>
              <a:t> (constructores automáticos)</a:t>
            </a:r>
          </a:p>
          <a:p>
            <a:pPr lvl="2"/>
            <a:r>
              <a:rPr lang="es-MX" sz="1800" dirty="0"/>
              <a:t>Deep </a:t>
            </a:r>
            <a:r>
              <a:rPr lang="es-MX" sz="1800" dirty="0" err="1"/>
              <a:t>Copy</a:t>
            </a:r>
            <a:r>
              <a:rPr lang="es-MX" sz="1800" dirty="0"/>
              <a:t> (clases con pointers)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 err="1"/>
              <a:t>Move</a:t>
            </a:r>
            <a:r>
              <a:rPr lang="es-MX" sz="2400" dirty="0"/>
              <a:t> Constructor (no lo veremos en este curso)</a:t>
            </a:r>
          </a:p>
        </p:txBody>
      </p:sp>
    </p:spTree>
    <p:extLst>
      <p:ext uri="{BB962C8B-B14F-4D97-AF65-F5344CB8AC3E}">
        <p14:creationId xmlns:p14="http://schemas.microsoft.com/office/powerpoint/2010/main" val="31150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63A96-4662-425F-A5A0-0C63AED3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32855-F9B8-47FF-B55B-506F33B0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más simple</a:t>
            </a:r>
          </a:p>
          <a:p>
            <a:endParaRPr lang="es-MX" dirty="0"/>
          </a:p>
          <a:p>
            <a:r>
              <a:rPr lang="es-MX" dirty="0"/>
              <a:t>Sólo puede haber uno</a:t>
            </a:r>
          </a:p>
          <a:p>
            <a:endParaRPr lang="es-MX" dirty="0"/>
          </a:p>
          <a:p>
            <a:r>
              <a:rPr lang="es-MX" dirty="0"/>
              <a:t>Si no lo defines explícitamente, el compilador lo define</a:t>
            </a:r>
          </a:p>
          <a:p>
            <a:pPr lvl="1"/>
            <a:r>
              <a:rPr lang="es-MX" b="1" dirty="0"/>
              <a:t>Excepto</a:t>
            </a:r>
            <a:r>
              <a:rPr lang="es-MX" dirty="0"/>
              <a:t> cuando hay constructor con parámetros/copia/</a:t>
            </a:r>
            <a:r>
              <a:rPr lang="es-MX" dirty="0" err="1"/>
              <a:t>move</a:t>
            </a:r>
            <a:r>
              <a:rPr lang="es-MX" dirty="0"/>
              <a:t>, en ese caso hay que definirlo explícitamente</a:t>
            </a:r>
          </a:p>
        </p:txBody>
      </p:sp>
    </p:spTree>
    <p:extLst>
      <p:ext uri="{BB962C8B-B14F-4D97-AF65-F5344CB8AC3E}">
        <p14:creationId xmlns:p14="http://schemas.microsoft.com/office/powerpoint/2010/main" val="289904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C23B2-4EC9-4B7E-A157-6D207286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 con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06E68-76C8-4159-852D-9EEE0EF8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 tener </a:t>
            </a:r>
            <a:r>
              <a:rPr lang="es-MX" b="1" dirty="0"/>
              <a:t>n</a:t>
            </a:r>
            <a:r>
              <a:rPr lang="es-MX" dirty="0"/>
              <a:t> cantidad de parámetros</a:t>
            </a:r>
          </a:p>
          <a:p>
            <a:endParaRPr lang="es-MX" dirty="0"/>
          </a:p>
          <a:p>
            <a:r>
              <a:rPr lang="es-MX" dirty="0"/>
              <a:t>Pueden haber </a:t>
            </a:r>
            <a:r>
              <a:rPr lang="es-MX" b="1" dirty="0"/>
              <a:t>n</a:t>
            </a:r>
            <a:r>
              <a:rPr lang="es-MX" dirty="0"/>
              <a:t> constructores con parámetros (no pueden tener la misma firma de la función)</a:t>
            </a:r>
          </a:p>
        </p:txBody>
      </p:sp>
    </p:spTree>
    <p:extLst>
      <p:ext uri="{BB962C8B-B14F-4D97-AF65-F5344CB8AC3E}">
        <p14:creationId xmlns:p14="http://schemas.microsoft.com/office/powerpoint/2010/main" val="17380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5FE8254C-C9DA-43AF-8C62-4ED5F857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9" y="2263177"/>
            <a:ext cx="6296025" cy="2952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2C8EB2-D8B1-40E5-BAC9-C2EE13AB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733"/>
            <a:ext cx="10515600" cy="1325563"/>
          </a:xfrm>
        </p:spPr>
        <p:txBody>
          <a:bodyPr/>
          <a:lstStyle/>
          <a:p>
            <a:r>
              <a:rPr lang="es-MX" dirty="0"/>
              <a:t>Constructor-copia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7B2B0-5853-4562-8D56-045ED075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4351338"/>
          </a:xfrm>
        </p:spPr>
        <p:txBody>
          <a:bodyPr/>
          <a:lstStyle/>
          <a:p>
            <a:r>
              <a:rPr lang="es-MX" dirty="0"/>
              <a:t>Construye una nueva instancia copiando los valores de los atributos de otro objeto</a:t>
            </a:r>
          </a:p>
          <a:p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64A0C6-B45F-43FC-AAF5-DB6898CB0259}"/>
              </a:ext>
            </a:extLst>
          </p:cNvPr>
          <p:cNvSpPr/>
          <p:nvPr/>
        </p:nvSpPr>
        <p:spPr>
          <a:xfrm>
            <a:off x="1688459" y="2382049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7235BA-5477-4A5E-92D8-E4E47F4629D2}"/>
              </a:ext>
            </a:extLst>
          </p:cNvPr>
          <p:cNvSpPr/>
          <p:nvPr/>
        </p:nvSpPr>
        <p:spPr>
          <a:xfrm>
            <a:off x="3253385" y="2391573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279B1E-B10B-4071-A792-BB166B691A2F}"/>
              </a:ext>
            </a:extLst>
          </p:cNvPr>
          <p:cNvSpPr/>
          <p:nvPr/>
        </p:nvSpPr>
        <p:spPr>
          <a:xfrm>
            <a:off x="4818311" y="2391573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75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A0F8BF-03F2-498D-8655-42FC3F7F5F70}"/>
              </a:ext>
            </a:extLst>
          </p:cNvPr>
          <p:cNvSpPr/>
          <p:nvPr/>
        </p:nvSpPr>
        <p:spPr>
          <a:xfrm>
            <a:off x="1697603" y="3099028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dave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1F26BC-6B2B-4789-994B-2F1C840EC0F8}"/>
              </a:ext>
            </a:extLst>
          </p:cNvPr>
          <p:cNvSpPr/>
          <p:nvPr/>
        </p:nvSpPr>
        <p:spPr>
          <a:xfrm>
            <a:off x="3253647" y="3108553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C44797-B407-4514-ABDF-523FC700A6AD}"/>
              </a:ext>
            </a:extLst>
          </p:cNvPr>
          <p:cNvSpPr/>
          <p:nvPr/>
        </p:nvSpPr>
        <p:spPr>
          <a:xfrm>
            <a:off x="4809691" y="3107906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75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CBEC752-93FE-4A32-9A75-F3B18052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26" y="2521084"/>
            <a:ext cx="2647063" cy="2855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3C1065-78DC-4FC3-BF61-6A22A7D76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37" y="3218427"/>
            <a:ext cx="2066575" cy="25832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6306EB5-1110-4240-81DC-A8058BE4FD71}"/>
              </a:ext>
            </a:extLst>
          </p:cNvPr>
          <p:cNvSpPr txBox="1">
            <a:spLocks/>
          </p:cNvSpPr>
          <p:nvPr/>
        </p:nvSpPr>
        <p:spPr>
          <a:xfrm>
            <a:off x="838200" y="5337974"/>
            <a:ext cx="10515600" cy="119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constructor-copia se crea automáticamente y crea copias de todos los atributos de una clase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7BBE-5079-4E71-9B83-7F8693C6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Constructor-Copia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2DB92AD-5BD2-4F0D-96B8-06D9130B8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260" y="1690688"/>
            <a:ext cx="7114490" cy="498078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0396C4E-898D-4323-9A3D-6E698B4288AE}"/>
              </a:ext>
            </a:extLst>
          </p:cNvPr>
          <p:cNvSpPr/>
          <p:nvPr/>
        </p:nvSpPr>
        <p:spPr>
          <a:xfrm>
            <a:off x="1688461" y="1762126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B2BAAB-6A1C-46BB-B4EB-2D1D67165456}"/>
              </a:ext>
            </a:extLst>
          </p:cNvPr>
          <p:cNvSpPr/>
          <p:nvPr/>
        </p:nvSpPr>
        <p:spPr>
          <a:xfrm>
            <a:off x="3457576" y="1771651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“”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E7607A1-0CDE-4757-9C74-08D4A9A994E5}"/>
              </a:ext>
            </a:extLst>
          </p:cNvPr>
          <p:cNvSpPr/>
          <p:nvPr/>
        </p:nvSpPr>
        <p:spPr>
          <a:xfrm>
            <a:off x="5217131" y="1771651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862316-DD9B-4F2A-B23F-B4AEF8E77F5D}"/>
              </a:ext>
            </a:extLst>
          </p:cNvPr>
          <p:cNvSpPr/>
          <p:nvPr/>
        </p:nvSpPr>
        <p:spPr>
          <a:xfrm>
            <a:off x="1688461" y="1760229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945150-21F6-478B-9368-3CE19EFE9E10}"/>
              </a:ext>
            </a:extLst>
          </p:cNvPr>
          <p:cNvSpPr/>
          <p:nvPr/>
        </p:nvSpPr>
        <p:spPr>
          <a:xfrm>
            <a:off x="3457576" y="1769754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210EF1-819D-451E-A58B-E7D85F504893}"/>
              </a:ext>
            </a:extLst>
          </p:cNvPr>
          <p:cNvSpPr/>
          <p:nvPr/>
        </p:nvSpPr>
        <p:spPr>
          <a:xfrm>
            <a:off x="5217131" y="1769754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50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18234F-BD7B-40CD-BC47-7DD51603F263}"/>
              </a:ext>
            </a:extLst>
          </p:cNvPr>
          <p:cNvSpPr/>
          <p:nvPr/>
        </p:nvSpPr>
        <p:spPr>
          <a:xfrm>
            <a:off x="6976686" y="1769754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err="1"/>
              <a:t>parent</a:t>
            </a:r>
            <a:r>
              <a:rPr lang="es-MX" dirty="0"/>
              <a:t> =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0DFF78-6014-4558-A458-EE9628DD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45" y="2121694"/>
            <a:ext cx="1812309" cy="304106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C572316F-8246-4952-B5F0-A792330B5780}"/>
              </a:ext>
            </a:extLst>
          </p:cNvPr>
          <p:cNvSpPr/>
          <p:nvPr/>
        </p:nvSpPr>
        <p:spPr>
          <a:xfrm>
            <a:off x="1688462" y="5062017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E01401A-A38C-4F92-BD55-F02410E18E7E}"/>
              </a:ext>
            </a:extLst>
          </p:cNvPr>
          <p:cNvSpPr/>
          <p:nvPr/>
        </p:nvSpPr>
        <p:spPr>
          <a:xfrm>
            <a:off x="3457577" y="5071542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35917EE-08AD-4AE9-B64B-824206CE3CE7}"/>
              </a:ext>
            </a:extLst>
          </p:cNvPr>
          <p:cNvSpPr/>
          <p:nvPr/>
        </p:nvSpPr>
        <p:spPr>
          <a:xfrm>
            <a:off x="5217132" y="5071542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75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A3AF601B-B6E5-4250-8133-33A29734BBFB}"/>
              </a:ext>
            </a:extLst>
          </p:cNvPr>
          <p:cNvCxnSpPr>
            <a:stCxn id="25" idx="2"/>
            <a:endCxn id="26" idx="1"/>
          </p:cNvCxnSpPr>
          <p:nvPr/>
        </p:nvCxnSpPr>
        <p:spPr>
          <a:xfrm rot="5400000">
            <a:off x="3276359" y="886708"/>
            <a:ext cx="2939838" cy="6115631"/>
          </a:xfrm>
          <a:prstGeom prst="bentConnector4">
            <a:avLst>
              <a:gd name="adj1" fmla="val 77598"/>
              <a:gd name="adj2" fmla="val 1037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238F309-C2D8-44BC-95AB-01301934AFE0}"/>
              </a:ext>
            </a:extLst>
          </p:cNvPr>
          <p:cNvSpPr/>
          <p:nvPr/>
        </p:nvSpPr>
        <p:spPr>
          <a:xfrm>
            <a:off x="6983006" y="5080305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err="1"/>
              <a:t>parent</a:t>
            </a:r>
            <a:r>
              <a:rPr lang="es-MX" dirty="0"/>
              <a:t> =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E12BDC4-A7DC-4860-A4B5-8D935385D174}"/>
              </a:ext>
            </a:extLst>
          </p:cNvPr>
          <p:cNvCxnSpPr/>
          <p:nvPr/>
        </p:nvCxnSpPr>
        <p:spPr>
          <a:xfrm>
            <a:off x="8138161" y="5521783"/>
            <a:ext cx="10591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6DC62F-6F4C-4FE9-9EC1-68FF3A31D888}"/>
              </a:ext>
            </a:extLst>
          </p:cNvPr>
          <p:cNvSpPr/>
          <p:nvPr/>
        </p:nvSpPr>
        <p:spPr>
          <a:xfrm>
            <a:off x="1697605" y="2576157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dave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428846E-27B8-40DD-9D1D-F60282ABABA2}"/>
              </a:ext>
            </a:extLst>
          </p:cNvPr>
          <p:cNvSpPr/>
          <p:nvPr/>
        </p:nvSpPr>
        <p:spPr>
          <a:xfrm>
            <a:off x="3466720" y="2585682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74B7FBA-4819-45B9-AA79-C2E364A8797B}"/>
              </a:ext>
            </a:extLst>
          </p:cNvPr>
          <p:cNvSpPr/>
          <p:nvPr/>
        </p:nvSpPr>
        <p:spPr>
          <a:xfrm>
            <a:off x="5226275" y="2585682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50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1F0FC11-2A6A-430A-B65F-887D940CCBF2}"/>
              </a:ext>
            </a:extLst>
          </p:cNvPr>
          <p:cNvSpPr/>
          <p:nvPr/>
        </p:nvSpPr>
        <p:spPr>
          <a:xfrm>
            <a:off x="1688461" y="3410712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err="1"/>
              <a:t>parent</a:t>
            </a:r>
            <a:r>
              <a:rPr lang="es-MX" dirty="0"/>
              <a:t> =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EECB9C4-C61D-4F84-A07B-056D69A84BA6}"/>
              </a:ext>
            </a:extLst>
          </p:cNvPr>
          <p:cNvCxnSpPr>
            <a:stCxn id="39" idx="2"/>
            <a:endCxn id="26" idx="0"/>
          </p:cNvCxnSpPr>
          <p:nvPr/>
        </p:nvCxnSpPr>
        <p:spPr>
          <a:xfrm>
            <a:off x="2515868" y="4115562"/>
            <a:ext cx="1" cy="946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15188A-0674-46DB-B204-F4A95E680A39}"/>
              </a:ext>
            </a:extLst>
          </p:cNvPr>
          <p:cNvSpPr/>
          <p:nvPr/>
        </p:nvSpPr>
        <p:spPr>
          <a:xfrm>
            <a:off x="1688461" y="5865445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145529B-731E-4ABF-8BBE-420B23693F49}"/>
              </a:ext>
            </a:extLst>
          </p:cNvPr>
          <p:cNvSpPr/>
          <p:nvPr/>
        </p:nvSpPr>
        <p:spPr>
          <a:xfrm>
            <a:off x="3457576" y="5874970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AEBFECE-BB4A-4D7C-B7C5-F0B9949E3D12}"/>
              </a:ext>
            </a:extLst>
          </p:cNvPr>
          <p:cNvSpPr/>
          <p:nvPr/>
        </p:nvSpPr>
        <p:spPr>
          <a:xfrm>
            <a:off x="5217131" y="5874970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75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C14DBA-D9F1-473F-B58D-04AED62A58DC}"/>
              </a:ext>
            </a:extLst>
          </p:cNvPr>
          <p:cNvSpPr/>
          <p:nvPr/>
        </p:nvSpPr>
        <p:spPr>
          <a:xfrm>
            <a:off x="6983005" y="5883733"/>
            <a:ext cx="1654814" cy="704850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err="1"/>
              <a:t>parent</a:t>
            </a:r>
            <a:r>
              <a:rPr lang="es-MX" dirty="0"/>
              <a:t> =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DA43482-89D4-40C2-B447-1073AA11FD98}"/>
              </a:ext>
            </a:extLst>
          </p:cNvPr>
          <p:cNvCxnSpPr/>
          <p:nvPr/>
        </p:nvCxnSpPr>
        <p:spPr>
          <a:xfrm>
            <a:off x="8138160" y="6325211"/>
            <a:ext cx="10591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BCFB27F5-AB03-4015-BACB-DA34F89B3CA5}"/>
              </a:ext>
            </a:extLst>
          </p:cNvPr>
          <p:cNvCxnSpPr>
            <a:stCxn id="39" idx="1"/>
            <a:endCxn id="45" idx="1"/>
          </p:cNvCxnSpPr>
          <p:nvPr/>
        </p:nvCxnSpPr>
        <p:spPr>
          <a:xfrm rot="10800000" flipV="1">
            <a:off x="1688461" y="3763136"/>
            <a:ext cx="12700" cy="2454733"/>
          </a:xfrm>
          <a:prstGeom prst="bentConnector3">
            <a:avLst>
              <a:gd name="adj1" fmla="val 7848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5" grpId="0" animBg="1"/>
      <p:bldP spid="1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9607BF-9E03-461E-984E-600ECAE5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12" y="3087519"/>
            <a:ext cx="6296025" cy="148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4B6099-6257-4C6A-9285-00D3C3AA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 – Listas de inicialización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48FD581-C7AA-4CDC-A258-8A23EF6B93DD}"/>
              </a:ext>
            </a:extLst>
          </p:cNvPr>
          <p:cNvSpPr/>
          <p:nvPr/>
        </p:nvSpPr>
        <p:spPr>
          <a:xfrm>
            <a:off x="1937033" y="3199209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5DD0E6A-BAC2-46E2-8DC4-67E896CF4BAE}"/>
              </a:ext>
            </a:extLst>
          </p:cNvPr>
          <p:cNvSpPr/>
          <p:nvPr/>
        </p:nvSpPr>
        <p:spPr>
          <a:xfrm>
            <a:off x="3501959" y="3190977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“”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2FBF4A5-BE44-46D0-B03A-F9255B4EFC96}"/>
              </a:ext>
            </a:extLst>
          </p:cNvPr>
          <p:cNvSpPr/>
          <p:nvPr/>
        </p:nvSpPr>
        <p:spPr>
          <a:xfrm>
            <a:off x="5058007" y="3190977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81D4A9D-1E4A-44CF-BC7A-3CA3539AD466}"/>
              </a:ext>
            </a:extLst>
          </p:cNvPr>
          <p:cNvSpPr/>
          <p:nvPr/>
        </p:nvSpPr>
        <p:spPr>
          <a:xfrm>
            <a:off x="1946177" y="3197095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john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4B959B-318B-4D10-95EB-978E977159B8}"/>
              </a:ext>
            </a:extLst>
          </p:cNvPr>
          <p:cNvSpPr/>
          <p:nvPr/>
        </p:nvSpPr>
        <p:spPr>
          <a:xfrm>
            <a:off x="3502221" y="3188864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r>
              <a:rPr lang="es-MX" dirty="0"/>
              <a:t> = “</a:t>
            </a:r>
            <a:r>
              <a:rPr lang="es-MX" dirty="0" err="1"/>
              <a:t>john</a:t>
            </a:r>
            <a:r>
              <a:rPr lang="es-MX" dirty="0"/>
              <a:t>”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A6BED88-1D78-475F-9CEC-678059BB4158}"/>
              </a:ext>
            </a:extLst>
          </p:cNvPr>
          <p:cNvSpPr/>
          <p:nvPr/>
        </p:nvSpPr>
        <p:spPr>
          <a:xfrm>
            <a:off x="5058265" y="3188217"/>
            <a:ext cx="1462776" cy="544598"/>
          </a:xfrm>
          <a:prstGeom prst="rect">
            <a:avLst/>
          </a:prstGeom>
          <a:solidFill>
            <a:srgbClr val="F78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</a:t>
            </a:r>
            <a:r>
              <a:rPr lang="es-MX" dirty="0"/>
              <a:t> = 75</a:t>
            </a:r>
          </a:p>
        </p:txBody>
      </p:sp>
      <p:sp>
        <p:nvSpPr>
          <p:cNvPr id="39" name="Marcador de contenido 4">
            <a:extLst>
              <a:ext uri="{FF2B5EF4-FFF2-40B4-BE49-F238E27FC236}">
                <a16:creationId xmlns:a16="http://schemas.microsoft.com/office/drawing/2014/main" id="{3FF7CB63-56D0-4AFF-942F-E79C9FC096A2}"/>
              </a:ext>
            </a:extLst>
          </p:cNvPr>
          <p:cNvSpPr txBox="1">
            <a:spLocks/>
          </p:cNvSpPr>
          <p:nvPr/>
        </p:nvSpPr>
        <p:spPr>
          <a:xfrm>
            <a:off x="1024128" y="4833896"/>
            <a:ext cx="9720073" cy="883328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problema del constructor es que se ejecuta hasta después que se han creado los atributos de una clase (en el ejemplo anterior se hacen 4 asignaciones en lugar de sólo 2)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5" name="Marcador de contenido 4">
            <a:extLst>
              <a:ext uri="{FF2B5EF4-FFF2-40B4-BE49-F238E27FC236}">
                <a16:creationId xmlns:a16="http://schemas.microsoft.com/office/drawing/2014/main" id="{06F65B1C-2D47-4456-98F6-3DC55084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19081"/>
            <a:ext cx="9720073" cy="883328"/>
          </a:xfrm>
        </p:spPr>
        <p:txBody>
          <a:bodyPr/>
          <a:lstStyle/>
          <a:p>
            <a:r>
              <a:rPr lang="es-MX" dirty="0"/>
              <a:t>El constructor sirve para inicializar el valor de los atributos, NO para crearlos</a:t>
            </a:r>
          </a:p>
          <a:p>
            <a:pPr lvl="1"/>
            <a:r>
              <a:rPr lang="es-MX" dirty="0"/>
              <a:t>Cuando se ejecuta el constructor, los atributos ya existen en memoria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681C1B91-FB61-4F82-85D0-57C7D64C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239" y="3334775"/>
            <a:ext cx="1844200" cy="251482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143C808F-D1BD-4C1D-95DB-E2EE96B325C6}"/>
              </a:ext>
            </a:extLst>
          </p:cNvPr>
          <p:cNvSpPr/>
          <p:nvPr/>
        </p:nvSpPr>
        <p:spPr>
          <a:xfrm>
            <a:off x="1057375" y="5661388"/>
            <a:ext cx="9464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Solución: </a:t>
            </a:r>
            <a:r>
              <a:rPr lang="es-MX" sz="2000" b="1" dirty="0"/>
              <a:t>Usar Listas de Inicialización</a:t>
            </a:r>
            <a:r>
              <a:rPr lang="es-MX" sz="2000" dirty="0"/>
              <a:t>. Permiten inicializar los atributos de una clase al mismo tiempo que se construye un objeto (ver el proceso de creación de una instancia)</a:t>
            </a:r>
          </a:p>
        </p:txBody>
      </p:sp>
    </p:spTree>
    <p:extLst>
      <p:ext uri="{BB962C8B-B14F-4D97-AF65-F5344CB8AC3E}">
        <p14:creationId xmlns:p14="http://schemas.microsoft.com/office/powerpoint/2010/main" val="14237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A4BC6-47EC-4279-9512-2F54D366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 – Listas de inicialización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052CA-9A80-4A71-A9E5-7305F99D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Se declaran en el constructor utilizando el operador “:”</a:t>
            </a:r>
          </a:p>
          <a:p>
            <a:endParaRPr lang="es-MX" dirty="0"/>
          </a:p>
          <a:p>
            <a:r>
              <a:rPr lang="es-MX" dirty="0"/>
              <a:t>Los  valores se inicializan indicando el valor entre paréntesis, es decir, no se utiliza la asignación regular con el operador “=“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Cada asignación se separa por comas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810A4D-BA82-4426-BC39-80E068B7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751251"/>
            <a:ext cx="3542517" cy="19393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444A18F-BFA8-4BF8-AC17-F8AF4A366572}"/>
              </a:ext>
            </a:extLst>
          </p:cNvPr>
          <p:cNvSpPr txBox="1"/>
          <p:nvPr/>
        </p:nvSpPr>
        <p:spPr>
          <a:xfrm flipH="1">
            <a:off x="6096000" y="4297680"/>
            <a:ext cx="386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C00000"/>
                </a:solidFill>
              </a:rPr>
              <a:t>Lista de inicialización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93C3E53-FC29-41A5-812B-2629C300ACC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990316" y="4482346"/>
            <a:ext cx="1105684" cy="23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377F5FC-DBF4-41B8-B74E-3D72286CC5CB}"/>
              </a:ext>
            </a:extLst>
          </p:cNvPr>
          <p:cNvCxnSpPr/>
          <p:nvPr/>
        </p:nvCxnSpPr>
        <p:spPr>
          <a:xfrm>
            <a:off x="3430687" y="4817933"/>
            <a:ext cx="14904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0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1502</TotalTime>
  <Words>496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TC1030</vt:lpstr>
      <vt:lpstr>Constructores</vt:lpstr>
      <vt:lpstr>Constructores</vt:lpstr>
      <vt:lpstr>Constructor por default</vt:lpstr>
      <vt:lpstr>Constructor con Parámetros</vt:lpstr>
      <vt:lpstr>Constructor-copia</vt:lpstr>
      <vt:lpstr>Constructor-Copia</vt:lpstr>
      <vt:lpstr>Constructores – Listas de inicialización</vt:lpstr>
      <vt:lpstr>Constructores – Listas de inicialización</vt:lpstr>
      <vt:lpstr>Destructores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TC1030</dc:title>
  <dc:creator>Ariel Lucien García Gamboa</dc:creator>
  <cp:lastModifiedBy>Ana Paula Katsuda Zalce</cp:lastModifiedBy>
  <cp:revision>20</cp:revision>
  <dcterms:created xsi:type="dcterms:W3CDTF">2021-05-11T20:36:47Z</dcterms:created>
  <dcterms:modified xsi:type="dcterms:W3CDTF">2021-06-04T17:49:40Z</dcterms:modified>
</cp:coreProperties>
</file>