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9"/>
  </p:notes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96EAD-AFF9-4C51-A8E2-7186BFFAEEF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83386-2648-48C3-8CF6-A9342A7E6F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30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5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1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45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5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9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8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6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8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E03B-D476-45A1-BE81-F2B924B4A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09B70A-6E63-48DD-A872-59CBDB331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Primera parte</a:t>
            </a:r>
          </a:p>
        </p:txBody>
      </p:sp>
    </p:spTree>
    <p:extLst>
      <p:ext uri="{BB962C8B-B14F-4D97-AF65-F5344CB8AC3E}">
        <p14:creationId xmlns:p14="http://schemas.microsoft.com/office/powerpoint/2010/main" val="414193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0EAB-4897-4E18-864E-97212238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68BC7-5592-45A2-B5AF-588F2EFF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La herencia es una relación fuerte entre clases</a:t>
            </a:r>
          </a:p>
          <a:p>
            <a:pPr lvl="1"/>
            <a:endParaRPr lang="es-MX" sz="2000" dirty="0"/>
          </a:p>
          <a:p>
            <a:r>
              <a:rPr lang="es-MX" sz="2400" dirty="0"/>
              <a:t>Cuando una clase Hereda de otra es posible decir que “son de la misma clase”</a:t>
            </a:r>
          </a:p>
          <a:p>
            <a:pPr lvl="1"/>
            <a:endParaRPr lang="es-MX" sz="2000" dirty="0"/>
          </a:p>
          <a:p>
            <a:r>
              <a:rPr lang="es-MX" sz="2400" dirty="0"/>
              <a:t>En diagramas de clases (UML) la herencia se representa por una flecha cerrada y sin relleno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DDD43F-D4A6-46F1-8549-B93B676F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467570" y="4525488"/>
            <a:ext cx="830652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2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2F960-9D83-4172-BFD0-6A815868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49B01-10F5-4B64-B99B-92825AEA3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Ventajas de la herencia</a:t>
            </a:r>
          </a:p>
          <a:p>
            <a:endParaRPr lang="es-MX" sz="2400" dirty="0"/>
          </a:p>
          <a:p>
            <a:pPr lvl="1"/>
            <a:r>
              <a:rPr lang="es-MX" sz="2000" dirty="0"/>
              <a:t>Reutilizar código. Clases similares pueden compartir atributos y métodos (sin necesidad de reescribir código)</a:t>
            </a:r>
          </a:p>
          <a:p>
            <a:pPr lvl="1"/>
            <a:endParaRPr lang="es-MX" sz="2000" dirty="0"/>
          </a:p>
          <a:p>
            <a:pPr lvl="1"/>
            <a:r>
              <a:rPr lang="es-MX" sz="2000" dirty="0"/>
              <a:t>Mantenimiento de código</a:t>
            </a:r>
          </a:p>
          <a:p>
            <a:pPr lvl="2"/>
            <a:r>
              <a:rPr lang="es-MX" sz="1600" dirty="0"/>
              <a:t>Clases que comparten métodos y que requieren modificaciones, se realiza la modificación en una única clase</a:t>
            </a:r>
          </a:p>
          <a:p>
            <a:pPr lvl="1"/>
            <a:endParaRPr lang="es-MX" sz="2000" dirty="0"/>
          </a:p>
          <a:p>
            <a:pPr lvl="1"/>
            <a:r>
              <a:rPr lang="es-MX" sz="2000" dirty="0"/>
              <a:t>Extender funcionalidad</a:t>
            </a:r>
          </a:p>
          <a:p>
            <a:pPr lvl="2"/>
            <a:r>
              <a:rPr lang="es-MX" sz="1600" dirty="0"/>
              <a:t>Agregar funcionalidad a clases sin modificar las clases originales (imagina un Vehículo y quieres crear un Vehículo Volador, usa herencia y extiende para crear una nueva clase)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93165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FB68FCE-174C-4A08-85EF-5055ABFF4A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9111" y="1438656"/>
            <a:ext cx="2921000" cy="53911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0A7848-605E-44B1-A839-24E5C00D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0441"/>
            <a:ext cx="9720072" cy="1499616"/>
          </a:xfrm>
        </p:spPr>
        <p:txBody>
          <a:bodyPr/>
          <a:lstStyle/>
          <a:p>
            <a:r>
              <a:rPr lang="es-MX" dirty="0"/>
              <a:t>Herencia - tipos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F3A307-E7A3-41C3-85EA-453B5C2621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8739" y="2593975"/>
            <a:ext cx="749300" cy="2133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4695A0-E547-466D-83A4-37356DEAA7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29" y="1438656"/>
            <a:ext cx="4160520" cy="21450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639E2F-C922-4B45-9813-845AF4D92CE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39989" y="3994150"/>
            <a:ext cx="3225800" cy="2463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B90269C-E6F7-44FB-A730-F82425A7770C}"/>
              </a:ext>
            </a:extLst>
          </p:cNvPr>
          <p:cNvSpPr txBox="1"/>
          <p:nvPr/>
        </p:nvSpPr>
        <p:spPr>
          <a:xfrm>
            <a:off x="1259422" y="48567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21466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AD08B-D745-4903-B54C-0A90A8B9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 y Modificadores de acceso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81A3DF-9B75-4FBA-ABFA-3D200361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5950"/>
            <a:ext cx="9720071" cy="4023360"/>
          </a:xfrm>
        </p:spPr>
        <p:txBody>
          <a:bodyPr/>
          <a:lstStyle/>
          <a:p>
            <a:r>
              <a:rPr lang="es-MX" dirty="0"/>
              <a:t>La herencia puede ser: pública, privada y protegida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B1A287-AEED-418D-8C85-390392FF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59" y="2545785"/>
            <a:ext cx="8527519" cy="13031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0B3660-F1CD-460A-A44C-1F0060CB0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69" y="3913519"/>
            <a:ext cx="8519898" cy="12955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F9D7283-8099-4730-986D-0CBE5FE28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38" y="5273633"/>
            <a:ext cx="8542760" cy="129551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B8AED46-C39B-42AA-B3EE-05667DB70CD6}"/>
              </a:ext>
            </a:extLst>
          </p:cNvPr>
          <p:cNvCxnSpPr/>
          <p:nvPr/>
        </p:nvCxnSpPr>
        <p:spPr>
          <a:xfrm>
            <a:off x="2571750" y="2816352"/>
            <a:ext cx="733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8664825-86B1-46F3-8A7D-B85ED3547C1A}"/>
              </a:ext>
            </a:extLst>
          </p:cNvPr>
          <p:cNvCxnSpPr>
            <a:cxnSpLocks/>
          </p:cNvCxnSpPr>
          <p:nvPr/>
        </p:nvCxnSpPr>
        <p:spPr>
          <a:xfrm>
            <a:off x="2638425" y="4178427"/>
            <a:ext cx="1038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03A7017-A134-4AE7-B48A-F3D7BAF62840}"/>
              </a:ext>
            </a:extLst>
          </p:cNvPr>
          <p:cNvCxnSpPr>
            <a:cxnSpLocks/>
          </p:cNvCxnSpPr>
          <p:nvPr/>
        </p:nvCxnSpPr>
        <p:spPr>
          <a:xfrm>
            <a:off x="2638425" y="5559552"/>
            <a:ext cx="847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0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63B6-C179-46F7-856C-83A0BFC9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75691"/>
            <a:ext cx="9720072" cy="1499616"/>
          </a:xfrm>
        </p:spPr>
        <p:txBody>
          <a:bodyPr/>
          <a:lstStyle/>
          <a:p>
            <a:r>
              <a:rPr lang="es-MX" dirty="0"/>
              <a:t>Herencia – Secuencia de creación de instancias de clases Derivadas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A9403-FA7A-4555-ACC6-A1B1D8D91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128" y="2258949"/>
            <a:ext cx="9720071" cy="750951"/>
          </a:xfrm>
        </p:spPr>
        <p:txBody>
          <a:bodyPr/>
          <a:lstStyle/>
          <a:p>
            <a:r>
              <a:rPr lang="es-MX" dirty="0"/>
              <a:t>Suponga que crea la siguiente jerarquía de clases y crea una instancia de la clase </a:t>
            </a:r>
            <a:r>
              <a:rPr lang="es-MX" dirty="0" err="1"/>
              <a:t>DerivedC</a:t>
            </a:r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BF572F1-15C2-40EF-B183-F94069C65AD3}"/>
              </a:ext>
            </a:extLst>
          </p:cNvPr>
          <p:cNvSpPr txBox="1">
            <a:spLocks/>
          </p:cNvSpPr>
          <p:nvPr/>
        </p:nvSpPr>
        <p:spPr>
          <a:xfrm>
            <a:off x="2167128" y="3352223"/>
            <a:ext cx="9720071" cy="41910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¿Cuántas instancias se crean al crear </a:t>
            </a:r>
            <a:r>
              <a:rPr lang="es-MX" b="1" dirty="0" err="1"/>
              <a:t>derivedC</a:t>
            </a:r>
            <a:r>
              <a:rPr lang="es-MX" dirty="0"/>
              <a:t>?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9FC59A-D741-44EE-AC95-377EBFE9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548" y="2934225"/>
            <a:ext cx="2379087" cy="366923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A3D3392-58FB-41E1-A4AD-14088CAAB640}"/>
              </a:ext>
            </a:extLst>
          </p:cNvPr>
          <p:cNvSpPr txBox="1">
            <a:spLocks/>
          </p:cNvSpPr>
          <p:nvPr/>
        </p:nvSpPr>
        <p:spPr>
          <a:xfrm>
            <a:off x="2167128" y="4555031"/>
            <a:ext cx="9720071" cy="41910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¿qué instancias se crean primero?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1214D6C-819C-4645-803C-5A85BF041490}"/>
              </a:ext>
            </a:extLst>
          </p:cNvPr>
          <p:cNvSpPr txBox="1">
            <a:spLocks/>
          </p:cNvSpPr>
          <p:nvPr/>
        </p:nvSpPr>
        <p:spPr>
          <a:xfrm>
            <a:off x="2471929" y="3830181"/>
            <a:ext cx="9720071" cy="41910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R = 4 instancias (una por cada clase en la jerarquía)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7C68D6B-5241-4471-9E76-19FDDC787DD8}"/>
              </a:ext>
            </a:extLst>
          </p:cNvPr>
          <p:cNvSpPr txBox="1">
            <a:spLocks/>
          </p:cNvSpPr>
          <p:nvPr/>
        </p:nvSpPr>
        <p:spPr>
          <a:xfrm>
            <a:off x="2322574" y="5069565"/>
            <a:ext cx="9720071" cy="1021076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La secuencia de creación es: Base, </a:t>
            </a:r>
            <a:r>
              <a:rPr lang="es-MX" dirty="0" err="1"/>
              <a:t>DerivedA</a:t>
            </a:r>
            <a:r>
              <a:rPr lang="es-MX" dirty="0"/>
              <a:t>, </a:t>
            </a:r>
            <a:r>
              <a:rPr lang="es-MX" dirty="0" err="1"/>
              <a:t>DerivedB</a:t>
            </a:r>
            <a:r>
              <a:rPr lang="es-MX" dirty="0"/>
              <a:t> y </a:t>
            </a:r>
            <a:r>
              <a:rPr lang="es-MX" dirty="0" err="1"/>
              <a:t>DerivedC</a:t>
            </a:r>
            <a:endParaRPr lang="es-MX" dirty="0"/>
          </a:p>
          <a:p>
            <a:r>
              <a:rPr lang="es-MX" dirty="0"/>
              <a:t>Nota: Parcialmente se crea primero </a:t>
            </a:r>
            <a:r>
              <a:rPr lang="es-MX" dirty="0" err="1"/>
              <a:t>DerivedC</a:t>
            </a:r>
            <a:r>
              <a:rPr lang="es-MX" dirty="0"/>
              <a:t>, </a:t>
            </a:r>
            <a:r>
              <a:rPr lang="es-MX" dirty="0" err="1"/>
              <a:t>DerivedB</a:t>
            </a:r>
            <a:r>
              <a:rPr lang="es-MX" dirty="0"/>
              <a:t>, </a:t>
            </a:r>
            <a:r>
              <a:rPr lang="es-MX" dirty="0" err="1"/>
              <a:t>DerivedA</a:t>
            </a:r>
            <a:r>
              <a:rPr lang="es-MX" dirty="0"/>
              <a:t> y Base que es la primer clase en construirse completamente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BA0E55D-5F4E-4A82-BFB4-FC5BA7E1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38" y="2136633"/>
            <a:ext cx="1643504" cy="45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8" grpId="0" build="p"/>
      <p:bldP spid="9" grpId="0" build="p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4EF43-30F9-490A-9F49-0E760A4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 – inicialización de atributos heredados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C03E6-A3A4-4298-A2CC-BFCE4179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66544"/>
            <a:ext cx="9720071" cy="3700360"/>
          </a:xfrm>
        </p:spPr>
        <p:txBody>
          <a:bodyPr>
            <a:normAutofit/>
          </a:bodyPr>
          <a:lstStyle/>
          <a:p>
            <a:r>
              <a:rPr lang="es-MX" dirty="0"/>
              <a:t>Los atributos heredados se pueden inicializar de 2 formas</a:t>
            </a:r>
          </a:p>
          <a:p>
            <a:pPr marL="470916" lvl="1" indent="-342900">
              <a:buFont typeface="+mj-lt"/>
              <a:buAutoNum type="arabicPeriod"/>
            </a:pPr>
            <a:r>
              <a:rPr lang="es-MX" dirty="0"/>
              <a:t>En el cuerpo del constructor (no recomendado)</a:t>
            </a:r>
          </a:p>
          <a:p>
            <a:pPr marL="470916" lvl="1" indent="-342900">
              <a:buFont typeface="+mj-lt"/>
              <a:buAutoNum type="arabicPeriod"/>
            </a:pPr>
            <a:r>
              <a:rPr lang="es-MX" dirty="0"/>
              <a:t>A través de listas de inicialización</a:t>
            </a:r>
          </a:p>
          <a:p>
            <a:pPr marL="470916" lvl="1" indent="-342900">
              <a:buFont typeface="+mj-lt"/>
              <a:buAutoNum type="arabicPeriod"/>
            </a:pPr>
            <a:endParaRPr lang="es-MX" dirty="0"/>
          </a:p>
          <a:p>
            <a:pPr lvl="1"/>
            <a:r>
              <a:rPr lang="es-MX" dirty="0"/>
              <a:t>Nota: es incorrecto tratar de asignar directamente en la lista de inicialización un atributo heredado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marL="128016" lvl="1" indent="0">
              <a:buNone/>
            </a:pPr>
            <a:endParaRPr lang="es-MX" dirty="0"/>
          </a:p>
          <a:p>
            <a:pPr lvl="1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CFABC1-6F3E-4136-80C2-187D0CC6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22" y="3724567"/>
            <a:ext cx="9251482" cy="20423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60C7C74-2FAF-4900-AA81-DB6B2F48E585}"/>
              </a:ext>
            </a:extLst>
          </p:cNvPr>
          <p:cNvSpPr txBox="1"/>
          <p:nvPr/>
        </p:nvSpPr>
        <p:spPr>
          <a:xfrm>
            <a:off x="7132320" y="43159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incorrecto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CF697F9-21CE-400F-9C30-6BD58BA72BF4}"/>
              </a:ext>
            </a:extLst>
          </p:cNvPr>
          <p:cNvCxnSpPr>
            <a:stCxn id="5" idx="1"/>
          </p:cNvCxnSpPr>
          <p:nvPr/>
        </p:nvCxnSpPr>
        <p:spPr>
          <a:xfrm flipH="1">
            <a:off x="6016752" y="4500634"/>
            <a:ext cx="1115568" cy="24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DD3B2AD-C581-4066-84CF-63DC2A6FD2BA}"/>
              </a:ext>
            </a:extLst>
          </p:cNvPr>
          <p:cNvCxnSpPr>
            <a:stCxn id="5" idx="2"/>
          </p:cNvCxnSpPr>
          <p:nvPr/>
        </p:nvCxnSpPr>
        <p:spPr>
          <a:xfrm>
            <a:off x="7670288" y="4685300"/>
            <a:ext cx="0" cy="6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567975D-7B93-4BCE-BFAB-8030A643699C}"/>
              </a:ext>
            </a:extLst>
          </p:cNvPr>
          <p:cNvCxnSpPr/>
          <p:nvPr/>
        </p:nvCxnSpPr>
        <p:spPr>
          <a:xfrm>
            <a:off x="8208256" y="4500634"/>
            <a:ext cx="1429520" cy="24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0EE8CE5E-3637-4B08-8D4D-C60C1DCF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199" y="117807"/>
            <a:ext cx="1207809" cy="3379836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C2D7D0-5328-472C-B1AE-E1E0829A6C13}"/>
              </a:ext>
            </a:extLst>
          </p:cNvPr>
          <p:cNvCxnSpPr/>
          <p:nvPr/>
        </p:nvCxnSpPr>
        <p:spPr>
          <a:xfrm>
            <a:off x="5148072" y="4983480"/>
            <a:ext cx="53618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DDB3448-CE10-49D1-884B-3BEA20D0BA68}"/>
              </a:ext>
            </a:extLst>
          </p:cNvPr>
          <p:cNvSpPr/>
          <p:nvPr/>
        </p:nvSpPr>
        <p:spPr>
          <a:xfrm>
            <a:off x="716280" y="5804593"/>
            <a:ext cx="10027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MX" sz="2000" dirty="0"/>
              <a:t>La lista de inicialización también puede llamar el constructor de </a:t>
            </a:r>
            <a:r>
              <a:rPr lang="es-MX" sz="2000" b="1" dirty="0"/>
              <a:t>la clase padre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D16BBD0-5529-42DB-AF8A-88369079F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973" y="6213837"/>
            <a:ext cx="6472964" cy="3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8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1244</TotalTime>
  <Words>289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Herencia</vt:lpstr>
      <vt:lpstr>Herencia</vt:lpstr>
      <vt:lpstr>Herencia</vt:lpstr>
      <vt:lpstr>Herencia - tipos</vt:lpstr>
      <vt:lpstr>Herencia y Modificadores de acceso</vt:lpstr>
      <vt:lpstr>Herencia – Secuencia de creación de instancias de clases Derivadas</vt:lpstr>
      <vt:lpstr>Herencia – inicialización de atributos heredados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Lucien García Gamboa</dc:creator>
  <cp:lastModifiedBy>Ana Paula Katsuda Zalce</cp:lastModifiedBy>
  <cp:revision>13</cp:revision>
  <dcterms:created xsi:type="dcterms:W3CDTF">2021-05-13T21:21:26Z</dcterms:created>
  <dcterms:modified xsi:type="dcterms:W3CDTF">2021-06-04T17:50:13Z</dcterms:modified>
</cp:coreProperties>
</file>