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58" r:id="rId5"/>
    <p:sldId id="261" r:id="rId6"/>
    <p:sldId id="262" r:id="rId7"/>
    <p:sldId id="264" r:id="rId8"/>
    <p:sldId id="265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DAE20B6-0B7D-43B6-829C-15061E8FB698}" type="datetimeFigureOut">
              <a:rPr lang="es-MX" smtClean="0"/>
              <a:t>04/06/21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B9B2-527B-427B-BF97-EC2D1D874C1D}" type="slidenum">
              <a:rPr lang="es-MX" smtClean="0"/>
              <a:t>‹#›</a:t>
            </a:fld>
            <a:endParaRPr lang="es-MX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377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E20B6-0B7D-43B6-829C-15061E8FB698}" type="datetimeFigureOut">
              <a:rPr lang="es-MX" smtClean="0"/>
              <a:t>04/06/21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B9B2-527B-427B-BF97-EC2D1D874C1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6144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E20B6-0B7D-43B6-829C-15061E8FB698}" type="datetimeFigureOut">
              <a:rPr lang="es-MX" smtClean="0"/>
              <a:t>04/06/21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B9B2-527B-427B-BF97-EC2D1D874C1D}" type="slidenum">
              <a:rPr lang="es-MX" smtClean="0"/>
              <a:t>‹#›</a:t>
            </a:fld>
            <a:endParaRPr lang="es-MX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920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E20B6-0B7D-43B6-829C-15061E8FB698}" type="datetimeFigureOut">
              <a:rPr lang="es-MX" smtClean="0"/>
              <a:t>04/06/21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B9B2-527B-427B-BF97-EC2D1D874C1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7941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E20B6-0B7D-43B6-829C-15061E8FB698}" type="datetimeFigureOut">
              <a:rPr lang="es-MX" smtClean="0"/>
              <a:t>04/06/21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B9B2-527B-427B-BF97-EC2D1D874C1D}" type="slidenum">
              <a:rPr lang="es-MX" smtClean="0"/>
              <a:t>‹#›</a:t>
            </a:fld>
            <a:endParaRPr lang="es-MX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589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E20B6-0B7D-43B6-829C-15061E8FB698}" type="datetimeFigureOut">
              <a:rPr lang="es-MX" smtClean="0"/>
              <a:t>04/06/21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B9B2-527B-427B-BF97-EC2D1D874C1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278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E20B6-0B7D-43B6-829C-15061E8FB698}" type="datetimeFigureOut">
              <a:rPr lang="es-MX" smtClean="0"/>
              <a:t>04/06/21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B9B2-527B-427B-BF97-EC2D1D874C1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5972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E20B6-0B7D-43B6-829C-15061E8FB698}" type="datetimeFigureOut">
              <a:rPr lang="es-MX" smtClean="0"/>
              <a:t>04/06/21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B9B2-527B-427B-BF97-EC2D1D874C1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959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E20B6-0B7D-43B6-829C-15061E8FB698}" type="datetimeFigureOut">
              <a:rPr lang="es-MX" smtClean="0"/>
              <a:t>04/06/21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B9B2-527B-427B-BF97-EC2D1D874C1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2698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E20B6-0B7D-43B6-829C-15061E8FB698}" type="datetimeFigureOut">
              <a:rPr lang="es-MX" smtClean="0"/>
              <a:t>04/06/21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B9B2-527B-427B-BF97-EC2D1D874C1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0086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E20B6-0B7D-43B6-829C-15061E8FB698}" type="datetimeFigureOut">
              <a:rPr lang="es-MX" smtClean="0"/>
              <a:t>04/06/21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B9B2-527B-427B-BF97-EC2D1D874C1D}" type="slidenum">
              <a:rPr lang="es-MX" smtClean="0"/>
              <a:t>‹#›</a:t>
            </a:fld>
            <a:endParaRPr lang="es-MX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457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DAE20B6-0B7D-43B6-829C-15061E8FB698}" type="datetimeFigureOut">
              <a:rPr lang="es-MX" smtClean="0"/>
              <a:t>04/06/21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7A6B9B2-527B-427B-BF97-EC2D1D874C1D}" type="slidenum">
              <a:rPr lang="es-MX" smtClean="0"/>
              <a:t>‹#›</a:t>
            </a:fld>
            <a:endParaRPr lang="es-MX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496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B131B5-C70B-4CE0-BC2E-5E09220AD5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Herencia (segunda parte)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F4A2C1A-4218-4742-80CC-2BE9F28D52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7497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4114D1-346D-4B13-83D8-B99CFDA42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Herencia virtual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00A4E1-8BBE-4D2B-8981-C78D2B80A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5868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50C284-C150-4350-A64D-2C29C51AE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Modificar métodos heredados en clases derivadas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5A4E0B-2E11-4E83-B99B-F12A2D091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¿qué pasa cuando una subclase quiere modificar un método heredado de la clase base?</a:t>
            </a:r>
          </a:p>
          <a:p>
            <a:pPr lvl="1"/>
            <a:r>
              <a:rPr lang="es-MX" dirty="0"/>
              <a:t>Sí es posible modificar un método heredado. Hay diferentes formas de hacerlo</a:t>
            </a:r>
          </a:p>
          <a:p>
            <a:endParaRPr lang="es-MX" dirty="0"/>
          </a:p>
          <a:p>
            <a:r>
              <a:rPr lang="es-MX" dirty="0"/>
              <a:t>Cómo cambiar métodos heredados</a:t>
            </a:r>
          </a:p>
          <a:p>
            <a:pPr lvl="1"/>
            <a:r>
              <a:rPr lang="es-MX" dirty="0"/>
              <a:t>Redefinición de métodos </a:t>
            </a:r>
            <a:r>
              <a:rPr lang="es-MX" b="1" dirty="0"/>
              <a:t>(</a:t>
            </a:r>
            <a:r>
              <a:rPr lang="es-MX" b="1" dirty="0" err="1"/>
              <a:t>redefinition</a:t>
            </a:r>
            <a:r>
              <a:rPr lang="es-MX" b="1" dirty="0"/>
              <a:t>) - no recomendado -</a:t>
            </a:r>
            <a:endParaRPr lang="es-MX" dirty="0"/>
          </a:p>
          <a:p>
            <a:pPr lvl="1"/>
            <a:endParaRPr lang="es-MX" dirty="0"/>
          </a:p>
          <a:p>
            <a:pPr lvl="1"/>
            <a:r>
              <a:rPr lang="es-MX" dirty="0"/>
              <a:t>Sobrecarga de  métodos </a:t>
            </a:r>
            <a:r>
              <a:rPr lang="es-MX" b="1" dirty="0"/>
              <a:t>(</a:t>
            </a:r>
            <a:r>
              <a:rPr lang="es-MX" b="1" dirty="0" err="1"/>
              <a:t>overloading</a:t>
            </a:r>
            <a:r>
              <a:rPr lang="es-MX" b="1" dirty="0"/>
              <a:t> + </a:t>
            </a:r>
            <a:r>
              <a:rPr lang="es-MX" b="1" dirty="0" err="1"/>
              <a:t>Redefinition</a:t>
            </a:r>
            <a:r>
              <a:rPr lang="es-MX" b="1" dirty="0"/>
              <a:t>) - no recomendado -</a:t>
            </a:r>
            <a:endParaRPr lang="es-MX" b="1" dirty="0">
              <a:solidFill>
                <a:srgbClr val="FF0000"/>
              </a:solidFill>
            </a:endParaRPr>
          </a:p>
          <a:p>
            <a:pPr lvl="1"/>
            <a:endParaRPr lang="es-MX" dirty="0"/>
          </a:p>
          <a:p>
            <a:pPr lvl="1"/>
            <a:r>
              <a:rPr lang="es-MX" dirty="0" err="1"/>
              <a:t>Sobrescritura</a:t>
            </a:r>
            <a:r>
              <a:rPr lang="es-MX" dirty="0"/>
              <a:t> de métodos </a:t>
            </a:r>
            <a:r>
              <a:rPr lang="es-MX" b="1" dirty="0"/>
              <a:t>(</a:t>
            </a:r>
            <a:r>
              <a:rPr lang="es-MX" b="1" dirty="0" err="1"/>
              <a:t>overriding</a:t>
            </a:r>
            <a:r>
              <a:rPr lang="es-MX" b="1" dirty="0"/>
              <a:t>) - altamente recomendado -</a:t>
            </a:r>
          </a:p>
          <a:p>
            <a:pPr lvl="1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46790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ABBD32-7268-48A3-AA66-A011F5C33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Redefinición de métodos </a:t>
            </a:r>
            <a:r>
              <a:rPr lang="es-MX" sz="2400" dirty="0"/>
              <a:t>(no recomendado)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6B0519-6390-4B6D-BEA4-8DA6CAF2A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53341"/>
            <a:ext cx="9720073" cy="4023360"/>
          </a:xfrm>
        </p:spPr>
        <p:txBody>
          <a:bodyPr/>
          <a:lstStyle/>
          <a:p>
            <a:r>
              <a:rPr lang="es-MX" dirty="0"/>
              <a:t>Un método de la clase base se puede redefinir en las clases heredadas (mismo nombre del método, pero diferente implementación)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929B35D-7F30-4266-9791-A9F637158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919" y="2465033"/>
            <a:ext cx="6088015" cy="435745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7595F2C-E296-4E0F-9D07-B109322824D2}"/>
              </a:ext>
            </a:extLst>
          </p:cNvPr>
          <p:cNvSpPr txBox="1"/>
          <p:nvPr/>
        </p:nvSpPr>
        <p:spPr>
          <a:xfrm>
            <a:off x="7261934" y="3330602"/>
            <a:ext cx="41276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Se redefine el método </a:t>
            </a:r>
            <a:r>
              <a:rPr lang="es-MX" dirty="0" err="1"/>
              <a:t>getArea</a:t>
            </a:r>
            <a:r>
              <a:rPr lang="es-MX" dirty="0"/>
              <a:t> para que </a:t>
            </a:r>
          </a:p>
          <a:p>
            <a:r>
              <a:rPr lang="es-MX" dirty="0"/>
              <a:t>la implementación del padre e hijo sean</a:t>
            </a:r>
          </a:p>
          <a:p>
            <a:r>
              <a:rPr lang="es-MX" dirty="0"/>
              <a:t>diferentes </a:t>
            </a:r>
            <a:r>
              <a:rPr lang="es-MX" b="1" dirty="0"/>
              <a:t>(el hijo prefiere usar su propia </a:t>
            </a:r>
          </a:p>
          <a:p>
            <a:r>
              <a:rPr lang="es-MX" b="1" dirty="0"/>
              <a:t>Implementación para el cálculo del área)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997B44FF-0078-4556-B1E5-0046DA8E387C}"/>
              </a:ext>
            </a:extLst>
          </p:cNvPr>
          <p:cNvCxnSpPr/>
          <p:nvPr/>
        </p:nvCxnSpPr>
        <p:spPr>
          <a:xfrm flipH="1" flipV="1">
            <a:off x="3133817" y="3648722"/>
            <a:ext cx="4128117" cy="282044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631EF891-FA81-47B5-9DD1-F8AF085529B1}"/>
              </a:ext>
            </a:extLst>
          </p:cNvPr>
          <p:cNvCxnSpPr>
            <a:stCxn id="5" idx="1"/>
          </p:cNvCxnSpPr>
          <p:nvPr/>
        </p:nvCxnSpPr>
        <p:spPr>
          <a:xfrm flipH="1">
            <a:off x="5095784" y="3930767"/>
            <a:ext cx="2166150" cy="1351447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16B40575-7907-4748-AD52-623527DA8800}"/>
              </a:ext>
            </a:extLst>
          </p:cNvPr>
          <p:cNvSpPr txBox="1"/>
          <p:nvPr/>
        </p:nvSpPr>
        <p:spPr>
          <a:xfrm>
            <a:off x="7411725" y="4969150"/>
            <a:ext cx="45947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¿Por qué no es recomendado usar redefinición?</a:t>
            </a:r>
          </a:p>
          <a:p>
            <a:br>
              <a:rPr lang="es-MX" dirty="0"/>
            </a:br>
            <a:r>
              <a:rPr lang="es-MX" dirty="0"/>
              <a:t>le quita flexibilidad y “dinamismo” al lenguaje</a:t>
            </a:r>
          </a:p>
          <a:p>
            <a:r>
              <a:rPr lang="es-MX" dirty="0"/>
              <a:t>y a tu programa. Con los temas que aprenderemos durante la semana te será más </a:t>
            </a:r>
          </a:p>
          <a:p>
            <a:r>
              <a:rPr lang="es-MX" dirty="0"/>
              <a:t>claro ver esa flexibilidad que ofrece C++</a:t>
            </a:r>
          </a:p>
        </p:txBody>
      </p:sp>
    </p:spTree>
    <p:extLst>
      <p:ext uri="{BB962C8B-B14F-4D97-AF65-F5344CB8AC3E}">
        <p14:creationId xmlns:p14="http://schemas.microsoft.com/office/powerpoint/2010/main" val="2524260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F432E5-1350-4304-AED2-6E94F2F37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214" y="585216"/>
            <a:ext cx="12107438" cy="1499616"/>
          </a:xfrm>
        </p:spPr>
        <p:txBody>
          <a:bodyPr/>
          <a:lstStyle/>
          <a:p>
            <a:r>
              <a:rPr lang="es-MX" dirty="0"/>
              <a:t>Sobrecarga de Métodos (</a:t>
            </a:r>
            <a:r>
              <a:rPr lang="es-MX" dirty="0" err="1"/>
              <a:t>Overloading</a:t>
            </a:r>
            <a:r>
              <a:rPr lang="es-MX" dirty="0"/>
              <a:t>) + </a:t>
            </a:r>
            <a:r>
              <a:rPr lang="es-MX" dirty="0" err="1"/>
              <a:t>Redefinition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CE533E-2096-44B7-AD40-6AEF3356D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68748"/>
            <a:ext cx="9720073" cy="4023360"/>
          </a:xfrm>
        </p:spPr>
        <p:txBody>
          <a:bodyPr/>
          <a:lstStyle/>
          <a:p>
            <a:r>
              <a:rPr lang="es-MX" dirty="0"/>
              <a:t>Un método con el mismo nombre, pero diferente lista de parámetros se dice que está sobrecargado</a:t>
            </a:r>
          </a:p>
          <a:p>
            <a:pPr marL="0" indent="0">
              <a:buNone/>
            </a:pPr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EBD8FA7-D53D-4666-9BB1-7719C381E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793" y="2588862"/>
            <a:ext cx="5876091" cy="299586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3B9FC61-3B0E-4771-98B9-70404AAFE206}"/>
              </a:ext>
            </a:extLst>
          </p:cNvPr>
          <p:cNvSpPr txBox="1"/>
          <p:nvPr/>
        </p:nvSpPr>
        <p:spPr>
          <a:xfrm flipH="1">
            <a:off x="7668656" y="5197189"/>
            <a:ext cx="28744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Observa que en la clase derivada NO se está modificando el método </a:t>
            </a:r>
            <a:r>
              <a:rPr lang="es-MX" b="1" dirty="0" err="1"/>
              <a:t>print</a:t>
            </a:r>
            <a:r>
              <a:rPr lang="es-MX" b="1" dirty="0"/>
              <a:t> sobrecargado </a:t>
            </a:r>
            <a:r>
              <a:rPr lang="es-MX" dirty="0"/>
              <a:t>porque NO se puede directamente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ED6BFD46-5AA2-4725-B1C2-D5C69D5D8840}"/>
              </a:ext>
            </a:extLst>
          </p:cNvPr>
          <p:cNvCxnSpPr>
            <a:cxnSpLocks/>
            <a:stCxn id="5" idx="3"/>
          </p:cNvCxnSpPr>
          <p:nvPr/>
        </p:nvCxnSpPr>
        <p:spPr>
          <a:xfrm flipH="1" flipV="1">
            <a:off x="1864311" y="5104660"/>
            <a:ext cx="5804345" cy="83119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78FB6165-29BD-40EC-A949-1EA7B31D469F}"/>
              </a:ext>
            </a:extLst>
          </p:cNvPr>
          <p:cNvSpPr txBox="1"/>
          <p:nvPr/>
        </p:nvSpPr>
        <p:spPr>
          <a:xfrm flipH="1">
            <a:off x="7668656" y="2616059"/>
            <a:ext cx="2874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El método </a:t>
            </a:r>
            <a:r>
              <a:rPr lang="es-MX" i="1" dirty="0" err="1"/>
              <a:t>print</a:t>
            </a:r>
            <a:r>
              <a:rPr lang="es-MX" dirty="0"/>
              <a:t> está </a:t>
            </a:r>
            <a:r>
              <a:rPr lang="es-MX" b="1" dirty="0"/>
              <a:t>sobrecargado</a:t>
            </a:r>
            <a:r>
              <a:rPr lang="es-MX" dirty="0"/>
              <a:t> (hay dos </a:t>
            </a:r>
            <a:r>
              <a:rPr lang="es-MX" i="1" dirty="0" err="1"/>
              <a:t>print</a:t>
            </a:r>
            <a:r>
              <a:rPr lang="es-MX" dirty="0"/>
              <a:t>, pero con diferente lista de parámetros)</a:t>
            </a:r>
            <a:endParaRPr lang="es-MX" b="1" dirty="0"/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6AE79618-CB4F-484F-A029-F154484D8B96}"/>
              </a:ext>
            </a:extLst>
          </p:cNvPr>
          <p:cNvCxnSpPr/>
          <p:nvPr/>
        </p:nvCxnSpPr>
        <p:spPr>
          <a:xfrm flipH="1">
            <a:off x="3382392" y="3231472"/>
            <a:ext cx="4286264" cy="19752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0A9F405-006F-44FF-8559-2E444BBB9262}"/>
              </a:ext>
            </a:extLst>
          </p:cNvPr>
          <p:cNvCxnSpPr/>
          <p:nvPr/>
        </p:nvCxnSpPr>
        <p:spPr>
          <a:xfrm>
            <a:off x="2547891" y="3719744"/>
            <a:ext cx="70133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235B0916-9FEC-4D8D-B1FF-B1D8450DDB34}"/>
              </a:ext>
            </a:extLst>
          </p:cNvPr>
          <p:cNvCxnSpPr/>
          <p:nvPr/>
        </p:nvCxnSpPr>
        <p:spPr>
          <a:xfrm>
            <a:off x="2587479" y="3975652"/>
            <a:ext cx="179567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0EC8239-51DB-45AF-AA4A-FBEFD09B3EF4}"/>
              </a:ext>
            </a:extLst>
          </p:cNvPr>
          <p:cNvSpPr txBox="1"/>
          <p:nvPr/>
        </p:nvSpPr>
        <p:spPr>
          <a:xfrm>
            <a:off x="7474995" y="4003830"/>
            <a:ext cx="4462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rgbClr val="0070C0"/>
                </a:solidFill>
              </a:rPr>
              <a:t>La sobrecarga de métodos permite obtener</a:t>
            </a:r>
          </a:p>
          <a:p>
            <a:r>
              <a:rPr lang="es-MX" dirty="0">
                <a:solidFill>
                  <a:srgbClr val="0070C0"/>
                </a:solidFill>
              </a:rPr>
              <a:t>comportamiento diferente del “mismo” método</a:t>
            </a:r>
          </a:p>
        </p:txBody>
      </p:sp>
    </p:spTree>
    <p:extLst>
      <p:ext uri="{BB962C8B-B14F-4D97-AF65-F5344CB8AC3E}">
        <p14:creationId xmlns:p14="http://schemas.microsoft.com/office/powerpoint/2010/main" val="3387926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8D95E7-20CF-4E36-BF75-2B92A5FF2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380" y="575277"/>
            <a:ext cx="12325668" cy="1499616"/>
          </a:xfrm>
        </p:spPr>
        <p:txBody>
          <a:bodyPr/>
          <a:lstStyle/>
          <a:p>
            <a:r>
              <a:rPr lang="es-MX" dirty="0"/>
              <a:t>Sobrecarga de métodos (</a:t>
            </a:r>
            <a:r>
              <a:rPr lang="es-MX" dirty="0" err="1"/>
              <a:t>overloading</a:t>
            </a:r>
            <a:r>
              <a:rPr lang="es-MX" dirty="0"/>
              <a:t>) + </a:t>
            </a:r>
            <a:r>
              <a:rPr lang="es-MX" dirty="0" err="1"/>
              <a:t>redefinition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37D787-A638-4401-AF24-D564E5940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275" y="1727968"/>
            <a:ext cx="4657078" cy="5130032"/>
          </a:xfrm>
        </p:spPr>
        <p:txBody>
          <a:bodyPr/>
          <a:lstStyle/>
          <a:p>
            <a:endParaRPr lang="es-MX" dirty="0"/>
          </a:p>
          <a:p>
            <a:r>
              <a:rPr lang="es-MX" dirty="0"/>
              <a:t>¿Por qué no se puede modificar el método </a:t>
            </a:r>
            <a:r>
              <a:rPr lang="es-MX" dirty="0" err="1"/>
              <a:t>print</a:t>
            </a:r>
            <a:r>
              <a:rPr lang="es-MX" dirty="0"/>
              <a:t> en las clases derivadas?</a:t>
            </a:r>
          </a:p>
          <a:p>
            <a:endParaRPr lang="es-MX" dirty="0"/>
          </a:p>
          <a:p>
            <a:pPr lvl="1"/>
            <a:r>
              <a:rPr lang="es-MX" dirty="0"/>
              <a:t>Debido a una característica del compilador llamada “</a:t>
            </a:r>
            <a:r>
              <a:rPr lang="es-MX" dirty="0" err="1"/>
              <a:t>Name</a:t>
            </a:r>
            <a:r>
              <a:rPr lang="es-MX" dirty="0"/>
              <a:t> </a:t>
            </a:r>
            <a:r>
              <a:rPr lang="es-MX" dirty="0" err="1"/>
              <a:t>Hidding</a:t>
            </a:r>
            <a:r>
              <a:rPr lang="es-MX" dirty="0"/>
              <a:t>” que previene ambigüedades al decidir qué método utilizar (</a:t>
            </a:r>
            <a:r>
              <a:rPr lang="es-MX" dirty="0" err="1"/>
              <a:t>print</a:t>
            </a:r>
            <a:r>
              <a:rPr lang="es-MX" dirty="0"/>
              <a:t> con parámetros o </a:t>
            </a:r>
            <a:r>
              <a:rPr lang="es-MX" dirty="0" err="1"/>
              <a:t>print</a:t>
            </a:r>
            <a:r>
              <a:rPr lang="es-MX" dirty="0"/>
              <a:t> sin parámetros)</a:t>
            </a:r>
          </a:p>
          <a:p>
            <a:pPr lvl="1"/>
            <a:endParaRPr lang="es-MX" dirty="0"/>
          </a:p>
          <a:p>
            <a:r>
              <a:rPr lang="es-MX" dirty="0"/>
              <a:t>Para poder modificar un método heredado y sobrecargado es necesario “traer el método al contexto actual”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ADA16B5-2053-487C-B56C-2E68AB746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9353" y="2272937"/>
            <a:ext cx="7251518" cy="320458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43FB8BC-9E4A-42BE-8272-7EE919CBECA7}"/>
              </a:ext>
            </a:extLst>
          </p:cNvPr>
          <p:cNvSpPr txBox="1"/>
          <p:nvPr/>
        </p:nvSpPr>
        <p:spPr>
          <a:xfrm>
            <a:off x="639191" y="6223245"/>
            <a:ext cx="787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NO VAMOS A PROFUNDIZAR EN ESTE TEMA, pero está bien que sepas que existe!!!</a:t>
            </a:r>
          </a:p>
        </p:txBody>
      </p:sp>
    </p:spTree>
    <p:extLst>
      <p:ext uri="{BB962C8B-B14F-4D97-AF65-F5344CB8AC3E}">
        <p14:creationId xmlns:p14="http://schemas.microsoft.com/office/powerpoint/2010/main" val="1825892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9B06A1-AC44-4B27-882B-BCBD01C0A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Sobrescritura</a:t>
            </a:r>
            <a:r>
              <a:rPr lang="es-MX" dirty="0"/>
              <a:t> de métodos (</a:t>
            </a:r>
            <a:r>
              <a:rPr lang="es-MX" dirty="0" err="1"/>
              <a:t>Overriding</a:t>
            </a:r>
            <a:r>
              <a:rPr lang="es-MX" dirty="0"/>
              <a:t>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59F33D-80E4-4754-B813-770F4DF25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53261"/>
            <a:ext cx="4661055" cy="4870174"/>
          </a:xfrm>
        </p:spPr>
        <p:txBody>
          <a:bodyPr/>
          <a:lstStyle/>
          <a:p>
            <a:r>
              <a:rPr lang="es-MX" dirty="0"/>
              <a:t>Para que una clase derivada pueda modificar un método heredado es necesario que la clase base “lo permita”</a:t>
            </a:r>
          </a:p>
          <a:p>
            <a:endParaRPr lang="es-MX" dirty="0"/>
          </a:p>
          <a:p>
            <a:r>
              <a:rPr lang="es-MX" dirty="0"/>
              <a:t>Para permitir que un método sea modificado por alguna clase descendiente es necesario que el método sea declarado como virtual</a:t>
            </a:r>
          </a:p>
          <a:p>
            <a:pPr lvl="1"/>
            <a:r>
              <a:rPr lang="es-MX" dirty="0"/>
              <a:t>La palabra reservada virtual indica que el método se puede modificar y que en tiempo de ejecución se decidirá si se usa el método de la clase base o el método modificado de la clase descendiente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61D19B4-D46E-4582-8EBC-B851D3D46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863" y="1683687"/>
            <a:ext cx="3389241" cy="5019257"/>
          </a:xfrm>
          <a:prstGeom prst="rect">
            <a:avLst/>
          </a:prstGeom>
        </p:spPr>
      </p:pic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F9054E77-F6A2-470B-AE26-9B7E09CE010F}"/>
              </a:ext>
            </a:extLst>
          </p:cNvPr>
          <p:cNvCxnSpPr/>
          <p:nvPr/>
        </p:nvCxnSpPr>
        <p:spPr>
          <a:xfrm>
            <a:off x="6798365" y="2653748"/>
            <a:ext cx="1948070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057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7C75D8-D01E-451D-8BE8-8069CD3F6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Sobreescritura de métodos (</a:t>
            </a:r>
            <a:r>
              <a:rPr lang="es-MX" dirty="0" err="1"/>
              <a:t>overriding</a:t>
            </a:r>
            <a:r>
              <a:rPr lang="es-MX" dirty="0"/>
              <a:t>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4AE84F-786F-4B28-A002-ACD7710A9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28805"/>
            <a:ext cx="9720073" cy="4532237"/>
          </a:xfrm>
        </p:spPr>
        <p:txBody>
          <a:bodyPr>
            <a:normAutofit fontScale="92500" lnSpcReduction="10000"/>
          </a:bodyPr>
          <a:lstStyle/>
          <a:p>
            <a:r>
              <a:rPr lang="es-MX" b="1" dirty="0"/>
              <a:t>Regla</a:t>
            </a:r>
            <a:r>
              <a:rPr lang="es-MX" dirty="0"/>
              <a:t>: si quieres que alguna de tus clases herederas modifique el comportamiento de alguno de tus métodos, entonces decláralo como virtual.</a:t>
            </a:r>
          </a:p>
          <a:p>
            <a:endParaRPr lang="es-MX" dirty="0"/>
          </a:p>
          <a:p>
            <a:r>
              <a:rPr lang="es-MX" sz="2400" dirty="0"/>
              <a:t>Consideraciones de los métodos virtuales</a:t>
            </a:r>
          </a:p>
          <a:p>
            <a:pPr lvl="1"/>
            <a:endParaRPr lang="es-MX" sz="2000" dirty="0"/>
          </a:p>
          <a:p>
            <a:pPr lvl="1"/>
            <a:r>
              <a:rPr lang="es-MX" sz="2200" dirty="0"/>
              <a:t>No pueden ser métodos estáticos</a:t>
            </a:r>
          </a:p>
          <a:p>
            <a:pPr lvl="1"/>
            <a:r>
              <a:rPr lang="es-MX" sz="2200" dirty="0"/>
              <a:t>Los métodos virtuales deben ser “llamados” desde apuntadores a la clase base</a:t>
            </a:r>
          </a:p>
          <a:p>
            <a:pPr lvl="1"/>
            <a:endParaRPr lang="es-MX" sz="2200" dirty="0"/>
          </a:p>
          <a:p>
            <a:pPr lvl="1"/>
            <a:endParaRPr lang="es-MX" sz="2200" dirty="0"/>
          </a:p>
          <a:p>
            <a:pPr lvl="1"/>
            <a:endParaRPr lang="es-MX" sz="2200" dirty="0"/>
          </a:p>
          <a:p>
            <a:pPr lvl="1"/>
            <a:r>
              <a:rPr lang="es-MX" sz="2200" dirty="0"/>
              <a:t>La firma de las funciones en la clase base y clase derivada deben ser idénticas</a:t>
            </a:r>
          </a:p>
          <a:p>
            <a:pPr lvl="1"/>
            <a:r>
              <a:rPr lang="es-MX" sz="2200" dirty="0"/>
              <a:t>No es obligatorio que las clases derivadas sobrescriban (</a:t>
            </a:r>
            <a:r>
              <a:rPr lang="es-MX" sz="2200" dirty="0" err="1"/>
              <a:t>overrides</a:t>
            </a:r>
            <a:r>
              <a:rPr lang="es-MX" sz="2200" dirty="0"/>
              <a:t>) el método virtual</a:t>
            </a:r>
          </a:p>
          <a:p>
            <a:pPr lvl="1"/>
            <a:r>
              <a:rPr lang="es-MX" sz="2200" dirty="0"/>
              <a:t>El método en la clase derivada ya no necesita la palabra reservada </a:t>
            </a:r>
            <a:r>
              <a:rPr lang="es-MX" sz="2200" i="1" dirty="0"/>
              <a:t>virtual</a:t>
            </a:r>
          </a:p>
          <a:p>
            <a:endParaRPr lang="es-MX" sz="2000" dirty="0"/>
          </a:p>
          <a:p>
            <a:endParaRPr lang="es-MX" dirty="0"/>
          </a:p>
          <a:p>
            <a:endParaRPr lang="es-MX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DCDC8B8-7A3D-43C3-9137-C15532A2A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419" y="4286727"/>
            <a:ext cx="3608756" cy="603322"/>
          </a:xfrm>
          <a:prstGeom prst="rect">
            <a:avLst/>
          </a:prstGeom>
        </p:spPr>
      </p:pic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563E2025-109A-4B48-9C5E-C81F6DE9E9E2}"/>
              </a:ext>
            </a:extLst>
          </p:cNvPr>
          <p:cNvCxnSpPr/>
          <p:nvPr/>
        </p:nvCxnSpPr>
        <p:spPr>
          <a:xfrm>
            <a:off x="2484783" y="4860233"/>
            <a:ext cx="10436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12507371-A8B3-42F6-A6EB-0FC4595D537F}"/>
              </a:ext>
            </a:extLst>
          </p:cNvPr>
          <p:cNvSpPr txBox="1"/>
          <p:nvPr/>
        </p:nvSpPr>
        <p:spPr>
          <a:xfrm>
            <a:off x="8905461" y="4224126"/>
            <a:ext cx="31131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Observa que </a:t>
            </a:r>
            <a:r>
              <a:rPr lang="es-MX" b="1" dirty="0"/>
              <a:t>v</a:t>
            </a:r>
            <a:r>
              <a:rPr lang="es-MX" dirty="0"/>
              <a:t> es un apuntador</a:t>
            </a:r>
          </a:p>
          <a:p>
            <a:r>
              <a:rPr lang="es-MX" dirty="0"/>
              <a:t>a la clase base (Vehicule)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E477FD57-54E2-496A-8838-BC4864C97A27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3816627" y="4547292"/>
            <a:ext cx="5088834" cy="213836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862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CF6DEA-01E8-47AF-8B9F-2E1B16884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Redefinición VS Sobreescritura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E76A289-DAD6-4689-B968-FAD79C9D9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11" y="1765519"/>
            <a:ext cx="7770975" cy="494339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6CF480D-F3C3-4B7C-87E3-B4508FFBABCD}"/>
              </a:ext>
            </a:extLst>
          </p:cNvPr>
          <p:cNvSpPr txBox="1"/>
          <p:nvPr/>
        </p:nvSpPr>
        <p:spPr>
          <a:xfrm>
            <a:off x="8607613" y="1944423"/>
            <a:ext cx="32898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¿Cuál es la salida de este programa? ¿Qué imprime?</a:t>
            </a:r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La salida del programa es: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¿Qué me conviene más?</a:t>
            </a:r>
          </a:p>
          <a:p>
            <a:r>
              <a:rPr lang="es-MX" dirty="0" err="1"/>
              <a:t>Overriding</a:t>
            </a:r>
            <a:r>
              <a:rPr lang="es-MX" dirty="0"/>
              <a:t>!!!</a:t>
            </a:r>
          </a:p>
          <a:p>
            <a:endParaRPr lang="es-MX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DA8DCE7-3E7B-4811-9C9C-32E45591D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7612" y="3428999"/>
            <a:ext cx="3533713" cy="516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542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441922-6B13-4E31-9BF9-BBF352398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Diamond</a:t>
            </a:r>
            <a:r>
              <a:rPr lang="es-MX" dirty="0"/>
              <a:t> Ring </a:t>
            </a:r>
            <a:r>
              <a:rPr lang="es-MX" dirty="0" err="1"/>
              <a:t>Problem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222191-35D7-4C09-ADD8-B4D15B88E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89872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489</TotalTime>
  <Words>563</Words>
  <Application>Microsoft Macintosh PowerPoint</Application>
  <PresentationFormat>Widescreen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Tw Cen MT</vt:lpstr>
      <vt:lpstr>Tw Cen MT Condensed</vt:lpstr>
      <vt:lpstr>Wingdings 3</vt:lpstr>
      <vt:lpstr>Integral</vt:lpstr>
      <vt:lpstr>Herencia (segunda parte)</vt:lpstr>
      <vt:lpstr>Modificar métodos heredados en clases derivadas</vt:lpstr>
      <vt:lpstr>Redefinición de métodos (no recomendado)</vt:lpstr>
      <vt:lpstr>Sobrecarga de Métodos (Overloading) + Redefinition</vt:lpstr>
      <vt:lpstr>Sobrecarga de métodos (overloading) + redefinition</vt:lpstr>
      <vt:lpstr>Sobrescritura de métodos (Overriding)</vt:lpstr>
      <vt:lpstr>Sobreescritura de métodos (overriding)</vt:lpstr>
      <vt:lpstr>Redefinición VS Sobreescritura</vt:lpstr>
      <vt:lpstr>Diamond Ring Problem</vt:lpstr>
      <vt:lpstr>Herencia virtual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Herencia (segunda parte)</dc:title>
  <dc:creator>Ariel Lucien García Gamboa</dc:creator>
  <cp:lastModifiedBy>Ana Paula Katsuda Zalce</cp:lastModifiedBy>
  <cp:revision>21</cp:revision>
  <dcterms:created xsi:type="dcterms:W3CDTF">2021-05-21T23:49:15Z</dcterms:created>
  <dcterms:modified xsi:type="dcterms:W3CDTF">2021-06-04T17:55:39Z</dcterms:modified>
</cp:coreProperties>
</file>