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61" r:id="rId5"/>
    <p:sldId id="259"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07" d="100"/>
          <a:sy n="107" d="100"/>
        </p:scale>
        <p:origin x="7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A61015F-7CC6-4D0A-9D87-873EA4C304CC}" type="datetimeFigureOut">
              <a:rPr lang="en-US" dirty="0"/>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Editar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6/4/21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6/4/21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6/4/21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5C68B11-C5A8-448C-8CE9-B1A273C79CFC}" type="datetimeFigureOut">
              <a:rPr lang="en-US" dirty="0"/>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7616CA0-919D-4A49-9C8A-62FDFB3A5183}" type="datetimeFigureOut">
              <a:rPr lang="en-US" dirty="0"/>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6/4/21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0344C0-D89E-4DF4-9239-FD0D00A242F4}"/>
              </a:ext>
            </a:extLst>
          </p:cNvPr>
          <p:cNvSpPr>
            <a:spLocks noGrp="1"/>
          </p:cNvSpPr>
          <p:nvPr>
            <p:ph type="ctrTitle"/>
          </p:nvPr>
        </p:nvSpPr>
        <p:spPr/>
        <p:txBody>
          <a:bodyPr/>
          <a:lstStyle/>
          <a:p>
            <a:endParaRPr lang="es-MX"/>
          </a:p>
        </p:txBody>
      </p:sp>
      <p:sp>
        <p:nvSpPr>
          <p:cNvPr id="3" name="Subtítulo 2">
            <a:extLst>
              <a:ext uri="{FF2B5EF4-FFF2-40B4-BE49-F238E27FC236}">
                <a16:creationId xmlns:a16="http://schemas.microsoft.com/office/drawing/2014/main" id="{713681E6-C0A4-44B8-9DF9-F759BB0F8600}"/>
              </a:ext>
            </a:extLst>
          </p:cNvPr>
          <p:cNvSpPr>
            <a:spLocks noGrp="1"/>
          </p:cNvSpPr>
          <p:nvPr>
            <p:ph type="subTitle" idx="1"/>
          </p:nvPr>
        </p:nvSpPr>
        <p:spPr/>
        <p:txBody>
          <a:bodyPr/>
          <a:lstStyle/>
          <a:p>
            <a:r>
              <a:rPr lang="es-MX" dirty="0"/>
              <a:t>Polimorfismo (primera parte)</a:t>
            </a:r>
          </a:p>
        </p:txBody>
      </p:sp>
    </p:spTree>
    <p:extLst>
      <p:ext uri="{BB962C8B-B14F-4D97-AF65-F5344CB8AC3E}">
        <p14:creationId xmlns:p14="http://schemas.microsoft.com/office/powerpoint/2010/main" val="4036170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C6DF8E-5F7A-4FAA-B865-51A9383270E1}"/>
              </a:ext>
            </a:extLst>
          </p:cNvPr>
          <p:cNvSpPr>
            <a:spLocks noGrp="1"/>
          </p:cNvSpPr>
          <p:nvPr>
            <p:ph type="title"/>
          </p:nvPr>
        </p:nvSpPr>
        <p:spPr/>
        <p:txBody>
          <a:bodyPr/>
          <a:lstStyle/>
          <a:p>
            <a:r>
              <a:rPr lang="es-MX" dirty="0"/>
              <a:t>Ejemplo</a:t>
            </a:r>
          </a:p>
        </p:txBody>
      </p:sp>
      <p:sp>
        <p:nvSpPr>
          <p:cNvPr id="3" name="Marcador de contenido 2">
            <a:extLst>
              <a:ext uri="{FF2B5EF4-FFF2-40B4-BE49-F238E27FC236}">
                <a16:creationId xmlns:a16="http://schemas.microsoft.com/office/drawing/2014/main" id="{DA49B7B8-7D54-48E0-A714-3E879E763E2D}"/>
              </a:ext>
            </a:extLst>
          </p:cNvPr>
          <p:cNvSpPr>
            <a:spLocks noGrp="1"/>
          </p:cNvSpPr>
          <p:nvPr>
            <p:ph idx="1"/>
          </p:nvPr>
        </p:nvSpPr>
        <p:spPr/>
        <p:txBody>
          <a:bodyPr/>
          <a:lstStyle/>
          <a:p>
            <a:r>
              <a:rPr lang="es-MX" dirty="0"/>
              <a:t>Suponga que está programando un videojuego que involucra un tanque. El tanque lanza humo para despistar a los contendientes</a:t>
            </a:r>
          </a:p>
        </p:txBody>
      </p:sp>
      <p:pic>
        <p:nvPicPr>
          <p:cNvPr id="4" name="Imagen 3">
            <a:extLst>
              <a:ext uri="{FF2B5EF4-FFF2-40B4-BE49-F238E27FC236}">
                <a16:creationId xmlns:a16="http://schemas.microsoft.com/office/drawing/2014/main" id="{F1474F0F-9E64-4267-912F-EB663AB09937}"/>
              </a:ext>
            </a:extLst>
          </p:cNvPr>
          <p:cNvPicPr>
            <a:picLocks noChangeAspect="1"/>
          </p:cNvPicPr>
          <p:nvPr/>
        </p:nvPicPr>
        <p:blipFill>
          <a:blip r:embed="rId2"/>
          <a:stretch>
            <a:fillRect/>
          </a:stretch>
        </p:blipFill>
        <p:spPr>
          <a:xfrm>
            <a:off x="810915" y="3133817"/>
            <a:ext cx="5462029" cy="3658368"/>
          </a:xfrm>
          <a:prstGeom prst="rect">
            <a:avLst/>
          </a:prstGeom>
        </p:spPr>
      </p:pic>
      <p:pic>
        <p:nvPicPr>
          <p:cNvPr id="5" name="Imagen 4">
            <a:extLst>
              <a:ext uri="{FF2B5EF4-FFF2-40B4-BE49-F238E27FC236}">
                <a16:creationId xmlns:a16="http://schemas.microsoft.com/office/drawing/2014/main" id="{BBFC79AB-DADF-48AF-B0DB-29BB5C71D146}"/>
              </a:ext>
            </a:extLst>
          </p:cNvPr>
          <p:cNvPicPr>
            <a:picLocks noChangeAspect="1"/>
          </p:cNvPicPr>
          <p:nvPr/>
        </p:nvPicPr>
        <p:blipFill>
          <a:blip r:embed="rId3"/>
          <a:stretch>
            <a:fillRect/>
          </a:stretch>
        </p:blipFill>
        <p:spPr>
          <a:xfrm>
            <a:off x="6447687" y="3164890"/>
            <a:ext cx="2829478" cy="3599525"/>
          </a:xfrm>
          <a:prstGeom prst="rect">
            <a:avLst/>
          </a:prstGeom>
        </p:spPr>
      </p:pic>
    </p:spTree>
    <p:extLst>
      <p:ext uri="{BB962C8B-B14F-4D97-AF65-F5344CB8AC3E}">
        <p14:creationId xmlns:p14="http://schemas.microsoft.com/office/powerpoint/2010/main" val="237983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853624-60AD-4A6F-A79A-F3E5795296C9}"/>
              </a:ext>
            </a:extLst>
          </p:cNvPr>
          <p:cNvSpPr>
            <a:spLocks noGrp="1"/>
          </p:cNvSpPr>
          <p:nvPr>
            <p:ph type="title"/>
          </p:nvPr>
        </p:nvSpPr>
        <p:spPr/>
        <p:txBody>
          <a:bodyPr/>
          <a:lstStyle/>
          <a:p>
            <a:r>
              <a:rPr lang="es-MX" dirty="0"/>
              <a:t>Ejemplo</a:t>
            </a:r>
          </a:p>
        </p:txBody>
      </p:sp>
      <p:pic>
        <p:nvPicPr>
          <p:cNvPr id="4" name="Marcador de contenido 6">
            <a:extLst>
              <a:ext uri="{FF2B5EF4-FFF2-40B4-BE49-F238E27FC236}">
                <a16:creationId xmlns:a16="http://schemas.microsoft.com/office/drawing/2014/main" id="{DD737E74-F619-40EB-B8ED-EA56ED9DF749}"/>
              </a:ext>
            </a:extLst>
          </p:cNvPr>
          <p:cNvPicPr>
            <a:picLocks noChangeAspect="1"/>
          </p:cNvPicPr>
          <p:nvPr/>
        </p:nvPicPr>
        <p:blipFill>
          <a:blip r:embed="rId2"/>
          <a:stretch>
            <a:fillRect/>
          </a:stretch>
        </p:blipFill>
        <p:spPr>
          <a:xfrm>
            <a:off x="797812" y="2944369"/>
            <a:ext cx="5467350" cy="3657600"/>
          </a:xfrm>
          <a:prstGeom prst="rect">
            <a:avLst/>
          </a:prstGeom>
        </p:spPr>
      </p:pic>
      <p:pic>
        <p:nvPicPr>
          <p:cNvPr id="5" name="Imagen 4">
            <a:extLst>
              <a:ext uri="{FF2B5EF4-FFF2-40B4-BE49-F238E27FC236}">
                <a16:creationId xmlns:a16="http://schemas.microsoft.com/office/drawing/2014/main" id="{B03D8CD3-6EA7-4037-8FE7-FEF0F4233AC3}"/>
              </a:ext>
            </a:extLst>
          </p:cNvPr>
          <p:cNvPicPr>
            <a:picLocks noChangeAspect="1"/>
          </p:cNvPicPr>
          <p:nvPr/>
        </p:nvPicPr>
        <p:blipFill>
          <a:blip r:embed="rId3"/>
          <a:stretch>
            <a:fillRect/>
          </a:stretch>
        </p:blipFill>
        <p:spPr>
          <a:xfrm rot="9543301">
            <a:off x="3862049" y="2711282"/>
            <a:ext cx="2142839" cy="905836"/>
          </a:xfrm>
          <a:prstGeom prst="rect">
            <a:avLst/>
          </a:prstGeom>
        </p:spPr>
      </p:pic>
      <p:sp>
        <p:nvSpPr>
          <p:cNvPr id="6" name="CuadroTexto 5">
            <a:extLst>
              <a:ext uri="{FF2B5EF4-FFF2-40B4-BE49-F238E27FC236}">
                <a16:creationId xmlns:a16="http://schemas.microsoft.com/office/drawing/2014/main" id="{FE2DEF9F-78AF-43AD-803B-FC9E27AE07B9}"/>
              </a:ext>
            </a:extLst>
          </p:cNvPr>
          <p:cNvSpPr txBox="1"/>
          <p:nvPr/>
        </p:nvSpPr>
        <p:spPr>
          <a:xfrm rot="20495214">
            <a:off x="3611813" y="2590852"/>
            <a:ext cx="1545616" cy="369332"/>
          </a:xfrm>
          <a:prstGeom prst="rect">
            <a:avLst/>
          </a:prstGeom>
          <a:noFill/>
        </p:spPr>
        <p:txBody>
          <a:bodyPr wrap="none" rtlCol="0">
            <a:spAutoFit/>
          </a:bodyPr>
          <a:lstStyle/>
          <a:p>
            <a:r>
              <a:rPr lang="es-MX" b="1" dirty="0" err="1"/>
              <a:t>lanzaLlamas</a:t>
            </a:r>
            <a:r>
              <a:rPr lang="es-MX" b="1" dirty="0"/>
              <a:t>()</a:t>
            </a:r>
          </a:p>
        </p:txBody>
      </p:sp>
      <p:sp>
        <p:nvSpPr>
          <p:cNvPr id="7" name="CuadroTexto 6">
            <a:extLst>
              <a:ext uri="{FF2B5EF4-FFF2-40B4-BE49-F238E27FC236}">
                <a16:creationId xmlns:a16="http://schemas.microsoft.com/office/drawing/2014/main" id="{D0CBE110-170C-472F-BE18-CA5EF76ADD13}"/>
              </a:ext>
            </a:extLst>
          </p:cNvPr>
          <p:cNvSpPr txBox="1"/>
          <p:nvPr/>
        </p:nvSpPr>
        <p:spPr>
          <a:xfrm rot="20512727">
            <a:off x="2670251" y="4087529"/>
            <a:ext cx="1161579" cy="369332"/>
          </a:xfrm>
          <a:prstGeom prst="rect">
            <a:avLst/>
          </a:prstGeom>
          <a:noFill/>
        </p:spPr>
        <p:txBody>
          <a:bodyPr wrap="square" rtlCol="0">
            <a:spAutoFit/>
          </a:bodyPr>
          <a:lstStyle/>
          <a:p>
            <a:r>
              <a:rPr lang="es-MX" b="1" dirty="0"/>
              <a:t>disparar()</a:t>
            </a:r>
          </a:p>
        </p:txBody>
      </p:sp>
      <p:sp>
        <p:nvSpPr>
          <p:cNvPr id="8" name="CuadroTexto 7">
            <a:extLst>
              <a:ext uri="{FF2B5EF4-FFF2-40B4-BE49-F238E27FC236}">
                <a16:creationId xmlns:a16="http://schemas.microsoft.com/office/drawing/2014/main" id="{C64D950D-A609-4495-8C96-A083586B3B1B}"/>
              </a:ext>
            </a:extLst>
          </p:cNvPr>
          <p:cNvSpPr txBox="1"/>
          <p:nvPr/>
        </p:nvSpPr>
        <p:spPr>
          <a:xfrm rot="20666247">
            <a:off x="4538835" y="4289020"/>
            <a:ext cx="1531188" cy="369332"/>
          </a:xfrm>
          <a:prstGeom prst="rect">
            <a:avLst/>
          </a:prstGeom>
          <a:noFill/>
        </p:spPr>
        <p:txBody>
          <a:bodyPr wrap="none" rtlCol="0">
            <a:spAutoFit/>
          </a:bodyPr>
          <a:lstStyle/>
          <a:p>
            <a:r>
              <a:rPr lang="es-MX" b="1" dirty="0" err="1"/>
              <a:t>lanzaMisiles</a:t>
            </a:r>
            <a:r>
              <a:rPr lang="es-MX" b="1" dirty="0"/>
              <a:t>()</a:t>
            </a:r>
          </a:p>
        </p:txBody>
      </p:sp>
      <p:pic>
        <p:nvPicPr>
          <p:cNvPr id="9" name="Imagen 8">
            <a:extLst>
              <a:ext uri="{FF2B5EF4-FFF2-40B4-BE49-F238E27FC236}">
                <a16:creationId xmlns:a16="http://schemas.microsoft.com/office/drawing/2014/main" id="{5B1BD938-38AE-4CC8-AC44-85E6DF9C0F1C}"/>
              </a:ext>
            </a:extLst>
          </p:cNvPr>
          <p:cNvPicPr>
            <a:picLocks noChangeAspect="1"/>
          </p:cNvPicPr>
          <p:nvPr/>
        </p:nvPicPr>
        <p:blipFill>
          <a:blip r:embed="rId4"/>
          <a:stretch>
            <a:fillRect/>
          </a:stretch>
        </p:blipFill>
        <p:spPr>
          <a:xfrm>
            <a:off x="4598632" y="4977179"/>
            <a:ext cx="1887267" cy="1800788"/>
          </a:xfrm>
          <a:prstGeom prst="rect">
            <a:avLst/>
          </a:prstGeom>
        </p:spPr>
      </p:pic>
      <p:sp>
        <p:nvSpPr>
          <p:cNvPr id="10" name="CuadroTexto 9">
            <a:extLst>
              <a:ext uri="{FF2B5EF4-FFF2-40B4-BE49-F238E27FC236}">
                <a16:creationId xmlns:a16="http://schemas.microsoft.com/office/drawing/2014/main" id="{00D91B31-A6D1-4A86-AD86-C36076FF0152}"/>
              </a:ext>
            </a:extLst>
          </p:cNvPr>
          <p:cNvSpPr txBox="1"/>
          <p:nvPr/>
        </p:nvSpPr>
        <p:spPr>
          <a:xfrm rot="20666247">
            <a:off x="5481660" y="6330198"/>
            <a:ext cx="1388522" cy="369332"/>
          </a:xfrm>
          <a:prstGeom prst="rect">
            <a:avLst/>
          </a:prstGeom>
          <a:noFill/>
        </p:spPr>
        <p:txBody>
          <a:bodyPr wrap="none" rtlCol="0">
            <a:spAutoFit/>
          </a:bodyPr>
          <a:lstStyle/>
          <a:p>
            <a:r>
              <a:rPr lang="es-MX" b="1" dirty="0" err="1"/>
              <a:t>lanzaAgua</a:t>
            </a:r>
            <a:r>
              <a:rPr lang="es-MX" b="1" dirty="0"/>
              <a:t>()</a:t>
            </a:r>
          </a:p>
        </p:txBody>
      </p:sp>
      <p:sp>
        <p:nvSpPr>
          <p:cNvPr id="3" name="Marcador de contenido 2">
            <a:extLst>
              <a:ext uri="{FF2B5EF4-FFF2-40B4-BE49-F238E27FC236}">
                <a16:creationId xmlns:a16="http://schemas.microsoft.com/office/drawing/2014/main" id="{9C76FB29-6FC2-4BB4-B5AF-D45E09528491}"/>
              </a:ext>
            </a:extLst>
          </p:cNvPr>
          <p:cNvSpPr>
            <a:spLocks noGrp="1"/>
          </p:cNvSpPr>
          <p:nvPr>
            <p:ph idx="1"/>
          </p:nvPr>
        </p:nvSpPr>
        <p:spPr>
          <a:xfrm>
            <a:off x="933574" y="1658967"/>
            <a:ext cx="11688697" cy="4023360"/>
          </a:xfrm>
        </p:spPr>
        <p:txBody>
          <a:bodyPr/>
          <a:lstStyle/>
          <a:p>
            <a:r>
              <a:rPr lang="es-MX" dirty="0"/>
              <a:t>¿Qué pasa si se quiere reemplazar el cañón de humo por un  lanza misiles? </a:t>
            </a:r>
          </a:p>
          <a:p>
            <a:r>
              <a:rPr lang="es-MX" dirty="0"/>
              <a:t>¿lanza agua?</a:t>
            </a:r>
          </a:p>
          <a:p>
            <a:r>
              <a:rPr lang="es-MX" dirty="0"/>
              <a:t>¿lanza llamas?</a:t>
            </a:r>
          </a:p>
        </p:txBody>
      </p:sp>
      <p:sp>
        <p:nvSpPr>
          <p:cNvPr id="11" name="CuadroTexto 10">
            <a:extLst>
              <a:ext uri="{FF2B5EF4-FFF2-40B4-BE49-F238E27FC236}">
                <a16:creationId xmlns:a16="http://schemas.microsoft.com/office/drawing/2014/main" id="{93BDC988-FD08-40A2-9A01-49F8B9EED961}"/>
              </a:ext>
            </a:extLst>
          </p:cNvPr>
          <p:cNvSpPr txBox="1"/>
          <p:nvPr/>
        </p:nvSpPr>
        <p:spPr>
          <a:xfrm>
            <a:off x="6675120" y="2130552"/>
            <a:ext cx="5212080" cy="1200329"/>
          </a:xfrm>
          <a:prstGeom prst="rect">
            <a:avLst/>
          </a:prstGeom>
          <a:noFill/>
        </p:spPr>
        <p:txBody>
          <a:bodyPr wrap="square" rtlCol="0">
            <a:spAutoFit/>
          </a:bodyPr>
          <a:lstStyle/>
          <a:p>
            <a:r>
              <a:rPr lang="es-MX" dirty="0"/>
              <a:t>Las empresas que hacen el lanza llamas, el lanza misiles y el lanza agua se niegan rotundamente a cambiar el nombre de su método y el método que conoce tu tanque sólo es </a:t>
            </a:r>
            <a:r>
              <a:rPr lang="es-MX" b="1" dirty="0"/>
              <a:t>disparar() </a:t>
            </a:r>
            <a:r>
              <a:rPr lang="es-MX" dirty="0"/>
              <a:t>¿cómo lo resuelves?</a:t>
            </a:r>
          </a:p>
        </p:txBody>
      </p:sp>
      <p:pic>
        <p:nvPicPr>
          <p:cNvPr id="14" name="Imagen 13">
            <a:extLst>
              <a:ext uri="{FF2B5EF4-FFF2-40B4-BE49-F238E27FC236}">
                <a16:creationId xmlns:a16="http://schemas.microsoft.com/office/drawing/2014/main" id="{D4001AF9-F304-48B2-897F-4BCAD81A9597}"/>
              </a:ext>
            </a:extLst>
          </p:cNvPr>
          <p:cNvPicPr>
            <a:picLocks noChangeAspect="1"/>
          </p:cNvPicPr>
          <p:nvPr/>
        </p:nvPicPr>
        <p:blipFill>
          <a:blip r:embed="rId5"/>
          <a:stretch>
            <a:fillRect/>
          </a:stretch>
        </p:blipFill>
        <p:spPr>
          <a:xfrm>
            <a:off x="7544722" y="3524918"/>
            <a:ext cx="3406435" cy="3231160"/>
          </a:xfrm>
          <a:prstGeom prst="rect">
            <a:avLst/>
          </a:prstGeom>
        </p:spPr>
      </p:pic>
    </p:spTree>
    <p:extLst>
      <p:ext uri="{BB962C8B-B14F-4D97-AF65-F5344CB8AC3E}">
        <p14:creationId xmlns:p14="http://schemas.microsoft.com/office/powerpoint/2010/main" val="92289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FC89A4-7789-4F6E-9F6B-D662535F0FAF}"/>
              </a:ext>
            </a:extLst>
          </p:cNvPr>
          <p:cNvSpPr>
            <a:spLocks noGrp="1"/>
          </p:cNvSpPr>
          <p:nvPr>
            <p:ph type="title"/>
          </p:nvPr>
        </p:nvSpPr>
        <p:spPr/>
        <p:txBody>
          <a:bodyPr/>
          <a:lstStyle/>
          <a:p>
            <a:r>
              <a:rPr lang="es-MX" dirty="0"/>
              <a:t>Ejemplo</a:t>
            </a:r>
          </a:p>
        </p:txBody>
      </p:sp>
      <p:sp>
        <p:nvSpPr>
          <p:cNvPr id="3" name="Marcador de contenido 2">
            <a:extLst>
              <a:ext uri="{FF2B5EF4-FFF2-40B4-BE49-F238E27FC236}">
                <a16:creationId xmlns:a16="http://schemas.microsoft.com/office/drawing/2014/main" id="{BA68E7A9-85FC-4D79-A347-47D21056C3B8}"/>
              </a:ext>
            </a:extLst>
          </p:cNvPr>
          <p:cNvSpPr>
            <a:spLocks noGrp="1"/>
          </p:cNvSpPr>
          <p:nvPr>
            <p:ph idx="1"/>
          </p:nvPr>
        </p:nvSpPr>
        <p:spPr>
          <a:xfrm>
            <a:off x="1024128" y="2286000"/>
            <a:ext cx="9720073" cy="4023360"/>
          </a:xfrm>
        </p:spPr>
        <p:txBody>
          <a:bodyPr>
            <a:normAutofit fontScale="92500" lnSpcReduction="20000"/>
          </a:bodyPr>
          <a:lstStyle/>
          <a:p>
            <a:r>
              <a:rPr lang="es-MX" dirty="0"/>
              <a:t>¿Problemas encontrados?</a:t>
            </a:r>
          </a:p>
          <a:p>
            <a:endParaRPr lang="es-MX" dirty="0"/>
          </a:p>
          <a:p>
            <a:pPr lvl="1"/>
            <a:r>
              <a:rPr lang="es-MX" sz="2400" dirty="0"/>
              <a:t>Hay muchas condiciones (</a:t>
            </a:r>
            <a:r>
              <a:rPr lang="es-MX" sz="2400" dirty="0" err="1"/>
              <a:t>if’s</a:t>
            </a:r>
            <a:r>
              <a:rPr lang="es-MX" sz="2400" dirty="0"/>
              <a:t>) en el código! Un nuevo </a:t>
            </a:r>
            <a:r>
              <a:rPr lang="es-MX" sz="2400" dirty="0" err="1"/>
              <a:t>if</a:t>
            </a:r>
            <a:r>
              <a:rPr lang="es-MX" sz="2400" dirty="0"/>
              <a:t> cada que quiera agregar un arma de otro proveedor.  (difícil mantener el código)</a:t>
            </a:r>
          </a:p>
          <a:p>
            <a:pPr lvl="1"/>
            <a:endParaRPr lang="es-MX" sz="2400" dirty="0"/>
          </a:p>
          <a:p>
            <a:pPr lvl="1"/>
            <a:r>
              <a:rPr lang="es-MX" sz="2400" dirty="0"/>
              <a:t>Complejidad. Sucediera lo mismo con otros métodos del Tanque como: </a:t>
            </a:r>
            <a:r>
              <a:rPr lang="es-MX" sz="2400" b="1" dirty="0" err="1"/>
              <a:t>calibrarArma</a:t>
            </a:r>
            <a:r>
              <a:rPr lang="es-MX" sz="2400" b="1" dirty="0"/>
              <a:t>()</a:t>
            </a:r>
            <a:r>
              <a:rPr lang="es-MX" sz="2400" dirty="0"/>
              <a:t>, </a:t>
            </a:r>
            <a:r>
              <a:rPr lang="es-MX" sz="2400" b="1" dirty="0" err="1"/>
              <a:t>recargarArma</a:t>
            </a:r>
            <a:r>
              <a:rPr lang="es-MX" sz="2400" b="1" dirty="0"/>
              <a:t>()</a:t>
            </a:r>
            <a:r>
              <a:rPr lang="es-MX" sz="2400" dirty="0"/>
              <a:t>, </a:t>
            </a:r>
            <a:r>
              <a:rPr lang="es-MX" sz="2400" b="1" dirty="0" err="1"/>
              <a:t>positionarArma</a:t>
            </a:r>
            <a:r>
              <a:rPr lang="es-MX" sz="2400" b="1" dirty="0"/>
              <a:t>()</a:t>
            </a:r>
            <a:r>
              <a:rPr lang="es-MX" sz="2400" dirty="0"/>
              <a:t>, etc. Sería un código difícil de mantener porque cada proveedor lo haría diferente y tu tanque tendría que saber qué método específico llamar según el fabricante (más condiciones)</a:t>
            </a:r>
          </a:p>
          <a:p>
            <a:pPr lvl="1"/>
            <a:endParaRPr lang="es-MX" sz="2400" dirty="0"/>
          </a:p>
          <a:p>
            <a:pPr lvl="1"/>
            <a:r>
              <a:rPr lang="es-MX" sz="2400" dirty="0"/>
              <a:t>Fácil cometer errores que “maten” el sistema completo. Si me equivoco en alguna parte al modificar el tanque, entonces ya nada funciona. Imagina si es un sistema muy grande lo que pasaría!!!</a:t>
            </a:r>
          </a:p>
          <a:p>
            <a:pPr lvl="1"/>
            <a:endParaRPr lang="es-MX" sz="2400" dirty="0"/>
          </a:p>
          <a:p>
            <a:pPr lvl="1"/>
            <a:endParaRPr lang="es-MX" sz="2400" dirty="0"/>
          </a:p>
          <a:p>
            <a:pPr lvl="1"/>
            <a:endParaRPr lang="es-MX" sz="2400" dirty="0"/>
          </a:p>
        </p:txBody>
      </p:sp>
    </p:spTree>
    <p:extLst>
      <p:ext uri="{BB962C8B-B14F-4D97-AF65-F5344CB8AC3E}">
        <p14:creationId xmlns:p14="http://schemas.microsoft.com/office/powerpoint/2010/main" val="447774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9EA60E-A8DC-478B-BE81-3E95C8465045}"/>
              </a:ext>
            </a:extLst>
          </p:cNvPr>
          <p:cNvSpPr>
            <a:spLocks noGrp="1"/>
          </p:cNvSpPr>
          <p:nvPr>
            <p:ph type="title"/>
          </p:nvPr>
        </p:nvSpPr>
        <p:spPr/>
        <p:txBody>
          <a:bodyPr/>
          <a:lstStyle/>
          <a:p>
            <a:r>
              <a:rPr lang="es-MX" dirty="0"/>
              <a:t>Ejemplo</a:t>
            </a:r>
          </a:p>
        </p:txBody>
      </p:sp>
      <p:sp>
        <p:nvSpPr>
          <p:cNvPr id="15" name="Marcador de contenido 14">
            <a:extLst>
              <a:ext uri="{FF2B5EF4-FFF2-40B4-BE49-F238E27FC236}">
                <a16:creationId xmlns:a16="http://schemas.microsoft.com/office/drawing/2014/main" id="{D2635625-3883-4C9E-BD63-6C4563C7A58F}"/>
              </a:ext>
            </a:extLst>
          </p:cNvPr>
          <p:cNvSpPr>
            <a:spLocks noGrp="1"/>
          </p:cNvSpPr>
          <p:nvPr>
            <p:ph idx="1"/>
          </p:nvPr>
        </p:nvSpPr>
        <p:spPr>
          <a:xfrm>
            <a:off x="1024128" y="2286000"/>
            <a:ext cx="9985248" cy="4398264"/>
          </a:xfrm>
        </p:spPr>
        <p:txBody>
          <a:bodyPr>
            <a:normAutofit fontScale="92500" lnSpcReduction="20000"/>
          </a:bodyPr>
          <a:lstStyle/>
          <a:p>
            <a:r>
              <a:rPr lang="es-MX" dirty="0"/>
              <a:t>Solución:</a:t>
            </a:r>
          </a:p>
          <a:p>
            <a:pPr lvl="1"/>
            <a:r>
              <a:rPr lang="es-MX" dirty="0"/>
              <a:t>Crear una </a:t>
            </a:r>
            <a:r>
              <a:rPr lang="es-MX" b="1" dirty="0"/>
              <a:t>interfaz </a:t>
            </a:r>
            <a:r>
              <a:rPr lang="es-MX" dirty="0"/>
              <a:t>común en la que se tengan los métodos comunes. En el ejemplo del tanque, una </a:t>
            </a:r>
            <a:r>
              <a:rPr lang="es-MX" b="1" dirty="0"/>
              <a:t>interfaz</a:t>
            </a:r>
            <a:r>
              <a:rPr lang="es-MX" dirty="0"/>
              <a:t> que tenga el método </a:t>
            </a:r>
            <a:r>
              <a:rPr lang="es-MX" b="1" dirty="0" err="1"/>
              <a:t>fire</a:t>
            </a:r>
            <a:r>
              <a:rPr lang="es-MX" b="1" dirty="0"/>
              <a:t>()</a:t>
            </a:r>
          </a:p>
          <a:p>
            <a:pPr lvl="2"/>
            <a:r>
              <a:rPr lang="es-MX" dirty="0"/>
              <a:t>Interfaz. Piensa en la interfaz gráfica para hacer pedidos en </a:t>
            </a:r>
            <a:r>
              <a:rPr lang="es-MX" dirty="0" err="1"/>
              <a:t>uber-eats</a:t>
            </a:r>
            <a:r>
              <a:rPr lang="es-MX" dirty="0"/>
              <a:t>; básicamente sirve para poder colocar determinada información: qué platillo quieres, de qué precio es, qué cantidad quieres, etc. Esta interfaz te permite hacer tu pedido y sólo eso; todo el proceso está oculto. Así bien, una interfaz es una “fachada” para realizar un proceso. En el caso del tanque, la fachada permite ejecutar el método </a:t>
            </a:r>
            <a:r>
              <a:rPr lang="es-MX" b="1" dirty="0" err="1"/>
              <a:t>fire</a:t>
            </a:r>
            <a:r>
              <a:rPr lang="es-MX" b="1" dirty="0"/>
              <a:t>() </a:t>
            </a:r>
            <a:r>
              <a:rPr lang="es-MX" dirty="0"/>
              <a:t>que sabemos que es diferente para cada arma</a:t>
            </a:r>
            <a:endParaRPr lang="es-MX" b="1" dirty="0"/>
          </a:p>
          <a:p>
            <a:pPr lvl="2"/>
            <a:endParaRPr lang="es-MX" b="1" dirty="0"/>
          </a:p>
          <a:p>
            <a:pPr lvl="1"/>
            <a:r>
              <a:rPr lang="es-MX" dirty="0"/>
              <a:t>E</a:t>
            </a:r>
            <a:r>
              <a:rPr lang="es-MX" b="1" dirty="0"/>
              <a:t>ncapsular</a:t>
            </a:r>
            <a:r>
              <a:rPr lang="es-MX" dirty="0"/>
              <a:t> el comportamiento externo (una clase para cada uno)</a:t>
            </a:r>
          </a:p>
          <a:p>
            <a:pPr marL="128016" lvl="1" indent="0">
              <a:buNone/>
            </a:pPr>
            <a:endParaRPr lang="es-MX" dirty="0"/>
          </a:p>
          <a:p>
            <a:pPr lvl="1"/>
            <a:endParaRPr lang="es-MX" dirty="0"/>
          </a:p>
          <a:p>
            <a:pPr lvl="1"/>
            <a:r>
              <a:rPr lang="es-MX" dirty="0"/>
              <a:t>Usar </a:t>
            </a:r>
            <a:r>
              <a:rPr lang="es-MX" b="1" dirty="0"/>
              <a:t>siempre </a:t>
            </a:r>
            <a:r>
              <a:rPr lang="es-MX" dirty="0"/>
              <a:t>la interfaz para realizar pedidos (aún cuando sepas que vas a pedir en </a:t>
            </a:r>
            <a:r>
              <a:rPr lang="es-MX" dirty="0" err="1"/>
              <a:t>ElTacoGuapo</a:t>
            </a:r>
            <a:r>
              <a:rPr lang="es-MX" dirty="0"/>
              <a:t>). Piensa en esto: vas a realizar un pedido que incluye Hamburguesas, Donas y Pozole. Qué te conviene más, llamar a cada establecimiento por separado y que te atiendan 3 personas diferentes preguntándote 3 cosas diferentes? O es mejor tener una misma interfaz para pedir los 3 productos?</a:t>
            </a:r>
          </a:p>
          <a:p>
            <a:pPr lvl="1"/>
            <a:endParaRPr lang="es-MX" dirty="0"/>
          </a:p>
          <a:p>
            <a:pPr lvl="1"/>
            <a:endParaRPr lang="es-MX" dirty="0"/>
          </a:p>
          <a:p>
            <a:pPr lvl="1"/>
            <a:r>
              <a:rPr lang="es-MX" dirty="0"/>
              <a:t>Forzar a todos las clases a que implementen dicho método (de forma obligatoria) –lo veremos más adelante esta sesión- </a:t>
            </a:r>
          </a:p>
          <a:p>
            <a:pPr lvl="1"/>
            <a:endParaRPr lang="es-MX" dirty="0"/>
          </a:p>
        </p:txBody>
      </p:sp>
    </p:spTree>
    <p:extLst>
      <p:ext uri="{BB962C8B-B14F-4D97-AF65-F5344CB8AC3E}">
        <p14:creationId xmlns:p14="http://schemas.microsoft.com/office/powerpoint/2010/main" val="1164238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n 22">
            <a:extLst>
              <a:ext uri="{FF2B5EF4-FFF2-40B4-BE49-F238E27FC236}">
                <a16:creationId xmlns:a16="http://schemas.microsoft.com/office/drawing/2014/main" id="{EC05B641-E1DC-4663-8C78-A0C0FE3E3AAA}"/>
              </a:ext>
            </a:extLst>
          </p:cNvPr>
          <p:cNvPicPr>
            <a:picLocks noChangeAspect="1"/>
          </p:cNvPicPr>
          <p:nvPr/>
        </p:nvPicPr>
        <p:blipFill>
          <a:blip r:embed="rId2"/>
          <a:stretch>
            <a:fillRect/>
          </a:stretch>
        </p:blipFill>
        <p:spPr>
          <a:xfrm>
            <a:off x="6046788" y="2498854"/>
            <a:ext cx="6145212" cy="2635569"/>
          </a:xfrm>
          <a:prstGeom prst="rect">
            <a:avLst/>
          </a:prstGeom>
        </p:spPr>
      </p:pic>
      <p:sp>
        <p:nvSpPr>
          <p:cNvPr id="2" name="Título 1">
            <a:extLst>
              <a:ext uri="{FF2B5EF4-FFF2-40B4-BE49-F238E27FC236}">
                <a16:creationId xmlns:a16="http://schemas.microsoft.com/office/drawing/2014/main" id="{5238F8DE-66F0-48A3-8854-25AFE01A8065}"/>
              </a:ext>
            </a:extLst>
          </p:cNvPr>
          <p:cNvSpPr>
            <a:spLocks noGrp="1"/>
          </p:cNvSpPr>
          <p:nvPr>
            <p:ph type="title"/>
          </p:nvPr>
        </p:nvSpPr>
        <p:spPr/>
        <p:txBody>
          <a:bodyPr/>
          <a:lstStyle/>
          <a:p>
            <a:r>
              <a:rPr lang="es-MX" dirty="0"/>
              <a:t>Ejemplo</a:t>
            </a:r>
          </a:p>
        </p:txBody>
      </p:sp>
      <p:pic>
        <p:nvPicPr>
          <p:cNvPr id="4" name="Imagen 3">
            <a:extLst>
              <a:ext uri="{FF2B5EF4-FFF2-40B4-BE49-F238E27FC236}">
                <a16:creationId xmlns:a16="http://schemas.microsoft.com/office/drawing/2014/main" id="{DFF894B4-61A4-459B-A42E-4C93E29B98D1}"/>
              </a:ext>
            </a:extLst>
          </p:cNvPr>
          <p:cNvPicPr>
            <a:picLocks noChangeAspect="1"/>
          </p:cNvPicPr>
          <p:nvPr/>
        </p:nvPicPr>
        <p:blipFill>
          <a:blip r:embed="rId3"/>
          <a:stretch>
            <a:fillRect/>
          </a:stretch>
        </p:blipFill>
        <p:spPr>
          <a:xfrm>
            <a:off x="1128873" y="2167829"/>
            <a:ext cx="1853372" cy="1187316"/>
          </a:xfrm>
          <a:prstGeom prst="rect">
            <a:avLst/>
          </a:prstGeom>
        </p:spPr>
      </p:pic>
      <p:sp>
        <p:nvSpPr>
          <p:cNvPr id="5" name="CuadroTexto 4">
            <a:extLst>
              <a:ext uri="{FF2B5EF4-FFF2-40B4-BE49-F238E27FC236}">
                <a16:creationId xmlns:a16="http://schemas.microsoft.com/office/drawing/2014/main" id="{1B1B78A7-1B7B-4F20-8A83-2F0E1137B863}"/>
              </a:ext>
            </a:extLst>
          </p:cNvPr>
          <p:cNvSpPr txBox="1"/>
          <p:nvPr/>
        </p:nvSpPr>
        <p:spPr>
          <a:xfrm>
            <a:off x="3547872" y="2576821"/>
            <a:ext cx="3952685" cy="369332"/>
          </a:xfrm>
          <a:prstGeom prst="rect">
            <a:avLst/>
          </a:prstGeom>
          <a:noFill/>
        </p:spPr>
        <p:txBody>
          <a:bodyPr wrap="none" rtlCol="0">
            <a:spAutoFit/>
          </a:bodyPr>
          <a:lstStyle/>
          <a:p>
            <a:r>
              <a:rPr lang="es-MX" dirty="0"/>
              <a:t>Crear una interfaz para hacer “pedidos”</a:t>
            </a:r>
          </a:p>
        </p:txBody>
      </p:sp>
      <p:cxnSp>
        <p:nvCxnSpPr>
          <p:cNvPr id="7" name="Conector recto de flecha 6">
            <a:extLst>
              <a:ext uri="{FF2B5EF4-FFF2-40B4-BE49-F238E27FC236}">
                <a16:creationId xmlns:a16="http://schemas.microsoft.com/office/drawing/2014/main" id="{B970AB02-9FCD-4FBA-837D-C744B17530D9}"/>
              </a:ext>
            </a:extLst>
          </p:cNvPr>
          <p:cNvCxnSpPr>
            <a:cxnSpLocks/>
            <a:stCxn id="4" idx="3"/>
            <a:endCxn id="5" idx="1"/>
          </p:cNvCxnSpPr>
          <p:nvPr/>
        </p:nvCxnSpPr>
        <p:spPr>
          <a:xfrm>
            <a:off x="2982245" y="2761487"/>
            <a:ext cx="56562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8" name="Imagen 7">
            <a:extLst>
              <a:ext uri="{FF2B5EF4-FFF2-40B4-BE49-F238E27FC236}">
                <a16:creationId xmlns:a16="http://schemas.microsoft.com/office/drawing/2014/main" id="{1B1D3370-D678-4CDC-B997-DB5BEF2A5292}"/>
              </a:ext>
            </a:extLst>
          </p:cNvPr>
          <p:cNvPicPr>
            <a:picLocks noChangeAspect="1"/>
          </p:cNvPicPr>
          <p:nvPr/>
        </p:nvPicPr>
        <p:blipFill>
          <a:blip r:embed="rId4"/>
          <a:stretch>
            <a:fillRect/>
          </a:stretch>
        </p:blipFill>
        <p:spPr>
          <a:xfrm>
            <a:off x="8066184" y="2235717"/>
            <a:ext cx="1923088" cy="1051540"/>
          </a:xfrm>
          <a:prstGeom prst="rect">
            <a:avLst/>
          </a:prstGeom>
        </p:spPr>
      </p:pic>
      <p:cxnSp>
        <p:nvCxnSpPr>
          <p:cNvPr id="12" name="Conector recto de flecha 11">
            <a:extLst>
              <a:ext uri="{FF2B5EF4-FFF2-40B4-BE49-F238E27FC236}">
                <a16:creationId xmlns:a16="http://schemas.microsoft.com/office/drawing/2014/main" id="{F1B90239-10EC-4293-8268-20C2D9329443}"/>
              </a:ext>
            </a:extLst>
          </p:cNvPr>
          <p:cNvCxnSpPr>
            <a:cxnSpLocks/>
            <a:stCxn id="5" idx="3"/>
            <a:endCxn id="8" idx="1"/>
          </p:cNvCxnSpPr>
          <p:nvPr/>
        </p:nvCxnSpPr>
        <p:spPr>
          <a:xfrm>
            <a:off x="7500557" y="2761487"/>
            <a:ext cx="56562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ángulo 16">
            <a:extLst>
              <a:ext uri="{FF2B5EF4-FFF2-40B4-BE49-F238E27FC236}">
                <a16:creationId xmlns:a16="http://schemas.microsoft.com/office/drawing/2014/main" id="{F76DE0D8-8724-4464-A7E0-355F8FE5AF3D}"/>
              </a:ext>
            </a:extLst>
          </p:cNvPr>
          <p:cNvSpPr/>
          <p:nvPr/>
        </p:nvSpPr>
        <p:spPr>
          <a:xfrm>
            <a:off x="7370009" y="5811119"/>
            <a:ext cx="3498770" cy="923330"/>
          </a:xfrm>
          <a:prstGeom prst="rect">
            <a:avLst/>
          </a:prstGeom>
        </p:spPr>
        <p:txBody>
          <a:bodyPr wrap="square">
            <a:spAutoFit/>
          </a:bodyPr>
          <a:lstStyle/>
          <a:p>
            <a:pPr lvl="1"/>
            <a:r>
              <a:rPr lang="es-MX" dirty="0"/>
              <a:t>Crear clases que </a:t>
            </a:r>
            <a:r>
              <a:rPr lang="es-MX" b="1" dirty="0"/>
              <a:t>encapsulen</a:t>
            </a:r>
            <a:r>
              <a:rPr lang="es-MX" dirty="0"/>
              <a:t> el comportamiento externo e implementen la interfaz común </a:t>
            </a:r>
          </a:p>
        </p:txBody>
      </p:sp>
      <p:cxnSp>
        <p:nvCxnSpPr>
          <p:cNvPr id="21" name="Conector recto de flecha 20">
            <a:extLst>
              <a:ext uri="{FF2B5EF4-FFF2-40B4-BE49-F238E27FC236}">
                <a16:creationId xmlns:a16="http://schemas.microsoft.com/office/drawing/2014/main" id="{1FD76577-BA8A-4A44-B256-F5B486C8E31E}"/>
              </a:ext>
            </a:extLst>
          </p:cNvPr>
          <p:cNvCxnSpPr>
            <a:cxnSpLocks/>
            <a:stCxn id="17" idx="0"/>
            <a:endCxn id="23" idx="2"/>
          </p:cNvCxnSpPr>
          <p:nvPr/>
        </p:nvCxnSpPr>
        <p:spPr>
          <a:xfrm flipV="1">
            <a:off x="9119394" y="5134423"/>
            <a:ext cx="0" cy="6766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7" name="Imagen 26">
            <a:extLst>
              <a:ext uri="{FF2B5EF4-FFF2-40B4-BE49-F238E27FC236}">
                <a16:creationId xmlns:a16="http://schemas.microsoft.com/office/drawing/2014/main" id="{A4C59EB6-BFFC-4595-A7A1-AEE4DDC48DD2}"/>
              </a:ext>
            </a:extLst>
          </p:cNvPr>
          <p:cNvPicPr>
            <a:picLocks noChangeAspect="1"/>
          </p:cNvPicPr>
          <p:nvPr/>
        </p:nvPicPr>
        <p:blipFill>
          <a:blip r:embed="rId5"/>
          <a:stretch>
            <a:fillRect/>
          </a:stretch>
        </p:blipFill>
        <p:spPr>
          <a:xfrm>
            <a:off x="755622" y="2167829"/>
            <a:ext cx="2218658" cy="1254394"/>
          </a:xfrm>
          <a:prstGeom prst="rect">
            <a:avLst/>
          </a:prstGeom>
        </p:spPr>
      </p:pic>
      <p:sp>
        <p:nvSpPr>
          <p:cNvPr id="28" name="CuadroTexto 27">
            <a:extLst>
              <a:ext uri="{FF2B5EF4-FFF2-40B4-BE49-F238E27FC236}">
                <a16:creationId xmlns:a16="http://schemas.microsoft.com/office/drawing/2014/main" id="{5FEEC799-E30F-494E-B475-73FAA4A0746E}"/>
              </a:ext>
            </a:extLst>
          </p:cNvPr>
          <p:cNvSpPr txBox="1"/>
          <p:nvPr/>
        </p:nvSpPr>
        <p:spPr>
          <a:xfrm>
            <a:off x="0" y="4429125"/>
            <a:ext cx="3743325" cy="646331"/>
          </a:xfrm>
          <a:prstGeom prst="rect">
            <a:avLst/>
          </a:prstGeom>
          <a:noFill/>
        </p:spPr>
        <p:txBody>
          <a:bodyPr wrap="square" rtlCol="0">
            <a:spAutoFit/>
          </a:bodyPr>
          <a:lstStyle/>
          <a:p>
            <a:pPr algn="ctr"/>
            <a:r>
              <a:rPr lang="es-MX" dirty="0"/>
              <a:t>Usar siempre la interfaz para hacer “pedidos”</a:t>
            </a:r>
          </a:p>
        </p:txBody>
      </p:sp>
      <p:cxnSp>
        <p:nvCxnSpPr>
          <p:cNvPr id="30" name="Conector recto de flecha 29">
            <a:extLst>
              <a:ext uri="{FF2B5EF4-FFF2-40B4-BE49-F238E27FC236}">
                <a16:creationId xmlns:a16="http://schemas.microsoft.com/office/drawing/2014/main" id="{5A9D07F5-9BE8-4581-B484-8369EDC5EA5B}"/>
              </a:ext>
            </a:extLst>
          </p:cNvPr>
          <p:cNvCxnSpPr>
            <a:cxnSpLocks/>
            <a:stCxn id="28" idx="0"/>
            <a:endCxn id="27" idx="2"/>
          </p:cNvCxnSpPr>
          <p:nvPr/>
        </p:nvCxnSpPr>
        <p:spPr>
          <a:xfrm flipH="1" flipV="1">
            <a:off x="1864951" y="3422223"/>
            <a:ext cx="6712" cy="10069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47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par>
                                <p:cTn id="14" presetID="22" presetClass="entr" presetSubtype="4"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down)">
                                      <p:cBhvr>
                                        <p:cTn id="21" dur="500"/>
                                        <p:tgtEl>
                                          <p:spTgt spid="17"/>
                                        </p:tgtEl>
                                      </p:cBhvr>
                                    </p:animEffect>
                                  </p:childTnLst>
                                </p:cTn>
                              </p:par>
                              <p:par>
                                <p:cTn id="22" presetID="22" presetClass="entr" presetSubtype="4"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par>
                                <p:cTn id="25" presetID="22" presetClass="entr" presetSubtype="4"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down)">
                                      <p:cBhvr>
                                        <p:cTn id="32" dur="500"/>
                                        <p:tgtEl>
                                          <p:spTgt spid="27"/>
                                        </p:tgtEl>
                                      </p:cBhvr>
                                    </p:animEffect>
                                  </p:childTnLst>
                                </p:cTn>
                              </p:par>
                              <p:par>
                                <p:cTn id="33" presetID="22" presetClass="entr" presetSubtype="4"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down)">
                                      <p:cBhvr>
                                        <p:cTn id="35" dur="500"/>
                                        <p:tgtEl>
                                          <p:spTgt spid="30"/>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down)">
                                      <p:cBhvr>
                                        <p:cTn id="3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F00479-A2BC-4C25-B2AF-2F5A7BC992DE}"/>
              </a:ext>
            </a:extLst>
          </p:cNvPr>
          <p:cNvSpPr>
            <a:spLocks noGrp="1"/>
          </p:cNvSpPr>
          <p:nvPr>
            <p:ph type="title"/>
          </p:nvPr>
        </p:nvSpPr>
        <p:spPr/>
        <p:txBody>
          <a:bodyPr/>
          <a:lstStyle/>
          <a:p>
            <a:r>
              <a:rPr lang="es-MX" dirty="0"/>
              <a:t>Ejemplo</a:t>
            </a:r>
          </a:p>
        </p:txBody>
      </p:sp>
      <p:sp>
        <p:nvSpPr>
          <p:cNvPr id="3" name="Marcador de contenido 2">
            <a:extLst>
              <a:ext uri="{FF2B5EF4-FFF2-40B4-BE49-F238E27FC236}">
                <a16:creationId xmlns:a16="http://schemas.microsoft.com/office/drawing/2014/main" id="{55E7A443-3EEC-479F-B775-937BCEB9E6E6}"/>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F5964103-7AE6-40B9-B678-2E8164D6E2FF}"/>
              </a:ext>
            </a:extLst>
          </p:cNvPr>
          <p:cNvPicPr>
            <a:picLocks noChangeAspect="1"/>
          </p:cNvPicPr>
          <p:nvPr/>
        </p:nvPicPr>
        <p:blipFill>
          <a:blip r:embed="rId2"/>
          <a:stretch>
            <a:fillRect/>
          </a:stretch>
        </p:blipFill>
        <p:spPr>
          <a:xfrm>
            <a:off x="3687468" y="251184"/>
            <a:ext cx="7056732" cy="6355631"/>
          </a:xfrm>
          <a:prstGeom prst="rect">
            <a:avLst/>
          </a:prstGeom>
        </p:spPr>
      </p:pic>
    </p:spTree>
    <p:extLst>
      <p:ext uri="{BB962C8B-B14F-4D97-AF65-F5344CB8AC3E}">
        <p14:creationId xmlns:p14="http://schemas.microsoft.com/office/powerpoint/2010/main" val="3359959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E1E7B3-3C35-4D77-8325-F1DE65DD4E23}"/>
              </a:ext>
            </a:extLst>
          </p:cNvPr>
          <p:cNvSpPr>
            <a:spLocks noGrp="1"/>
          </p:cNvSpPr>
          <p:nvPr>
            <p:ph type="title"/>
          </p:nvPr>
        </p:nvSpPr>
        <p:spPr/>
        <p:txBody>
          <a:bodyPr/>
          <a:lstStyle/>
          <a:p>
            <a:r>
              <a:rPr lang="es-MX" dirty="0"/>
              <a:t>Métodos virtuales puros</a:t>
            </a:r>
          </a:p>
        </p:txBody>
      </p:sp>
      <p:sp>
        <p:nvSpPr>
          <p:cNvPr id="3" name="Marcador de contenido 2">
            <a:extLst>
              <a:ext uri="{FF2B5EF4-FFF2-40B4-BE49-F238E27FC236}">
                <a16:creationId xmlns:a16="http://schemas.microsoft.com/office/drawing/2014/main" id="{9D23E061-2FD7-4277-AC25-680E86B2D37F}"/>
              </a:ext>
            </a:extLst>
          </p:cNvPr>
          <p:cNvSpPr>
            <a:spLocks noGrp="1"/>
          </p:cNvSpPr>
          <p:nvPr>
            <p:ph idx="1"/>
          </p:nvPr>
        </p:nvSpPr>
        <p:spPr/>
        <p:txBody>
          <a:bodyPr/>
          <a:lstStyle/>
          <a:p>
            <a:r>
              <a:rPr lang="es-MX" dirty="0"/>
              <a:t>Te diste cuenta que el método </a:t>
            </a:r>
            <a:r>
              <a:rPr lang="es-MX" dirty="0" err="1"/>
              <a:t>fire</a:t>
            </a:r>
            <a:r>
              <a:rPr lang="es-MX" dirty="0"/>
              <a:t>() de la interfaz (</a:t>
            </a:r>
            <a:r>
              <a:rPr lang="es-MX" dirty="0" err="1"/>
              <a:t>GunInterface</a:t>
            </a:r>
            <a:r>
              <a:rPr lang="es-MX" dirty="0"/>
              <a:t>) es un método que no debería tener implementación? </a:t>
            </a:r>
          </a:p>
          <a:p>
            <a:pPr lvl="1"/>
            <a:endParaRPr lang="es-MX" dirty="0"/>
          </a:p>
          <a:p>
            <a:pPr lvl="1"/>
            <a:r>
              <a:rPr lang="es-MX" dirty="0"/>
              <a:t>No se necesita que esté implementado porque la implementación es de los hijos</a:t>
            </a:r>
          </a:p>
          <a:p>
            <a:pPr lvl="1"/>
            <a:endParaRPr lang="es-MX" dirty="0"/>
          </a:p>
          <a:p>
            <a:pPr lvl="1"/>
            <a:r>
              <a:rPr lang="es-MX" dirty="0"/>
              <a:t>Es un método que sólo define comportamiento </a:t>
            </a:r>
            <a:r>
              <a:rPr lang="es-MX" b="1" dirty="0"/>
              <a:t>abstracto</a:t>
            </a:r>
            <a:r>
              <a:rPr lang="es-MX" dirty="0"/>
              <a:t> (qué es lo que se debe de hacer, pero no cómo hacerlo – sirve para generalizar un comportamiento)</a:t>
            </a:r>
          </a:p>
          <a:p>
            <a:pPr lvl="1"/>
            <a:endParaRPr lang="es-MX" dirty="0"/>
          </a:p>
          <a:p>
            <a:r>
              <a:rPr lang="es-MX" dirty="0"/>
              <a:t>Para indicarle al compilador que es un método abstracto se utiliza la palabra reservada virtual (como en </a:t>
            </a:r>
            <a:r>
              <a:rPr lang="es-MX" dirty="0" err="1"/>
              <a:t>overriding</a:t>
            </a:r>
            <a:r>
              <a:rPr lang="es-MX" dirty="0"/>
              <a:t>, pero para indicar que no hay implementación se iguala a cero)</a:t>
            </a:r>
          </a:p>
        </p:txBody>
      </p:sp>
      <p:pic>
        <p:nvPicPr>
          <p:cNvPr id="4" name="Imagen 3">
            <a:extLst>
              <a:ext uri="{FF2B5EF4-FFF2-40B4-BE49-F238E27FC236}">
                <a16:creationId xmlns:a16="http://schemas.microsoft.com/office/drawing/2014/main" id="{12BA4EBF-B66F-464B-99C1-024AB8460E74}"/>
              </a:ext>
            </a:extLst>
          </p:cNvPr>
          <p:cNvPicPr>
            <a:picLocks noChangeAspect="1"/>
          </p:cNvPicPr>
          <p:nvPr/>
        </p:nvPicPr>
        <p:blipFill>
          <a:blip r:embed="rId2"/>
          <a:stretch>
            <a:fillRect/>
          </a:stretch>
        </p:blipFill>
        <p:spPr>
          <a:xfrm>
            <a:off x="3643689" y="5985805"/>
            <a:ext cx="3485959" cy="414995"/>
          </a:xfrm>
          <a:prstGeom prst="rect">
            <a:avLst/>
          </a:prstGeom>
        </p:spPr>
      </p:pic>
    </p:spTree>
    <p:extLst>
      <p:ext uri="{BB962C8B-B14F-4D97-AF65-F5344CB8AC3E}">
        <p14:creationId xmlns:p14="http://schemas.microsoft.com/office/powerpoint/2010/main" val="49961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B5F049-6654-4FB4-A9FB-3E5991D310FD}"/>
              </a:ext>
            </a:extLst>
          </p:cNvPr>
          <p:cNvSpPr>
            <a:spLocks noGrp="1"/>
          </p:cNvSpPr>
          <p:nvPr>
            <p:ph type="title"/>
          </p:nvPr>
        </p:nvSpPr>
        <p:spPr/>
        <p:txBody>
          <a:bodyPr/>
          <a:lstStyle/>
          <a:p>
            <a:r>
              <a:rPr lang="es-MX" dirty="0"/>
              <a:t>Clases Abstractas</a:t>
            </a:r>
          </a:p>
        </p:txBody>
      </p:sp>
      <p:sp>
        <p:nvSpPr>
          <p:cNvPr id="3" name="Marcador de contenido 2">
            <a:extLst>
              <a:ext uri="{FF2B5EF4-FFF2-40B4-BE49-F238E27FC236}">
                <a16:creationId xmlns:a16="http://schemas.microsoft.com/office/drawing/2014/main" id="{538DB084-1E72-43B6-BAA2-E52184AD40CB}"/>
              </a:ext>
            </a:extLst>
          </p:cNvPr>
          <p:cNvSpPr>
            <a:spLocks noGrp="1"/>
          </p:cNvSpPr>
          <p:nvPr>
            <p:ph idx="1"/>
          </p:nvPr>
        </p:nvSpPr>
        <p:spPr>
          <a:xfrm>
            <a:off x="821803" y="1932972"/>
            <a:ext cx="10451939" cy="4925028"/>
          </a:xfrm>
        </p:spPr>
        <p:txBody>
          <a:bodyPr>
            <a:normAutofit/>
          </a:bodyPr>
          <a:lstStyle/>
          <a:p>
            <a:pPr lvl="1"/>
            <a:r>
              <a:rPr lang="es-MX" sz="2400" dirty="0"/>
              <a:t>Son clases que permiten crear otras clases (características o comportamiento)</a:t>
            </a:r>
          </a:p>
          <a:p>
            <a:pPr lvl="1"/>
            <a:endParaRPr lang="es-MX" sz="2400" dirty="0"/>
          </a:p>
          <a:p>
            <a:pPr lvl="1"/>
            <a:r>
              <a:rPr lang="es-MX" sz="2400" dirty="0"/>
              <a:t>Son clases que al menos tienen un método virtual puro</a:t>
            </a:r>
          </a:p>
          <a:p>
            <a:pPr lvl="1"/>
            <a:endParaRPr lang="es-MX" sz="2400" dirty="0"/>
          </a:p>
          <a:p>
            <a:pPr lvl="1"/>
            <a:r>
              <a:rPr lang="es-MX" sz="2400" dirty="0"/>
              <a:t>Son clases que pueden proveer de comportamiento predefinido a sus clases herederas</a:t>
            </a:r>
          </a:p>
          <a:p>
            <a:pPr lvl="1"/>
            <a:endParaRPr lang="es-MX" sz="2400" dirty="0"/>
          </a:p>
          <a:p>
            <a:pPr lvl="1"/>
            <a:r>
              <a:rPr lang="es-MX" sz="2400" dirty="0"/>
              <a:t>Son clases que NO PUEDEN SER INSTANCIADAS</a:t>
            </a:r>
          </a:p>
          <a:p>
            <a:pPr lvl="1"/>
            <a:endParaRPr lang="es-MX" sz="2400" dirty="0"/>
          </a:p>
          <a:p>
            <a:pPr lvl="1"/>
            <a:r>
              <a:rPr lang="es-MX" sz="2400" dirty="0"/>
              <a:t>Las clases que heredan de una clase abstracta están </a:t>
            </a:r>
            <a:r>
              <a:rPr lang="es-MX" sz="2400" b="1" dirty="0"/>
              <a:t>“obligadas” </a:t>
            </a:r>
            <a:r>
              <a:rPr lang="es-MX" sz="2400" dirty="0"/>
              <a:t>a implementar los métodos virtuales puros de la clase base</a:t>
            </a:r>
          </a:p>
          <a:p>
            <a:pPr lvl="2"/>
            <a:r>
              <a:rPr lang="es-MX" sz="1800" dirty="0"/>
              <a:t>Si no implementan todos los métodos virtuales puros, entonces se convierten en clases abstractas</a:t>
            </a:r>
          </a:p>
        </p:txBody>
      </p:sp>
    </p:spTree>
    <p:extLst>
      <p:ext uri="{BB962C8B-B14F-4D97-AF65-F5344CB8AC3E}">
        <p14:creationId xmlns:p14="http://schemas.microsoft.com/office/powerpoint/2010/main" val="4087746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338</TotalTime>
  <Words>656</Words>
  <Application>Microsoft Macintosh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Tw Cen MT</vt:lpstr>
      <vt:lpstr>Tw Cen MT Condensed</vt:lpstr>
      <vt:lpstr>Wingdings 3</vt:lpstr>
      <vt:lpstr>Integral</vt:lpstr>
      <vt:lpstr>PowerPoint Presentation</vt:lpstr>
      <vt:lpstr>Ejemplo</vt:lpstr>
      <vt:lpstr>Ejemplo</vt:lpstr>
      <vt:lpstr>Ejemplo</vt:lpstr>
      <vt:lpstr>Ejemplo</vt:lpstr>
      <vt:lpstr>Ejemplo</vt:lpstr>
      <vt:lpstr>Ejemplo</vt:lpstr>
      <vt:lpstr>Métodos virtuales puros</vt:lpstr>
      <vt:lpstr>Clases Abstractas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Ariel Lucien García Gamboa</dc:creator>
  <cp:lastModifiedBy>Ana Paula Katsuda Zalce</cp:lastModifiedBy>
  <cp:revision>21</cp:revision>
  <dcterms:created xsi:type="dcterms:W3CDTF">2021-05-28T00:36:21Z</dcterms:created>
  <dcterms:modified xsi:type="dcterms:W3CDTF">2021-06-04T17:56:23Z</dcterms:modified>
</cp:coreProperties>
</file>