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6" r:id="rId6"/>
    <p:sldId id="268" r:id="rId7"/>
    <p:sldId id="269" r:id="rId8"/>
    <p:sldId id="271" r:id="rId9"/>
    <p:sldId id="270" r:id="rId10"/>
    <p:sldId id="260" r:id="rId11"/>
    <p:sldId id="267" r:id="rId12"/>
    <p:sldId id="262" r:id="rId13"/>
    <p:sldId id="263" r:id="rId14"/>
    <p:sldId id="264"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1"/>
          <p:cNvSpPr>
            <a:spLocks noGrp="1"/>
          </p:cNvSpPr>
          <p:nvPr>
            <p:ph type="title"/>
          </p:nvPr>
        </p:nvSpPr>
        <p:spPr/>
        <p:txBody>
          <a:bodyPr vert="horz" wrap="square" lIns="91440" tIns="45720" rIns="91440" bIns="45720" anchor="ctr"/>
          <a:p>
            <a:r>
              <a:rPr lang="zh-CN" altLang="en-US" dirty="0"/>
              <a:t>调试逆向</a:t>
            </a:r>
            <a:endParaRPr lang="zh-CN" altLang="en-US" dirty="0"/>
          </a:p>
        </p:txBody>
      </p:sp>
      <p:sp>
        <p:nvSpPr>
          <p:cNvPr id="2051" name="内容占位符 2"/>
          <p:cNvSpPr>
            <a:spLocks noGrp="1"/>
          </p:cNvSpPr>
          <p:nvPr>
            <p:ph idx="1"/>
          </p:nvPr>
        </p:nvSpPr>
        <p:spPr>
          <a:xfrm>
            <a:off x="1990725" y="1700213"/>
            <a:ext cx="8229600" cy="4527550"/>
          </a:xfrm>
        </p:spPr>
        <p:txBody>
          <a:bodyPr vert="horz" wrap="square" lIns="91440" tIns="45720" rIns="91440" bIns="45720" anchor="t"/>
          <a:p>
            <a:r>
              <a:rPr lang="zh-CN" altLang="en-US" dirty="0">
                <a:latin typeface="华文新魏" panose="02010800040101010101" pitchFamily="2" charset="-122"/>
              </a:rPr>
              <a:t>在软件开发的过程中，程序员会使用一些调试工具，以便高效地找出软件中存在的错误。</a:t>
            </a:r>
            <a:endParaRPr lang="en-US" altLang="zh-CN" dirty="0">
              <a:latin typeface="华文新魏" panose="02010800040101010101" pitchFamily="2" charset="-122"/>
            </a:endParaRPr>
          </a:p>
          <a:p>
            <a:r>
              <a:rPr lang="zh-CN" altLang="en-US" dirty="0">
                <a:latin typeface="华文新魏" panose="02010800040101010101" pitchFamily="2" charset="-122"/>
              </a:rPr>
              <a:t>而在逆向分析领域，分析者也会利用相关的调试工具来分析软件的行为并验证分析结果。</a:t>
            </a:r>
            <a:endParaRPr lang="en-US" altLang="zh-CN" dirty="0">
              <a:latin typeface="华文新魏" panose="02010800040101010101" pitchFamily="2" charset="-122"/>
            </a:endParaRPr>
          </a:p>
          <a:p>
            <a:r>
              <a:rPr lang="zh-CN" altLang="en-US" dirty="0">
                <a:latin typeface="华文新魏" panose="02010800040101010101" pitchFamily="2" charset="-122"/>
              </a:rPr>
              <a:t>由于操作系统都会提供完善的调试接口，所以利用各类调试工具可以非常方便灵活地观察和控制目标软件。</a:t>
            </a:r>
            <a:endParaRPr lang="en-US" altLang="zh-CN" dirty="0">
              <a:latin typeface="华文新魏" panose="02010800040101010101" pitchFamily="2" charset="-122"/>
            </a:endParaRPr>
          </a:p>
          <a:p>
            <a:r>
              <a:rPr lang="zh-CN" altLang="en-US" dirty="0">
                <a:latin typeface="华文新魏" panose="02010800040101010101" pitchFamily="2" charset="-122"/>
              </a:rPr>
              <a:t>在使用调试工具分析程序的过程中，程序会按调试者的意愿以指令为单位执行。</a:t>
            </a:r>
            <a:endParaRPr lang="zh-CN" altLang="en-US"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1">
                                            <p:txEl>
                                              <p:charRg st="0" end="40"/>
                                            </p:txEl>
                                          </p:spTgt>
                                        </p:tgtEl>
                                        <p:attrNameLst>
                                          <p:attrName>style.visibility</p:attrName>
                                        </p:attrNameLst>
                                      </p:cBhvr>
                                      <p:to>
                                        <p:strVal val="visible"/>
                                      </p:to>
                                    </p:set>
                                    <p:animEffect transition="in" filter="wipe(down)">
                                      <p:cBhvr>
                                        <p:cTn id="7" dur="580">
                                          <p:stCondLst>
                                            <p:cond delay="0"/>
                                          </p:stCondLst>
                                        </p:cTn>
                                        <p:tgtEl>
                                          <p:spTgt spid="2051">
                                            <p:txEl>
                                              <p:charRg st="0" end="40"/>
                                            </p:txEl>
                                          </p:spTgt>
                                        </p:tgtEl>
                                      </p:cBhvr>
                                    </p:animEffect>
                                    <p:anim calcmode="lin" valueType="num">
                                      <p:cBhvr>
                                        <p:cTn id="8" dur="1822" tmFilter="0,0; 0.14,0.36; 0.43,0.73; 0.71,0.91; 1.0,1.0">
                                          <p:stCondLst>
                                            <p:cond delay="0"/>
                                          </p:stCondLst>
                                        </p:cTn>
                                        <p:tgtEl>
                                          <p:spTgt spid="2051">
                                            <p:txEl>
                                              <p:charRg st="0" end="4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1">
                                            <p:txEl>
                                              <p:charRg st="0" end="40"/>
                                            </p:txEl>
                                          </p:spTgt>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2051">
                                            <p:txEl>
                                              <p:charRg st="0" end="40"/>
                                            </p:txEl>
                                          </p:spTgt>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2051">
                                            <p:txEl>
                                              <p:charRg st="0" end="40"/>
                                            </p:txEl>
                                          </p:spTgt>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2051">
                                            <p:txEl>
                                              <p:charRg st="0" end="40"/>
                                            </p:txEl>
                                          </p:spTgt>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2051">
                                            <p:txEl>
                                              <p:charRg st="0" end="40"/>
                                            </p:txEl>
                                          </p:spTgt>
                                        </p:tgtEl>
                                      </p:cBhvr>
                                      <p:to x="100000" y="60000"/>
                                    </p:animScale>
                                    <p:animScale>
                                      <p:cBhvr>
                                        <p:cTn id="14" dur="166" decel="50000">
                                          <p:stCondLst>
                                            <p:cond delay="676"/>
                                          </p:stCondLst>
                                        </p:cTn>
                                        <p:tgtEl>
                                          <p:spTgt spid="2051">
                                            <p:txEl>
                                              <p:charRg st="0" end="40"/>
                                            </p:txEl>
                                          </p:spTgt>
                                        </p:tgtEl>
                                      </p:cBhvr>
                                      <p:to x="100000" y="100000"/>
                                    </p:animScale>
                                    <p:animScale>
                                      <p:cBhvr>
                                        <p:cTn id="15" dur="26">
                                          <p:stCondLst>
                                            <p:cond delay="1312"/>
                                          </p:stCondLst>
                                        </p:cTn>
                                        <p:tgtEl>
                                          <p:spTgt spid="2051">
                                            <p:txEl>
                                              <p:charRg st="0" end="40"/>
                                            </p:txEl>
                                          </p:spTgt>
                                        </p:tgtEl>
                                      </p:cBhvr>
                                      <p:to x="100000" y="80000"/>
                                    </p:animScale>
                                    <p:animScale>
                                      <p:cBhvr>
                                        <p:cTn id="16" dur="166" decel="50000">
                                          <p:stCondLst>
                                            <p:cond delay="1338"/>
                                          </p:stCondLst>
                                        </p:cTn>
                                        <p:tgtEl>
                                          <p:spTgt spid="2051">
                                            <p:txEl>
                                              <p:charRg st="0" end="40"/>
                                            </p:txEl>
                                          </p:spTgt>
                                        </p:tgtEl>
                                      </p:cBhvr>
                                      <p:to x="100000" y="100000"/>
                                    </p:animScale>
                                    <p:animScale>
                                      <p:cBhvr>
                                        <p:cTn id="17" dur="26">
                                          <p:stCondLst>
                                            <p:cond delay="1642"/>
                                          </p:stCondLst>
                                        </p:cTn>
                                        <p:tgtEl>
                                          <p:spTgt spid="2051">
                                            <p:txEl>
                                              <p:charRg st="0" end="40"/>
                                            </p:txEl>
                                          </p:spTgt>
                                        </p:tgtEl>
                                      </p:cBhvr>
                                      <p:to x="100000" y="90000"/>
                                    </p:animScale>
                                    <p:animScale>
                                      <p:cBhvr>
                                        <p:cTn id="18" dur="166" decel="50000">
                                          <p:stCondLst>
                                            <p:cond delay="1668"/>
                                          </p:stCondLst>
                                        </p:cTn>
                                        <p:tgtEl>
                                          <p:spTgt spid="2051">
                                            <p:txEl>
                                              <p:charRg st="0" end="40"/>
                                            </p:txEl>
                                          </p:spTgt>
                                        </p:tgtEl>
                                      </p:cBhvr>
                                      <p:to x="100000" y="100000"/>
                                    </p:animScale>
                                    <p:animScale>
                                      <p:cBhvr>
                                        <p:cTn id="19" dur="26">
                                          <p:stCondLst>
                                            <p:cond delay="1808"/>
                                          </p:stCondLst>
                                        </p:cTn>
                                        <p:tgtEl>
                                          <p:spTgt spid="2051">
                                            <p:txEl>
                                              <p:charRg st="0" end="40"/>
                                            </p:txEl>
                                          </p:spTgt>
                                        </p:tgtEl>
                                      </p:cBhvr>
                                      <p:to x="100000" y="95000"/>
                                    </p:animScale>
                                    <p:animScale>
                                      <p:cBhvr>
                                        <p:cTn id="20" dur="166" decel="50000">
                                          <p:stCondLst>
                                            <p:cond delay="1834"/>
                                          </p:stCondLst>
                                        </p:cTn>
                                        <p:tgtEl>
                                          <p:spTgt spid="2051">
                                            <p:txEl>
                                              <p:charRg st="0" end="4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051">
                                            <p:txEl>
                                              <p:charRg st="40" end="80"/>
                                            </p:txEl>
                                          </p:spTgt>
                                        </p:tgtEl>
                                        <p:attrNameLst>
                                          <p:attrName>style.visibility</p:attrName>
                                        </p:attrNameLst>
                                      </p:cBhvr>
                                      <p:to>
                                        <p:strVal val="visible"/>
                                      </p:to>
                                    </p:set>
                                    <p:animEffect transition="in" filter="wipe(down)">
                                      <p:cBhvr>
                                        <p:cTn id="25" dur="580">
                                          <p:stCondLst>
                                            <p:cond delay="0"/>
                                          </p:stCondLst>
                                        </p:cTn>
                                        <p:tgtEl>
                                          <p:spTgt spid="2051">
                                            <p:txEl>
                                              <p:charRg st="40" end="80"/>
                                            </p:txEl>
                                          </p:spTgt>
                                        </p:tgtEl>
                                      </p:cBhvr>
                                    </p:animEffect>
                                    <p:anim calcmode="lin" valueType="num">
                                      <p:cBhvr>
                                        <p:cTn id="26" dur="1822" tmFilter="0,0; 0.14,0.36; 0.43,0.73; 0.71,0.91; 1.0,1.0">
                                          <p:stCondLst>
                                            <p:cond delay="0"/>
                                          </p:stCondLst>
                                        </p:cTn>
                                        <p:tgtEl>
                                          <p:spTgt spid="2051">
                                            <p:txEl>
                                              <p:charRg st="40" end="8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51">
                                            <p:txEl>
                                              <p:charRg st="40" end="80"/>
                                            </p:txEl>
                                          </p:spTgt>
                                        </p:tgtEl>
                                        <p:attrNameLst>
                                          <p:attrName>ppt_y</p:attrName>
                                        </p:attrNameLst>
                                      </p:cBhvr>
                                      <p:tavLst>
                                        <p:tav tm="0" fmla="#ppt_y-sin(pi*$)/3">
                                          <p:val>
                                            <p:fltVal val="0.500000"/>
                                          </p:val>
                                        </p:tav>
                                        <p:tav tm="100000">
                                          <p:val>
                                            <p:fltVal val="1.000000"/>
                                          </p:val>
                                        </p:tav>
                                      </p:tavLst>
                                    </p:anim>
                                    <p:anim calcmode="lin" valueType="num">
                                      <p:cBhvr>
                                        <p:cTn id="28" dur="664" tmFilter="0, 0; 0.125,0.2665; 0.25,0.4; 0.375,0.465; 0.5,0.5;  0.625,0.535; 0.75,0.6; 0.875,0.7335; 1,1">
                                          <p:stCondLst>
                                            <p:cond delay="664"/>
                                          </p:stCondLst>
                                        </p:cTn>
                                        <p:tgtEl>
                                          <p:spTgt spid="2051">
                                            <p:txEl>
                                              <p:charRg st="40" end="80"/>
                                            </p:txEl>
                                          </p:spTgt>
                                        </p:tgtEl>
                                        <p:attrNameLst>
                                          <p:attrName>ppt_y</p:attrName>
                                        </p:attrNameLst>
                                      </p:cBhvr>
                                      <p:tavLst>
                                        <p:tav tm="0" fmla="#ppt_y-sin(pi*$)/9">
                                          <p:val>
                                            <p:fltVal val="0.000000"/>
                                          </p:val>
                                        </p:tav>
                                        <p:tav tm="100000">
                                          <p:val>
                                            <p:fltVal val="1.000000"/>
                                          </p:val>
                                        </p:tav>
                                      </p:tavLst>
                                    </p:anim>
                                    <p:anim calcmode="lin" valueType="num">
                                      <p:cBhvr>
                                        <p:cTn id="29" dur="332" tmFilter="0, 0; 0.125,0.2665; 0.25,0.4; 0.375,0.465; 0.5,0.5;  0.625,0.535; 0.75,0.6; 0.875,0.7335; 1,1">
                                          <p:stCondLst>
                                            <p:cond delay="1324"/>
                                          </p:stCondLst>
                                        </p:cTn>
                                        <p:tgtEl>
                                          <p:spTgt spid="2051">
                                            <p:txEl>
                                              <p:charRg st="40" end="80"/>
                                            </p:txEl>
                                          </p:spTgt>
                                        </p:tgtEl>
                                        <p:attrNameLst>
                                          <p:attrName>ppt_y</p:attrName>
                                        </p:attrNameLst>
                                      </p:cBhvr>
                                      <p:tavLst>
                                        <p:tav tm="0" fmla="#ppt_y-sin(pi*$)/27">
                                          <p:val>
                                            <p:fltVal val="0.000000"/>
                                          </p:val>
                                        </p:tav>
                                        <p:tav tm="100000">
                                          <p:val>
                                            <p:fltVal val="1.000000"/>
                                          </p:val>
                                        </p:tav>
                                      </p:tavLst>
                                    </p:anim>
                                    <p:anim calcmode="lin" valueType="num">
                                      <p:cBhvr>
                                        <p:cTn id="30" dur="164" tmFilter="0, 0; 0.125,0.2665; 0.25,0.4; 0.375,0.465; 0.5,0.5;  0.625,0.535; 0.75,0.6; 0.875,0.7335; 1,1">
                                          <p:stCondLst>
                                            <p:cond delay="1656"/>
                                          </p:stCondLst>
                                        </p:cTn>
                                        <p:tgtEl>
                                          <p:spTgt spid="2051">
                                            <p:txEl>
                                              <p:charRg st="40" end="80"/>
                                            </p:txEl>
                                          </p:spTgt>
                                        </p:tgtEl>
                                        <p:attrNameLst>
                                          <p:attrName>ppt_y</p:attrName>
                                        </p:attrNameLst>
                                      </p:cBhvr>
                                      <p:tavLst>
                                        <p:tav tm="0" fmla="#ppt_y-sin(pi*$)/81">
                                          <p:val>
                                            <p:fltVal val="0.000000"/>
                                          </p:val>
                                        </p:tav>
                                        <p:tav tm="100000">
                                          <p:val>
                                            <p:fltVal val="1.000000"/>
                                          </p:val>
                                        </p:tav>
                                      </p:tavLst>
                                    </p:anim>
                                    <p:animScale>
                                      <p:cBhvr>
                                        <p:cTn id="31" dur="26">
                                          <p:stCondLst>
                                            <p:cond delay="650"/>
                                          </p:stCondLst>
                                        </p:cTn>
                                        <p:tgtEl>
                                          <p:spTgt spid="2051">
                                            <p:txEl>
                                              <p:charRg st="40" end="80"/>
                                            </p:txEl>
                                          </p:spTgt>
                                        </p:tgtEl>
                                      </p:cBhvr>
                                      <p:to x="100000" y="60000"/>
                                    </p:animScale>
                                    <p:animScale>
                                      <p:cBhvr>
                                        <p:cTn id="32" dur="166" decel="50000">
                                          <p:stCondLst>
                                            <p:cond delay="676"/>
                                          </p:stCondLst>
                                        </p:cTn>
                                        <p:tgtEl>
                                          <p:spTgt spid="2051">
                                            <p:txEl>
                                              <p:charRg st="40" end="80"/>
                                            </p:txEl>
                                          </p:spTgt>
                                        </p:tgtEl>
                                      </p:cBhvr>
                                      <p:to x="100000" y="100000"/>
                                    </p:animScale>
                                    <p:animScale>
                                      <p:cBhvr>
                                        <p:cTn id="33" dur="26">
                                          <p:stCondLst>
                                            <p:cond delay="1312"/>
                                          </p:stCondLst>
                                        </p:cTn>
                                        <p:tgtEl>
                                          <p:spTgt spid="2051">
                                            <p:txEl>
                                              <p:charRg st="40" end="80"/>
                                            </p:txEl>
                                          </p:spTgt>
                                        </p:tgtEl>
                                      </p:cBhvr>
                                      <p:to x="100000" y="80000"/>
                                    </p:animScale>
                                    <p:animScale>
                                      <p:cBhvr>
                                        <p:cTn id="34" dur="166" decel="50000">
                                          <p:stCondLst>
                                            <p:cond delay="1338"/>
                                          </p:stCondLst>
                                        </p:cTn>
                                        <p:tgtEl>
                                          <p:spTgt spid="2051">
                                            <p:txEl>
                                              <p:charRg st="40" end="80"/>
                                            </p:txEl>
                                          </p:spTgt>
                                        </p:tgtEl>
                                      </p:cBhvr>
                                      <p:to x="100000" y="100000"/>
                                    </p:animScale>
                                    <p:animScale>
                                      <p:cBhvr>
                                        <p:cTn id="35" dur="26">
                                          <p:stCondLst>
                                            <p:cond delay="1642"/>
                                          </p:stCondLst>
                                        </p:cTn>
                                        <p:tgtEl>
                                          <p:spTgt spid="2051">
                                            <p:txEl>
                                              <p:charRg st="40" end="80"/>
                                            </p:txEl>
                                          </p:spTgt>
                                        </p:tgtEl>
                                      </p:cBhvr>
                                      <p:to x="100000" y="90000"/>
                                    </p:animScale>
                                    <p:animScale>
                                      <p:cBhvr>
                                        <p:cTn id="36" dur="166" decel="50000">
                                          <p:stCondLst>
                                            <p:cond delay="1668"/>
                                          </p:stCondLst>
                                        </p:cTn>
                                        <p:tgtEl>
                                          <p:spTgt spid="2051">
                                            <p:txEl>
                                              <p:charRg st="40" end="80"/>
                                            </p:txEl>
                                          </p:spTgt>
                                        </p:tgtEl>
                                      </p:cBhvr>
                                      <p:to x="100000" y="100000"/>
                                    </p:animScale>
                                    <p:animScale>
                                      <p:cBhvr>
                                        <p:cTn id="37" dur="26">
                                          <p:stCondLst>
                                            <p:cond delay="1808"/>
                                          </p:stCondLst>
                                        </p:cTn>
                                        <p:tgtEl>
                                          <p:spTgt spid="2051">
                                            <p:txEl>
                                              <p:charRg st="40" end="80"/>
                                            </p:txEl>
                                          </p:spTgt>
                                        </p:tgtEl>
                                      </p:cBhvr>
                                      <p:to x="100000" y="95000"/>
                                    </p:animScale>
                                    <p:animScale>
                                      <p:cBhvr>
                                        <p:cTn id="38" dur="166" decel="50000">
                                          <p:stCondLst>
                                            <p:cond delay="1834"/>
                                          </p:stCondLst>
                                        </p:cTn>
                                        <p:tgtEl>
                                          <p:spTgt spid="2051">
                                            <p:txEl>
                                              <p:charRg st="40" end="8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051">
                                            <p:txEl>
                                              <p:charRg st="80" end="128"/>
                                            </p:txEl>
                                          </p:spTgt>
                                        </p:tgtEl>
                                        <p:attrNameLst>
                                          <p:attrName>style.visibility</p:attrName>
                                        </p:attrNameLst>
                                      </p:cBhvr>
                                      <p:to>
                                        <p:strVal val="visible"/>
                                      </p:to>
                                    </p:set>
                                    <p:animEffect transition="in" filter="wipe(down)">
                                      <p:cBhvr>
                                        <p:cTn id="43" dur="580">
                                          <p:stCondLst>
                                            <p:cond delay="0"/>
                                          </p:stCondLst>
                                        </p:cTn>
                                        <p:tgtEl>
                                          <p:spTgt spid="2051">
                                            <p:txEl>
                                              <p:charRg st="80" end="128"/>
                                            </p:txEl>
                                          </p:spTgt>
                                        </p:tgtEl>
                                      </p:cBhvr>
                                    </p:animEffect>
                                    <p:anim calcmode="lin" valueType="num">
                                      <p:cBhvr>
                                        <p:cTn id="44" dur="1822" tmFilter="0,0; 0.14,0.36; 0.43,0.73; 0.71,0.91; 1.0,1.0">
                                          <p:stCondLst>
                                            <p:cond delay="0"/>
                                          </p:stCondLst>
                                        </p:cTn>
                                        <p:tgtEl>
                                          <p:spTgt spid="2051">
                                            <p:txEl>
                                              <p:charRg st="80" end="128"/>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51">
                                            <p:txEl>
                                              <p:charRg st="80" end="128"/>
                                            </p:txEl>
                                          </p:spTgt>
                                        </p:tgtEl>
                                        <p:attrNameLst>
                                          <p:attrName>ppt_y</p:attrName>
                                        </p:attrNameLst>
                                      </p:cBhvr>
                                      <p:tavLst>
                                        <p:tav tm="0" fmla="#ppt_y-sin(pi*$)/3">
                                          <p:val>
                                            <p:fltVal val="0.500000"/>
                                          </p:val>
                                        </p:tav>
                                        <p:tav tm="100000">
                                          <p:val>
                                            <p:fltVal val="1.000000"/>
                                          </p:val>
                                        </p:tav>
                                      </p:tavLst>
                                    </p:anim>
                                    <p:anim calcmode="lin" valueType="num">
                                      <p:cBhvr>
                                        <p:cTn id="46" dur="664" tmFilter="0, 0; 0.125,0.2665; 0.25,0.4; 0.375,0.465; 0.5,0.5;  0.625,0.535; 0.75,0.6; 0.875,0.7335; 1,1">
                                          <p:stCondLst>
                                            <p:cond delay="664"/>
                                          </p:stCondLst>
                                        </p:cTn>
                                        <p:tgtEl>
                                          <p:spTgt spid="2051">
                                            <p:txEl>
                                              <p:charRg st="80" end="128"/>
                                            </p:txEl>
                                          </p:spTgt>
                                        </p:tgtEl>
                                        <p:attrNameLst>
                                          <p:attrName>ppt_y</p:attrName>
                                        </p:attrNameLst>
                                      </p:cBhvr>
                                      <p:tavLst>
                                        <p:tav tm="0" fmla="#ppt_y-sin(pi*$)/9">
                                          <p:val>
                                            <p:fltVal val="0.000000"/>
                                          </p:val>
                                        </p:tav>
                                        <p:tav tm="100000">
                                          <p:val>
                                            <p:fltVal val="1.000000"/>
                                          </p:val>
                                        </p:tav>
                                      </p:tavLst>
                                    </p:anim>
                                    <p:anim calcmode="lin" valueType="num">
                                      <p:cBhvr>
                                        <p:cTn id="47" dur="332" tmFilter="0, 0; 0.125,0.2665; 0.25,0.4; 0.375,0.465; 0.5,0.5;  0.625,0.535; 0.75,0.6; 0.875,0.7335; 1,1">
                                          <p:stCondLst>
                                            <p:cond delay="1324"/>
                                          </p:stCondLst>
                                        </p:cTn>
                                        <p:tgtEl>
                                          <p:spTgt spid="2051">
                                            <p:txEl>
                                              <p:charRg st="80" end="128"/>
                                            </p:txEl>
                                          </p:spTgt>
                                        </p:tgtEl>
                                        <p:attrNameLst>
                                          <p:attrName>ppt_y</p:attrName>
                                        </p:attrNameLst>
                                      </p:cBhvr>
                                      <p:tavLst>
                                        <p:tav tm="0" fmla="#ppt_y-sin(pi*$)/27">
                                          <p:val>
                                            <p:fltVal val="0.000000"/>
                                          </p:val>
                                        </p:tav>
                                        <p:tav tm="100000">
                                          <p:val>
                                            <p:fltVal val="1.000000"/>
                                          </p:val>
                                        </p:tav>
                                      </p:tavLst>
                                    </p:anim>
                                    <p:anim calcmode="lin" valueType="num">
                                      <p:cBhvr>
                                        <p:cTn id="48" dur="164" tmFilter="0, 0; 0.125,0.2665; 0.25,0.4; 0.375,0.465; 0.5,0.5;  0.625,0.535; 0.75,0.6; 0.875,0.7335; 1,1">
                                          <p:stCondLst>
                                            <p:cond delay="1656"/>
                                          </p:stCondLst>
                                        </p:cTn>
                                        <p:tgtEl>
                                          <p:spTgt spid="2051">
                                            <p:txEl>
                                              <p:charRg st="80" end="128"/>
                                            </p:txEl>
                                          </p:spTgt>
                                        </p:tgtEl>
                                        <p:attrNameLst>
                                          <p:attrName>ppt_y</p:attrName>
                                        </p:attrNameLst>
                                      </p:cBhvr>
                                      <p:tavLst>
                                        <p:tav tm="0" fmla="#ppt_y-sin(pi*$)/81">
                                          <p:val>
                                            <p:fltVal val="0.000000"/>
                                          </p:val>
                                        </p:tav>
                                        <p:tav tm="100000">
                                          <p:val>
                                            <p:fltVal val="1.000000"/>
                                          </p:val>
                                        </p:tav>
                                      </p:tavLst>
                                    </p:anim>
                                    <p:animScale>
                                      <p:cBhvr>
                                        <p:cTn id="49" dur="26">
                                          <p:stCondLst>
                                            <p:cond delay="650"/>
                                          </p:stCondLst>
                                        </p:cTn>
                                        <p:tgtEl>
                                          <p:spTgt spid="2051">
                                            <p:txEl>
                                              <p:charRg st="80" end="128"/>
                                            </p:txEl>
                                          </p:spTgt>
                                        </p:tgtEl>
                                      </p:cBhvr>
                                      <p:to x="100000" y="60000"/>
                                    </p:animScale>
                                    <p:animScale>
                                      <p:cBhvr>
                                        <p:cTn id="50" dur="166" decel="50000">
                                          <p:stCondLst>
                                            <p:cond delay="676"/>
                                          </p:stCondLst>
                                        </p:cTn>
                                        <p:tgtEl>
                                          <p:spTgt spid="2051">
                                            <p:txEl>
                                              <p:charRg st="80" end="128"/>
                                            </p:txEl>
                                          </p:spTgt>
                                        </p:tgtEl>
                                      </p:cBhvr>
                                      <p:to x="100000" y="100000"/>
                                    </p:animScale>
                                    <p:animScale>
                                      <p:cBhvr>
                                        <p:cTn id="51" dur="26">
                                          <p:stCondLst>
                                            <p:cond delay="1312"/>
                                          </p:stCondLst>
                                        </p:cTn>
                                        <p:tgtEl>
                                          <p:spTgt spid="2051">
                                            <p:txEl>
                                              <p:charRg st="80" end="128"/>
                                            </p:txEl>
                                          </p:spTgt>
                                        </p:tgtEl>
                                      </p:cBhvr>
                                      <p:to x="100000" y="80000"/>
                                    </p:animScale>
                                    <p:animScale>
                                      <p:cBhvr>
                                        <p:cTn id="52" dur="166" decel="50000">
                                          <p:stCondLst>
                                            <p:cond delay="1338"/>
                                          </p:stCondLst>
                                        </p:cTn>
                                        <p:tgtEl>
                                          <p:spTgt spid="2051">
                                            <p:txEl>
                                              <p:charRg st="80" end="128"/>
                                            </p:txEl>
                                          </p:spTgt>
                                        </p:tgtEl>
                                      </p:cBhvr>
                                      <p:to x="100000" y="100000"/>
                                    </p:animScale>
                                    <p:animScale>
                                      <p:cBhvr>
                                        <p:cTn id="53" dur="26">
                                          <p:stCondLst>
                                            <p:cond delay="1642"/>
                                          </p:stCondLst>
                                        </p:cTn>
                                        <p:tgtEl>
                                          <p:spTgt spid="2051">
                                            <p:txEl>
                                              <p:charRg st="80" end="128"/>
                                            </p:txEl>
                                          </p:spTgt>
                                        </p:tgtEl>
                                      </p:cBhvr>
                                      <p:to x="100000" y="90000"/>
                                    </p:animScale>
                                    <p:animScale>
                                      <p:cBhvr>
                                        <p:cTn id="54" dur="166" decel="50000">
                                          <p:stCondLst>
                                            <p:cond delay="1668"/>
                                          </p:stCondLst>
                                        </p:cTn>
                                        <p:tgtEl>
                                          <p:spTgt spid="2051">
                                            <p:txEl>
                                              <p:charRg st="80" end="128"/>
                                            </p:txEl>
                                          </p:spTgt>
                                        </p:tgtEl>
                                      </p:cBhvr>
                                      <p:to x="100000" y="100000"/>
                                    </p:animScale>
                                    <p:animScale>
                                      <p:cBhvr>
                                        <p:cTn id="55" dur="26">
                                          <p:stCondLst>
                                            <p:cond delay="1808"/>
                                          </p:stCondLst>
                                        </p:cTn>
                                        <p:tgtEl>
                                          <p:spTgt spid="2051">
                                            <p:txEl>
                                              <p:charRg st="80" end="128"/>
                                            </p:txEl>
                                          </p:spTgt>
                                        </p:tgtEl>
                                      </p:cBhvr>
                                      <p:to x="100000" y="95000"/>
                                    </p:animScale>
                                    <p:animScale>
                                      <p:cBhvr>
                                        <p:cTn id="56" dur="166" decel="50000">
                                          <p:stCondLst>
                                            <p:cond delay="1834"/>
                                          </p:stCondLst>
                                        </p:cTn>
                                        <p:tgtEl>
                                          <p:spTgt spid="2051">
                                            <p:txEl>
                                              <p:charRg st="80" end="128"/>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051">
                                            <p:txEl>
                                              <p:charRg st="128" end="164"/>
                                            </p:txEl>
                                          </p:spTgt>
                                        </p:tgtEl>
                                        <p:attrNameLst>
                                          <p:attrName>style.visibility</p:attrName>
                                        </p:attrNameLst>
                                      </p:cBhvr>
                                      <p:to>
                                        <p:strVal val="visible"/>
                                      </p:to>
                                    </p:set>
                                    <p:animEffect transition="in" filter="wipe(down)">
                                      <p:cBhvr>
                                        <p:cTn id="61" dur="580">
                                          <p:stCondLst>
                                            <p:cond delay="0"/>
                                          </p:stCondLst>
                                        </p:cTn>
                                        <p:tgtEl>
                                          <p:spTgt spid="2051">
                                            <p:txEl>
                                              <p:charRg st="128" end="164"/>
                                            </p:txEl>
                                          </p:spTgt>
                                        </p:tgtEl>
                                      </p:cBhvr>
                                    </p:animEffect>
                                    <p:anim calcmode="lin" valueType="num">
                                      <p:cBhvr>
                                        <p:cTn id="62" dur="1822" tmFilter="0,0; 0.14,0.36; 0.43,0.73; 0.71,0.91; 1.0,1.0">
                                          <p:stCondLst>
                                            <p:cond delay="0"/>
                                          </p:stCondLst>
                                        </p:cTn>
                                        <p:tgtEl>
                                          <p:spTgt spid="2051">
                                            <p:txEl>
                                              <p:charRg st="128" end="16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051">
                                            <p:txEl>
                                              <p:charRg st="128" end="164"/>
                                            </p:txEl>
                                          </p:spTgt>
                                        </p:tgtEl>
                                        <p:attrNameLst>
                                          <p:attrName>ppt_y</p:attrName>
                                        </p:attrNameLst>
                                      </p:cBhvr>
                                      <p:tavLst>
                                        <p:tav tm="0" fmla="#ppt_y-sin(pi*$)/3">
                                          <p:val>
                                            <p:fltVal val="0.500000"/>
                                          </p:val>
                                        </p:tav>
                                        <p:tav tm="100000">
                                          <p:val>
                                            <p:fltVal val="1.000000"/>
                                          </p:val>
                                        </p:tav>
                                      </p:tavLst>
                                    </p:anim>
                                    <p:anim calcmode="lin" valueType="num">
                                      <p:cBhvr>
                                        <p:cTn id="64" dur="664" tmFilter="0, 0; 0.125,0.2665; 0.25,0.4; 0.375,0.465; 0.5,0.5;  0.625,0.535; 0.75,0.6; 0.875,0.7335; 1,1">
                                          <p:stCondLst>
                                            <p:cond delay="664"/>
                                          </p:stCondLst>
                                        </p:cTn>
                                        <p:tgtEl>
                                          <p:spTgt spid="2051">
                                            <p:txEl>
                                              <p:charRg st="128" end="164"/>
                                            </p:txEl>
                                          </p:spTgt>
                                        </p:tgtEl>
                                        <p:attrNameLst>
                                          <p:attrName>ppt_y</p:attrName>
                                        </p:attrNameLst>
                                      </p:cBhvr>
                                      <p:tavLst>
                                        <p:tav tm="0" fmla="#ppt_y-sin(pi*$)/9">
                                          <p:val>
                                            <p:fltVal val="0.000000"/>
                                          </p:val>
                                        </p:tav>
                                        <p:tav tm="100000">
                                          <p:val>
                                            <p:fltVal val="1.000000"/>
                                          </p:val>
                                        </p:tav>
                                      </p:tavLst>
                                    </p:anim>
                                    <p:anim calcmode="lin" valueType="num">
                                      <p:cBhvr>
                                        <p:cTn id="65" dur="332" tmFilter="0, 0; 0.125,0.2665; 0.25,0.4; 0.375,0.465; 0.5,0.5;  0.625,0.535; 0.75,0.6; 0.875,0.7335; 1,1">
                                          <p:stCondLst>
                                            <p:cond delay="1324"/>
                                          </p:stCondLst>
                                        </p:cTn>
                                        <p:tgtEl>
                                          <p:spTgt spid="2051">
                                            <p:txEl>
                                              <p:charRg st="128" end="164"/>
                                            </p:txEl>
                                          </p:spTgt>
                                        </p:tgtEl>
                                        <p:attrNameLst>
                                          <p:attrName>ppt_y</p:attrName>
                                        </p:attrNameLst>
                                      </p:cBhvr>
                                      <p:tavLst>
                                        <p:tav tm="0" fmla="#ppt_y-sin(pi*$)/27">
                                          <p:val>
                                            <p:fltVal val="0.000000"/>
                                          </p:val>
                                        </p:tav>
                                        <p:tav tm="100000">
                                          <p:val>
                                            <p:fltVal val="1.000000"/>
                                          </p:val>
                                        </p:tav>
                                      </p:tavLst>
                                    </p:anim>
                                    <p:anim calcmode="lin" valueType="num">
                                      <p:cBhvr>
                                        <p:cTn id="66" dur="164" tmFilter="0, 0; 0.125,0.2665; 0.25,0.4; 0.375,0.465; 0.5,0.5;  0.625,0.535; 0.75,0.6; 0.875,0.7335; 1,1">
                                          <p:stCondLst>
                                            <p:cond delay="1656"/>
                                          </p:stCondLst>
                                        </p:cTn>
                                        <p:tgtEl>
                                          <p:spTgt spid="2051">
                                            <p:txEl>
                                              <p:charRg st="128" end="164"/>
                                            </p:txEl>
                                          </p:spTgt>
                                        </p:tgtEl>
                                        <p:attrNameLst>
                                          <p:attrName>ppt_y</p:attrName>
                                        </p:attrNameLst>
                                      </p:cBhvr>
                                      <p:tavLst>
                                        <p:tav tm="0" fmla="#ppt_y-sin(pi*$)/81">
                                          <p:val>
                                            <p:fltVal val="0.000000"/>
                                          </p:val>
                                        </p:tav>
                                        <p:tav tm="100000">
                                          <p:val>
                                            <p:fltVal val="1.000000"/>
                                          </p:val>
                                        </p:tav>
                                      </p:tavLst>
                                    </p:anim>
                                    <p:animScale>
                                      <p:cBhvr>
                                        <p:cTn id="67" dur="26">
                                          <p:stCondLst>
                                            <p:cond delay="650"/>
                                          </p:stCondLst>
                                        </p:cTn>
                                        <p:tgtEl>
                                          <p:spTgt spid="2051">
                                            <p:txEl>
                                              <p:charRg st="128" end="164"/>
                                            </p:txEl>
                                          </p:spTgt>
                                        </p:tgtEl>
                                      </p:cBhvr>
                                      <p:to x="100000" y="60000"/>
                                    </p:animScale>
                                    <p:animScale>
                                      <p:cBhvr>
                                        <p:cTn id="68" dur="166" decel="50000">
                                          <p:stCondLst>
                                            <p:cond delay="676"/>
                                          </p:stCondLst>
                                        </p:cTn>
                                        <p:tgtEl>
                                          <p:spTgt spid="2051">
                                            <p:txEl>
                                              <p:charRg st="128" end="164"/>
                                            </p:txEl>
                                          </p:spTgt>
                                        </p:tgtEl>
                                      </p:cBhvr>
                                      <p:to x="100000" y="100000"/>
                                    </p:animScale>
                                    <p:animScale>
                                      <p:cBhvr>
                                        <p:cTn id="69" dur="26">
                                          <p:stCondLst>
                                            <p:cond delay="1312"/>
                                          </p:stCondLst>
                                        </p:cTn>
                                        <p:tgtEl>
                                          <p:spTgt spid="2051">
                                            <p:txEl>
                                              <p:charRg st="128" end="164"/>
                                            </p:txEl>
                                          </p:spTgt>
                                        </p:tgtEl>
                                      </p:cBhvr>
                                      <p:to x="100000" y="80000"/>
                                    </p:animScale>
                                    <p:animScale>
                                      <p:cBhvr>
                                        <p:cTn id="70" dur="166" decel="50000">
                                          <p:stCondLst>
                                            <p:cond delay="1338"/>
                                          </p:stCondLst>
                                        </p:cTn>
                                        <p:tgtEl>
                                          <p:spTgt spid="2051">
                                            <p:txEl>
                                              <p:charRg st="128" end="164"/>
                                            </p:txEl>
                                          </p:spTgt>
                                        </p:tgtEl>
                                      </p:cBhvr>
                                      <p:to x="100000" y="100000"/>
                                    </p:animScale>
                                    <p:animScale>
                                      <p:cBhvr>
                                        <p:cTn id="71" dur="26">
                                          <p:stCondLst>
                                            <p:cond delay="1642"/>
                                          </p:stCondLst>
                                        </p:cTn>
                                        <p:tgtEl>
                                          <p:spTgt spid="2051">
                                            <p:txEl>
                                              <p:charRg st="128" end="164"/>
                                            </p:txEl>
                                          </p:spTgt>
                                        </p:tgtEl>
                                      </p:cBhvr>
                                      <p:to x="100000" y="90000"/>
                                    </p:animScale>
                                    <p:animScale>
                                      <p:cBhvr>
                                        <p:cTn id="72" dur="166" decel="50000">
                                          <p:stCondLst>
                                            <p:cond delay="1668"/>
                                          </p:stCondLst>
                                        </p:cTn>
                                        <p:tgtEl>
                                          <p:spTgt spid="2051">
                                            <p:txEl>
                                              <p:charRg st="128" end="164"/>
                                            </p:txEl>
                                          </p:spTgt>
                                        </p:tgtEl>
                                      </p:cBhvr>
                                      <p:to x="100000" y="100000"/>
                                    </p:animScale>
                                    <p:animScale>
                                      <p:cBhvr>
                                        <p:cTn id="73" dur="26">
                                          <p:stCondLst>
                                            <p:cond delay="1808"/>
                                          </p:stCondLst>
                                        </p:cTn>
                                        <p:tgtEl>
                                          <p:spTgt spid="2051">
                                            <p:txEl>
                                              <p:charRg st="128" end="164"/>
                                            </p:txEl>
                                          </p:spTgt>
                                        </p:tgtEl>
                                      </p:cBhvr>
                                      <p:to x="100000" y="95000"/>
                                    </p:animScale>
                                    <p:animScale>
                                      <p:cBhvr>
                                        <p:cTn id="74" dur="166" decel="50000">
                                          <p:stCondLst>
                                            <p:cond delay="1834"/>
                                          </p:stCondLst>
                                        </p:cTn>
                                        <p:tgtEl>
                                          <p:spTgt spid="2051">
                                            <p:txEl>
                                              <p:charRg st="128" end="16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49910" y="-105410"/>
            <a:ext cx="8029575" cy="82213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320" y="20320"/>
            <a:ext cx="12178665" cy="6814820"/>
          </a:xfrm>
        </p:spPr>
        <p:txBody>
          <a:bodyPr/>
          <a:p>
            <a:r>
              <a:rPr lang="zh-CN" altLang="en-US" sz="2000"/>
              <a:t>-----------------------算数运算指令-----------------------</a:t>
            </a:r>
            <a:endParaRPr lang="zh-CN" altLang="en-US" sz="2000"/>
          </a:p>
          <a:p>
            <a:r>
              <a:rPr lang="zh-CN" altLang="en-US" sz="2000"/>
              <a:t>ADD          加法</a:t>
            </a:r>
            <a:endParaRPr lang="zh-CN" altLang="en-US" sz="2000"/>
          </a:p>
          <a:p>
            <a:r>
              <a:rPr lang="zh-CN" altLang="en-US" sz="2000"/>
              <a:t>ADC          带位加法</a:t>
            </a:r>
            <a:endParaRPr lang="zh-CN" altLang="en-US" sz="2000"/>
          </a:p>
          <a:p>
            <a:r>
              <a:rPr lang="zh-CN" altLang="en-US" sz="2000"/>
              <a:t>SBB           带位减法</a:t>
            </a:r>
            <a:endParaRPr lang="zh-CN" altLang="en-US" sz="2000"/>
          </a:p>
          <a:p>
            <a:r>
              <a:rPr lang="zh-CN" altLang="en-US" sz="2000"/>
              <a:t>SUB          减法.</a:t>
            </a:r>
            <a:endParaRPr lang="zh-CN" altLang="en-US" sz="2000"/>
          </a:p>
          <a:p>
            <a:r>
              <a:rPr lang="zh-CN" altLang="en-US" sz="2000"/>
              <a:t>INC          加法.</a:t>
            </a:r>
            <a:endParaRPr lang="zh-CN" altLang="en-US" sz="2000"/>
          </a:p>
          <a:p>
            <a:r>
              <a:rPr lang="zh-CN" altLang="en-US" sz="2000"/>
              <a:t>NEC          求反(以0减之). </a:t>
            </a:r>
            <a:endParaRPr lang="zh-CN" altLang="en-US" sz="2000"/>
          </a:p>
          <a:p>
            <a:r>
              <a:rPr lang="zh-CN" altLang="en-US" sz="2000"/>
              <a:t>NEG          求反然后加1，假如NEG AL相当于Not AL; INC AL</a:t>
            </a:r>
            <a:endParaRPr lang="zh-CN" altLang="en-US" sz="2000"/>
          </a:p>
          <a:p>
            <a:r>
              <a:rPr lang="zh-CN" altLang="en-US" sz="2000"/>
              <a:t>CMP          比较.(两操作数作减法,仅修改标志位,不回送结果). </a:t>
            </a:r>
            <a:endParaRPr lang="zh-CN" altLang="en-US" sz="2000"/>
          </a:p>
          <a:p>
            <a:r>
              <a:rPr lang="zh-CN" altLang="en-US" sz="2000"/>
              <a:t>INC DPTR     数据指针寄存器值加1 (说明：将16位的DPTR加1，当DPTR的低字节(DPL)从FFH溢出至00H时，会使高字</a:t>
            </a:r>
            <a:endParaRPr lang="zh-CN" altLang="en-US" sz="2000"/>
          </a:p>
          <a:p>
            <a:r>
              <a:rPr lang="zh-CN" altLang="en-US" sz="2000"/>
              <a:t>节(DPH)加1，不影响任何标志位)</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6830" y="74295"/>
            <a:ext cx="12118340" cy="6707505"/>
          </a:xfrm>
        </p:spPr>
        <p:txBody>
          <a:bodyPr>
            <a:normAutofit fontScale="50000"/>
          </a:bodyPr>
          <a:p>
            <a:r>
              <a:rPr lang="zh-CN" altLang="en-US"/>
              <a:t>-----------------------数据转移指令---------------------------------</a:t>
            </a:r>
            <a:endParaRPr lang="zh-CN" altLang="en-US"/>
          </a:p>
          <a:p>
            <a:endParaRPr lang="zh-CN" altLang="en-US"/>
          </a:p>
          <a:p>
            <a:r>
              <a:rPr lang="zh-CN" altLang="en-US"/>
              <a:t>1. 通用数据传送指令. </a:t>
            </a:r>
            <a:endParaRPr lang="zh-CN" altLang="en-US"/>
          </a:p>
          <a:p>
            <a:r>
              <a:rPr lang="zh-CN" altLang="en-US"/>
              <a:t>    MOV    传送字或字节. </a:t>
            </a:r>
            <a:endParaRPr lang="zh-CN" altLang="en-US"/>
          </a:p>
          <a:p>
            <a:r>
              <a:rPr lang="zh-CN" altLang="en-US"/>
              <a:t>    MOVSX  先符号扩展,再传送. </a:t>
            </a:r>
            <a:endParaRPr lang="zh-CN" altLang="en-US"/>
          </a:p>
          <a:p>
            <a:r>
              <a:rPr lang="zh-CN" altLang="en-US"/>
              <a:t>    MOVZX  先零扩展,再传送. </a:t>
            </a:r>
            <a:endParaRPr lang="zh-CN" altLang="en-US"/>
          </a:p>
          <a:p>
            <a:r>
              <a:rPr lang="zh-CN" altLang="en-US"/>
              <a:t>    PUSH    把字压入堆栈. </a:t>
            </a:r>
            <a:endParaRPr lang="zh-CN" altLang="en-US"/>
          </a:p>
          <a:p>
            <a:r>
              <a:rPr lang="zh-CN" altLang="en-US"/>
              <a:t>    POP    把字弹出堆栈. </a:t>
            </a:r>
            <a:endParaRPr lang="zh-CN" altLang="en-US"/>
          </a:p>
          <a:p>
            <a:r>
              <a:rPr lang="zh-CN" altLang="en-US"/>
              <a:t>    PUSHA  把AX,CX,DX,BX,SP,BP,SI,DI依次压入堆栈. </a:t>
            </a:r>
            <a:endParaRPr lang="zh-CN" altLang="en-US"/>
          </a:p>
          <a:p>
            <a:r>
              <a:rPr lang="zh-CN" altLang="en-US"/>
              <a:t>    POPA    把DI,SI,BP,SP,BX,DX,CX,AX依次弹出堆栈. </a:t>
            </a:r>
            <a:endParaRPr lang="zh-CN" altLang="en-US"/>
          </a:p>
          <a:p>
            <a:r>
              <a:rPr lang="zh-CN" altLang="en-US"/>
              <a:t>    PUSHAD  把EAX,ECX,EDX,EBX,ESP,EBP,ESI,EDI依次压入堆栈. </a:t>
            </a:r>
            <a:endParaRPr lang="zh-CN" altLang="en-US"/>
          </a:p>
          <a:p>
            <a:r>
              <a:rPr lang="zh-CN" altLang="en-US"/>
              <a:t>    POPAD  把EDI,ESI,EBP,ESP,EBX,EDX,ECX,EAX依次弹出堆栈. </a:t>
            </a:r>
            <a:endParaRPr lang="zh-CN" altLang="en-US"/>
          </a:p>
          <a:p>
            <a:r>
              <a:rPr lang="zh-CN" altLang="en-US"/>
              <a:t>    BSWAP  交换32位寄存器里字节的顺序 </a:t>
            </a:r>
            <a:endParaRPr lang="zh-CN" altLang="en-US"/>
          </a:p>
          <a:p>
            <a:r>
              <a:rPr lang="zh-CN" altLang="en-US"/>
              <a:t>    XCHG    交换字或字节.( 至少有一个操作数为寄存器,段寄存器不可作为操作数) </a:t>
            </a:r>
            <a:endParaRPr lang="zh-CN" altLang="en-US"/>
          </a:p>
          <a:p>
            <a:r>
              <a:rPr lang="zh-CN" altLang="en-US"/>
              <a:t>    CMPXCHG 比较并交换操作数.( 第二个操作数必须为累加器AL/AX/EAX ) </a:t>
            </a:r>
            <a:endParaRPr lang="zh-CN" altLang="en-US"/>
          </a:p>
          <a:p>
            <a:r>
              <a:rPr lang="zh-CN" altLang="en-US"/>
              <a:t>    XADD    先交换再累加.( 结果在第一个操作数里 ) </a:t>
            </a:r>
            <a:endParaRPr lang="zh-CN" altLang="en-US"/>
          </a:p>
          <a:p>
            <a:r>
              <a:rPr lang="zh-CN" altLang="en-US"/>
              <a:t>    XLAT    字节查表转换. </a:t>
            </a:r>
            <a:endParaRPr lang="zh-CN" altLang="en-US"/>
          </a:p>
          <a:p>
            <a:r>
              <a:rPr lang="zh-CN" altLang="en-US"/>
              <a:t>        ── BX 指向一张 256 字节的表的起点, AL 为表的索引值 (0-255,即 0-FFH); 返回 AL         </a:t>
            </a:r>
            <a:endParaRPr lang="zh-CN" altLang="en-US"/>
          </a:p>
          <a:p>
            <a:endParaRPr lang="zh-CN" altLang="en-US"/>
          </a:p>
          <a:p>
            <a:r>
              <a:rPr lang="zh-CN" altLang="en-US"/>
              <a:t>       为查表结果. ( [BX+AL]-&gt;AL ) </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42660" y="18415"/>
            <a:ext cx="5081905" cy="6821805"/>
          </a:xfrm>
        </p:spPr>
        <p:txBody>
          <a:bodyPr>
            <a:normAutofit fontScale="90000"/>
          </a:bodyPr>
          <a:p>
            <a:endParaRPr lang="zh-CN" altLang="en-US"/>
          </a:p>
          <a:p>
            <a:r>
              <a:rPr lang="zh-CN" altLang="en-US"/>
              <a:t>        以上四条,测试带符号整数运算的结果(标志S,O和Z). </a:t>
            </a:r>
            <a:endParaRPr lang="zh-CN" altLang="en-US"/>
          </a:p>
          <a:p>
            <a:r>
              <a:rPr lang="zh-CN" altLang="en-US"/>
              <a:t>    JE/JZ  等于转移. </a:t>
            </a:r>
            <a:endParaRPr lang="zh-CN" altLang="en-US"/>
          </a:p>
          <a:p>
            <a:r>
              <a:rPr lang="zh-CN" altLang="en-US"/>
              <a:t>    JNE/JNZ 不等于时转移. </a:t>
            </a:r>
            <a:endParaRPr lang="zh-CN" altLang="en-US"/>
          </a:p>
          <a:p>
            <a:r>
              <a:rPr lang="zh-CN" altLang="en-US"/>
              <a:t>    JC      有进位时转移. </a:t>
            </a:r>
            <a:endParaRPr lang="zh-CN" altLang="en-US"/>
          </a:p>
          <a:p>
            <a:r>
              <a:rPr lang="zh-CN" altLang="en-US"/>
              <a:t>    JNC    无进位时转移. </a:t>
            </a:r>
            <a:endParaRPr lang="zh-CN" altLang="en-US"/>
          </a:p>
          <a:p>
            <a:r>
              <a:rPr lang="zh-CN" altLang="en-US"/>
              <a:t>    JNO    不溢出时转移. </a:t>
            </a:r>
            <a:endParaRPr lang="zh-CN" altLang="en-US"/>
          </a:p>
          <a:p>
            <a:r>
              <a:rPr lang="zh-CN" altLang="en-US"/>
              <a:t>    JNP/JPO 奇偶性为奇数时转移. </a:t>
            </a:r>
            <a:endParaRPr lang="zh-CN" altLang="en-US"/>
          </a:p>
          <a:p>
            <a:r>
              <a:rPr lang="zh-CN" altLang="en-US"/>
              <a:t>    JNS    符号位为 "0" 时转移. </a:t>
            </a:r>
            <a:endParaRPr lang="zh-CN" altLang="en-US"/>
          </a:p>
          <a:p>
            <a:r>
              <a:rPr lang="zh-CN" altLang="en-US"/>
              <a:t>    JO      溢出转移. </a:t>
            </a:r>
            <a:endParaRPr lang="zh-CN" altLang="en-US"/>
          </a:p>
          <a:p>
            <a:r>
              <a:rPr lang="zh-CN" altLang="en-US"/>
              <a:t>    JP/JPE  奇偶性为偶数时转移. </a:t>
            </a:r>
            <a:endParaRPr lang="zh-CN" altLang="en-US"/>
          </a:p>
          <a:p>
            <a:r>
              <a:rPr lang="zh-CN" altLang="en-US"/>
              <a:t>    JS      符号位为 "1" 时转移. </a:t>
            </a:r>
            <a:endParaRPr lang="zh-CN" altLang="en-US"/>
          </a:p>
        </p:txBody>
      </p:sp>
      <p:sp>
        <p:nvSpPr>
          <p:cNvPr id="4" name="内容占位符 2"/>
          <p:cNvSpPr>
            <a:spLocks noGrp="1"/>
          </p:cNvSpPr>
          <p:nvPr/>
        </p:nvSpPr>
        <p:spPr>
          <a:xfrm>
            <a:off x="163830" y="168910"/>
            <a:ext cx="5081905" cy="6821805"/>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-----------------------程序转移指令 -----------------------</a:t>
            </a:r>
            <a:endParaRPr lang="zh-CN" altLang="en-US"/>
          </a:p>
          <a:p>
            <a:endParaRPr lang="zh-CN" altLang="en-US"/>
          </a:p>
          <a:p>
            <a:r>
              <a:rPr lang="zh-CN" altLang="en-US"/>
              <a:t>1&gt;无条件转移指令 (长转移) </a:t>
            </a:r>
            <a:endParaRPr lang="zh-CN" altLang="en-US"/>
          </a:p>
          <a:p>
            <a:r>
              <a:rPr lang="zh-CN" altLang="en-US"/>
              <a:t>    JMP    无条件转移指令 </a:t>
            </a:r>
            <a:endParaRPr lang="zh-CN" altLang="en-US"/>
          </a:p>
          <a:p>
            <a:r>
              <a:rPr lang="zh-CN" altLang="en-US"/>
              <a:t>    CALL    过程调用 </a:t>
            </a:r>
            <a:endParaRPr lang="zh-CN" altLang="en-US"/>
          </a:p>
          <a:p>
            <a:r>
              <a:rPr lang="zh-CN" altLang="en-US"/>
              <a:t>    RET/RETF过程返回. </a:t>
            </a:r>
            <a:endParaRPr lang="zh-CN" altLang="en-US"/>
          </a:p>
          <a:p>
            <a:r>
              <a:rPr lang="zh-CN" altLang="en-US"/>
              <a:t>2&gt;条件转移指令 (短转移,-128到+127的距离内) </a:t>
            </a:r>
            <a:endParaRPr lang="zh-CN" altLang="en-US"/>
          </a:p>
          <a:p>
            <a:r>
              <a:rPr lang="zh-CN" altLang="en-US"/>
              <a:t>    ( 当且仅当(SF XOR OF)=1时,OP1&lt;OP2 ) </a:t>
            </a:r>
            <a:endParaRPr lang="zh-CN" altLang="en-US"/>
          </a:p>
          <a:p>
            <a:r>
              <a:rPr lang="zh-CN" altLang="en-US"/>
              <a:t>    JA/JNBE 不小于或不等于时转移. </a:t>
            </a:r>
            <a:endParaRPr lang="zh-CN" altLang="en-US"/>
          </a:p>
          <a:p>
            <a:r>
              <a:rPr lang="zh-CN" altLang="en-US"/>
              <a:t>    JAE/JNB 大于或等于转移. </a:t>
            </a:r>
            <a:endParaRPr lang="zh-CN" altLang="en-US"/>
          </a:p>
          <a:p>
            <a:r>
              <a:rPr lang="zh-CN" altLang="en-US"/>
              <a:t>    JB/JNAE 小于转移. </a:t>
            </a:r>
            <a:endParaRPr lang="zh-CN" altLang="en-US"/>
          </a:p>
          <a:p>
            <a:r>
              <a:rPr lang="zh-CN" altLang="en-US"/>
              <a:t>    JBE/JNA 小于或等于转移. </a:t>
            </a:r>
            <a:endParaRPr lang="zh-CN" altLang="en-US"/>
          </a:p>
          <a:p>
            <a:r>
              <a:rPr lang="zh-CN" altLang="en-US"/>
              <a:t>        以上四条,测试无符号整数运算的结果(标志C和Z). </a:t>
            </a:r>
            <a:endParaRPr lang="zh-CN" altLang="en-US"/>
          </a:p>
          <a:p>
            <a:r>
              <a:rPr lang="zh-CN" altLang="en-US"/>
              <a:t>    JG/JNLE 大于转移. </a:t>
            </a:r>
            <a:endParaRPr lang="zh-CN" altLang="en-US"/>
          </a:p>
          <a:p>
            <a:r>
              <a:rPr lang="zh-CN" altLang="en-US"/>
              <a:t>    JGE/JNL 大于或等于转移. </a:t>
            </a:r>
            <a:endParaRPr lang="zh-CN" altLang="en-US"/>
          </a:p>
          <a:p>
            <a:r>
              <a:rPr lang="zh-CN" altLang="en-US"/>
              <a:t>    JL/JNGE 小于转移. </a:t>
            </a:r>
            <a:endParaRPr lang="zh-CN" altLang="en-US"/>
          </a:p>
          <a:p>
            <a:r>
              <a:rPr lang="zh-CN" altLang="en-US"/>
              <a:t>    JLE/JNG 小于或等于转移. </a:t>
            </a:r>
            <a:endParaRPr lang="zh-CN" altLang="en-US"/>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条件跳转指令总结"/>
          <p:cNvPicPr>
            <a:picLocks noChangeAspect="1"/>
          </p:cNvPicPr>
          <p:nvPr/>
        </p:nvPicPr>
        <p:blipFill>
          <a:blip r:embed="rId1"/>
          <a:stretch>
            <a:fillRect/>
          </a:stretch>
        </p:blipFill>
        <p:spPr>
          <a:xfrm>
            <a:off x="1096645" y="-409575"/>
            <a:ext cx="7350125" cy="7252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内容占位符 2"/>
          <p:cNvSpPr>
            <a:spLocks noGrp="1"/>
          </p:cNvSpPr>
          <p:nvPr>
            <p:ph idx="1"/>
          </p:nvPr>
        </p:nvSpPr>
        <p:spPr/>
        <p:txBody>
          <a:bodyPr vert="horz" wrap="square" lIns="91440" tIns="45720" rIns="91440" bIns="45720" anchor="t"/>
          <a:p>
            <a:r>
              <a:rPr lang="zh-CN" altLang="en-US" dirty="0">
                <a:latin typeface="华文新魏" panose="02010800040101010101" pitchFamily="2" charset="-122"/>
              </a:rPr>
              <a:t>调试逆向分为动态分析技术和静态分析技术。</a:t>
            </a:r>
            <a:endParaRPr lang="en-US" altLang="zh-CN" dirty="0">
              <a:latin typeface="华文新魏" panose="02010800040101010101" pitchFamily="2" charset="-122"/>
            </a:endParaRPr>
          </a:p>
          <a:p>
            <a:r>
              <a:rPr lang="zh-CN" altLang="en-US" dirty="0">
                <a:latin typeface="华文新魏" panose="02010800040101010101" pitchFamily="2" charset="-122"/>
              </a:rPr>
              <a:t>动态分析技术指的是使用调试工具加载程序并运行，随着程序运行，调试者可以随时中断目标的指令流程，以便观察相关计算的结果和当前的设备情况。</a:t>
            </a:r>
            <a:endParaRPr lang="en-US" altLang="zh-CN" dirty="0">
              <a:latin typeface="华文新魏" panose="02010800040101010101" pitchFamily="2" charset="-122"/>
            </a:endParaRPr>
          </a:p>
          <a:p>
            <a:r>
              <a:rPr lang="zh-CN" altLang="en-US" dirty="0">
                <a:latin typeface="华文新魏" panose="02010800040101010101" pitchFamily="2" charset="-122"/>
              </a:rPr>
              <a:t>静态分析技术是相对于动态分析而言的。由于在实际分析中，很多场合不方便运行目标（例如病毒程序，设备不兼容，软件的单独某一模块）。那么这个时候静态分析技术就该上场了！</a:t>
            </a:r>
            <a:endParaRPr lang="zh-CN" altLang="en-US"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075">
                                            <p:txEl>
                                              <p:charRg st="0" end="21"/>
                                            </p:txEl>
                                          </p:spTgt>
                                        </p:tgtEl>
                                        <p:attrNameLst>
                                          <p:attrName>style.visibility</p:attrName>
                                        </p:attrNameLst>
                                      </p:cBhvr>
                                      <p:to>
                                        <p:strVal val="visible"/>
                                      </p:to>
                                    </p:set>
                                    <p:anim calcmode="lin" valueType="num">
                                      <p:cBhvr>
                                        <p:cTn id="7" dur="500" decel="50000" fill="hold">
                                          <p:stCondLst>
                                            <p:cond delay="0"/>
                                          </p:stCondLst>
                                        </p:cTn>
                                        <p:tgtEl>
                                          <p:spTgt spid="3075">
                                            <p:txEl>
                                              <p:charRg st="0" end="21"/>
                                            </p:txEl>
                                          </p:spTgt>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3075">
                                            <p:txEl>
                                              <p:charRg st="0" end="2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xEl>
                                              <p:charRg st="0" end="21"/>
                                            </p:txEl>
                                          </p:spTgt>
                                        </p:tgtEl>
                                        <p:attrNameLst>
                                          <p:attrName>ppt_w</p:attrName>
                                        </p:attrNameLst>
                                      </p:cBhvr>
                                      <p:tavLst>
                                        <p:tav tm="0">
                                          <p:val>
                                            <p:strVal val="#ppt_w*.05"/>
                                          </p:val>
                                        </p:tav>
                                        <p:tav tm="100000">
                                          <p:val>
                                            <p:strVal val="#ppt_w"/>
                                          </p:val>
                                        </p:tav>
                                      </p:tavLst>
                                    </p:anim>
                                    <p:anim calcmode="lin" valueType="num">
                                      <p:cBhvr>
                                        <p:cTn id="10" dur="1000" fill="hold"/>
                                        <p:tgtEl>
                                          <p:spTgt spid="3075">
                                            <p:txEl>
                                              <p:charRg st="0" end="2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xEl>
                                              <p:charRg st="0" end="2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xEl>
                                              <p:charRg st="0" end="2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xEl>
                                              <p:charRg st="0" end="2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xEl>
                                              <p:charRg st="0" end="2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075">
                                            <p:txEl>
                                              <p:charRg st="21" end="89"/>
                                            </p:txEl>
                                          </p:spTgt>
                                        </p:tgtEl>
                                        <p:attrNameLst>
                                          <p:attrName>style.visibility</p:attrName>
                                        </p:attrNameLst>
                                      </p:cBhvr>
                                      <p:to>
                                        <p:strVal val="visible"/>
                                      </p:to>
                                    </p:set>
                                    <p:anim calcmode="lin" valueType="num">
                                      <p:cBhvr>
                                        <p:cTn id="19" dur="500" decel="50000" fill="hold">
                                          <p:stCondLst>
                                            <p:cond delay="0"/>
                                          </p:stCondLst>
                                        </p:cTn>
                                        <p:tgtEl>
                                          <p:spTgt spid="3075">
                                            <p:txEl>
                                              <p:charRg st="21" end="89"/>
                                            </p:txEl>
                                          </p:spTgt>
                                        </p:tgtEl>
                                        <p:attrNameLst>
                                          <p:attrName>style.rotation</p:attrName>
                                        </p:attrNameLst>
                                      </p:cBhvr>
                                      <p:tavLst>
                                        <p:tav tm="0">
                                          <p:val>
                                            <p:fltVal val="-90.000000"/>
                                          </p:val>
                                        </p:tav>
                                        <p:tav tm="100000">
                                          <p:val>
                                            <p:fltVal val="0.000000"/>
                                          </p:val>
                                        </p:tav>
                                      </p:tavLst>
                                    </p:anim>
                                    <p:anim calcmode="lin" valueType="num">
                                      <p:cBhvr>
                                        <p:cTn id="20" dur="500" decel="50000" fill="hold">
                                          <p:stCondLst>
                                            <p:cond delay="0"/>
                                          </p:stCondLst>
                                        </p:cTn>
                                        <p:tgtEl>
                                          <p:spTgt spid="3075">
                                            <p:txEl>
                                              <p:charRg st="21" end="89"/>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075">
                                            <p:txEl>
                                              <p:charRg st="21" end="89"/>
                                            </p:txEl>
                                          </p:spTgt>
                                        </p:tgtEl>
                                        <p:attrNameLst>
                                          <p:attrName>ppt_w</p:attrName>
                                        </p:attrNameLst>
                                      </p:cBhvr>
                                      <p:tavLst>
                                        <p:tav tm="0">
                                          <p:val>
                                            <p:strVal val="#ppt_w*.05"/>
                                          </p:val>
                                        </p:tav>
                                        <p:tav tm="100000">
                                          <p:val>
                                            <p:strVal val="#ppt_w"/>
                                          </p:val>
                                        </p:tav>
                                      </p:tavLst>
                                    </p:anim>
                                    <p:anim calcmode="lin" valueType="num">
                                      <p:cBhvr>
                                        <p:cTn id="22" dur="1000" fill="hold"/>
                                        <p:tgtEl>
                                          <p:spTgt spid="3075">
                                            <p:txEl>
                                              <p:charRg st="21" end="89"/>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075">
                                            <p:txEl>
                                              <p:charRg st="21" end="89"/>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075">
                                            <p:txEl>
                                              <p:charRg st="21" end="89"/>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075">
                                            <p:txEl>
                                              <p:charRg st="21" end="89"/>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075">
                                            <p:txEl>
                                              <p:charRg st="21" end="8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075">
                                            <p:txEl>
                                              <p:charRg st="89" end="171"/>
                                            </p:txEl>
                                          </p:spTgt>
                                        </p:tgtEl>
                                        <p:attrNameLst>
                                          <p:attrName>style.visibility</p:attrName>
                                        </p:attrNameLst>
                                      </p:cBhvr>
                                      <p:to>
                                        <p:strVal val="visible"/>
                                      </p:to>
                                    </p:set>
                                    <p:anim calcmode="lin" valueType="num">
                                      <p:cBhvr>
                                        <p:cTn id="31" dur="500" decel="50000" fill="hold">
                                          <p:stCondLst>
                                            <p:cond delay="0"/>
                                          </p:stCondLst>
                                        </p:cTn>
                                        <p:tgtEl>
                                          <p:spTgt spid="3075">
                                            <p:txEl>
                                              <p:charRg st="89" end="171"/>
                                            </p:txEl>
                                          </p:spTgt>
                                        </p:tgtEl>
                                        <p:attrNameLst>
                                          <p:attrName>style.rotation</p:attrName>
                                        </p:attrNameLst>
                                      </p:cBhvr>
                                      <p:tavLst>
                                        <p:tav tm="0">
                                          <p:val>
                                            <p:fltVal val="-90.000000"/>
                                          </p:val>
                                        </p:tav>
                                        <p:tav tm="100000">
                                          <p:val>
                                            <p:fltVal val="0.000000"/>
                                          </p:val>
                                        </p:tav>
                                      </p:tavLst>
                                    </p:anim>
                                    <p:anim calcmode="lin" valueType="num">
                                      <p:cBhvr>
                                        <p:cTn id="32" dur="500" decel="50000" fill="hold">
                                          <p:stCondLst>
                                            <p:cond delay="0"/>
                                          </p:stCondLst>
                                        </p:cTn>
                                        <p:tgtEl>
                                          <p:spTgt spid="3075">
                                            <p:txEl>
                                              <p:charRg st="89" end="17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075">
                                            <p:txEl>
                                              <p:charRg st="89" end="171"/>
                                            </p:txEl>
                                          </p:spTgt>
                                        </p:tgtEl>
                                        <p:attrNameLst>
                                          <p:attrName>ppt_w</p:attrName>
                                        </p:attrNameLst>
                                      </p:cBhvr>
                                      <p:tavLst>
                                        <p:tav tm="0">
                                          <p:val>
                                            <p:strVal val="#ppt_w*.05"/>
                                          </p:val>
                                        </p:tav>
                                        <p:tav tm="100000">
                                          <p:val>
                                            <p:strVal val="#ppt_w"/>
                                          </p:val>
                                        </p:tav>
                                      </p:tavLst>
                                    </p:anim>
                                    <p:anim calcmode="lin" valueType="num">
                                      <p:cBhvr>
                                        <p:cTn id="34" dur="1000" fill="hold"/>
                                        <p:tgtEl>
                                          <p:spTgt spid="3075">
                                            <p:txEl>
                                              <p:charRg st="89" end="17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075">
                                            <p:txEl>
                                              <p:charRg st="89" end="17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075">
                                            <p:txEl>
                                              <p:charRg st="89" end="17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075">
                                            <p:txEl>
                                              <p:charRg st="89" end="17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075">
                                            <p:txEl>
                                              <p:charRg st="89" end="1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内容占位符 2"/>
          <p:cNvSpPr>
            <a:spLocks noGrp="1"/>
          </p:cNvSpPr>
          <p:nvPr>
            <p:ph idx="1"/>
          </p:nvPr>
        </p:nvSpPr>
        <p:spPr/>
        <p:txBody>
          <a:bodyPr vert="horz" wrap="square" lIns="91440" tIns="45720" rIns="91440" bIns="45720" anchor="t"/>
          <a:p>
            <a:r>
              <a:rPr lang="en-US" altLang="zh-CN" dirty="0"/>
              <a:t>OD</a:t>
            </a:r>
            <a:r>
              <a:rPr lang="zh-CN" altLang="en-US" dirty="0"/>
              <a:t>（</a:t>
            </a:r>
            <a:r>
              <a:rPr lang="en-US" altLang="zh-CN" dirty="0"/>
              <a:t>OllyDbg</a:t>
            </a:r>
            <a:r>
              <a:rPr lang="zh-CN" altLang="en-US" dirty="0"/>
              <a:t>）和</a:t>
            </a:r>
            <a:r>
              <a:rPr lang="en-US" altLang="zh-CN" dirty="0"/>
              <a:t>IDA Pro</a:t>
            </a:r>
            <a:r>
              <a:rPr lang="zh-CN" altLang="en-US" dirty="0"/>
              <a:t>这两款工具分别是调试逆向的倚天剑和屠龙刀。</a:t>
            </a:r>
            <a:endParaRPr lang="en-US" altLang="zh-CN" dirty="0"/>
          </a:p>
          <a:p>
            <a:r>
              <a:rPr lang="zh-CN" altLang="en-US" dirty="0"/>
              <a:t>虽然两者都兼容动态和静态的调试方式，但就动态调试而言，</a:t>
            </a:r>
            <a:r>
              <a:rPr lang="en-US" altLang="zh-CN" dirty="0"/>
              <a:t>OD</a:t>
            </a:r>
            <a:r>
              <a:rPr lang="zh-CN" altLang="en-US" dirty="0"/>
              <a:t>更为灵活和强大，而静态调试工具的王者理所应当是功能极为强大的</a:t>
            </a:r>
            <a:r>
              <a:rPr lang="en-US" altLang="zh-CN" dirty="0"/>
              <a:t>IDA</a:t>
            </a:r>
            <a:r>
              <a:rPr lang="zh-CN" altLang="en-US" dirty="0"/>
              <a:t> </a:t>
            </a:r>
            <a:r>
              <a:rPr lang="en-US" altLang="zh-CN" dirty="0"/>
              <a:t>Pro</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4099">
                                            <p:txEl>
                                              <p:charRg st="0" end="41"/>
                                            </p:txEl>
                                          </p:spTgt>
                                        </p:tgtEl>
                                        <p:attrNameLst>
                                          <p:attrName>style.visibility</p:attrName>
                                        </p:attrNameLst>
                                      </p:cBhvr>
                                      <p:to>
                                        <p:strVal val="visible"/>
                                      </p:to>
                                    </p:set>
                                    <p:anim calcmode="lin" valueType="num">
                                      <p:cBhvr>
                                        <p:cTn id="7" dur="500" fill="hold"/>
                                        <p:tgtEl>
                                          <p:spTgt spid="4099">
                                            <p:txEl>
                                              <p:charRg st="0" end="4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099">
                                            <p:txEl>
                                              <p:charRg st="0" end="41"/>
                                            </p:txEl>
                                          </p:spTgt>
                                        </p:tgtEl>
                                        <p:attrNameLst>
                                          <p:attrName>ppt_y</p:attrName>
                                        </p:attrNameLst>
                                      </p:cBhvr>
                                      <p:tavLst>
                                        <p:tav tm="0">
                                          <p:val>
                                            <p:strVal val="#ppt_y"/>
                                          </p:val>
                                        </p:tav>
                                        <p:tav tm="100000">
                                          <p:val>
                                            <p:strVal val="#ppt_y"/>
                                          </p:val>
                                        </p:tav>
                                      </p:tavLst>
                                    </p:anim>
                                    <p:anim calcmode="lin" valueType="num">
                                      <p:cBhvr>
                                        <p:cTn id="9" dur="500" fill="hold"/>
                                        <p:tgtEl>
                                          <p:spTgt spid="4099">
                                            <p:txEl>
                                              <p:charRg st="0" end="4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099">
                                            <p:txEl>
                                              <p:charRg st="0" end="4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099">
                                            <p:txEl>
                                              <p:charRg st="0" end="4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4099">
                                            <p:txEl>
                                              <p:charRg st="41" end="109"/>
                                            </p:txEl>
                                          </p:spTgt>
                                        </p:tgtEl>
                                        <p:attrNameLst>
                                          <p:attrName>style.visibility</p:attrName>
                                        </p:attrNameLst>
                                      </p:cBhvr>
                                      <p:to>
                                        <p:strVal val="visible"/>
                                      </p:to>
                                    </p:set>
                                    <p:anim calcmode="lin" valueType="num">
                                      <p:cBhvr>
                                        <p:cTn id="16" dur="500" fill="hold"/>
                                        <p:tgtEl>
                                          <p:spTgt spid="4099">
                                            <p:txEl>
                                              <p:charRg st="41" end="109"/>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099">
                                            <p:txEl>
                                              <p:charRg st="41" end="109"/>
                                            </p:txEl>
                                          </p:spTgt>
                                        </p:tgtEl>
                                        <p:attrNameLst>
                                          <p:attrName>ppt_y</p:attrName>
                                        </p:attrNameLst>
                                      </p:cBhvr>
                                      <p:tavLst>
                                        <p:tav tm="0">
                                          <p:val>
                                            <p:strVal val="#ppt_y"/>
                                          </p:val>
                                        </p:tav>
                                        <p:tav tm="100000">
                                          <p:val>
                                            <p:strVal val="#ppt_y"/>
                                          </p:val>
                                        </p:tav>
                                      </p:tavLst>
                                    </p:anim>
                                    <p:anim calcmode="lin" valueType="num">
                                      <p:cBhvr>
                                        <p:cTn id="18" dur="500" fill="hold"/>
                                        <p:tgtEl>
                                          <p:spTgt spid="4099">
                                            <p:txEl>
                                              <p:charRg st="41" end="10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099">
                                            <p:txEl>
                                              <p:charRg st="41" end="10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099">
                                            <p:txEl>
                                              <p:charRg st="41"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PE</a:t>
            </a:r>
            <a:r>
              <a:rPr lang="zh-CN" altLang="en-US"/>
              <a:t>结构</a:t>
            </a:r>
            <a:endParaRPr lang="zh-CN" altLang="en-US"/>
          </a:p>
        </p:txBody>
      </p:sp>
      <p:sp>
        <p:nvSpPr>
          <p:cNvPr id="5" name="内容占位符 4"/>
          <p:cNvSpPr/>
          <p:nvPr>
            <p:ph idx="1"/>
          </p:nvPr>
        </p:nvSpPr>
        <p:spPr/>
        <p:txBody>
          <a:bodyPr/>
          <a:p>
            <a:r>
              <a:rPr lang="zh-CN" altLang="en-US"/>
              <a:t>PE（Portable Execute）文件是Windows下可执行文件的总称，常见的有DLL，EXE，OCX，SYS等，事实上，一个文件是否是PE文件与其扩展名无关，PE文件可以是任何扩展名。那Windows是怎么区分可执行文件和非可执行文件的呢？我们调用LoadLibrary传递了一个文件名，系统是如何判断这个文件是一个合法的动态库呢？这就涉及到PE文件结构了。</a:t>
            </a:r>
            <a:endParaRPr lang="zh-CN" altLang="en-US"/>
          </a:p>
          <a:p>
            <a:r>
              <a:rPr lang="zh-CN" altLang="en-US"/>
              <a:t>PE文件的结构一般来说如下图所示：从起始位置开始依次是DOS头，NT头，节表以及具体的节。</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101725" y="103505"/>
            <a:ext cx="9988550" cy="6384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90000"/>
          </a:bodyPr>
          <a:p>
            <a:r>
              <a:rPr lang="zh-CN" altLang="en-US"/>
              <a:t>DOS头是用来兼容MS-DOS操作系统的，目的是当这个文件在MS-DOS上运行时提示一段文字，大部分情况下是：This program cannot be run in DOS mode.还有一个目的，就是指明NT头在文件中的位置。</a:t>
            </a:r>
            <a:endParaRPr lang="zh-CN" altLang="en-US"/>
          </a:p>
          <a:p>
            <a:r>
              <a:rPr lang="zh-CN" altLang="en-US"/>
              <a:t>NT头包含windows PE文件的主要信息，其中包括一个‘PE’字样的签名，PE文件头（IMAGE_FILE_HEADER）和PE可选头（IMAGE_OPTIONAL_HEADER32），头部的详细结构以及其具体意义在PE文件头文章中详细描述。</a:t>
            </a:r>
            <a:endParaRPr lang="zh-CN" altLang="en-US"/>
          </a:p>
          <a:p>
            <a:r>
              <a:rPr lang="zh-CN" altLang="en-US"/>
              <a:t>节表：是PE文件后续节的描述，windows根据节表的描述加载每个节。</a:t>
            </a:r>
            <a:endParaRPr lang="zh-CN" altLang="en-US"/>
          </a:p>
          <a:p>
            <a:r>
              <a:rPr lang="zh-CN" altLang="en-US"/>
              <a:t>节：每个节实际上是一个容器，可以包含代码、数据等等，每个节可以有独立的内存权限，比如代码节默认有读/执行权限，节的名字和数量可以自己定义，未必是上图中的三个。</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76325" y="-79375"/>
            <a:ext cx="10039985" cy="7016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35255" y="58420"/>
            <a:ext cx="11971020" cy="6724015"/>
          </a:xfrm>
        </p:spPr>
        <p:txBody>
          <a:bodyPr/>
          <a:p>
            <a:r>
              <a:rPr lang="zh-CN" altLang="en-US"/>
              <a:t>当一个PE文件被加载到内存中以后，我们称之为“映象”（image），一般来说，PE文件在硬盘上和在内存里是不完全一样的，被加载到内存以后其占用的虚拟地址空间要比在硬盘上占用的空间大一些，这是因为各个节在硬盘上是连续的，而在内存中是按页对齐的，所以加载到内存以后节之间会出现一些“空洞”。</a:t>
            </a:r>
            <a:endParaRPr lang="zh-CN" altLang="en-US"/>
          </a:p>
          <a:p>
            <a:r>
              <a:rPr lang="zh-CN" altLang="en-US"/>
              <a:t>因为存在这种对齐，所以在PE结构内部，表示某个位置的地址采用了两种方式，针对在硬盘上存储文件中的地址，称为原始存储地址或物理地址表示距离文件头的偏移；另外一种是针对加载到内存以后映象中的地址，称为相对虚拟地址（RVA），表示相对内存映象头的偏移。</a:t>
            </a:r>
            <a:endParaRPr lang="zh-CN" altLang="en-US"/>
          </a:p>
          <a:p>
            <a:r>
              <a:rPr lang="zh-CN" altLang="en-US"/>
              <a:t>然而CPU的某些指令是需要使用绝对地址的，比如取全局变量的地址，传递函数的地址编译以后的汇编指令中肯定需要用到绝对地址而不是相对映象头的偏移，因此PE文件会建议操作系统将其加载到某个内存地址（这个叫基地址），编译器便根据这个地址求出代码中一些全局变量和函数的地址，并将这些地址用到对应的指令中。</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PE"/>
          <p:cNvPicPr>
            <a:picLocks noChangeAspect="1"/>
          </p:cNvPicPr>
          <p:nvPr/>
        </p:nvPicPr>
        <p:blipFill>
          <a:blip r:embed="rId1"/>
          <a:stretch>
            <a:fillRect/>
          </a:stretch>
        </p:blipFill>
        <p:spPr>
          <a:xfrm>
            <a:off x="-22271990" y="200025"/>
            <a:ext cx="44820205" cy="742759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3041</Words>
  <Application>WPS 演示</Application>
  <PresentationFormat>宽屏</PresentationFormat>
  <Paragraphs>92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华文新魏</vt:lpstr>
      <vt:lpstr>Calibri Light</vt:lpstr>
      <vt:lpstr>微软雅黑</vt:lpstr>
      <vt:lpstr>Calibri</vt:lpstr>
      <vt:lpstr>Office 主题</vt:lpstr>
      <vt:lpstr>调试逆向</vt:lpstr>
      <vt:lpstr>PowerPoint 演示文稿</vt:lpstr>
      <vt:lpstr>PowerPoint 演示文稿</vt:lpstr>
      <vt:lpstr>PE结构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ZXN</dc:creator>
  <cp:lastModifiedBy>Administrator</cp:lastModifiedBy>
  <cp:revision>5</cp:revision>
  <dcterms:created xsi:type="dcterms:W3CDTF">2015-05-05T08:02:00Z</dcterms:created>
  <dcterms:modified xsi:type="dcterms:W3CDTF">2017-10-11T07:22:28Z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