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Arimo Bold" charset="1" panose="020B0704020202020204"/>
      <p:regular r:id="rId24"/>
    </p:embeddedFont>
    <p:embeddedFont>
      <p:font typeface="Arimo" charset="1" panose="020B0604020202020204"/>
      <p:regular r:id="rId25"/>
    </p:embeddedFont>
    <p:embeddedFont>
      <p:font typeface="Open Sans Bold" charset="1" panose="020B0806030504020204"/>
      <p:regular r:id="rId26"/>
    </p:embeddedFont>
    <p:embeddedFont>
      <p:font typeface="Open Sans" charset="1" panose="020B06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5.jpeg" Type="http://schemas.openxmlformats.org/officeDocument/2006/relationships/image"/><Relationship Id="rId29" Target="../media/image46.jpeg" Type="http://schemas.openxmlformats.org/officeDocument/2006/relationships/image"/><Relationship Id="rId3" Target="../media/image2.svg" Type="http://schemas.openxmlformats.org/officeDocument/2006/relationships/image"/><Relationship Id="rId30" Target="../media/image47.jpeg" Type="http://schemas.openxmlformats.org/officeDocument/2006/relationships/image"/><Relationship Id="rId31" Target="../media/image48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9.jpeg" Type="http://schemas.openxmlformats.org/officeDocument/2006/relationships/image"/><Relationship Id="rId29" Target="../media/image50.jpeg" Type="http://schemas.openxmlformats.org/officeDocument/2006/relationships/image"/><Relationship Id="rId3" Target="../media/image2.svg" Type="http://schemas.openxmlformats.org/officeDocument/2006/relationships/image"/><Relationship Id="rId30" Target="../media/image51.jpeg" Type="http://schemas.openxmlformats.org/officeDocument/2006/relationships/image"/><Relationship Id="rId31" Target="../media/image5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3.jpeg" Type="http://schemas.openxmlformats.org/officeDocument/2006/relationships/image"/><Relationship Id="rId29" Target="../media/image54.jpeg" Type="http://schemas.openxmlformats.org/officeDocument/2006/relationships/image"/><Relationship Id="rId3" Target="../media/image2.svg" Type="http://schemas.openxmlformats.org/officeDocument/2006/relationships/image"/><Relationship Id="rId30" Target="../media/image55.jpeg" Type="http://schemas.openxmlformats.org/officeDocument/2006/relationships/image"/><Relationship Id="rId31" Target="../media/image56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7.jpeg" Type="http://schemas.openxmlformats.org/officeDocument/2006/relationships/image"/><Relationship Id="rId29" Target="../media/image58.jpeg" Type="http://schemas.openxmlformats.org/officeDocument/2006/relationships/image"/><Relationship Id="rId3" Target="../media/image2.svg" Type="http://schemas.openxmlformats.org/officeDocument/2006/relationships/image"/><Relationship Id="rId30" Target="../media/image59.jpeg" Type="http://schemas.openxmlformats.org/officeDocument/2006/relationships/image"/><Relationship Id="rId31" Target="../media/image60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33.jpeg" Type="http://schemas.openxmlformats.org/officeDocument/2006/relationships/image"/><Relationship Id="rId19" Target="../media/image34.jpeg" Type="http://schemas.openxmlformats.org/officeDocument/2006/relationships/image"/><Relationship Id="rId2" Target="../media/image1.png" Type="http://schemas.openxmlformats.org/officeDocument/2006/relationships/image"/><Relationship Id="rId20" Target="../media/image35.jpeg" Type="http://schemas.openxmlformats.org/officeDocument/2006/relationships/image"/><Relationship Id="rId21" Target="../media/image36.jpe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3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42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Airbnb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347808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Evidencia - Plataformas de analítica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39413" y="7905021"/>
            <a:ext cx="7262968" cy="97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560" spc="-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José Luis Spíndola Gómez A01734737</a:t>
            </a:r>
          </a:p>
          <a:p>
            <a:pPr algn="ctr">
              <a:lnSpc>
                <a:spcPts val="2560"/>
              </a:lnSpc>
            </a:pPr>
            <a:r>
              <a:rPr lang="en-US" sz="2560" spc="-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Erick Antonio Nava Melchy A01424422</a:t>
            </a:r>
          </a:p>
          <a:p>
            <a:pPr algn="ctr">
              <a:lnSpc>
                <a:spcPts val="2560"/>
              </a:lnSpc>
            </a:pPr>
            <a:r>
              <a:rPr lang="en-US" sz="2560" spc="-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Alexander Penagos Muñoz A01738144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280812" y="2981014"/>
            <a:ext cx="9187647" cy="6928144"/>
          </a:xfrm>
          <a:custGeom>
            <a:avLst/>
            <a:gdLst/>
            <a:ahLst/>
            <a:cxnLst/>
            <a:rect r="r" b="b" t="t" l="l"/>
            <a:pathLst>
              <a:path h="6928144" w="9187647">
                <a:moveTo>
                  <a:pt x="0" y="0"/>
                </a:moveTo>
                <a:lnTo>
                  <a:pt x="9187647" y="0"/>
                </a:lnTo>
                <a:lnTo>
                  <a:pt x="9187647" y="6928144"/>
                </a:lnTo>
                <a:lnTo>
                  <a:pt x="0" y="69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5261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80812" y="357006"/>
            <a:ext cx="124128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Tipo de propiedad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04288" y="1898407"/>
            <a:ext cx="4052292" cy="158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22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New Jersey - USA: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rental unit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room in rental unit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room in 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77070" y="3767157"/>
            <a:ext cx="3434477" cy="158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22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Washington - USA: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rental unit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home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room in 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77070" y="5635906"/>
            <a:ext cx="4052292" cy="158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2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Venecia - Italia:</a:t>
            </a:r>
          </a:p>
          <a:p>
            <a:pPr algn="just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rental unit</a:t>
            </a:r>
          </a:p>
          <a:p>
            <a:pPr algn="just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condo</a:t>
            </a:r>
          </a:p>
          <a:p>
            <a:pPr algn="just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room in rental unit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04288" y="7536213"/>
            <a:ext cx="4052292" cy="158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22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CDMX - México: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rental unit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Entire condo</a:t>
            </a:r>
          </a:p>
          <a:p>
            <a:pPr algn="l" marL="493342" indent="-246671" lvl="1">
              <a:lnSpc>
                <a:spcPts val="3199"/>
              </a:lnSpc>
              <a:buFont typeface="Arial"/>
              <a:buChar char="•"/>
            </a:pPr>
            <a:r>
              <a:rPr lang="en-US" sz="22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room in rental unit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31345" y="1922715"/>
            <a:ext cx="7322410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Nueva Jersey - USA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04288" y="1167652"/>
            <a:ext cx="2635687" cy="3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228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 3 en cada país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9446076" y="1778174"/>
          <a:ext cx="8207308" cy="6829425"/>
        </p:xfrm>
        <a:graphic>
          <a:graphicData uri="http://schemas.openxmlformats.org/drawingml/2006/table">
            <a:tbl>
              <a:tblPr/>
              <a:tblGrid>
                <a:gridCol w="1889867"/>
                <a:gridCol w="1579360"/>
                <a:gridCol w="1690304"/>
                <a:gridCol w="1545861"/>
                <a:gridCol w="1501916"/>
              </a:tblGrid>
              <a:tr h="168323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Venecia - Italia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Nueva Jersey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Washington DC 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CDMX - México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2865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Shared room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865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Private room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34.4%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33.6%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865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Hotel room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8654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Entire home/apt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78.1%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64.9%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65.3%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028700" y="3125488"/>
            <a:ext cx="7604096" cy="5642166"/>
          </a:xfrm>
          <a:custGeom>
            <a:avLst/>
            <a:gdLst/>
            <a:ahLst/>
            <a:cxnLst/>
            <a:rect r="r" b="b" t="t" l="l"/>
            <a:pathLst>
              <a:path h="5642166" w="7604096">
                <a:moveTo>
                  <a:pt x="0" y="0"/>
                </a:moveTo>
                <a:lnTo>
                  <a:pt x="7604096" y="0"/>
                </a:lnTo>
                <a:lnTo>
                  <a:pt x="7604096" y="5642166"/>
                </a:lnTo>
                <a:lnTo>
                  <a:pt x="0" y="5642166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7144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64758" y="535305"/>
            <a:ext cx="124128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Tipo de cuarto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0788" y="2299093"/>
            <a:ext cx="7824583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Washinton DC - USA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71076" y="5070912"/>
            <a:ext cx="7373058" cy="4046041"/>
          </a:xfrm>
          <a:custGeom>
            <a:avLst/>
            <a:gdLst/>
            <a:ahLst/>
            <a:cxnLst/>
            <a:rect r="r" b="b" t="t" l="l"/>
            <a:pathLst>
              <a:path h="4046041" w="7373058">
                <a:moveTo>
                  <a:pt x="0" y="0"/>
                </a:moveTo>
                <a:lnTo>
                  <a:pt x="7373058" y="0"/>
                </a:lnTo>
                <a:lnTo>
                  <a:pt x="7373058" y="4046040"/>
                </a:lnTo>
                <a:lnTo>
                  <a:pt x="0" y="4046040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7515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98803" y="1084984"/>
            <a:ext cx="6238707" cy="3427841"/>
          </a:xfrm>
          <a:custGeom>
            <a:avLst/>
            <a:gdLst/>
            <a:ahLst/>
            <a:cxnLst/>
            <a:rect r="r" b="b" t="t" l="l"/>
            <a:pathLst>
              <a:path h="3427841" w="6238707">
                <a:moveTo>
                  <a:pt x="0" y="0"/>
                </a:moveTo>
                <a:lnTo>
                  <a:pt x="6238706" y="0"/>
                </a:lnTo>
                <a:lnTo>
                  <a:pt x="6238706" y="3427841"/>
                </a:lnTo>
                <a:lnTo>
                  <a:pt x="0" y="342784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7817" r="-407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5296" y="699685"/>
            <a:ext cx="6764616" cy="3684906"/>
          </a:xfrm>
          <a:custGeom>
            <a:avLst/>
            <a:gdLst/>
            <a:ahLst/>
            <a:cxnLst/>
            <a:rect r="r" b="b" t="t" l="l"/>
            <a:pathLst>
              <a:path h="3684906" w="6764616">
                <a:moveTo>
                  <a:pt x="0" y="0"/>
                </a:moveTo>
                <a:lnTo>
                  <a:pt x="6764617" y="0"/>
                </a:lnTo>
                <a:lnTo>
                  <a:pt x="6764617" y="3684907"/>
                </a:lnTo>
                <a:lnTo>
                  <a:pt x="0" y="3684907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831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91334" y="5168793"/>
            <a:ext cx="7162050" cy="3874483"/>
          </a:xfrm>
          <a:custGeom>
            <a:avLst/>
            <a:gdLst/>
            <a:ahLst/>
            <a:cxnLst/>
            <a:rect r="r" b="b" t="t" l="l"/>
            <a:pathLst>
              <a:path h="3874483" w="7162050">
                <a:moveTo>
                  <a:pt x="0" y="0"/>
                </a:moveTo>
                <a:lnTo>
                  <a:pt x="7162051" y="0"/>
                </a:lnTo>
                <a:lnTo>
                  <a:pt x="7162051" y="3874483"/>
                </a:lnTo>
                <a:lnTo>
                  <a:pt x="0" y="3874483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9062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85595" y="201717"/>
            <a:ext cx="2116810" cy="70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53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Precio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74225" y="9174102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 DC - USA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07843" y="9100426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CDMX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74225" y="4538379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Jersey City - USA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07843" y="4538379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 - Italia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22332" y="5323913"/>
            <a:ext cx="6804783" cy="3694070"/>
          </a:xfrm>
          <a:custGeom>
            <a:avLst/>
            <a:gdLst/>
            <a:ahLst/>
            <a:cxnLst/>
            <a:rect r="r" b="b" t="t" l="l"/>
            <a:pathLst>
              <a:path h="3694070" w="6804783">
                <a:moveTo>
                  <a:pt x="0" y="0"/>
                </a:moveTo>
                <a:lnTo>
                  <a:pt x="6804783" y="0"/>
                </a:lnTo>
                <a:lnTo>
                  <a:pt x="6804783" y="3694070"/>
                </a:lnTo>
                <a:lnTo>
                  <a:pt x="0" y="3694070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8913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09159" y="994944"/>
            <a:ext cx="6183850" cy="3656201"/>
          </a:xfrm>
          <a:custGeom>
            <a:avLst/>
            <a:gdLst/>
            <a:ahLst/>
            <a:cxnLst/>
            <a:rect r="r" b="b" t="t" l="l"/>
            <a:pathLst>
              <a:path h="3656201" w="6183850">
                <a:moveTo>
                  <a:pt x="0" y="0"/>
                </a:moveTo>
                <a:lnTo>
                  <a:pt x="6183849" y="0"/>
                </a:lnTo>
                <a:lnTo>
                  <a:pt x="6183849" y="3656201"/>
                </a:lnTo>
                <a:lnTo>
                  <a:pt x="0" y="365620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95830" y="860250"/>
            <a:ext cx="6730648" cy="3700374"/>
          </a:xfrm>
          <a:custGeom>
            <a:avLst/>
            <a:gdLst/>
            <a:ahLst/>
            <a:cxnLst/>
            <a:rect r="r" b="b" t="t" l="l"/>
            <a:pathLst>
              <a:path h="3700374" w="6730648">
                <a:moveTo>
                  <a:pt x="0" y="0"/>
                </a:moveTo>
                <a:lnTo>
                  <a:pt x="6730648" y="0"/>
                </a:lnTo>
                <a:lnTo>
                  <a:pt x="6730648" y="3700374"/>
                </a:lnTo>
                <a:lnTo>
                  <a:pt x="0" y="370037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7953" r="-381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23521" y="5323913"/>
            <a:ext cx="6955125" cy="3694070"/>
          </a:xfrm>
          <a:custGeom>
            <a:avLst/>
            <a:gdLst/>
            <a:ahLst/>
            <a:cxnLst/>
            <a:rect r="r" b="b" t="t" l="l"/>
            <a:pathLst>
              <a:path h="3694070" w="6955125">
                <a:moveTo>
                  <a:pt x="0" y="0"/>
                </a:moveTo>
                <a:lnTo>
                  <a:pt x="6955125" y="0"/>
                </a:lnTo>
                <a:lnTo>
                  <a:pt x="6955125" y="3694070"/>
                </a:lnTo>
                <a:lnTo>
                  <a:pt x="0" y="369407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11319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407843" y="9075133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CDMX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74225" y="9075133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 DC - USA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4225" y="4617774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Jersey City - USA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85595" y="201717"/>
            <a:ext cx="2484023" cy="70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53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Camas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92172" y="4617774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 - Italia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92234" y="5578045"/>
            <a:ext cx="6094843" cy="3320754"/>
          </a:xfrm>
          <a:custGeom>
            <a:avLst/>
            <a:gdLst/>
            <a:ahLst/>
            <a:cxnLst/>
            <a:rect r="r" b="b" t="t" l="l"/>
            <a:pathLst>
              <a:path h="3320754" w="6094843">
                <a:moveTo>
                  <a:pt x="0" y="0"/>
                </a:moveTo>
                <a:lnTo>
                  <a:pt x="6094843" y="0"/>
                </a:lnTo>
                <a:lnTo>
                  <a:pt x="6094843" y="3320754"/>
                </a:lnTo>
                <a:lnTo>
                  <a:pt x="0" y="3320754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8287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42051" y="1197534"/>
            <a:ext cx="5875137" cy="3244028"/>
          </a:xfrm>
          <a:custGeom>
            <a:avLst/>
            <a:gdLst/>
            <a:ahLst/>
            <a:cxnLst/>
            <a:rect r="r" b="b" t="t" l="l"/>
            <a:pathLst>
              <a:path h="3244028" w="5875137">
                <a:moveTo>
                  <a:pt x="0" y="0"/>
                </a:moveTo>
                <a:lnTo>
                  <a:pt x="5875137" y="0"/>
                </a:lnTo>
                <a:lnTo>
                  <a:pt x="5875137" y="3244028"/>
                </a:lnTo>
                <a:lnTo>
                  <a:pt x="0" y="324402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-8059" r="-1129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77681" y="1084984"/>
            <a:ext cx="5885849" cy="3272420"/>
          </a:xfrm>
          <a:custGeom>
            <a:avLst/>
            <a:gdLst/>
            <a:ahLst/>
            <a:cxnLst/>
            <a:rect r="r" b="b" t="t" l="l"/>
            <a:pathLst>
              <a:path h="3272420" w="5885849">
                <a:moveTo>
                  <a:pt x="0" y="0"/>
                </a:moveTo>
                <a:lnTo>
                  <a:pt x="5885849" y="0"/>
                </a:lnTo>
                <a:lnTo>
                  <a:pt x="5885849" y="3272420"/>
                </a:lnTo>
                <a:lnTo>
                  <a:pt x="0" y="327242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6118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41242" y="5428684"/>
            <a:ext cx="6719683" cy="3619476"/>
          </a:xfrm>
          <a:custGeom>
            <a:avLst/>
            <a:gdLst/>
            <a:ahLst/>
            <a:cxnLst/>
            <a:rect r="r" b="b" t="t" l="l"/>
            <a:pathLst>
              <a:path h="3619476" w="6719683">
                <a:moveTo>
                  <a:pt x="0" y="0"/>
                </a:moveTo>
                <a:lnTo>
                  <a:pt x="6719683" y="0"/>
                </a:lnTo>
                <a:lnTo>
                  <a:pt x="6719683" y="3619476"/>
                </a:lnTo>
                <a:lnTo>
                  <a:pt x="0" y="361947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9535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814154" y="9075133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CDMX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33676" y="9081437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 DC - USA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49620" y="4538379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Jersey City - USA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9195" y="114300"/>
            <a:ext cx="6129610" cy="70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53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Reviews por mes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82647" y="4617774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 - Italia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56278" y="5566872"/>
            <a:ext cx="5739244" cy="3159978"/>
          </a:xfrm>
          <a:custGeom>
            <a:avLst/>
            <a:gdLst/>
            <a:ahLst/>
            <a:cxnLst/>
            <a:rect r="r" b="b" t="t" l="l"/>
            <a:pathLst>
              <a:path h="3159978" w="5739244">
                <a:moveTo>
                  <a:pt x="0" y="0"/>
                </a:moveTo>
                <a:lnTo>
                  <a:pt x="5739244" y="0"/>
                </a:lnTo>
                <a:lnTo>
                  <a:pt x="5739244" y="3159977"/>
                </a:lnTo>
                <a:lnTo>
                  <a:pt x="0" y="3159977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7157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62073" y="856592"/>
            <a:ext cx="6278021" cy="3704033"/>
          </a:xfrm>
          <a:custGeom>
            <a:avLst/>
            <a:gdLst/>
            <a:ahLst/>
            <a:cxnLst/>
            <a:rect r="r" b="b" t="t" l="l"/>
            <a:pathLst>
              <a:path h="3704033" w="6278021">
                <a:moveTo>
                  <a:pt x="0" y="0"/>
                </a:moveTo>
                <a:lnTo>
                  <a:pt x="6278021" y="0"/>
                </a:lnTo>
                <a:lnTo>
                  <a:pt x="6278021" y="3704032"/>
                </a:lnTo>
                <a:lnTo>
                  <a:pt x="0" y="370403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6530" y="916621"/>
            <a:ext cx="5978992" cy="3272057"/>
          </a:xfrm>
          <a:custGeom>
            <a:avLst/>
            <a:gdLst/>
            <a:ahLst/>
            <a:cxnLst/>
            <a:rect r="r" b="b" t="t" l="l"/>
            <a:pathLst>
              <a:path h="3272057" w="5978992">
                <a:moveTo>
                  <a:pt x="0" y="0"/>
                </a:moveTo>
                <a:lnTo>
                  <a:pt x="5978992" y="0"/>
                </a:lnTo>
                <a:lnTo>
                  <a:pt x="5978992" y="3272057"/>
                </a:lnTo>
                <a:lnTo>
                  <a:pt x="0" y="3272057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-8128" r="-295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11652" y="5566872"/>
            <a:ext cx="6407107" cy="3451111"/>
          </a:xfrm>
          <a:custGeom>
            <a:avLst/>
            <a:gdLst/>
            <a:ahLst/>
            <a:cxnLst/>
            <a:rect r="r" b="b" t="t" l="l"/>
            <a:pathLst>
              <a:path h="3451111" w="6407107">
                <a:moveTo>
                  <a:pt x="0" y="0"/>
                </a:moveTo>
                <a:lnTo>
                  <a:pt x="6407107" y="0"/>
                </a:lnTo>
                <a:lnTo>
                  <a:pt x="6407107" y="3451111"/>
                </a:lnTo>
                <a:lnTo>
                  <a:pt x="0" y="3451111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-9535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3676" y="9081437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 DC - USA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814154" y="9075133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CDMX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74225" y="4381504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Jersey City - USA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28276" y="4617774"/>
            <a:ext cx="4173859" cy="4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312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 - Italia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86087" y="213914"/>
            <a:ext cx="5515826" cy="702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4"/>
              </a:lnSpc>
            </a:pPr>
            <a:r>
              <a:rPr lang="en-US" sz="53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Score General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35340" y="172699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¡Gracias!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14102" y="3567510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Referencias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2268" y="4503542"/>
            <a:ext cx="14143463" cy="599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the Data. (s.f.). Inside Airbnb. https://insideairbnb.com/get-the-data/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Acerca de Airbnb: qué es y cómo funciona - Centro de ayuda de Airbnb. (n.d.). Airbnb. https://www.airbnb.mx/help/article/2503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Jersey City, New Jersey population 2025. (n.d.). World Population Review. https://worldpopulationreview.com/us-cities/new-jersey/jersey-city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Washington, DC | Data USA. (n.d.). Data USA. https://datausa.io/profile/geo/washington-dc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Sonia. (n.d.). Números de Venecia – Venecia. http://espanol.venice-guide.info/numeros_venecia/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Ciudad de México. (n.d.). Data México. https://www.economia.gob.mx/datamexico/es/profile/geo/ciudad-de-mexico-cx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Cómo funciona el programa de Superanfitriones - Centro de ayuda de Airbnb. (n.d.). Airbnb. https://www.airbnb.mx/help/article/828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618224" y="3086100"/>
            <a:ext cx="3837051" cy="4114800"/>
          </a:xfrm>
          <a:custGeom>
            <a:avLst/>
            <a:gdLst/>
            <a:ahLst/>
            <a:cxnLst/>
            <a:rect r="r" b="b" t="t" l="l"/>
            <a:pathLst>
              <a:path h="4114800" w="3837051">
                <a:moveTo>
                  <a:pt x="0" y="0"/>
                </a:moveTo>
                <a:lnTo>
                  <a:pt x="3837051" y="0"/>
                </a:lnTo>
                <a:lnTo>
                  <a:pt x="38370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Airbnb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9015" y="4798032"/>
            <a:ext cx="7707571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Airbnb empezó en 2007 en San Francisco recibiendo a 3 huéspedes y actualmente cuenta con 5,000,00 de anfitriones que han recibido a 2 mil millones de huéspedes en el mundo. (Airbnb, s.f.)</a:t>
            </a:r>
          </a:p>
          <a:p>
            <a:pPr algn="l">
              <a:lnSpc>
                <a:spcPts val="2969"/>
              </a:lnSpc>
            </a:pPr>
          </a:p>
          <a:p>
            <a:pPr algn="l" marL="0" indent="0" lvl="0">
              <a:lnSpc>
                <a:spcPts val="2969"/>
              </a:lnSpc>
              <a:spcBef>
                <a:spcPct val="0"/>
              </a:spcBef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este proyecto nos enfocamos en entender, limpiar y analizar estadísticas que nos permitan comparar distintas ciudades en la plataforma con la finalidad de tener insights relevantes.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04950" y="5707849"/>
            <a:ext cx="5058766" cy="2905125"/>
          </a:xfrm>
          <a:custGeom>
            <a:avLst/>
            <a:gdLst/>
            <a:ahLst/>
            <a:cxnLst/>
            <a:rect r="r" b="b" t="t" l="l"/>
            <a:pathLst>
              <a:path h="2905125" w="5058766">
                <a:moveTo>
                  <a:pt x="0" y="0"/>
                </a:moveTo>
                <a:lnTo>
                  <a:pt x="5058766" y="0"/>
                </a:lnTo>
                <a:lnTo>
                  <a:pt x="5058766" y="2905124"/>
                </a:lnTo>
                <a:lnTo>
                  <a:pt x="0" y="2905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 Clave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18908" y="1711885"/>
            <a:ext cx="4132127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Atención al cliente</a:t>
            </a:r>
          </a:p>
          <a:p>
            <a:pPr algn="just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 super host</a:t>
            </a:r>
          </a:p>
          <a:p>
            <a:pPr algn="just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Tiempo de respuesta</a:t>
            </a:r>
          </a:p>
          <a:p>
            <a:pPr algn="just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Score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18908" y="4711120"/>
            <a:ext cx="413212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Seguridad</a:t>
            </a:r>
          </a:p>
          <a:p>
            <a:pPr algn="just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Identidad verificada</a:t>
            </a:r>
          </a:p>
          <a:p>
            <a:pPr algn="just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Foto de perfil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70625" y="6985502"/>
            <a:ext cx="4902925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b="true" sz="2499" spc="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Preferencias de hospedaje</a:t>
            </a:r>
          </a:p>
          <a:p>
            <a:pPr algn="just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Tipo de propiedad y cuarto</a:t>
            </a:r>
          </a:p>
          <a:p>
            <a:pPr algn="just" marL="539746" indent="-269873" lvl="1">
              <a:lnSpc>
                <a:spcPts val="3374"/>
              </a:lnSpc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Precio</a:t>
            </a:r>
          </a:p>
          <a:p>
            <a:pPr algn="just" marL="539746" indent="-269873" lvl="1">
              <a:lnSpc>
                <a:spcPts val="33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Baños y camas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9284" y="4824296"/>
            <a:ext cx="502056" cy="50205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0561" y="4824296"/>
            <a:ext cx="502056" cy="502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62765" y="4787363"/>
            <a:ext cx="502056" cy="50205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60042" y="4824296"/>
            <a:ext cx="502056" cy="50205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5362099" y="-1074748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6"/>
                </a:lnTo>
                <a:lnTo>
                  <a:pt x="0" y="214949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2" id="2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302386" y="7833207"/>
            <a:ext cx="2267048" cy="226704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8"/>
              <a:stretch>
                <a:fillRect l="-25046" t="0" r="-25046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145760" y="7731062"/>
            <a:ext cx="2267048" cy="226704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9"/>
              <a:stretch>
                <a:fillRect l="-25329" t="0" r="-25329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730448" y="7731062"/>
            <a:ext cx="2267048" cy="226704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0"/>
              <a:stretch>
                <a:fillRect l="-24626" t="0" r="-24626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3977546" y="7731062"/>
            <a:ext cx="2267048" cy="226704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1"/>
              <a:stretch>
                <a:fillRect l="-25046" t="0" r="-2504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4732501" y="2457548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Ciudades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5707543"/>
            <a:ext cx="2814420" cy="46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2"/>
              </a:lnSpc>
            </a:pPr>
            <a:r>
              <a:rPr lang="en-US" sz="3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Jersey City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8343" y="6186906"/>
            <a:ext cx="2646492" cy="131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Estados Unidos</a:t>
            </a:r>
          </a:p>
          <a:p>
            <a:pPr algn="ctr">
              <a:lnSpc>
                <a:spcPts val="2651"/>
              </a:lnSpc>
            </a:pP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Población: 291.5 K</a:t>
            </a: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Registros: 1798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73281" y="5707543"/>
            <a:ext cx="2814420" cy="46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2"/>
              </a:lnSpc>
            </a:pPr>
            <a:r>
              <a:rPr lang="en-US" sz="3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72924" y="6186906"/>
            <a:ext cx="2646492" cy="131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Estados Unidos</a:t>
            </a:r>
          </a:p>
          <a:p>
            <a:pPr algn="ctr">
              <a:lnSpc>
                <a:spcPts val="2651"/>
              </a:lnSpc>
            </a:pP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Población: 672 K: </a:t>
            </a: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Registros: 8250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56762" y="5707543"/>
            <a:ext cx="2814420" cy="46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2"/>
              </a:lnSpc>
            </a:pPr>
            <a:r>
              <a:rPr lang="en-US" b="true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540726" y="6186906"/>
            <a:ext cx="2646492" cy="131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Italia</a:t>
            </a:r>
          </a:p>
          <a:p>
            <a:pPr algn="ctr">
              <a:lnSpc>
                <a:spcPts val="2651"/>
              </a:lnSpc>
            </a:pP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Población: 260K</a:t>
            </a: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Registros: 6424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703861" y="5707543"/>
            <a:ext cx="2814420" cy="46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2"/>
              </a:lnSpc>
            </a:pPr>
            <a:r>
              <a:rPr lang="en-US" b="true" sz="3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CDMX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787824" y="6186906"/>
            <a:ext cx="2646492" cy="131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México</a:t>
            </a:r>
          </a:p>
          <a:p>
            <a:pPr algn="ctr">
              <a:lnSpc>
                <a:spcPts val="2651"/>
              </a:lnSpc>
            </a:pP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Población: 9 M</a:t>
            </a:r>
          </a:p>
          <a:p>
            <a:pPr algn="ctr">
              <a:lnSpc>
                <a:spcPts val="2651"/>
              </a:lnSpc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Registros: 26,401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61827"/>
            <a:ext cx="5038071" cy="3559266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370657"/>
            <a:ext cx="5038071" cy="3559266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2531" y="1261827"/>
            <a:ext cx="5038071" cy="3559266"/>
            <a:chOff x="0" y="0"/>
            <a:chExt cx="1048738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5370657"/>
            <a:ext cx="5038071" cy="3559266"/>
            <a:chOff x="0" y="0"/>
            <a:chExt cx="1048738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92531" y="1261827"/>
            <a:ext cx="5038071" cy="668736"/>
            <a:chOff x="0" y="0"/>
            <a:chExt cx="1048738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692531" y="5370657"/>
            <a:ext cx="5038071" cy="668736"/>
            <a:chOff x="0" y="0"/>
            <a:chExt cx="1048738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2594723" y="1766034"/>
            <a:ext cx="4466540" cy="4114800"/>
          </a:xfrm>
          <a:custGeom>
            <a:avLst/>
            <a:gdLst/>
            <a:ahLst/>
            <a:cxnLst/>
            <a:rect r="r" b="b" t="t" l="l"/>
            <a:pathLst>
              <a:path h="4114800" w="4466540">
                <a:moveTo>
                  <a:pt x="0" y="0"/>
                </a:moveTo>
                <a:lnTo>
                  <a:pt x="4466540" y="0"/>
                </a:lnTo>
                <a:lnTo>
                  <a:pt x="4466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345712" y="1452532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Extracción de Datos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62826" y="1452532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Valores Nulos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45712" y="5554049"/>
            <a:ext cx="4137951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Valores Atípicos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62826" y="5554049"/>
            <a:ext cx="4137951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Extracción de características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45712" y="2391337"/>
            <a:ext cx="413795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Nos permitió conocer la base de datos y familiarizarnos con las funciones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062826" y="2391337"/>
            <a:ext cx="4137951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Eliminamos valores nulos, principalmente mediante sustitución con valores en particular, media, moda y mediana, etc.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062826" y="6496593"/>
            <a:ext cx="4137951" cy="112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Finalmente extrajimos variables categoricas y convertimos otras mediante sturges para obtener los insights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45712" y="6496593"/>
            <a:ext cx="413795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5"/>
              </a:lnSpc>
              <a:spcBef>
                <a:spcPct val="0"/>
              </a:spcBef>
            </a:pPr>
            <a:r>
              <a:rPr lang="en-US" sz="1700" spc="1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Eliminamos valores atípicos mediante IQR, así como duplicación de la base de datos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820532" y="6176680"/>
            <a:ext cx="6439822" cy="97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1"/>
              </a:lnSpc>
            </a:pPr>
            <a:r>
              <a:rPr lang="en-US" b="true" sz="76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8880805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2"/>
                </a:lnTo>
                <a:lnTo>
                  <a:pt x="0" y="34813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41285" y="2672540"/>
            <a:ext cx="8085158" cy="6458558"/>
          </a:xfrm>
          <a:custGeom>
            <a:avLst/>
            <a:gdLst/>
            <a:ahLst/>
            <a:cxnLst/>
            <a:rect r="r" b="b" t="t" l="l"/>
            <a:pathLst>
              <a:path h="6458558" w="8085158">
                <a:moveTo>
                  <a:pt x="0" y="0"/>
                </a:moveTo>
                <a:lnTo>
                  <a:pt x="8085158" y="0"/>
                </a:lnTo>
                <a:lnTo>
                  <a:pt x="8085158" y="6458558"/>
                </a:lnTo>
                <a:lnTo>
                  <a:pt x="0" y="6458558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8813945" y="2514965"/>
          <a:ext cx="7975176" cy="6168384"/>
        </p:xfrm>
        <a:graphic>
          <a:graphicData uri="http://schemas.openxmlformats.org/drawingml/2006/table">
            <a:tbl>
              <a:tblPr/>
              <a:tblGrid>
                <a:gridCol w="1305263"/>
                <a:gridCol w="1667478"/>
                <a:gridCol w="1784612"/>
                <a:gridCol w="1632109"/>
                <a:gridCol w="1585713"/>
              </a:tblGrid>
              <a:tr h="174427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Venecia - Italia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Nueva Jersey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Washington DC 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CDMX - México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47470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37.2%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42.2%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36.7 %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47470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56.3%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58.7%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55.9%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58.2%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47470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Sin Info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308510" y="323611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Superhost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6576" y="1887668"/>
            <a:ext cx="5305759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México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8852517" y="1534296"/>
          <a:ext cx="8642293" cy="7962531"/>
        </p:xfrm>
        <a:graphic>
          <a:graphicData uri="http://schemas.openxmlformats.org/drawingml/2006/table">
            <a:tbl>
              <a:tblPr/>
              <a:tblGrid>
                <a:gridCol w="1911996"/>
                <a:gridCol w="1650214"/>
                <a:gridCol w="1796732"/>
                <a:gridCol w="1789132"/>
                <a:gridCol w="1494219"/>
              </a:tblGrid>
              <a:tr h="169861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Venecia - Italia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Nueva Jersey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Washington DC 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CDMX - México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2983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Within an hour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79.1%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70.8%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74.8%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67.5%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983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Within a few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6.3%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983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Within a day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3.4%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29830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 few days or more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0.4%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07068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Sin Info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10.8%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15.1%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17.7%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000857" y="3358498"/>
            <a:ext cx="7684079" cy="5659485"/>
          </a:xfrm>
          <a:custGeom>
            <a:avLst/>
            <a:gdLst/>
            <a:ahLst/>
            <a:cxnLst/>
            <a:rect r="r" b="b" t="t" l="l"/>
            <a:pathLst>
              <a:path h="5659485" w="7684079">
                <a:moveTo>
                  <a:pt x="0" y="0"/>
                </a:moveTo>
                <a:lnTo>
                  <a:pt x="7684079" y="0"/>
                </a:lnTo>
                <a:lnTo>
                  <a:pt x="7684079" y="5659485"/>
                </a:lnTo>
                <a:lnTo>
                  <a:pt x="0" y="5659485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6490" r="-73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6798" y="357006"/>
            <a:ext cx="124128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Tiempo de respuesta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6576" y="1887668"/>
            <a:ext cx="5808946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 - Italia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9118782" y="3204123"/>
          <a:ext cx="7975176" cy="4639812"/>
        </p:xfrm>
        <a:graphic>
          <a:graphicData uri="http://schemas.openxmlformats.org/drawingml/2006/table">
            <a:tbl>
              <a:tblPr/>
              <a:tblGrid>
                <a:gridCol w="1305263"/>
                <a:gridCol w="1667478"/>
                <a:gridCol w="1784612"/>
                <a:gridCol w="1632109"/>
                <a:gridCol w="1585713"/>
              </a:tblGrid>
              <a:tr h="172425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Venecia - Italia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Nueva Jersey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Washington DC 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CDMX - México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45777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87.3%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95.7%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45777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6.5%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8.2%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12.7%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4.3%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1114636" y="3204123"/>
            <a:ext cx="7604096" cy="5487072"/>
          </a:xfrm>
          <a:custGeom>
            <a:avLst/>
            <a:gdLst/>
            <a:ahLst/>
            <a:cxnLst/>
            <a:rect r="r" b="b" t="t" l="l"/>
            <a:pathLst>
              <a:path h="5487072" w="7604096">
                <a:moveTo>
                  <a:pt x="0" y="0"/>
                </a:moveTo>
                <a:lnTo>
                  <a:pt x="7604096" y="0"/>
                </a:lnTo>
                <a:lnTo>
                  <a:pt x="7604096" y="5487073"/>
                </a:lnTo>
                <a:lnTo>
                  <a:pt x="0" y="5487073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10172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98642" y="612468"/>
            <a:ext cx="124128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Identidad verificada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417" y="2299093"/>
            <a:ext cx="8026362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Washington DC - USA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7495522" y="2672540"/>
          <a:ext cx="9293599" cy="5593937"/>
        </p:xfrm>
        <a:graphic>
          <a:graphicData uri="http://schemas.openxmlformats.org/drawingml/2006/table">
            <a:tbl>
              <a:tblPr/>
              <a:tblGrid>
                <a:gridCol w="1521044"/>
                <a:gridCol w="1943139"/>
                <a:gridCol w="2079636"/>
                <a:gridCol w="1901923"/>
                <a:gridCol w="1847857"/>
              </a:tblGrid>
              <a:tr h="207882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Venecia - Italia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Nueva Jersey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Washington DC  - USA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CDMX - México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75755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True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95.6%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98.4%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98.5%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97.9%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  <a:tr h="175755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False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4E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9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4.4%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7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2.1%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F"/>
                    </a:solidFill>
                  </a:tcPr>
                </a:tc>
              </a:tr>
            </a:tbl>
          </a:graphicData>
        </a:graphic>
      </p:graphicFrame>
      <p:sp>
        <p:nvSpPr>
          <p:cNvPr name="Freeform 16" id="16"/>
          <p:cNvSpPr/>
          <p:nvPr/>
        </p:nvSpPr>
        <p:spPr>
          <a:xfrm flipH="false" flipV="false" rot="0">
            <a:off x="468852" y="2807996"/>
            <a:ext cx="6790415" cy="5800679"/>
          </a:xfrm>
          <a:custGeom>
            <a:avLst/>
            <a:gdLst/>
            <a:ahLst/>
            <a:cxnLst/>
            <a:rect r="r" b="b" t="t" l="l"/>
            <a:pathLst>
              <a:path h="5800679" w="6790415">
                <a:moveTo>
                  <a:pt x="0" y="0"/>
                </a:moveTo>
                <a:lnTo>
                  <a:pt x="6790415" y="0"/>
                </a:lnTo>
                <a:lnTo>
                  <a:pt x="6790415" y="5800678"/>
                </a:lnTo>
                <a:lnTo>
                  <a:pt x="0" y="5800678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-7551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6798" y="190511"/>
            <a:ext cx="12412810" cy="1177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Foto de perfil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6576" y="1887668"/>
            <a:ext cx="5305759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b="true" sz="6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Venecia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DAGyfbeKdM8</dc:identifier>
  <dcterms:modified xsi:type="dcterms:W3CDTF">2011-08-01T06:04:30Z</dcterms:modified>
  <cp:revision>1</cp:revision>
  <dc:title>Presentación</dc:title>
</cp:coreProperties>
</file>