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5175" cy="15240000"/>
  <p:notesSz cx="6858000" cy="9144000"/>
  <p:defaultTextStyle>
    <a:defPPr>
      <a:defRPr lang="zh-TW"/>
    </a:defPPr>
    <a:lvl1pPr marL="0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9836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96725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9508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9345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9181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90176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58853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38690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98" y="-48"/>
      </p:cViewPr>
      <p:guideLst>
        <p:guide orient="horz" pos="480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639" y="4734279"/>
            <a:ext cx="10365899" cy="32667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277" y="8636001"/>
            <a:ext cx="8536623" cy="38946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98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96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95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9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91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9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588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386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5D9A-5D22-48CB-8125-53D0302412B3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54F2-C5CC-48AD-9536-BEA424A5F5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5D9A-5D22-48CB-8125-53D0302412B3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54F2-C5CC-48AD-9536-BEA424A5F5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1792904" y="1400529"/>
            <a:ext cx="3658553" cy="2985911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3012" y="1400529"/>
            <a:ext cx="10776639" cy="2985911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5D9A-5D22-48CB-8125-53D0302412B3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54F2-C5CC-48AD-9536-BEA424A5F5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5D9A-5D22-48CB-8125-53D0302412B3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54F2-C5CC-48AD-9536-BEA424A5F5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336" y="9793112"/>
            <a:ext cx="10365899" cy="3026834"/>
          </a:xfrm>
        </p:spPr>
        <p:txBody>
          <a:bodyPr anchor="t"/>
          <a:lstStyle>
            <a:lvl1pPr algn="l">
              <a:defRPr sz="7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336" y="6459363"/>
            <a:ext cx="10365899" cy="3333749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79836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9672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9508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934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9181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9017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58853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38690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5D9A-5D22-48CB-8125-53D0302412B3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54F2-C5CC-48AD-9536-BEA424A5F5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3012" y="8166808"/>
            <a:ext cx="7217596" cy="23092833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233862" y="8166808"/>
            <a:ext cx="7217595" cy="23092833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5D9A-5D22-48CB-8125-53D0302412B3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54F2-C5CC-48AD-9536-BEA424A5F5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59" y="610307"/>
            <a:ext cx="10975658" cy="2540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411363"/>
            <a:ext cx="5388320" cy="142169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759" y="4833055"/>
            <a:ext cx="5388320" cy="8780640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4981" y="3411363"/>
            <a:ext cx="5390437" cy="142169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4981" y="4833055"/>
            <a:ext cx="5390437" cy="8780640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5D9A-5D22-48CB-8125-53D0302412B3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54F2-C5CC-48AD-9536-BEA424A5F5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5D9A-5D22-48CB-8125-53D0302412B3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54F2-C5CC-48AD-9536-BEA424A5F5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5D9A-5D22-48CB-8125-53D0302412B3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54F2-C5CC-48AD-9536-BEA424A5F5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60" y="606779"/>
            <a:ext cx="4012129" cy="2582333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974" y="606779"/>
            <a:ext cx="6817442" cy="13006918"/>
          </a:xfrm>
        </p:spPr>
        <p:txBody>
          <a:bodyPr/>
          <a:lstStyle>
            <a:lvl1pPr>
              <a:defRPr sz="5600"/>
            </a:lvl1pPr>
            <a:lvl2pPr>
              <a:defRPr sz="49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760" y="3189113"/>
            <a:ext cx="4012129" cy="10424585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5D9A-5D22-48CB-8125-53D0302412B3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54F2-C5CC-48AD-9536-BEA424A5F5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0340" y="10668000"/>
            <a:ext cx="7317105" cy="1259417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90340" y="1361722"/>
            <a:ext cx="7317105" cy="9144000"/>
          </a:xfrm>
        </p:spPr>
        <p:txBody>
          <a:bodyPr/>
          <a:lstStyle>
            <a:lvl1pPr marL="0" indent="0">
              <a:buNone/>
              <a:defRPr sz="5600"/>
            </a:lvl1pPr>
            <a:lvl2pPr marL="798363" indent="0">
              <a:buNone/>
              <a:defRPr sz="4900"/>
            </a:lvl2pPr>
            <a:lvl3pPr marL="1596725" indent="0">
              <a:buNone/>
              <a:defRPr sz="4200"/>
            </a:lvl3pPr>
            <a:lvl4pPr marL="2395088" indent="0">
              <a:buNone/>
              <a:defRPr sz="3500"/>
            </a:lvl4pPr>
            <a:lvl5pPr marL="3193451" indent="0">
              <a:buNone/>
              <a:defRPr sz="3500"/>
            </a:lvl5pPr>
            <a:lvl6pPr marL="3991813" indent="0">
              <a:buNone/>
              <a:defRPr sz="3500"/>
            </a:lvl6pPr>
            <a:lvl7pPr marL="4790176" indent="0">
              <a:buNone/>
              <a:defRPr sz="3500"/>
            </a:lvl7pPr>
            <a:lvl8pPr marL="5588538" indent="0">
              <a:buNone/>
              <a:defRPr sz="3500"/>
            </a:lvl8pPr>
            <a:lvl9pPr marL="6386901" indent="0">
              <a:buNone/>
              <a:defRPr sz="3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90340" y="11927417"/>
            <a:ext cx="7317105" cy="1788583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5D9A-5D22-48CB-8125-53D0302412B3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54F2-C5CC-48AD-9536-BEA424A5F5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759" y="610307"/>
            <a:ext cx="10975658" cy="2540000"/>
          </a:xfrm>
          <a:prstGeom prst="rect">
            <a:avLst/>
          </a:prstGeom>
        </p:spPr>
        <p:txBody>
          <a:bodyPr vert="horz" lIns="159673" tIns="79836" rIns="159673" bIns="79836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556002"/>
            <a:ext cx="10975658" cy="10057695"/>
          </a:xfrm>
          <a:prstGeom prst="rect">
            <a:avLst/>
          </a:prstGeom>
        </p:spPr>
        <p:txBody>
          <a:bodyPr vert="horz" lIns="159673" tIns="79836" rIns="159673" bIns="7983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760" y="14125224"/>
            <a:ext cx="2845541" cy="811389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25D9A-5D22-48CB-8125-53D0302412B3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6686" y="14125224"/>
            <a:ext cx="3861805" cy="811389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9876" y="14125224"/>
            <a:ext cx="2845541" cy="811389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E54F2-C5CC-48AD-9536-BEA424A5F5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96725" rtl="0" eaLnBrk="1" latinLnBrk="0" hangingPunct="1"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8772" indent="-598772" algn="l" defTabSz="1596725" rtl="0" eaLnBrk="1" latinLnBrk="0" hangingPunct="1">
        <a:spcBef>
          <a:spcPct val="20000"/>
        </a:spcBef>
        <a:buFont typeface="Arial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297339" indent="-498977" algn="l" defTabSz="1596725" rtl="0" eaLnBrk="1" latinLnBrk="0" hangingPunct="1">
        <a:spcBef>
          <a:spcPct val="20000"/>
        </a:spcBef>
        <a:buFont typeface="Arial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907" indent="-399181" algn="l" defTabSz="1596725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794269" indent="-399181" algn="l" defTabSz="1596725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92632" indent="-399181" algn="l" defTabSz="1596725" rtl="0" eaLnBrk="1" latinLnBrk="0" hangingPunct="1">
        <a:spcBef>
          <a:spcPct val="20000"/>
        </a:spcBef>
        <a:buFont typeface="Arial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390995" indent="-399181" algn="l" defTabSz="1596725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189357" indent="-399181" algn="l" defTabSz="1596725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5987720" indent="-399181" algn="l" defTabSz="1596725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786082" indent="-399181" algn="l" defTabSz="1596725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9836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96725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9508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9345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9181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90176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58853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38690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9" name="Picture 25" descr="C:\Users\Xenos\Desktop\Front-end Design\hw2\Gray Layou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12192000" cy="15240000"/>
          </a:xfrm>
          <a:prstGeom prst="rect">
            <a:avLst/>
          </a:prstGeom>
          <a:noFill/>
        </p:spPr>
      </p:pic>
      <p:sp>
        <p:nvSpPr>
          <p:cNvPr id="61" name="矩形 60"/>
          <p:cNvSpPr/>
          <p:nvPr/>
        </p:nvSpPr>
        <p:spPr>
          <a:xfrm>
            <a:off x="423894" y="5099720"/>
            <a:ext cx="11341386" cy="8717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38" name="Picture 14" descr="C:\Users\Xenos\Desktop\Front-end Design\hw2\elevator2.jpg"/>
          <p:cNvPicPr>
            <a:picLocks noChangeAspect="1" noChangeArrowheads="1"/>
          </p:cNvPicPr>
          <p:nvPr/>
        </p:nvPicPr>
        <p:blipFill>
          <a:blip r:embed="rId3" cstate="print"/>
          <a:srcRect l="23245" t="53644" r="114" b="328"/>
          <a:stretch>
            <a:fillRect/>
          </a:stretch>
        </p:blipFill>
        <p:spPr bwMode="auto">
          <a:xfrm>
            <a:off x="6238875" y="9830469"/>
            <a:ext cx="3901210" cy="1317923"/>
          </a:xfrm>
          <a:prstGeom prst="rect">
            <a:avLst/>
          </a:prstGeom>
          <a:noFill/>
        </p:spPr>
      </p:pic>
      <p:pic>
        <p:nvPicPr>
          <p:cNvPr id="1034" name="Picture 10" descr="C:\Users\Xenos\Desktop\Front-end Design\hw2\I see I shake.jpg"/>
          <p:cNvPicPr>
            <a:picLocks noChangeAspect="1" noChangeArrowheads="1"/>
          </p:cNvPicPr>
          <p:nvPr/>
        </p:nvPicPr>
        <p:blipFill>
          <a:blip r:embed="rId4" cstate="print"/>
          <a:srcRect t="41137" r="1176"/>
          <a:stretch>
            <a:fillRect/>
          </a:stretch>
        </p:blipFill>
        <p:spPr bwMode="auto">
          <a:xfrm>
            <a:off x="2039888" y="9842375"/>
            <a:ext cx="3941812" cy="1306017"/>
          </a:xfrm>
          <a:prstGeom prst="rect">
            <a:avLst/>
          </a:prstGeom>
          <a:noFill/>
        </p:spPr>
      </p:pic>
      <p:pic>
        <p:nvPicPr>
          <p:cNvPr id="1037" name="Picture 13" descr="C:\Users\Xenos\Desktop\Front-end Design\hw2\donate.jpg"/>
          <p:cNvPicPr>
            <a:picLocks noChangeAspect="1" noChangeArrowheads="1"/>
          </p:cNvPicPr>
          <p:nvPr/>
        </p:nvPicPr>
        <p:blipFill>
          <a:blip r:embed="rId5" cstate="print"/>
          <a:srcRect l="-519" r="374" b="49446"/>
          <a:stretch>
            <a:fillRect/>
          </a:stretch>
        </p:blipFill>
        <p:spPr bwMode="auto">
          <a:xfrm>
            <a:off x="2019300" y="8340080"/>
            <a:ext cx="3971925" cy="1336179"/>
          </a:xfrm>
          <a:prstGeom prst="rect">
            <a:avLst/>
          </a:prstGeom>
          <a:noFill/>
        </p:spPr>
      </p:pic>
      <p:pic>
        <p:nvPicPr>
          <p:cNvPr id="1033" name="Picture 9" descr="C:\Users\Xenos\Desktop\Front-end Design\hw2\Building.JPG"/>
          <p:cNvPicPr>
            <a:picLocks noChangeAspect="1" noChangeArrowheads="1"/>
          </p:cNvPicPr>
          <p:nvPr/>
        </p:nvPicPr>
        <p:blipFill>
          <a:blip r:embed="rId6" cstate="print"/>
          <a:srcRect l="4199" t="50703" r="-29" b="713"/>
          <a:stretch>
            <a:fillRect/>
          </a:stretch>
        </p:blipFill>
        <p:spPr bwMode="auto">
          <a:xfrm>
            <a:off x="6257925" y="8340080"/>
            <a:ext cx="3886200" cy="1304925"/>
          </a:xfrm>
          <a:prstGeom prst="rect">
            <a:avLst/>
          </a:prstGeom>
          <a:noFill/>
        </p:spPr>
      </p:pic>
      <p:sp>
        <p:nvSpPr>
          <p:cNvPr id="65" name="矩形 64"/>
          <p:cNvSpPr/>
          <p:nvPr/>
        </p:nvSpPr>
        <p:spPr>
          <a:xfrm>
            <a:off x="438151" y="1787351"/>
            <a:ext cx="11325224" cy="33123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423894" y="698500"/>
            <a:ext cx="11341386" cy="1113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24643" y="13812688"/>
            <a:ext cx="11348257" cy="1427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41" name="Picture 17" descr="C:\Users\Xenos\Desktop\Front-end Design\hw2\Make Ntut Greater Again.jpg"/>
          <p:cNvPicPr>
            <a:picLocks noChangeAspect="1" noChangeArrowheads="1"/>
          </p:cNvPicPr>
          <p:nvPr/>
        </p:nvPicPr>
        <p:blipFill>
          <a:blip r:embed="rId7" cstate="print"/>
          <a:srcRect b="20965"/>
          <a:stretch>
            <a:fillRect/>
          </a:stretch>
        </p:blipFill>
        <p:spPr bwMode="auto">
          <a:xfrm flipH="1">
            <a:off x="5982500" y="2075384"/>
            <a:ext cx="4795607" cy="2842667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grpSp>
        <p:nvGrpSpPr>
          <p:cNvPr id="53" name="群組 52"/>
          <p:cNvGrpSpPr/>
          <p:nvPr/>
        </p:nvGrpSpPr>
        <p:grpSpPr>
          <a:xfrm>
            <a:off x="1328167" y="2035722"/>
            <a:ext cx="9377932" cy="2847974"/>
            <a:chOff x="1400175" y="2107730"/>
            <a:chExt cx="9377932" cy="2847974"/>
          </a:xfrm>
        </p:grpSpPr>
        <p:sp>
          <p:nvSpPr>
            <p:cNvPr id="38" name="矩形 37"/>
            <p:cNvSpPr/>
            <p:nvPr/>
          </p:nvSpPr>
          <p:spPr>
            <a:xfrm>
              <a:off x="1400175" y="2107730"/>
              <a:ext cx="9377932" cy="2847974"/>
            </a:xfrm>
            <a:prstGeom prst="rect">
              <a:avLst/>
            </a:prstGeom>
            <a:gradFill flip="none" rotWithShape="1">
              <a:gsLst>
                <a:gs pos="31000">
                  <a:schemeClr val="tx1"/>
                </a:gs>
                <a:gs pos="46000">
                  <a:schemeClr val="tx1"/>
                </a:gs>
                <a:gs pos="69000">
                  <a:schemeClr val="tx1">
                    <a:lumMod val="95000"/>
                    <a:lumOff val="5000"/>
                    <a:alpha val="79000"/>
                  </a:schemeClr>
                </a:gs>
                <a:gs pos="100000">
                  <a:schemeClr val="tx1">
                    <a:lumMod val="85000"/>
                    <a:lumOff val="1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TW" altLang="en-US" sz="4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1417067" y="3103936"/>
              <a:ext cx="4876463" cy="13080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>
                      <a:lumMod val="8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Make  NTUT  Great  Again</a:t>
              </a:r>
            </a:p>
            <a:p>
              <a:endPara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r"/>
              <a:r>
                <a:rPr lang="en-US" altLang="zh-TW" sz="2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- Shake Leader</a:t>
              </a:r>
              <a:endParaRPr lang="zh-TW" altLang="en-US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2027709" y="5326038"/>
            <a:ext cx="7981322" cy="2365970"/>
            <a:chOff x="2027709" y="5171728"/>
            <a:chExt cx="7981322" cy="2365970"/>
          </a:xfrm>
        </p:grpSpPr>
        <p:pic>
          <p:nvPicPr>
            <p:cNvPr id="1040" name="Picture 16" descr="C:\Users\Xenos\Desktop\Front-end Design\hw2\shake leader2.jpg"/>
            <p:cNvPicPr>
              <a:picLocks noChangeAspect="1" noChangeArrowheads="1"/>
            </p:cNvPicPr>
            <p:nvPr/>
          </p:nvPicPr>
          <p:blipFill>
            <a:blip r:embed="rId8" cstate="print"/>
            <a:srcRect l="881" r="714" b="4364"/>
            <a:stretch>
              <a:fillRect/>
            </a:stretch>
          </p:blipFill>
          <p:spPr bwMode="auto">
            <a:xfrm>
              <a:off x="2027709" y="5634029"/>
              <a:ext cx="2924175" cy="1903669"/>
            </a:xfrm>
            <a:prstGeom prst="rect">
              <a:avLst/>
            </a:prstGeom>
            <a:noFill/>
          </p:spPr>
        </p:pic>
        <p:sp>
          <p:nvSpPr>
            <p:cNvPr id="46" name="文字方塊 45"/>
            <p:cNvSpPr txBox="1"/>
            <p:nvPr/>
          </p:nvSpPr>
          <p:spPr>
            <a:xfrm>
              <a:off x="5305499" y="5662534"/>
              <a:ext cx="4703532" cy="18466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姚立德 </a:t>
              </a:r>
              <a:r>
                <a:rPr lang="en-US" altLang="zh-TW" sz="1600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/ Shake Leader Ph. D.</a:t>
              </a:r>
            </a:p>
            <a:p>
              <a:endParaRPr lang="en-US" altLang="zh-TW" sz="1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endParaRPr>
            </a:p>
            <a:p>
              <a:r>
                <a:rPr lang="zh-TW" altLang="en-US" sz="1400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連絡電話 </a:t>
              </a:r>
              <a:r>
                <a:rPr lang="en-US" altLang="zh-TW" sz="1400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:</a:t>
              </a:r>
              <a:r>
                <a:rPr lang="zh-TW" altLang="en-US" sz="1400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 </a:t>
              </a:r>
              <a:r>
                <a:rPr lang="en-US" altLang="zh-TW" sz="1400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(02) 2771-2171</a:t>
              </a:r>
              <a:r>
                <a:rPr lang="zh-TW" altLang="en-US" sz="1400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轉</a:t>
              </a:r>
              <a:r>
                <a:rPr lang="en-US" altLang="zh-TW" sz="1400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(</a:t>
              </a:r>
              <a:r>
                <a:rPr lang="zh-TW" altLang="en-US" sz="1400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校長室</a:t>
              </a:r>
              <a:r>
                <a:rPr lang="en-US" altLang="zh-TW" sz="1400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)</a:t>
              </a:r>
              <a:r>
                <a:rPr lang="zh-TW" altLang="en-US" sz="1400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或</a:t>
              </a:r>
              <a:r>
                <a:rPr lang="en-US" altLang="zh-TW" sz="1400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2174(</a:t>
              </a:r>
              <a:r>
                <a:rPr lang="zh-TW" altLang="en-US" sz="1400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電機工程系</a:t>
              </a:r>
              <a:r>
                <a:rPr lang="en-US" altLang="zh-TW" sz="1400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)</a:t>
              </a:r>
            </a:p>
            <a:p>
              <a:r>
                <a:rPr lang="zh-TW" altLang="en-US" sz="1400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專線 </a:t>
              </a:r>
              <a:r>
                <a:rPr lang="en-US" altLang="zh-TW" sz="1400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: (02) 2771-4193</a:t>
              </a:r>
            </a:p>
            <a:p>
              <a:r>
                <a:rPr lang="zh-TW" altLang="en-US" sz="1400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傳真 </a:t>
              </a:r>
              <a:r>
                <a:rPr lang="en-US" altLang="zh-TW" sz="1400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:</a:t>
              </a:r>
              <a:r>
                <a:rPr lang="zh-TW" altLang="en-US" sz="1400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 </a:t>
              </a:r>
              <a:r>
                <a:rPr lang="en-US" altLang="zh-TW" sz="1400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(02) 2751-8845</a:t>
              </a:r>
            </a:p>
            <a:p>
              <a:r>
                <a:rPr lang="zh-TW" altLang="en-US" sz="1400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電子信箱 </a:t>
              </a:r>
              <a:r>
                <a:rPr lang="en-US" altLang="zh-TW" sz="1400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: </a:t>
              </a:r>
              <a:r>
                <a:rPr lang="en-US" altLang="zh-TW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ltyao@ntut.edu.tw</a:t>
              </a:r>
            </a:p>
            <a:p>
              <a:r>
                <a:rPr lang="zh-TW" altLang="en-US" sz="1400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研究室 </a:t>
              </a:r>
              <a:r>
                <a:rPr lang="en-US" altLang="zh-TW" sz="1400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: </a:t>
              </a:r>
              <a:r>
                <a:rPr lang="zh-TW" altLang="en-US" sz="1400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綜合科管</a:t>
              </a:r>
              <a:r>
                <a:rPr lang="en-US" altLang="zh-TW" sz="1400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314</a:t>
              </a:r>
              <a:r>
                <a:rPr lang="zh-TW" altLang="en-US" sz="1400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室</a:t>
              </a:r>
              <a:endParaRPr lang="en-US" altLang="zh-TW" sz="1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endParaRPr>
            </a:p>
            <a:p>
              <a:r>
                <a:rPr lang="zh-TW" altLang="en-US" sz="1400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網站連結 </a:t>
              </a:r>
              <a:r>
                <a:rPr lang="en-US" altLang="zh-TW" sz="1400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: </a:t>
              </a:r>
              <a:r>
                <a:rPr lang="zh-TW" altLang="en-US" sz="1400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智慧型控制實驗室</a:t>
              </a:r>
              <a:endParaRPr lang="zh-TW" altLang="en-US" sz="1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5228599" y="5171728"/>
              <a:ext cx="1737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itchFamily="34" charset="0"/>
                  <a:ea typeface="Arial Unicode MS" pitchFamily="34" charset="-120"/>
                  <a:cs typeface="Arial Unicode MS" pitchFamily="34" charset="-120"/>
                </a:rPr>
                <a:t>About  Me</a:t>
              </a:r>
              <a:endPara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1849115" y="11364416"/>
            <a:ext cx="8496944" cy="2088232"/>
            <a:chOff x="1849115" y="11364416"/>
            <a:chExt cx="8496944" cy="2088232"/>
          </a:xfrm>
        </p:grpSpPr>
        <p:pic>
          <p:nvPicPr>
            <p:cNvPr id="1043" name="Picture 19" descr="C:\Users\Xenos\Desktop\Front-end Design\hw2\shake leader.jpg"/>
            <p:cNvPicPr>
              <a:picLocks noChangeAspect="1" noChangeArrowheads="1"/>
            </p:cNvPicPr>
            <p:nvPr/>
          </p:nvPicPr>
          <p:blipFill>
            <a:blip r:embed="rId9" cstate="print"/>
            <a:srcRect l="1596" t="13591" r="8022" b="25565"/>
            <a:stretch>
              <a:fillRect/>
            </a:stretch>
          </p:blipFill>
          <p:spPr bwMode="auto">
            <a:xfrm>
              <a:off x="2381250" y="11852448"/>
              <a:ext cx="1590675" cy="1600200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</a:ln>
          </p:spPr>
        </p:pic>
        <p:pic>
          <p:nvPicPr>
            <p:cNvPr id="1044" name="Picture 20" descr="C:\Users\Xenos\Desktop\Front-end Design\hw2\photo2.jpg"/>
            <p:cNvPicPr>
              <a:picLocks noChangeAspect="1" noChangeArrowheads="1"/>
            </p:cNvPicPr>
            <p:nvPr/>
          </p:nvPicPr>
          <p:blipFill>
            <a:blip r:embed="rId10" cstate="print"/>
            <a:srcRect l="478" r="1753" b="36232"/>
            <a:stretch>
              <a:fillRect/>
            </a:stretch>
          </p:blipFill>
          <p:spPr bwMode="auto">
            <a:xfrm>
              <a:off x="4308475" y="11855052"/>
              <a:ext cx="1619250" cy="1584176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</a:ln>
          </p:spPr>
        </p:pic>
        <p:pic>
          <p:nvPicPr>
            <p:cNvPr id="1045" name="Picture 21" descr="C:\Users\Xenos\Desktop\Front-end Design\hw2\photo3.jpg"/>
            <p:cNvPicPr>
              <a:picLocks noChangeAspect="1" noChangeArrowheads="1"/>
            </p:cNvPicPr>
            <p:nvPr/>
          </p:nvPicPr>
          <p:blipFill>
            <a:blip r:embed="rId11" cstate="print"/>
            <a:srcRect l="16861" r="11454"/>
            <a:stretch>
              <a:fillRect/>
            </a:stretch>
          </p:blipFill>
          <p:spPr bwMode="auto">
            <a:xfrm>
              <a:off x="6264275" y="11855051"/>
              <a:ext cx="1600200" cy="1594463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</a:ln>
          </p:spPr>
        </p:pic>
        <p:pic>
          <p:nvPicPr>
            <p:cNvPr id="1047" name="Picture 23" descr="C:\Users\Xenos\Desktop\Front-end Design\hw2\Photo4.jpg"/>
            <p:cNvPicPr>
              <a:picLocks noChangeAspect="1" noChangeArrowheads="1"/>
            </p:cNvPicPr>
            <p:nvPr/>
          </p:nvPicPr>
          <p:blipFill>
            <a:blip r:embed="rId12" cstate="print"/>
            <a:srcRect l="18822" r="13435"/>
            <a:stretch>
              <a:fillRect/>
            </a:stretch>
          </p:blipFill>
          <p:spPr bwMode="auto">
            <a:xfrm>
              <a:off x="8201025" y="11855052"/>
              <a:ext cx="1609725" cy="1586156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49" name="文字方塊 48"/>
            <p:cNvSpPr txBox="1"/>
            <p:nvPr/>
          </p:nvSpPr>
          <p:spPr>
            <a:xfrm>
              <a:off x="5582863" y="11364416"/>
              <a:ext cx="10294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itchFamily="34" charset="0"/>
                  <a:ea typeface="Arial Unicode MS" pitchFamily="34" charset="-120"/>
                  <a:cs typeface="Arial Unicode MS" pitchFamily="34" charset="-120"/>
                </a:rPr>
                <a:t>Photo</a:t>
              </a:r>
              <a:endPara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pic>
          <p:nvPicPr>
            <p:cNvPr id="1048" name="Picture 24" descr="C:\Users\Xenos\Desktop\Front-end Design\hw2\arrow.png"/>
            <p:cNvPicPr>
              <a:picLocks noChangeAspect="1" noChangeArrowheads="1"/>
            </p:cNvPicPr>
            <p:nvPr/>
          </p:nvPicPr>
          <p:blipFill>
            <a:blip r:embed="rId1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10058027" y="12444536"/>
              <a:ext cx="288032" cy="288032"/>
            </a:xfrm>
            <a:prstGeom prst="rect">
              <a:avLst/>
            </a:prstGeom>
            <a:noFill/>
          </p:spPr>
        </p:pic>
        <p:pic>
          <p:nvPicPr>
            <p:cNvPr id="51" name="Picture 24" descr="C:\Users\Xenos\Desktop\Front-end Design\hw2\arrow.png"/>
            <p:cNvPicPr>
              <a:picLocks noChangeAspect="1" noChangeArrowheads="1"/>
            </p:cNvPicPr>
            <p:nvPr/>
          </p:nvPicPr>
          <p:blipFill>
            <a:blip r:embed="rId13" cstate="print">
              <a:lum bright="30000"/>
            </a:blip>
            <a:srcRect/>
            <a:stretch>
              <a:fillRect/>
            </a:stretch>
          </p:blipFill>
          <p:spPr bwMode="auto">
            <a:xfrm flipH="1">
              <a:off x="1849115" y="12444536"/>
              <a:ext cx="288032" cy="288032"/>
            </a:xfrm>
            <a:prstGeom prst="rect">
              <a:avLst/>
            </a:prstGeom>
            <a:noFill/>
          </p:spPr>
        </p:pic>
      </p:grpSp>
      <p:pic>
        <p:nvPicPr>
          <p:cNvPr id="1050" name="Picture 26" descr="C:\Users\Xenos\Desktop\Front-end Design\hw2\twitter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203168" y="13964357"/>
            <a:ext cx="416743" cy="416743"/>
          </a:xfrm>
          <a:prstGeom prst="rect">
            <a:avLst/>
          </a:prstGeom>
          <a:noFill/>
        </p:spPr>
      </p:pic>
      <p:pic>
        <p:nvPicPr>
          <p:cNvPr id="1051" name="Picture 27" descr="C:\Users\Xenos\Desktop\Front-end Design\hw2\youtube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007942" y="13956704"/>
            <a:ext cx="432048" cy="432048"/>
          </a:xfrm>
          <a:prstGeom prst="rect">
            <a:avLst/>
          </a:prstGeom>
          <a:noFill/>
        </p:spPr>
      </p:pic>
      <p:pic>
        <p:nvPicPr>
          <p:cNvPr id="1052" name="Picture 28" descr="C:\Users\Xenos\Desktop\Front-end Design\hw2\Square-facebook-512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785476" y="13982776"/>
            <a:ext cx="379904" cy="379904"/>
          </a:xfrm>
          <a:prstGeom prst="rect">
            <a:avLst/>
          </a:prstGeom>
          <a:noFill/>
        </p:spPr>
      </p:pic>
      <p:pic>
        <p:nvPicPr>
          <p:cNvPr id="1053" name="Picture 29" descr="C:\Users\Xenos\Desktop\Front-end Design\hw2\plus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605555" y="13956704"/>
            <a:ext cx="432048" cy="432048"/>
          </a:xfrm>
          <a:prstGeom prst="rect">
            <a:avLst/>
          </a:prstGeom>
          <a:noFill/>
        </p:spPr>
      </p:pic>
      <p:sp>
        <p:nvSpPr>
          <p:cNvPr id="58" name="文字方塊 57"/>
          <p:cNvSpPr txBox="1"/>
          <p:nvPr/>
        </p:nvSpPr>
        <p:spPr>
          <a:xfrm>
            <a:off x="3678367" y="14460760"/>
            <a:ext cx="483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Shake Leader @ 2017 | Privacy Policy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5233491" y="1186905"/>
            <a:ext cx="559390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b="1" dirty="0" smtClean="0"/>
              <a:t>Home   About Me   Detail   Photo</a:t>
            </a:r>
            <a:endParaRPr lang="zh-TW" altLang="en-US" b="1" dirty="0"/>
          </a:p>
        </p:txBody>
      </p:sp>
      <p:pic>
        <p:nvPicPr>
          <p:cNvPr id="1054" name="Picture 30" descr="C:\Users\Xenos\Desktop\Front-end Design\hw2\Taipei-Tech-Logo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417067" y="779240"/>
            <a:ext cx="1551310" cy="915435"/>
          </a:xfrm>
          <a:prstGeom prst="rect">
            <a:avLst/>
          </a:prstGeom>
          <a:noFill/>
        </p:spPr>
      </p:pic>
      <p:sp>
        <p:nvSpPr>
          <p:cNvPr id="48" name="文字方塊 47"/>
          <p:cNvSpPr txBox="1"/>
          <p:nvPr/>
        </p:nvSpPr>
        <p:spPr>
          <a:xfrm>
            <a:off x="5577252" y="7867402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  <a:ea typeface="Arial Unicode MS" pitchFamily="34" charset="-120"/>
                <a:cs typeface="Arial Unicode MS" pitchFamily="34" charset="-120"/>
              </a:rPr>
              <a:t>Detail</a:t>
            </a:r>
            <a:endParaRPr lang="zh-TW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grpSp>
        <p:nvGrpSpPr>
          <p:cNvPr id="69" name="群組 68"/>
          <p:cNvGrpSpPr/>
          <p:nvPr/>
        </p:nvGrpSpPr>
        <p:grpSpPr>
          <a:xfrm>
            <a:off x="2028826" y="8344966"/>
            <a:ext cx="3962400" cy="1336179"/>
            <a:chOff x="2028826" y="8300045"/>
            <a:chExt cx="3962400" cy="1336179"/>
          </a:xfrm>
        </p:grpSpPr>
        <p:sp>
          <p:nvSpPr>
            <p:cNvPr id="31" name="矩形 30"/>
            <p:cNvSpPr/>
            <p:nvPr/>
          </p:nvSpPr>
          <p:spPr>
            <a:xfrm>
              <a:off x="2028826" y="8300045"/>
              <a:ext cx="3962400" cy="1336179"/>
            </a:xfrm>
            <a:prstGeom prst="rect">
              <a:avLst/>
            </a:prstGeom>
            <a:gradFill flip="none" rotWithShape="1">
              <a:gsLst>
                <a:gs pos="31000">
                  <a:schemeClr val="tx1">
                    <a:alpha val="85000"/>
                  </a:schemeClr>
                </a:gs>
                <a:gs pos="53000">
                  <a:schemeClr val="tx1">
                    <a:lumMod val="85000"/>
                    <a:lumOff val="15000"/>
                    <a:alpha val="57000"/>
                  </a:schemeClr>
                </a:gs>
                <a:gs pos="83000">
                  <a:schemeClr val="tx1">
                    <a:lumMod val="75000"/>
                    <a:lumOff val="25000"/>
                    <a:alpha val="35000"/>
                  </a:schemeClr>
                </a:gs>
                <a:gs pos="100000">
                  <a:schemeClr val="tx1">
                    <a:lumMod val="65000"/>
                    <a:lumOff val="35000"/>
                    <a:alpha val="3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solidFill>
                  <a:schemeClr val="bg1"/>
                </a:solidFill>
                <a:latin typeface="Basscrw" pitchFamily="2" charset="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028826" y="9236114"/>
              <a:ext cx="3952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solidFill>
                    <a:schemeClr val="bg1">
                      <a:lumMod val="85000"/>
                    </a:schemeClr>
                  </a:solidFill>
                  <a:latin typeface="Century Gothic" pitchFamily="34" charset="0"/>
                  <a:ea typeface="Arial Unicode MS" pitchFamily="34" charset="-120"/>
                  <a:cs typeface="Arial Unicode MS" pitchFamily="34" charset="-120"/>
                </a:rPr>
                <a:t>How To Donate Me</a:t>
              </a:r>
              <a:endParaRPr lang="zh-TW" altLang="en-US" sz="2000" b="1" dirty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6241603" y="8375129"/>
            <a:ext cx="3952874" cy="1306016"/>
            <a:chOff x="6241603" y="8330208"/>
            <a:chExt cx="3952874" cy="1306016"/>
          </a:xfrm>
        </p:grpSpPr>
        <p:sp>
          <p:nvSpPr>
            <p:cNvPr id="30" name="矩形 29"/>
            <p:cNvSpPr/>
            <p:nvPr/>
          </p:nvSpPr>
          <p:spPr>
            <a:xfrm>
              <a:off x="6241603" y="8330208"/>
              <a:ext cx="3914775" cy="1306016"/>
            </a:xfrm>
            <a:prstGeom prst="rect">
              <a:avLst/>
            </a:prstGeom>
            <a:gradFill flip="none" rotWithShape="1">
              <a:gsLst>
                <a:gs pos="31000">
                  <a:schemeClr val="tx1">
                    <a:alpha val="85000"/>
                  </a:schemeClr>
                </a:gs>
                <a:gs pos="53000">
                  <a:schemeClr val="tx1">
                    <a:lumMod val="85000"/>
                    <a:lumOff val="15000"/>
                    <a:alpha val="57000"/>
                  </a:schemeClr>
                </a:gs>
                <a:gs pos="83000">
                  <a:schemeClr val="tx1">
                    <a:lumMod val="75000"/>
                    <a:lumOff val="25000"/>
                    <a:alpha val="35000"/>
                  </a:schemeClr>
                </a:gs>
                <a:gs pos="100000">
                  <a:schemeClr val="tx1">
                    <a:lumMod val="65000"/>
                    <a:lumOff val="35000"/>
                    <a:alpha val="3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solidFill>
                  <a:schemeClr val="bg1"/>
                </a:solidFill>
                <a:latin typeface="Basscrw" pitchFamily="2" charset="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6241603" y="9236114"/>
              <a:ext cx="3952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solidFill>
                    <a:schemeClr val="bg1">
                      <a:lumMod val="85000"/>
                    </a:schemeClr>
                  </a:solidFill>
                  <a:latin typeface="Century Gothic" pitchFamily="34" charset="0"/>
                  <a:ea typeface="Arial Unicode MS" pitchFamily="34" charset="-120"/>
                  <a:cs typeface="Arial Unicode MS" pitchFamily="34" charset="-120"/>
                </a:rPr>
                <a:t>Building technology</a:t>
              </a:r>
              <a:endParaRPr lang="zh-TW" altLang="en-US" sz="2000" b="1" dirty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2013496" y="9825161"/>
            <a:ext cx="3972049" cy="1323231"/>
            <a:chOff x="2013496" y="9780240"/>
            <a:chExt cx="3972049" cy="1323231"/>
          </a:xfrm>
        </p:grpSpPr>
        <p:sp>
          <p:nvSpPr>
            <p:cNvPr id="20" name="矩形 19"/>
            <p:cNvSpPr/>
            <p:nvPr/>
          </p:nvSpPr>
          <p:spPr>
            <a:xfrm>
              <a:off x="2023145" y="9780240"/>
              <a:ext cx="3962400" cy="1323231"/>
            </a:xfrm>
            <a:prstGeom prst="rect">
              <a:avLst/>
            </a:prstGeom>
            <a:gradFill flip="none" rotWithShape="1">
              <a:gsLst>
                <a:gs pos="31000">
                  <a:schemeClr val="tx1">
                    <a:alpha val="85000"/>
                  </a:schemeClr>
                </a:gs>
                <a:gs pos="53000">
                  <a:schemeClr val="tx1">
                    <a:lumMod val="85000"/>
                    <a:lumOff val="15000"/>
                    <a:alpha val="57000"/>
                  </a:schemeClr>
                </a:gs>
                <a:gs pos="83000">
                  <a:schemeClr val="tx1">
                    <a:lumMod val="75000"/>
                    <a:lumOff val="25000"/>
                    <a:alpha val="35000"/>
                  </a:schemeClr>
                </a:gs>
                <a:gs pos="100000">
                  <a:schemeClr val="tx1">
                    <a:lumMod val="65000"/>
                    <a:lumOff val="35000"/>
                    <a:alpha val="3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solidFill>
                  <a:schemeClr val="bg1"/>
                </a:solidFill>
                <a:latin typeface="Basscrw" pitchFamily="2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2013496" y="10676274"/>
              <a:ext cx="39623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solidFill>
                    <a:schemeClr val="bg1">
                      <a:lumMod val="85000"/>
                    </a:schemeClr>
                  </a:solidFill>
                  <a:latin typeface="Century Gothic" pitchFamily="34" charset="0"/>
                  <a:ea typeface="Arial Unicode MS" pitchFamily="34" charset="-120"/>
                  <a:cs typeface="Arial Unicode MS" pitchFamily="34" charset="-120"/>
                </a:rPr>
                <a:t>I come, I </a:t>
              </a:r>
              <a:r>
                <a:rPr lang="en-US" altLang="zh-TW" sz="2000" b="1" dirty="0" smtClean="0">
                  <a:solidFill>
                    <a:schemeClr val="bg1">
                      <a:lumMod val="85000"/>
                    </a:schemeClr>
                  </a:solidFill>
                  <a:latin typeface="Century Gothic" pitchFamily="34" charset="0"/>
                  <a:ea typeface="Arial Unicode MS" pitchFamily="34" charset="-120"/>
                  <a:cs typeface="Arial Unicode MS" pitchFamily="34" charset="-120"/>
                </a:rPr>
                <a:t>shake, </a:t>
              </a:r>
              <a:r>
                <a:rPr lang="en-US" altLang="zh-TW" sz="2000" b="1" dirty="0">
                  <a:solidFill>
                    <a:schemeClr val="bg1">
                      <a:lumMod val="85000"/>
                    </a:schemeClr>
                  </a:solidFill>
                  <a:latin typeface="Century Gothic" pitchFamily="34" charset="0"/>
                  <a:ea typeface="Arial Unicode MS" pitchFamily="34" charset="-120"/>
                  <a:cs typeface="Arial Unicode MS" pitchFamily="34" charset="-120"/>
                </a:rPr>
                <a:t>I leader</a:t>
              </a:r>
              <a:endParaRPr lang="zh-TW" altLang="en-US" sz="2000" b="1" dirty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71" name="群組 70"/>
          <p:cNvGrpSpPr/>
          <p:nvPr/>
        </p:nvGrpSpPr>
        <p:grpSpPr>
          <a:xfrm>
            <a:off x="6229350" y="9825161"/>
            <a:ext cx="3933824" cy="1314450"/>
            <a:chOff x="6229350" y="9780240"/>
            <a:chExt cx="3933824" cy="1314450"/>
          </a:xfrm>
        </p:grpSpPr>
        <p:sp>
          <p:nvSpPr>
            <p:cNvPr id="26" name="矩形 25"/>
            <p:cNvSpPr/>
            <p:nvPr/>
          </p:nvSpPr>
          <p:spPr>
            <a:xfrm>
              <a:off x="6229350" y="9780240"/>
              <a:ext cx="3900685" cy="1314450"/>
            </a:xfrm>
            <a:prstGeom prst="rect">
              <a:avLst/>
            </a:prstGeom>
            <a:gradFill flip="none" rotWithShape="1">
              <a:gsLst>
                <a:gs pos="31000">
                  <a:schemeClr val="tx1">
                    <a:alpha val="85000"/>
                  </a:schemeClr>
                </a:gs>
                <a:gs pos="53000">
                  <a:schemeClr val="tx1">
                    <a:lumMod val="85000"/>
                    <a:lumOff val="15000"/>
                    <a:alpha val="57000"/>
                  </a:schemeClr>
                </a:gs>
                <a:gs pos="83000">
                  <a:schemeClr val="tx1">
                    <a:lumMod val="75000"/>
                    <a:lumOff val="25000"/>
                    <a:alpha val="35000"/>
                  </a:schemeClr>
                </a:gs>
                <a:gs pos="100000">
                  <a:schemeClr val="tx1">
                    <a:lumMod val="65000"/>
                    <a:lumOff val="35000"/>
                    <a:alpha val="3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solidFill>
                  <a:schemeClr val="bg1"/>
                </a:solidFill>
                <a:latin typeface="Basscrw" pitchFamily="2" charset="0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6241603" y="10676274"/>
              <a:ext cx="39215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solidFill>
                    <a:schemeClr val="bg1">
                      <a:lumMod val="85000"/>
                    </a:schemeClr>
                  </a:solidFill>
                  <a:latin typeface="Century Gothic" pitchFamily="34" charset="0"/>
                  <a:ea typeface="Arial Unicode MS" pitchFamily="34" charset="-120"/>
                  <a:cs typeface="Arial Unicode MS" pitchFamily="34" charset="-120"/>
                </a:rPr>
                <a:t>Awesome elevator</a:t>
              </a:r>
              <a:endParaRPr lang="zh-TW" altLang="en-US" sz="2000" b="1" dirty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92</Words>
  <Application>Microsoft Office PowerPoint</Application>
  <PresentationFormat>自訂</PresentationFormat>
  <Paragraphs>20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Xenos</dc:creator>
  <cp:lastModifiedBy>Xenos</cp:lastModifiedBy>
  <cp:revision>29</cp:revision>
  <dcterms:created xsi:type="dcterms:W3CDTF">2017-03-28T11:59:43Z</dcterms:created>
  <dcterms:modified xsi:type="dcterms:W3CDTF">2017-03-28T15:09:39Z</dcterms:modified>
</cp:coreProperties>
</file>