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x-wav"/>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4" r:id="rId1"/>
  </p:sldMasterIdLst>
  <p:sldIdLst>
    <p:sldId id="256" r:id="rId2"/>
    <p:sldId id="257" r:id="rId3"/>
    <p:sldId id="258" r:id="rId4"/>
    <p:sldId id="259" r:id="rId5"/>
    <p:sldId id="260" r:id="rId6"/>
    <p:sldId id="262" r:id="rId7"/>
    <p:sldId id="263" r:id="rId8"/>
    <p:sldId id="264" r:id="rId9"/>
    <p:sldId id="265" r:id="rId10"/>
    <p:sldId id="266"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8" r:id="rId31"/>
    <p:sldId id="290" r:id="rId32"/>
    <p:sldId id="291" r:id="rId33"/>
    <p:sldId id="292" r:id="rId34"/>
    <p:sldId id="293"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47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oleObject" Target="file:///C:\Users\20180115\Desktop\&#23560;&#38988;\&#29228;&#34802;\$$$.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Times New Roman" panose="02020603050405020304" pitchFamily="18" charset="0"/>
                <a:ea typeface="標楷體" panose="03000509000000000000" pitchFamily="65" charset="-120"/>
                <a:cs typeface="+mn-cs"/>
              </a:defRPr>
            </a:pPr>
            <a:r>
              <a:rPr lang="zh-TW"/>
              <a:t>每日平均價格</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Times New Roman" panose="02020603050405020304" pitchFamily="18" charset="0"/>
              <a:ea typeface="標楷體" panose="03000509000000000000" pitchFamily="65" charset="-120"/>
              <a:cs typeface="+mn-cs"/>
            </a:defRPr>
          </a:pPr>
          <a:endParaRPr lang="zh-TW"/>
        </a:p>
      </c:txPr>
    </c:title>
    <c:autoTitleDeleted val="0"/>
    <c:plotArea>
      <c:layout/>
      <c:lineChart>
        <c:grouping val="standard"/>
        <c:varyColors val="0"/>
        <c:ser>
          <c:idx val="0"/>
          <c:order val="0"/>
          <c:tx>
            <c:strRef>
              <c:f>工作表1!$A$2</c:f>
              <c:strCache>
                <c:ptCount val="1"/>
                <c:pt idx="0">
                  <c:v>Yahoo價格</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anchor="ctr" anchorCtr="1"/>
              <a:lstStyle/>
              <a:p>
                <a:pPr>
                  <a:defRPr sz="1100" b="0" i="0" u="none" strike="noStrike" kern="1200" baseline="0">
                    <a:solidFill>
                      <a:schemeClr val="tx1">
                        <a:lumMod val="75000"/>
                        <a:lumOff val="25000"/>
                      </a:schemeClr>
                    </a:solidFill>
                    <a:latin typeface="Times New Roman" panose="02020603050405020304" pitchFamily="18" charset="0"/>
                    <a:ea typeface="標楷體" panose="03000509000000000000" pitchFamily="65" charset="-120"/>
                    <a:cs typeface="+mn-cs"/>
                  </a:defRPr>
                </a:pPr>
                <a:endParaRPr lang="zh-TW"/>
              </a:p>
            </c:txPr>
            <c:dLblPos val="b"/>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工作表1!$B$1:$S$1</c:f>
              <c:numCache>
                <c:formatCode>yyyy/m/d/aaa</c:formatCode>
                <c:ptCount val="9"/>
                <c:pt idx="0">
                  <c:v>44162</c:v>
                </c:pt>
                <c:pt idx="1">
                  <c:v>44163</c:v>
                </c:pt>
                <c:pt idx="2">
                  <c:v>44164</c:v>
                </c:pt>
                <c:pt idx="3">
                  <c:v>44165</c:v>
                </c:pt>
                <c:pt idx="4">
                  <c:v>44166</c:v>
                </c:pt>
                <c:pt idx="5">
                  <c:v>44167</c:v>
                </c:pt>
                <c:pt idx="6">
                  <c:v>44168</c:v>
                </c:pt>
                <c:pt idx="7">
                  <c:v>44169</c:v>
                </c:pt>
                <c:pt idx="8">
                  <c:v>44170</c:v>
                </c:pt>
              </c:numCache>
            </c:numRef>
          </c:cat>
          <c:val>
            <c:numRef>
              <c:f>工作表1!$B$2:$S$2</c:f>
              <c:numCache>
                <c:formatCode>0.00_);[Red]\(0.00\)</c:formatCode>
                <c:ptCount val="9"/>
                <c:pt idx="0">
                  <c:v>3891.8333333333335</c:v>
                </c:pt>
                <c:pt idx="1">
                  <c:v>3839.8571428571427</c:v>
                </c:pt>
                <c:pt idx="2">
                  <c:v>3758</c:v>
                </c:pt>
                <c:pt idx="3">
                  <c:v>3972.375</c:v>
                </c:pt>
                <c:pt idx="4">
                  <c:v>3966.125</c:v>
                </c:pt>
                <c:pt idx="5">
                  <c:v>3751.75</c:v>
                </c:pt>
                <c:pt idx="6">
                  <c:v>3783.7142857142858</c:v>
                </c:pt>
                <c:pt idx="7">
                  <c:v>3706.625</c:v>
                </c:pt>
                <c:pt idx="8">
                  <c:v>3706.625</c:v>
                </c:pt>
              </c:numCache>
            </c:numRef>
          </c:val>
          <c:smooth val="0"/>
          <c:extLst>
            <c:ext xmlns:c16="http://schemas.microsoft.com/office/drawing/2014/chart" uri="{C3380CC4-5D6E-409C-BE32-E72D297353CC}">
              <c16:uniqueId val="{00000000-4CD5-4FFB-9635-AF9A2F7DD8CC}"/>
            </c:ext>
          </c:extLst>
        </c:ser>
        <c:ser>
          <c:idx val="1"/>
          <c:order val="1"/>
          <c:tx>
            <c:strRef>
              <c:f>工作表1!$A$14</c:f>
              <c:strCache>
                <c:ptCount val="1"/>
                <c:pt idx="0">
                  <c:v>Momo價格</c:v>
                </c:pt>
              </c:strCache>
            </c:strRef>
          </c:tx>
          <c:spPr>
            <a:ln w="28575" cap="rnd">
              <a:solidFill>
                <a:schemeClr val="accent2"/>
              </a:solidFill>
              <a:round/>
            </a:ln>
            <a:effectLst/>
          </c:spPr>
          <c:marker>
            <c:symbol val="none"/>
          </c:marker>
          <c:dLbls>
            <c:spPr>
              <a:noFill/>
              <a:ln>
                <a:noFill/>
              </a:ln>
              <a:effectLst/>
            </c:spPr>
            <c:txPr>
              <a:bodyPr rot="0" spcFirstLastPara="1" vertOverflow="ellipsis" vert="horz" wrap="square" anchor="ctr" anchorCtr="1"/>
              <a:lstStyle/>
              <a:p>
                <a:pPr>
                  <a:defRPr sz="1100" b="0" i="0" u="none" strike="noStrike" kern="1200" baseline="0">
                    <a:solidFill>
                      <a:schemeClr val="tx1">
                        <a:lumMod val="75000"/>
                        <a:lumOff val="25000"/>
                      </a:schemeClr>
                    </a:solidFill>
                    <a:latin typeface="Times New Roman" panose="02020603050405020304" pitchFamily="18" charset="0"/>
                    <a:ea typeface="標楷體" panose="03000509000000000000" pitchFamily="65" charset="-120"/>
                    <a:cs typeface="+mn-cs"/>
                  </a:defRPr>
                </a:pPr>
                <a:endParaRPr lang="zh-TW"/>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工作表1!$B$1:$S$1</c:f>
              <c:numCache>
                <c:formatCode>yyyy/m/d/aaa</c:formatCode>
                <c:ptCount val="9"/>
                <c:pt idx="0">
                  <c:v>44162</c:v>
                </c:pt>
                <c:pt idx="1">
                  <c:v>44163</c:v>
                </c:pt>
                <c:pt idx="2">
                  <c:v>44164</c:v>
                </c:pt>
                <c:pt idx="3">
                  <c:v>44165</c:v>
                </c:pt>
                <c:pt idx="4">
                  <c:v>44166</c:v>
                </c:pt>
                <c:pt idx="5">
                  <c:v>44167</c:v>
                </c:pt>
                <c:pt idx="6">
                  <c:v>44168</c:v>
                </c:pt>
                <c:pt idx="7">
                  <c:v>44169</c:v>
                </c:pt>
                <c:pt idx="8">
                  <c:v>44170</c:v>
                </c:pt>
              </c:numCache>
            </c:numRef>
          </c:cat>
          <c:val>
            <c:numRef>
              <c:f>工作表1!$B$14:$S$14</c:f>
              <c:numCache>
                <c:formatCode>0.00</c:formatCode>
                <c:ptCount val="9"/>
                <c:pt idx="0">
                  <c:v>3968.2857142857142</c:v>
                </c:pt>
                <c:pt idx="1">
                  <c:v>3968.2857142857142</c:v>
                </c:pt>
                <c:pt idx="2">
                  <c:v>3968.2857142857142</c:v>
                </c:pt>
                <c:pt idx="3">
                  <c:v>3968.2857142857142</c:v>
                </c:pt>
                <c:pt idx="4">
                  <c:v>3968.2857142857142</c:v>
                </c:pt>
                <c:pt idx="5">
                  <c:v>3968.2857142857142</c:v>
                </c:pt>
                <c:pt idx="6">
                  <c:v>3968.2857142857142</c:v>
                </c:pt>
                <c:pt idx="7">
                  <c:v>3968.2857142857142</c:v>
                </c:pt>
                <c:pt idx="8">
                  <c:v>3968.2857142857142</c:v>
                </c:pt>
              </c:numCache>
            </c:numRef>
          </c:val>
          <c:smooth val="0"/>
          <c:extLst>
            <c:ext xmlns:c16="http://schemas.microsoft.com/office/drawing/2014/chart" uri="{C3380CC4-5D6E-409C-BE32-E72D297353CC}">
              <c16:uniqueId val="{00000001-4CD5-4FFB-9635-AF9A2F7DD8CC}"/>
            </c:ext>
          </c:extLst>
        </c:ser>
        <c:dLbls>
          <c:showLegendKey val="0"/>
          <c:showVal val="0"/>
          <c:showCatName val="0"/>
          <c:showSerName val="0"/>
          <c:showPercent val="0"/>
          <c:showBubbleSize val="0"/>
        </c:dLbls>
        <c:smooth val="0"/>
        <c:axId val="1109492752"/>
        <c:axId val="1184380176"/>
      </c:lineChart>
      <c:dateAx>
        <c:axId val="1109492752"/>
        <c:scaling>
          <c:orientation val="minMax"/>
        </c:scaling>
        <c:delete val="0"/>
        <c:axPos val="b"/>
        <c:numFmt formatCode="yyyy/m/d/aaa"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標楷體" panose="03000509000000000000" pitchFamily="65" charset="-120"/>
                <a:cs typeface="+mn-cs"/>
              </a:defRPr>
            </a:pPr>
            <a:endParaRPr lang="zh-TW"/>
          </a:p>
        </c:txPr>
        <c:crossAx val="1184380176"/>
        <c:crosses val="autoZero"/>
        <c:auto val="1"/>
        <c:lblOffset val="100"/>
        <c:baseTimeUnit val="days"/>
      </c:dateAx>
      <c:valAx>
        <c:axId val="1184380176"/>
        <c:scaling>
          <c:orientation val="minMax"/>
        </c:scaling>
        <c:delete val="0"/>
        <c:axPos val="l"/>
        <c:majorGridlines>
          <c:spPr>
            <a:ln w="9525" cap="flat" cmpd="sng" algn="ctr">
              <a:solidFill>
                <a:schemeClr val="tx1">
                  <a:lumMod val="15000"/>
                  <a:lumOff val="85000"/>
                </a:schemeClr>
              </a:solidFill>
              <a:round/>
            </a:ln>
            <a:effectLst/>
          </c:spPr>
        </c:majorGridlines>
        <c:numFmt formatCode="0.00_);[Red]\(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標楷體" panose="03000509000000000000" pitchFamily="65" charset="-120"/>
                <a:cs typeface="+mn-cs"/>
              </a:defRPr>
            </a:pPr>
            <a:endParaRPr lang="zh-TW"/>
          </a:p>
        </c:txPr>
        <c:crossAx val="110949275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標楷體" panose="03000509000000000000" pitchFamily="65" charset="-120"/>
              <a:cs typeface="+mn-cs"/>
            </a:defRPr>
          </a:pPr>
          <a:endParaRPr lang="zh-TW"/>
        </a:p>
      </c:txPr>
    </c:legend>
    <c:plotVisOnly val="1"/>
    <c:dispBlanksAs val="gap"/>
    <c:showDLblsOverMax val="0"/>
  </c:chart>
  <c:spPr>
    <a:solidFill>
      <a:schemeClr val="bg1"/>
    </a:solidFill>
    <a:ln w="9525" cap="flat" cmpd="sng" algn="ctr">
      <a:solidFill>
        <a:schemeClr val="tx1"/>
      </a:solidFill>
      <a:round/>
    </a:ln>
    <a:effectLst/>
  </c:spPr>
  <c:txPr>
    <a:bodyPr/>
    <a:lstStyle/>
    <a:p>
      <a:pPr>
        <a:defRPr baseline="0">
          <a:latin typeface="Times New Roman" panose="02020603050405020304" pitchFamily="18" charset="0"/>
          <a:ea typeface="標楷體" panose="03000509000000000000" pitchFamily="65" charset="-120"/>
        </a:defRPr>
      </a:pPr>
      <a:endParaRPr lang="zh-TW"/>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BDD106-3F27-4D5B-A06F-19A9106DA6A3}" type="doc">
      <dgm:prSet loTypeId="urn:microsoft.com/office/officeart/2005/8/layout/hierarchy2" loCatId="hierarchy" qsTypeId="urn:microsoft.com/office/officeart/2005/8/quickstyle/simple1" qsCatId="simple" csTypeId="urn:microsoft.com/office/officeart/2005/8/colors/accent0_1" csCatId="mainScheme" phldr="1"/>
      <dgm:spPr/>
      <dgm:t>
        <a:bodyPr/>
        <a:lstStyle/>
        <a:p>
          <a:endParaRPr lang="zh-TW" altLang="en-US"/>
        </a:p>
      </dgm:t>
    </dgm:pt>
    <dgm:pt modelId="{A731ACFD-48DC-4803-80F8-C19E0BC51A6A}">
      <dgm:prSet phldrT="[文字]" custT="1"/>
      <dgm:spPr/>
      <dgm:t>
        <a:bodyPr/>
        <a:lstStyle/>
        <a:p>
          <a:r>
            <a:rPr lang="zh-TW" altLang="en-US" sz="1200"/>
            <a:t>選擇商品</a:t>
          </a:r>
        </a:p>
      </dgm:t>
    </dgm:pt>
    <dgm:pt modelId="{A387C739-379B-4A74-96E8-3CB38F92300F}" type="parTrans" cxnId="{3E3448FD-9459-4AC9-BFE1-29D67194D8E1}">
      <dgm:prSet/>
      <dgm:spPr/>
      <dgm:t>
        <a:bodyPr/>
        <a:lstStyle/>
        <a:p>
          <a:endParaRPr lang="zh-TW" altLang="en-US" sz="1400"/>
        </a:p>
      </dgm:t>
    </dgm:pt>
    <dgm:pt modelId="{28873381-B3F3-43D0-8CBC-F8A3F4E60E26}" type="sibTrans" cxnId="{3E3448FD-9459-4AC9-BFE1-29D67194D8E1}">
      <dgm:prSet/>
      <dgm:spPr>
        <a:noFill/>
        <a:ln>
          <a:noFill/>
        </a:ln>
      </dgm:spPr>
      <dgm:t>
        <a:bodyPr/>
        <a:lstStyle/>
        <a:p>
          <a:endParaRPr lang="zh-TW" altLang="en-US" sz="1400"/>
        </a:p>
      </dgm:t>
    </dgm:pt>
    <dgm:pt modelId="{95CE3E4C-A0D6-414B-BA13-ED6BF864EA55}">
      <dgm:prSet phldrT="[文字]" custT="1"/>
      <dgm:spPr/>
      <dgm:t>
        <a:bodyPr/>
        <a:lstStyle/>
        <a:p>
          <a:r>
            <a:rPr lang="zh-TW" altLang="en-US" sz="1200"/>
            <a:t>選擇購物網站</a:t>
          </a:r>
        </a:p>
      </dgm:t>
    </dgm:pt>
    <dgm:pt modelId="{00BA22A2-5456-487F-BED2-A1A8FDDC4F78}" type="parTrans" cxnId="{3E16CDC7-7C9E-4EED-B424-B1B71211D459}">
      <dgm:prSet/>
      <dgm:spPr/>
      <dgm:t>
        <a:bodyPr/>
        <a:lstStyle/>
        <a:p>
          <a:endParaRPr lang="zh-TW" altLang="en-US" sz="1400"/>
        </a:p>
      </dgm:t>
    </dgm:pt>
    <dgm:pt modelId="{41662CA3-B7BD-4A8F-9397-9FBE1CE104F1}" type="sibTrans" cxnId="{3E16CDC7-7C9E-4EED-B424-B1B71211D459}">
      <dgm:prSet/>
      <dgm:spPr>
        <a:noFill/>
        <a:ln>
          <a:noFill/>
        </a:ln>
      </dgm:spPr>
      <dgm:t>
        <a:bodyPr/>
        <a:lstStyle/>
        <a:p>
          <a:endParaRPr lang="zh-TW" altLang="en-US" sz="1400"/>
        </a:p>
      </dgm:t>
    </dgm:pt>
    <dgm:pt modelId="{BACAB16A-B258-4F5A-82C1-EA152810D0B0}">
      <dgm:prSet phldrT="[文字]" custT="1"/>
      <dgm:spPr/>
      <dgm:t>
        <a:bodyPr/>
        <a:lstStyle/>
        <a:p>
          <a:r>
            <a:rPr lang="zh-TW" altLang="en-US" sz="1200"/>
            <a:t>分析網頁架構</a:t>
          </a:r>
        </a:p>
      </dgm:t>
    </dgm:pt>
    <dgm:pt modelId="{214F466D-BDA9-4939-9304-0F62C40E2C19}" type="parTrans" cxnId="{B6787042-62F7-4D1B-AC59-66BC01AC5047}">
      <dgm:prSet/>
      <dgm:spPr/>
      <dgm:t>
        <a:bodyPr/>
        <a:lstStyle/>
        <a:p>
          <a:endParaRPr lang="zh-TW" altLang="en-US" sz="1400"/>
        </a:p>
      </dgm:t>
    </dgm:pt>
    <dgm:pt modelId="{258434A5-DB41-41B3-A968-BC73E94C3871}" type="sibTrans" cxnId="{B6787042-62F7-4D1B-AC59-66BC01AC5047}">
      <dgm:prSet/>
      <dgm:spPr>
        <a:noFill/>
        <a:ln>
          <a:noFill/>
        </a:ln>
      </dgm:spPr>
      <dgm:t>
        <a:bodyPr/>
        <a:lstStyle/>
        <a:p>
          <a:endParaRPr lang="zh-TW" altLang="en-US" sz="1400"/>
        </a:p>
      </dgm:t>
    </dgm:pt>
    <dgm:pt modelId="{B095719E-61A5-4282-A109-4300F4209DD1}">
      <dgm:prSet phldrT="[文字]" custT="1"/>
      <dgm:spPr/>
      <dgm:t>
        <a:bodyPr/>
        <a:lstStyle/>
        <a:p>
          <a:r>
            <a:rPr lang="zh-TW" sz="1200"/>
            <a:t>利用</a:t>
          </a:r>
          <a:r>
            <a:rPr lang="en-US" sz="1200"/>
            <a:t>Python</a:t>
          </a:r>
          <a:r>
            <a:rPr lang="zh-TW" sz="1200"/>
            <a:t>的網路爬蟲蒐集爬取資料</a:t>
          </a:r>
          <a:endParaRPr lang="zh-TW" altLang="en-US" sz="1200"/>
        </a:p>
      </dgm:t>
    </dgm:pt>
    <dgm:pt modelId="{1C8C410A-C85A-418F-B234-B50DDB415399}" type="parTrans" cxnId="{6F7A61DA-04D6-4E99-A348-4296F94A9171}">
      <dgm:prSet/>
      <dgm:spPr/>
      <dgm:t>
        <a:bodyPr/>
        <a:lstStyle/>
        <a:p>
          <a:endParaRPr lang="zh-TW" altLang="en-US"/>
        </a:p>
      </dgm:t>
    </dgm:pt>
    <dgm:pt modelId="{FADF95C5-2A6A-4514-890D-48B9CF7BB8C9}" type="sibTrans" cxnId="{6F7A61DA-04D6-4E99-A348-4296F94A9171}">
      <dgm:prSet/>
      <dgm:spPr>
        <a:noFill/>
        <a:ln>
          <a:noFill/>
        </a:ln>
      </dgm:spPr>
      <dgm:t>
        <a:bodyPr/>
        <a:lstStyle/>
        <a:p>
          <a:endParaRPr lang="zh-TW" altLang="en-US"/>
        </a:p>
      </dgm:t>
    </dgm:pt>
    <dgm:pt modelId="{65BD0B78-DC80-4965-AA09-7058D2695FE2}">
      <dgm:prSet phldrT="[文字]" custT="1"/>
      <dgm:spPr/>
      <dgm:t>
        <a:bodyPr/>
        <a:lstStyle/>
        <a:p>
          <a:r>
            <a:rPr lang="zh-TW" altLang="en-US" sz="1200"/>
            <a:t>資料統整</a:t>
          </a:r>
        </a:p>
      </dgm:t>
    </dgm:pt>
    <dgm:pt modelId="{4AB64895-2AF5-4D0D-915F-37A230958D76}" type="parTrans" cxnId="{AFCF3108-55D7-4089-B5ED-4668C1D2FD98}">
      <dgm:prSet/>
      <dgm:spPr/>
      <dgm:t>
        <a:bodyPr/>
        <a:lstStyle/>
        <a:p>
          <a:endParaRPr lang="zh-TW" altLang="en-US"/>
        </a:p>
      </dgm:t>
    </dgm:pt>
    <dgm:pt modelId="{1C26A79B-860A-469F-A7C1-DEBFBB220180}" type="sibTrans" cxnId="{AFCF3108-55D7-4089-B5ED-4668C1D2FD98}">
      <dgm:prSet/>
      <dgm:spPr>
        <a:noFill/>
        <a:ln>
          <a:noFill/>
        </a:ln>
      </dgm:spPr>
      <dgm:t>
        <a:bodyPr/>
        <a:lstStyle/>
        <a:p>
          <a:endParaRPr lang="zh-TW" altLang="en-US"/>
        </a:p>
      </dgm:t>
    </dgm:pt>
    <dgm:pt modelId="{CDF1C7C8-714A-4BAD-BCD3-E74CC653C41D}">
      <dgm:prSet phldrT="[文字]" custT="1"/>
      <dgm:spPr/>
      <dgm:t>
        <a:bodyPr/>
        <a:lstStyle/>
        <a:p>
          <a:r>
            <a:rPr lang="zh-TW" altLang="en-US" sz="1200"/>
            <a:t>研究分析</a:t>
          </a:r>
        </a:p>
      </dgm:t>
    </dgm:pt>
    <dgm:pt modelId="{DAEFF472-5D28-4482-9364-E619ABA7C6B6}" type="parTrans" cxnId="{6AB1E611-2417-40F2-9467-B94E96AE4FAD}">
      <dgm:prSet/>
      <dgm:spPr/>
      <dgm:t>
        <a:bodyPr/>
        <a:lstStyle/>
        <a:p>
          <a:endParaRPr lang="zh-TW" altLang="en-US"/>
        </a:p>
      </dgm:t>
    </dgm:pt>
    <dgm:pt modelId="{B379D2B3-0C1A-4637-B8F1-18B70CDE7989}" type="sibTrans" cxnId="{6AB1E611-2417-40F2-9467-B94E96AE4FAD}">
      <dgm:prSet/>
      <dgm:spPr>
        <a:noFill/>
        <a:ln>
          <a:noFill/>
        </a:ln>
      </dgm:spPr>
      <dgm:t>
        <a:bodyPr/>
        <a:lstStyle/>
        <a:p>
          <a:endParaRPr lang="zh-TW" altLang="en-US"/>
        </a:p>
      </dgm:t>
    </dgm:pt>
    <dgm:pt modelId="{974C0363-25A4-43E1-9177-CFBBC6101B0E}">
      <dgm:prSet phldrT="[文字]" custT="1"/>
      <dgm:spPr/>
      <dgm:t>
        <a:bodyPr/>
        <a:lstStyle/>
        <a:p>
          <a:r>
            <a:rPr lang="zh-TW" altLang="en-US" sz="1200"/>
            <a:t>結論探討</a:t>
          </a:r>
        </a:p>
      </dgm:t>
    </dgm:pt>
    <dgm:pt modelId="{3EE15AF2-9486-408F-9ACA-67DB976D3B45}" type="parTrans" cxnId="{507877BA-31E0-403A-9437-24869E63DFC0}">
      <dgm:prSet/>
      <dgm:spPr/>
      <dgm:t>
        <a:bodyPr/>
        <a:lstStyle/>
        <a:p>
          <a:endParaRPr lang="zh-TW" altLang="en-US"/>
        </a:p>
      </dgm:t>
    </dgm:pt>
    <dgm:pt modelId="{BA100042-945B-4E5A-B3E5-BF9CF83CA3A6}" type="sibTrans" cxnId="{507877BA-31E0-403A-9437-24869E63DFC0}">
      <dgm:prSet/>
      <dgm:spPr/>
      <dgm:t>
        <a:bodyPr/>
        <a:lstStyle/>
        <a:p>
          <a:endParaRPr lang="zh-TW" altLang="en-US"/>
        </a:p>
      </dgm:t>
    </dgm:pt>
    <dgm:pt modelId="{395F3343-5F53-43B9-86C3-E3FB17452355}" type="pres">
      <dgm:prSet presAssocID="{EBBDD106-3F27-4D5B-A06F-19A9106DA6A3}" presName="diagram" presStyleCnt="0">
        <dgm:presLayoutVars>
          <dgm:chPref val="1"/>
          <dgm:dir/>
          <dgm:animOne val="branch"/>
          <dgm:animLvl val="lvl"/>
          <dgm:resizeHandles val="exact"/>
        </dgm:presLayoutVars>
      </dgm:prSet>
      <dgm:spPr/>
    </dgm:pt>
    <dgm:pt modelId="{3EB357F0-6203-474A-8258-B43F42723D4E}" type="pres">
      <dgm:prSet presAssocID="{A731ACFD-48DC-4803-80F8-C19E0BC51A6A}" presName="root1" presStyleCnt="0"/>
      <dgm:spPr/>
    </dgm:pt>
    <dgm:pt modelId="{8280489B-8DC5-458A-85C3-E595B8DDB40C}" type="pres">
      <dgm:prSet presAssocID="{A731ACFD-48DC-4803-80F8-C19E0BC51A6A}" presName="LevelOneTextNode" presStyleLbl="node0" presStyleIdx="0" presStyleCnt="1">
        <dgm:presLayoutVars>
          <dgm:chPref val="3"/>
        </dgm:presLayoutVars>
      </dgm:prSet>
      <dgm:spPr/>
    </dgm:pt>
    <dgm:pt modelId="{996B8458-555D-44A1-B09A-DF5DA517280B}" type="pres">
      <dgm:prSet presAssocID="{A731ACFD-48DC-4803-80F8-C19E0BC51A6A}" presName="level2hierChild" presStyleCnt="0"/>
      <dgm:spPr/>
    </dgm:pt>
    <dgm:pt modelId="{B31C7BD1-4C31-43C3-B5E8-AAE2E70B09A4}" type="pres">
      <dgm:prSet presAssocID="{00BA22A2-5456-487F-BED2-A1A8FDDC4F78}" presName="conn2-1" presStyleLbl="parChTrans1D2" presStyleIdx="0" presStyleCnt="1"/>
      <dgm:spPr/>
    </dgm:pt>
    <dgm:pt modelId="{2019E1EC-363B-4D53-9EB7-9DC59B0E3671}" type="pres">
      <dgm:prSet presAssocID="{00BA22A2-5456-487F-BED2-A1A8FDDC4F78}" presName="connTx" presStyleLbl="parChTrans1D2" presStyleIdx="0" presStyleCnt="1"/>
      <dgm:spPr/>
    </dgm:pt>
    <dgm:pt modelId="{E6D87331-6039-4780-9721-B0D9E1B6E87D}" type="pres">
      <dgm:prSet presAssocID="{95CE3E4C-A0D6-414B-BA13-ED6BF864EA55}" presName="root2" presStyleCnt="0"/>
      <dgm:spPr/>
    </dgm:pt>
    <dgm:pt modelId="{D0BA348B-2500-4FFA-8DCC-710CBE5841FB}" type="pres">
      <dgm:prSet presAssocID="{95CE3E4C-A0D6-414B-BA13-ED6BF864EA55}" presName="LevelTwoTextNode" presStyleLbl="node2" presStyleIdx="0" presStyleCnt="1">
        <dgm:presLayoutVars>
          <dgm:chPref val="3"/>
        </dgm:presLayoutVars>
      </dgm:prSet>
      <dgm:spPr/>
    </dgm:pt>
    <dgm:pt modelId="{99D8565B-6C3C-4DD6-9D92-9C69616B1082}" type="pres">
      <dgm:prSet presAssocID="{95CE3E4C-A0D6-414B-BA13-ED6BF864EA55}" presName="level3hierChild" presStyleCnt="0"/>
      <dgm:spPr/>
    </dgm:pt>
    <dgm:pt modelId="{21885699-CA71-40F8-83E0-D058202FDA8F}" type="pres">
      <dgm:prSet presAssocID="{214F466D-BDA9-4939-9304-0F62C40E2C19}" presName="conn2-1" presStyleLbl="parChTrans1D3" presStyleIdx="0" presStyleCnt="1"/>
      <dgm:spPr/>
    </dgm:pt>
    <dgm:pt modelId="{AB776490-A3C9-4F9D-9604-04EC2D5AFAC5}" type="pres">
      <dgm:prSet presAssocID="{214F466D-BDA9-4939-9304-0F62C40E2C19}" presName="connTx" presStyleLbl="parChTrans1D3" presStyleIdx="0" presStyleCnt="1"/>
      <dgm:spPr/>
    </dgm:pt>
    <dgm:pt modelId="{9BA56706-F851-4FC4-8AD9-A950E4A8DBA3}" type="pres">
      <dgm:prSet presAssocID="{BACAB16A-B258-4F5A-82C1-EA152810D0B0}" presName="root2" presStyleCnt="0"/>
      <dgm:spPr/>
    </dgm:pt>
    <dgm:pt modelId="{48500551-E604-46CD-B643-3D3B5B85D092}" type="pres">
      <dgm:prSet presAssocID="{BACAB16A-B258-4F5A-82C1-EA152810D0B0}" presName="LevelTwoTextNode" presStyleLbl="node3" presStyleIdx="0" presStyleCnt="1">
        <dgm:presLayoutVars>
          <dgm:chPref val="3"/>
        </dgm:presLayoutVars>
      </dgm:prSet>
      <dgm:spPr/>
    </dgm:pt>
    <dgm:pt modelId="{0FC8467D-FB3A-4EBF-9AB8-7BF77F60D87A}" type="pres">
      <dgm:prSet presAssocID="{BACAB16A-B258-4F5A-82C1-EA152810D0B0}" presName="level3hierChild" presStyleCnt="0"/>
      <dgm:spPr/>
    </dgm:pt>
    <dgm:pt modelId="{96F76CBE-6CD4-44FA-9CB6-88E748C0241F}" type="pres">
      <dgm:prSet presAssocID="{1C8C410A-C85A-418F-B234-B50DDB415399}" presName="conn2-1" presStyleLbl="parChTrans1D4" presStyleIdx="0" presStyleCnt="4"/>
      <dgm:spPr/>
    </dgm:pt>
    <dgm:pt modelId="{D8B4EF6A-F4EE-44BC-9034-F7EF8D929597}" type="pres">
      <dgm:prSet presAssocID="{1C8C410A-C85A-418F-B234-B50DDB415399}" presName="connTx" presStyleLbl="parChTrans1D4" presStyleIdx="0" presStyleCnt="4"/>
      <dgm:spPr/>
    </dgm:pt>
    <dgm:pt modelId="{566BEA44-C456-48EA-9F81-1BCA658B4E35}" type="pres">
      <dgm:prSet presAssocID="{B095719E-61A5-4282-A109-4300F4209DD1}" presName="root2" presStyleCnt="0"/>
      <dgm:spPr/>
    </dgm:pt>
    <dgm:pt modelId="{1DD33DFA-CE53-4B39-877B-B835F5991F41}" type="pres">
      <dgm:prSet presAssocID="{B095719E-61A5-4282-A109-4300F4209DD1}" presName="LevelTwoTextNode" presStyleLbl="node4" presStyleIdx="0" presStyleCnt="4">
        <dgm:presLayoutVars>
          <dgm:chPref val="3"/>
        </dgm:presLayoutVars>
      </dgm:prSet>
      <dgm:spPr/>
    </dgm:pt>
    <dgm:pt modelId="{44F0633C-0964-4AB6-B50B-4CA6656CF683}" type="pres">
      <dgm:prSet presAssocID="{B095719E-61A5-4282-A109-4300F4209DD1}" presName="level3hierChild" presStyleCnt="0"/>
      <dgm:spPr/>
    </dgm:pt>
    <dgm:pt modelId="{626FE2A4-A512-4848-857D-E19C2AE7B599}" type="pres">
      <dgm:prSet presAssocID="{4AB64895-2AF5-4D0D-915F-37A230958D76}" presName="conn2-1" presStyleLbl="parChTrans1D4" presStyleIdx="1" presStyleCnt="4"/>
      <dgm:spPr/>
    </dgm:pt>
    <dgm:pt modelId="{37D2EEB6-AF43-486C-93E2-49242450262A}" type="pres">
      <dgm:prSet presAssocID="{4AB64895-2AF5-4D0D-915F-37A230958D76}" presName="connTx" presStyleLbl="parChTrans1D4" presStyleIdx="1" presStyleCnt="4"/>
      <dgm:spPr/>
    </dgm:pt>
    <dgm:pt modelId="{190E4FA2-A47C-44EA-BE15-1743091B440F}" type="pres">
      <dgm:prSet presAssocID="{65BD0B78-DC80-4965-AA09-7058D2695FE2}" presName="root2" presStyleCnt="0"/>
      <dgm:spPr/>
    </dgm:pt>
    <dgm:pt modelId="{68305001-1709-4449-A8C1-2A3A9CB7C6F1}" type="pres">
      <dgm:prSet presAssocID="{65BD0B78-DC80-4965-AA09-7058D2695FE2}" presName="LevelTwoTextNode" presStyleLbl="node4" presStyleIdx="1" presStyleCnt="4">
        <dgm:presLayoutVars>
          <dgm:chPref val="3"/>
        </dgm:presLayoutVars>
      </dgm:prSet>
      <dgm:spPr/>
    </dgm:pt>
    <dgm:pt modelId="{CDA64B6D-6C8E-4724-8F67-5859AD62D9AD}" type="pres">
      <dgm:prSet presAssocID="{65BD0B78-DC80-4965-AA09-7058D2695FE2}" presName="level3hierChild" presStyleCnt="0"/>
      <dgm:spPr/>
    </dgm:pt>
    <dgm:pt modelId="{3ABE4F7F-A429-46EB-86B0-67FE76714F7F}" type="pres">
      <dgm:prSet presAssocID="{DAEFF472-5D28-4482-9364-E619ABA7C6B6}" presName="conn2-1" presStyleLbl="parChTrans1D4" presStyleIdx="2" presStyleCnt="4"/>
      <dgm:spPr/>
    </dgm:pt>
    <dgm:pt modelId="{B45E6D50-72BF-4DF1-B44B-79792390F610}" type="pres">
      <dgm:prSet presAssocID="{DAEFF472-5D28-4482-9364-E619ABA7C6B6}" presName="connTx" presStyleLbl="parChTrans1D4" presStyleIdx="2" presStyleCnt="4"/>
      <dgm:spPr/>
    </dgm:pt>
    <dgm:pt modelId="{FB5A616B-E639-4043-9E80-994D822F8E39}" type="pres">
      <dgm:prSet presAssocID="{CDF1C7C8-714A-4BAD-BCD3-E74CC653C41D}" presName="root2" presStyleCnt="0"/>
      <dgm:spPr/>
    </dgm:pt>
    <dgm:pt modelId="{CC54004F-4223-4873-8E05-8D4DBED11727}" type="pres">
      <dgm:prSet presAssocID="{CDF1C7C8-714A-4BAD-BCD3-E74CC653C41D}" presName="LevelTwoTextNode" presStyleLbl="node4" presStyleIdx="2" presStyleCnt="4">
        <dgm:presLayoutVars>
          <dgm:chPref val="3"/>
        </dgm:presLayoutVars>
      </dgm:prSet>
      <dgm:spPr/>
    </dgm:pt>
    <dgm:pt modelId="{E168B17B-60A4-47B5-94FB-1306C7AC1753}" type="pres">
      <dgm:prSet presAssocID="{CDF1C7C8-714A-4BAD-BCD3-E74CC653C41D}" presName="level3hierChild" presStyleCnt="0"/>
      <dgm:spPr/>
    </dgm:pt>
    <dgm:pt modelId="{8A20C72F-4D5C-4C1A-A1D7-5AB565733D61}" type="pres">
      <dgm:prSet presAssocID="{3EE15AF2-9486-408F-9ACA-67DB976D3B45}" presName="conn2-1" presStyleLbl="parChTrans1D4" presStyleIdx="3" presStyleCnt="4"/>
      <dgm:spPr/>
    </dgm:pt>
    <dgm:pt modelId="{4FE1CC3E-028B-4219-B503-FF7B6960EC43}" type="pres">
      <dgm:prSet presAssocID="{3EE15AF2-9486-408F-9ACA-67DB976D3B45}" presName="connTx" presStyleLbl="parChTrans1D4" presStyleIdx="3" presStyleCnt="4"/>
      <dgm:spPr/>
    </dgm:pt>
    <dgm:pt modelId="{DBDD794E-9C6E-4E65-8672-36AC8DACB517}" type="pres">
      <dgm:prSet presAssocID="{974C0363-25A4-43E1-9177-CFBBC6101B0E}" presName="root2" presStyleCnt="0"/>
      <dgm:spPr/>
    </dgm:pt>
    <dgm:pt modelId="{511FBAA2-BA79-4564-84E5-FD055FAA8483}" type="pres">
      <dgm:prSet presAssocID="{974C0363-25A4-43E1-9177-CFBBC6101B0E}" presName="LevelTwoTextNode" presStyleLbl="node4" presStyleIdx="3" presStyleCnt="4">
        <dgm:presLayoutVars>
          <dgm:chPref val="3"/>
        </dgm:presLayoutVars>
      </dgm:prSet>
      <dgm:spPr/>
    </dgm:pt>
    <dgm:pt modelId="{A72C15E9-CB0D-434F-97DD-7BC50280F0B9}" type="pres">
      <dgm:prSet presAssocID="{974C0363-25A4-43E1-9177-CFBBC6101B0E}" presName="level3hierChild" presStyleCnt="0"/>
      <dgm:spPr/>
    </dgm:pt>
  </dgm:ptLst>
  <dgm:cxnLst>
    <dgm:cxn modelId="{AFCF3108-55D7-4089-B5ED-4668C1D2FD98}" srcId="{B095719E-61A5-4282-A109-4300F4209DD1}" destId="{65BD0B78-DC80-4965-AA09-7058D2695FE2}" srcOrd="0" destOrd="0" parTransId="{4AB64895-2AF5-4D0D-915F-37A230958D76}" sibTransId="{1C26A79B-860A-469F-A7C1-DEBFBB220180}"/>
    <dgm:cxn modelId="{5799360F-4057-47F3-A0B8-565342A609E4}" type="presOf" srcId="{1C8C410A-C85A-418F-B234-B50DDB415399}" destId="{96F76CBE-6CD4-44FA-9CB6-88E748C0241F}" srcOrd="0" destOrd="0" presId="urn:microsoft.com/office/officeart/2005/8/layout/hierarchy2"/>
    <dgm:cxn modelId="{2EF03611-D94C-42E5-AFE0-B7E9010043A9}" type="presOf" srcId="{4AB64895-2AF5-4D0D-915F-37A230958D76}" destId="{37D2EEB6-AF43-486C-93E2-49242450262A}" srcOrd="1" destOrd="0" presId="urn:microsoft.com/office/officeart/2005/8/layout/hierarchy2"/>
    <dgm:cxn modelId="{6AB1E611-2417-40F2-9467-B94E96AE4FAD}" srcId="{65BD0B78-DC80-4965-AA09-7058D2695FE2}" destId="{CDF1C7C8-714A-4BAD-BCD3-E74CC653C41D}" srcOrd="0" destOrd="0" parTransId="{DAEFF472-5D28-4482-9364-E619ABA7C6B6}" sibTransId="{B379D2B3-0C1A-4637-B8F1-18B70CDE7989}"/>
    <dgm:cxn modelId="{FC7BA213-CD5E-45C2-A739-83034B901E5D}" type="presOf" srcId="{3EE15AF2-9486-408F-9ACA-67DB976D3B45}" destId="{8A20C72F-4D5C-4C1A-A1D7-5AB565733D61}" srcOrd="0" destOrd="0" presId="urn:microsoft.com/office/officeart/2005/8/layout/hierarchy2"/>
    <dgm:cxn modelId="{79062521-1CB1-4DC6-A8C7-37234BFF050F}" type="presOf" srcId="{00BA22A2-5456-487F-BED2-A1A8FDDC4F78}" destId="{2019E1EC-363B-4D53-9EB7-9DC59B0E3671}" srcOrd="1" destOrd="0" presId="urn:microsoft.com/office/officeart/2005/8/layout/hierarchy2"/>
    <dgm:cxn modelId="{08190F26-AF98-4373-AFE3-92526579B112}" type="presOf" srcId="{A731ACFD-48DC-4803-80F8-C19E0BC51A6A}" destId="{8280489B-8DC5-458A-85C3-E595B8DDB40C}" srcOrd="0" destOrd="0" presId="urn:microsoft.com/office/officeart/2005/8/layout/hierarchy2"/>
    <dgm:cxn modelId="{4279532A-6231-4345-B2D8-1987EB23AEC9}" type="presOf" srcId="{974C0363-25A4-43E1-9177-CFBBC6101B0E}" destId="{511FBAA2-BA79-4564-84E5-FD055FAA8483}" srcOrd="0" destOrd="0" presId="urn:microsoft.com/office/officeart/2005/8/layout/hierarchy2"/>
    <dgm:cxn modelId="{22DD5C2D-0994-47EE-B947-17AAED4BDDF3}" type="presOf" srcId="{B095719E-61A5-4282-A109-4300F4209DD1}" destId="{1DD33DFA-CE53-4B39-877B-B835F5991F41}" srcOrd="0" destOrd="0" presId="urn:microsoft.com/office/officeart/2005/8/layout/hierarchy2"/>
    <dgm:cxn modelId="{9F890F40-AC8E-48D2-9C0D-DEC57B5D7D3A}" type="presOf" srcId="{4AB64895-2AF5-4D0D-915F-37A230958D76}" destId="{626FE2A4-A512-4848-857D-E19C2AE7B599}" srcOrd="0" destOrd="0" presId="urn:microsoft.com/office/officeart/2005/8/layout/hierarchy2"/>
    <dgm:cxn modelId="{CAA1885E-C20D-428B-B07A-C341E48C72C9}" type="presOf" srcId="{1C8C410A-C85A-418F-B234-B50DDB415399}" destId="{D8B4EF6A-F4EE-44BC-9034-F7EF8D929597}" srcOrd="1" destOrd="0" presId="urn:microsoft.com/office/officeart/2005/8/layout/hierarchy2"/>
    <dgm:cxn modelId="{B6787042-62F7-4D1B-AC59-66BC01AC5047}" srcId="{95CE3E4C-A0D6-414B-BA13-ED6BF864EA55}" destId="{BACAB16A-B258-4F5A-82C1-EA152810D0B0}" srcOrd="0" destOrd="0" parTransId="{214F466D-BDA9-4939-9304-0F62C40E2C19}" sibTransId="{258434A5-DB41-41B3-A968-BC73E94C3871}"/>
    <dgm:cxn modelId="{E02EE952-1D22-44EB-8657-BBEB255CFEC8}" type="presOf" srcId="{95CE3E4C-A0D6-414B-BA13-ED6BF864EA55}" destId="{D0BA348B-2500-4FFA-8DCC-710CBE5841FB}" srcOrd="0" destOrd="0" presId="urn:microsoft.com/office/officeart/2005/8/layout/hierarchy2"/>
    <dgm:cxn modelId="{CCB2967C-92B5-469B-9DED-53B8F6E931D0}" type="presOf" srcId="{EBBDD106-3F27-4D5B-A06F-19A9106DA6A3}" destId="{395F3343-5F53-43B9-86C3-E3FB17452355}" srcOrd="0" destOrd="0" presId="urn:microsoft.com/office/officeart/2005/8/layout/hierarchy2"/>
    <dgm:cxn modelId="{B388BF8E-1AED-4CD2-9C33-1763D888C713}" type="presOf" srcId="{BACAB16A-B258-4F5A-82C1-EA152810D0B0}" destId="{48500551-E604-46CD-B643-3D3B5B85D092}" srcOrd="0" destOrd="0" presId="urn:microsoft.com/office/officeart/2005/8/layout/hierarchy2"/>
    <dgm:cxn modelId="{4F144C93-7EE8-40BE-8F7B-CED91D7062CE}" type="presOf" srcId="{214F466D-BDA9-4939-9304-0F62C40E2C19}" destId="{21885699-CA71-40F8-83E0-D058202FDA8F}" srcOrd="0" destOrd="0" presId="urn:microsoft.com/office/officeart/2005/8/layout/hierarchy2"/>
    <dgm:cxn modelId="{09E22F9C-0EB0-46B6-8122-2FAD4E2C251D}" type="presOf" srcId="{DAEFF472-5D28-4482-9364-E619ABA7C6B6}" destId="{3ABE4F7F-A429-46EB-86B0-67FE76714F7F}" srcOrd="0" destOrd="0" presId="urn:microsoft.com/office/officeart/2005/8/layout/hierarchy2"/>
    <dgm:cxn modelId="{84FD0BAD-7BF4-4DEF-9A62-CA86FADC2628}" type="presOf" srcId="{214F466D-BDA9-4939-9304-0F62C40E2C19}" destId="{AB776490-A3C9-4F9D-9604-04EC2D5AFAC5}" srcOrd="1" destOrd="0" presId="urn:microsoft.com/office/officeart/2005/8/layout/hierarchy2"/>
    <dgm:cxn modelId="{E61D65AE-21E4-4E51-B7A3-F4B57DAD8926}" type="presOf" srcId="{3EE15AF2-9486-408F-9ACA-67DB976D3B45}" destId="{4FE1CC3E-028B-4219-B503-FF7B6960EC43}" srcOrd="1" destOrd="0" presId="urn:microsoft.com/office/officeart/2005/8/layout/hierarchy2"/>
    <dgm:cxn modelId="{507877BA-31E0-403A-9437-24869E63DFC0}" srcId="{CDF1C7C8-714A-4BAD-BCD3-E74CC653C41D}" destId="{974C0363-25A4-43E1-9177-CFBBC6101B0E}" srcOrd="0" destOrd="0" parTransId="{3EE15AF2-9486-408F-9ACA-67DB976D3B45}" sibTransId="{BA100042-945B-4E5A-B3E5-BF9CF83CA3A6}"/>
    <dgm:cxn modelId="{3E16CDC7-7C9E-4EED-B424-B1B71211D459}" srcId="{A731ACFD-48DC-4803-80F8-C19E0BC51A6A}" destId="{95CE3E4C-A0D6-414B-BA13-ED6BF864EA55}" srcOrd="0" destOrd="0" parTransId="{00BA22A2-5456-487F-BED2-A1A8FDDC4F78}" sibTransId="{41662CA3-B7BD-4A8F-9397-9FBE1CE104F1}"/>
    <dgm:cxn modelId="{21DDBBCB-EA4E-48C2-BD91-7975BDFC865B}" type="presOf" srcId="{65BD0B78-DC80-4965-AA09-7058D2695FE2}" destId="{68305001-1709-4449-A8C1-2A3A9CB7C6F1}" srcOrd="0" destOrd="0" presId="urn:microsoft.com/office/officeart/2005/8/layout/hierarchy2"/>
    <dgm:cxn modelId="{6F7A61DA-04D6-4E99-A348-4296F94A9171}" srcId="{BACAB16A-B258-4F5A-82C1-EA152810D0B0}" destId="{B095719E-61A5-4282-A109-4300F4209DD1}" srcOrd="0" destOrd="0" parTransId="{1C8C410A-C85A-418F-B234-B50DDB415399}" sibTransId="{FADF95C5-2A6A-4514-890D-48B9CF7BB8C9}"/>
    <dgm:cxn modelId="{B8E4EDDE-20EA-4F07-8AFF-2B2F258BA7C2}" type="presOf" srcId="{CDF1C7C8-714A-4BAD-BCD3-E74CC653C41D}" destId="{CC54004F-4223-4873-8E05-8D4DBED11727}" srcOrd="0" destOrd="0" presId="urn:microsoft.com/office/officeart/2005/8/layout/hierarchy2"/>
    <dgm:cxn modelId="{7D86AEE4-74EC-4C70-8FB6-574F8140CDCA}" type="presOf" srcId="{DAEFF472-5D28-4482-9364-E619ABA7C6B6}" destId="{B45E6D50-72BF-4DF1-B44B-79792390F610}" srcOrd="1" destOrd="0" presId="urn:microsoft.com/office/officeart/2005/8/layout/hierarchy2"/>
    <dgm:cxn modelId="{5C2D52ED-16D4-42FD-BC87-699A72561B4D}" type="presOf" srcId="{00BA22A2-5456-487F-BED2-A1A8FDDC4F78}" destId="{B31C7BD1-4C31-43C3-B5E8-AAE2E70B09A4}" srcOrd="0" destOrd="0" presId="urn:microsoft.com/office/officeart/2005/8/layout/hierarchy2"/>
    <dgm:cxn modelId="{3E3448FD-9459-4AC9-BFE1-29D67194D8E1}" srcId="{EBBDD106-3F27-4D5B-A06F-19A9106DA6A3}" destId="{A731ACFD-48DC-4803-80F8-C19E0BC51A6A}" srcOrd="0" destOrd="0" parTransId="{A387C739-379B-4A74-96E8-3CB38F92300F}" sibTransId="{28873381-B3F3-43D0-8CBC-F8A3F4E60E26}"/>
    <dgm:cxn modelId="{5700517E-9D66-4689-9EE7-358CFDE71372}" type="presParOf" srcId="{395F3343-5F53-43B9-86C3-E3FB17452355}" destId="{3EB357F0-6203-474A-8258-B43F42723D4E}" srcOrd="0" destOrd="0" presId="urn:microsoft.com/office/officeart/2005/8/layout/hierarchy2"/>
    <dgm:cxn modelId="{A811945B-7A37-4FB9-B92A-8238B8922BD4}" type="presParOf" srcId="{3EB357F0-6203-474A-8258-B43F42723D4E}" destId="{8280489B-8DC5-458A-85C3-E595B8DDB40C}" srcOrd="0" destOrd="0" presId="urn:microsoft.com/office/officeart/2005/8/layout/hierarchy2"/>
    <dgm:cxn modelId="{0E7B36E4-90C3-4809-B233-6C1AD5331CC6}" type="presParOf" srcId="{3EB357F0-6203-474A-8258-B43F42723D4E}" destId="{996B8458-555D-44A1-B09A-DF5DA517280B}" srcOrd="1" destOrd="0" presId="urn:microsoft.com/office/officeart/2005/8/layout/hierarchy2"/>
    <dgm:cxn modelId="{969D17AD-432B-49D6-B26F-2E0000569CB3}" type="presParOf" srcId="{996B8458-555D-44A1-B09A-DF5DA517280B}" destId="{B31C7BD1-4C31-43C3-B5E8-AAE2E70B09A4}" srcOrd="0" destOrd="0" presId="urn:microsoft.com/office/officeart/2005/8/layout/hierarchy2"/>
    <dgm:cxn modelId="{8D176A99-4AF1-4F9E-9603-D652E560CCF4}" type="presParOf" srcId="{B31C7BD1-4C31-43C3-B5E8-AAE2E70B09A4}" destId="{2019E1EC-363B-4D53-9EB7-9DC59B0E3671}" srcOrd="0" destOrd="0" presId="urn:microsoft.com/office/officeart/2005/8/layout/hierarchy2"/>
    <dgm:cxn modelId="{8A4F70F2-ABA4-41C3-9E78-14709D1B54D9}" type="presParOf" srcId="{996B8458-555D-44A1-B09A-DF5DA517280B}" destId="{E6D87331-6039-4780-9721-B0D9E1B6E87D}" srcOrd="1" destOrd="0" presId="urn:microsoft.com/office/officeart/2005/8/layout/hierarchy2"/>
    <dgm:cxn modelId="{094A4F49-39AD-48A7-A2B9-CEB104C1EC7D}" type="presParOf" srcId="{E6D87331-6039-4780-9721-B0D9E1B6E87D}" destId="{D0BA348B-2500-4FFA-8DCC-710CBE5841FB}" srcOrd="0" destOrd="0" presId="urn:microsoft.com/office/officeart/2005/8/layout/hierarchy2"/>
    <dgm:cxn modelId="{3E97B7B4-C433-4B46-B7B3-CEC83AA7DB70}" type="presParOf" srcId="{E6D87331-6039-4780-9721-B0D9E1B6E87D}" destId="{99D8565B-6C3C-4DD6-9D92-9C69616B1082}" srcOrd="1" destOrd="0" presId="urn:microsoft.com/office/officeart/2005/8/layout/hierarchy2"/>
    <dgm:cxn modelId="{D299E1D6-0C2E-4FEF-8F28-91854E3CDE02}" type="presParOf" srcId="{99D8565B-6C3C-4DD6-9D92-9C69616B1082}" destId="{21885699-CA71-40F8-83E0-D058202FDA8F}" srcOrd="0" destOrd="0" presId="urn:microsoft.com/office/officeart/2005/8/layout/hierarchy2"/>
    <dgm:cxn modelId="{9E936BA4-BF06-4698-9927-F35CEF4253D2}" type="presParOf" srcId="{21885699-CA71-40F8-83E0-D058202FDA8F}" destId="{AB776490-A3C9-4F9D-9604-04EC2D5AFAC5}" srcOrd="0" destOrd="0" presId="urn:microsoft.com/office/officeart/2005/8/layout/hierarchy2"/>
    <dgm:cxn modelId="{F28A4960-DB20-496E-B37E-5DE89D7DD87C}" type="presParOf" srcId="{99D8565B-6C3C-4DD6-9D92-9C69616B1082}" destId="{9BA56706-F851-4FC4-8AD9-A950E4A8DBA3}" srcOrd="1" destOrd="0" presId="urn:microsoft.com/office/officeart/2005/8/layout/hierarchy2"/>
    <dgm:cxn modelId="{57E6A1D8-753E-4C84-AB80-1C99103ED6D4}" type="presParOf" srcId="{9BA56706-F851-4FC4-8AD9-A950E4A8DBA3}" destId="{48500551-E604-46CD-B643-3D3B5B85D092}" srcOrd="0" destOrd="0" presId="urn:microsoft.com/office/officeart/2005/8/layout/hierarchy2"/>
    <dgm:cxn modelId="{AC3B3E20-4C9A-40B8-8743-C130C50EB132}" type="presParOf" srcId="{9BA56706-F851-4FC4-8AD9-A950E4A8DBA3}" destId="{0FC8467D-FB3A-4EBF-9AB8-7BF77F60D87A}" srcOrd="1" destOrd="0" presId="urn:microsoft.com/office/officeart/2005/8/layout/hierarchy2"/>
    <dgm:cxn modelId="{1A19A82D-E164-4309-9856-01C7C9B82149}" type="presParOf" srcId="{0FC8467D-FB3A-4EBF-9AB8-7BF77F60D87A}" destId="{96F76CBE-6CD4-44FA-9CB6-88E748C0241F}" srcOrd="0" destOrd="0" presId="urn:microsoft.com/office/officeart/2005/8/layout/hierarchy2"/>
    <dgm:cxn modelId="{F8978AD3-493B-4858-8BB6-5FEFE3E2D48B}" type="presParOf" srcId="{96F76CBE-6CD4-44FA-9CB6-88E748C0241F}" destId="{D8B4EF6A-F4EE-44BC-9034-F7EF8D929597}" srcOrd="0" destOrd="0" presId="urn:microsoft.com/office/officeart/2005/8/layout/hierarchy2"/>
    <dgm:cxn modelId="{A49449F5-3DE1-41B1-BD1A-24C9E1EC40E0}" type="presParOf" srcId="{0FC8467D-FB3A-4EBF-9AB8-7BF77F60D87A}" destId="{566BEA44-C456-48EA-9F81-1BCA658B4E35}" srcOrd="1" destOrd="0" presId="urn:microsoft.com/office/officeart/2005/8/layout/hierarchy2"/>
    <dgm:cxn modelId="{C53F3B68-8A7C-480A-8944-7218CC3CFF83}" type="presParOf" srcId="{566BEA44-C456-48EA-9F81-1BCA658B4E35}" destId="{1DD33DFA-CE53-4B39-877B-B835F5991F41}" srcOrd="0" destOrd="0" presId="urn:microsoft.com/office/officeart/2005/8/layout/hierarchy2"/>
    <dgm:cxn modelId="{8C4B1DE0-003D-4F3E-8B90-039A7A2FAF74}" type="presParOf" srcId="{566BEA44-C456-48EA-9F81-1BCA658B4E35}" destId="{44F0633C-0964-4AB6-B50B-4CA6656CF683}" srcOrd="1" destOrd="0" presId="urn:microsoft.com/office/officeart/2005/8/layout/hierarchy2"/>
    <dgm:cxn modelId="{F7D3A54E-D89F-4C99-AEB9-5DDE952CE4CE}" type="presParOf" srcId="{44F0633C-0964-4AB6-B50B-4CA6656CF683}" destId="{626FE2A4-A512-4848-857D-E19C2AE7B599}" srcOrd="0" destOrd="0" presId="urn:microsoft.com/office/officeart/2005/8/layout/hierarchy2"/>
    <dgm:cxn modelId="{A00B2C9E-1A42-4213-A05F-1486FEA5FF44}" type="presParOf" srcId="{626FE2A4-A512-4848-857D-E19C2AE7B599}" destId="{37D2EEB6-AF43-486C-93E2-49242450262A}" srcOrd="0" destOrd="0" presId="urn:microsoft.com/office/officeart/2005/8/layout/hierarchy2"/>
    <dgm:cxn modelId="{06461EAF-F0F3-425E-B8EB-CF66083F4896}" type="presParOf" srcId="{44F0633C-0964-4AB6-B50B-4CA6656CF683}" destId="{190E4FA2-A47C-44EA-BE15-1743091B440F}" srcOrd="1" destOrd="0" presId="urn:microsoft.com/office/officeart/2005/8/layout/hierarchy2"/>
    <dgm:cxn modelId="{34051104-B501-4B6A-BD7B-B688C38D4BB8}" type="presParOf" srcId="{190E4FA2-A47C-44EA-BE15-1743091B440F}" destId="{68305001-1709-4449-A8C1-2A3A9CB7C6F1}" srcOrd="0" destOrd="0" presId="urn:microsoft.com/office/officeart/2005/8/layout/hierarchy2"/>
    <dgm:cxn modelId="{71A12FB6-955A-4D85-AE11-E997144424E9}" type="presParOf" srcId="{190E4FA2-A47C-44EA-BE15-1743091B440F}" destId="{CDA64B6D-6C8E-4724-8F67-5859AD62D9AD}" srcOrd="1" destOrd="0" presId="urn:microsoft.com/office/officeart/2005/8/layout/hierarchy2"/>
    <dgm:cxn modelId="{33F04069-51E5-45EE-9AAD-A35528305170}" type="presParOf" srcId="{CDA64B6D-6C8E-4724-8F67-5859AD62D9AD}" destId="{3ABE4F7F-A429-46EB-86B0-67FE76714F7F}" srcOrd="0" destOrd="0" presId="urn:microsoft.com/office/officeart/2005/8/layout/hierarchy2"/>
    <dgm:cxn modelId="{C895AA1A-B65C-4ECA-8A8C-ED627C7B1B6E}" type="presParOf" srcId="{3ABE4F7F-A429-46EB-86B0-67FE76714F7F}" destId="{B45E6D50-72BF-4DF1-B44B-79792390F610}" srcOrd="0" destOrd="0" presId="urn:microsoft.com/office/officeart/2005/8/layout/hierarchy2"/>
    <dgm:cxn modelId="{E116D788-3CAA-4D43-A92D-DEF6277AA91F}" type="presParOf" srcId="{CDA64B6D-6C8E-4724-8F67-5859AD62D9AD}" destId="{FB5A616B-E639-4043-9E80-994D822F8E39}" srcOrd="1" destOrd="0" presId="urn:microsoft.com/office/officeart/2005/8/layout/hierarchy2"/>
    <dgm:cxn modelId="{9735C992-59FE-4180-9ACC-F5F3DC26C98A}" type="presParOf" srcId="{FB5A616B-E639-4043-9E80-994D822F8E39}" destId="{CC54004F-4223-4873-8E05-8D4DBED11727}" srcOrd="0" destOrd="0" presId="urn:microsoft.com/office/officeart/2005/8/layout/hierarchy2"/>
    <dgm:cxn modelId="{758AF51D-E623-47C6-B93F-76FE95431EEA}" type="presParOf" srcId="{FB5A616B-E639-4043-9E80-994D822F8E39}" destId="{E168B17B-60A4-47B5-94FB-1306C7AC1753}" srcOrd="1" destOrd="0" presId="urn:microsoft.com/office/officeart/2005/8/layout/hierarchy2"/>
    <dgm:cxn modelId="{BCC78055-DCD5-4F45-8327-A602A7EB48A8}" type="presParOf" srcId="{E168B17B-60A4-47B5-94FB-1306C7AC1753}" destId="{8A20C72F-4D5C-4C1A-A1D7-5AB565733D61}" srcOrd="0" destOrd="0" presId="urn:microsoft.com/office/officeart/2005/8/layout/hierarchy2"/>
    <dgm:cxn modelId="{652BF6EA-DA47-4421-B6B2-642F4505FFD5}" type="presParOf" srcId="{8A20C72F-4D5C-4C1A-A1D7-5AB565733D61}" destId="{4FE1CC3E-028B-4219-B503-FF7B6960EC43}" srcOrd="0" destOrd="0" presId="urn:microsoft.com/office/officeart/2005/8/layout/hierarchy2"/>
    <dgm:cxn modelId="{C680E7B8-8C23-4FDD-81E0-F4A1A0795400}" type="presParOf" srcId="{E168B17B-60A4-47B5-94FB-1306C7AC1753}" destId="{DBDD794E-9C6E-4E65-8672-36AC8DACB517}" srcOrd="1" destOrd="0" presId="urn:microsoft.com/office/officeart/2005/8/layout/hierarchy2"/>
    <dgm:cxn modelId="{57A42A01-FBFC-47BF-AEAC-1D28866F5715}" type="presParOf" srcId="{DBDD794E-9C6E-4E65-8672-36AC8DACB517}" destId="{511FBAA2-BA79-4564-84E5-FD055FAA8483}" srcOrd="0" destOrd="0" presId="urn:microsoft.com/office/officeart/2005/8/layout/hierarchy2"/>
    <dgm:cxn modelId="{41AD9A20-8C83-410F-AD69-B6911D9EBAC4}" type="presParOf" srcId="{DBDD794E-9C6E-4E65-8672-36AC8DACB517}" destId="{A72C15E9-CB0D-434F-97DD-7BC50280F0B9}"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80489B-8DC5-458A-85C3-E595B8DDB40C}">
      <dsp:nvSpPr>
        <dsp:cNvPr id="0" name=""/>
        <dsp:cNvSpPr/>
      </dsp:nvSpPr>
      <dsp:spPr>
        <a:xfrm>
          <a:off x="13497" y="1758857"/>
          <a:ext cx="1067170" cy="533585"/>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TW" altLang="en-US" sz="1200" kern="1200"/>
            <a:t>選擇商品</a:t>
          </a:r>
        </a:p>
      </dsp:txBody>
      <dsp:txXfrm>
        <a:off x="29125" y="1774485"/>
        <a:ext cx="1035914" cy="502329"/>
      </dsp:txXfrm>
    </dsp:sp>
    <dsp:sp modelId="{B31C7BD1-4C31-43C3-B5E8-AAE2E70B09A4}">
      <dsp:nvSpPr>
        <dsp:cNvPr id="0" name=""/>
        <dsp:cNvSpPr/>
      </dsp:nvSpPr>
      <dsp:spPr>
        <a:xfrm>
          <a:off x="1080668" y="2013796"/>
          <a:ext cx="426868" cy="23707"/>
        </a:xfrm>
        <a:custGeom>
          <a:avLst/>
          <a:gdLst/>
          <a:ahLst/>
          <a:cxnLst/>
          <a:rect l="0" t="0" r="0" b="0"/>
          <a:pathLst>
            <a:path>
              <a:moveTo>
                <a:pt x="0" y="11853"/>
              </a:moveTo>
              <a:lnTo>
                <a:pt x="426868" y="11853"/>
              </a:lnTo>
            </a:path>
          </a:pathLst>
        </a:custGeom>
        <a:noFill/>
        <a:ln w="127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TW" altLang="en-US" sz="500" kern="1200"/>
        </a:p>
      </dsp:txBody>
      <dsp:txXfrm>
        <a:off x="1283430" y="2014978"/>
        <a:ext cx="21343" cy="21343"/>
      </dsp:txXfrm>
    </dsp:sp>
    <dsp:sp modelId="{D0BA348B-2500-4FFA-8DCC-710CBE5841FB}">
      <dsp:nvSpPr>
        <dsp:cNvPr id="0" name=""/>
        <dsp:cNvSpPr/>
      </dsp:nvSpPr>
      <dsp:spPr>
        <a:xfrm>
          <a:off x="1507536" y="1758857"/>
          <a:ext cx="1067170" cy="533585"/>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TW" altLang="en-US" sz="1200" kern="1200"/>
            <a:t>選擇購物網站</a:t>
          </a:r>
        </a:p>
      </dsp:txBody>
      <dsp:txXfrm>
        <a:off x="1523164" y="1774485"/>
        <a:ext cx="1035914" cy="502329"/>
      </dsp:txXfrm>
    </dsp:sp>
    <dsp:sp modelId="{21885699-CA71-40F8-83E0-D058202FDA8F}">
      <dsp:nvSpPr>
        <dsp:cNvPr id="0" name=""/>
        <dsp:cNvSpPr/>
      </dsp:nvSpPr>
      <dsp:spPr>
        <a:xfrm>
          <a:off x="2574707" y="2013796"/>
          <a:ext cx="426868" cy="23707"/>
        </a:xfrm>
        <a:custGeom>
          <a:avLst/>
          <a:gdLst/>
          <a:ahLst/>
          <a:cxnLst/>
          <a:rect l="0" t="0" r="0" b="0"/>
          <a:pathLst>
            <a:path>
              <a:moveTo>
                <a:pt x="0" y="11853"/>
              </a:moveTo>
              <a:lnTo>
                <a:pt x="426868" y="11853"/>
              </a:lnTo>
            </a:path>
          </a:pathLst>
        </a:custGeom>
        <a:noFill/>
        <a:ln w="127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TW" altLang="en-US" sz="500" kern="1200"/>
        </a:p>
      </dsp:txBody>
      <dsp:txXfrm>
        <a:off x="2777469" y="2014978"/>
        <a:ext cx="21343" cy="21343"/>
      </dsp:txXfrm>
    </dsp:sp>
    <dsp:sp modelId="{48500551-E604-46CD-B643-3D3B5B85D092}">
      <dsp:nvSpPr>
        <dsp:cNvPr id="0" name=""/>
        <dsp:cNvSpPr/>
      </dsp:nvSpPr>
      <dsp:spPr>
        <a:xfrm>
          <a:off x="3001575" y="1758857"/>
          <a:ext cx="1067170" cy="533585"/>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TW" altLang="en-US" sz="1200" kern="1200"/>
            <a:t>分析網頁架構</a:t>
          </a:r>
        </a:p>
      </dsp:txBody>
      <dsp:txXfrm>
        <a:off x="3017203" y="1774485"/>
        <a:ext cx="1035914" cy="502329"/>
      </dsp:txXfrm>
    </dsp:sp>
    <dsp:sp modelId="{96F76CBE-6CD4-44FA-9CB6-88E748C0241F}">
      <dsp:nvSpPr>
        <dsp:cNvPr id="0" name=""/>
        <dsp:cNvSpPr/>
      </dsp:nvSpPr>
      <dsp:spPr>
        <a:xfrm>
          <a:off x="4068746" y="2013796"/>
          <a:ext cx="426868" cy="23707"/>
        </a:xfrm>
        <a:custGeom>
          <a:avLst/>
          <a:gdLst/>
          <a:ahLst/>
          <a:cxnLst/>
          <a:rect l="0" t="0" r="0" b="0"/>
          <a:pathLst>
            <a:path>
              <a:moveTo>
                <a:pt x="0" y="11853"/>
              </a:moveTo>
              <a:lnTo>
                <a:pt x="426868" y="11853"/>
              </a:lnTo>
            </a:path>
          </a:pathLst>
        </a:custGeom>
        <a:noFill/>
        <a:ln w="127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TW" altLang="en-US" sz="500" kern="1200"/>
        </a:p>
      </dsp:txBody>
      <dsp:txXfrm>
        <a:off x="4271508" y="2014978"/>
        <a:ext cx="21343" cy="21343"/>
      </dsp:txXfrm>
    </dsp:sp>
    <dsp:sp modelId="{1DD33DFA-CE53-4B39-877B-B835F5991F41}">
      <dsp:nvSpPr>
        <dsp:cNvPr id="0" name=""/>
        <dsp:cNvSpPr/>
      </dsp:nvSpPr>
      <dsp:spPr>
        <a:xfrm>
          <a:off x="4495614" y="1758857"/>
          <a:ext cx="1067170" cy="533585"/>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TW" sz="1200" kern="1200"/>
            <a:t>利用</a:t>
          </a:r>
          <a:r>
            <a:rPr lang="en-US" sz="1200" kern="1200"/>
            <a:t>Python</a:t>
          </a:r>
          <a:r>
            <a:rPr lang="zh-TW" sz="1200" kern="1200"/>
            <a:t>的網路爬蟲蒐集爬取資料</a:t>
          </a:r>
          <a:endParaRPr lang="zh-TW" altLang="en-US" sz="1200" kern="1200"/>
        </a:p>
      </dsp:txBody>
      <dsp:txXfrm>
        <a:off x="4511242" y="1774485"/>
        <a:ext cx="1035914" cy="502329"/>
      </dsp:txXfrm>
    </dsp:sp>
    <dsp:sp modelId="{626FE2A4-A512-4848-857D-E19C2AE7B599}">
      <dsp:nvSpPr>
        <dsp:cNvPr id="0" name=""/>
        <dsp:cNvSpPr/>
      </dsp:nvSpPr>
      <dsp:spPr>
        <a:xfrm>
          <a:off x="5562785" y="2013796"/>
          <a:ext cx="426868" cy="23707"/>
        </a:xfrm>
        <a:custGeom>
          <a:avLst/>
          <a:gdLst/>
          <a:ahLst/>
          <a:cxnLst/>
          <a:rect l="0" t="0" r="0" b="0"/>
          <a:pathLst>
            <a:path>
              <a:moveTo>
                <a:pt x="0" y="11853"/>
              </a:moveTo>
              <a:lnTo>
                <a:pt x="426868" y="11853"/>
              </a:lnTo>
            </a:path>
          </a:pathLst>
        </a:custGeom>
        <a:noFill/>
        <a:ln w="127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TW" altLang="en-US" sz="500" kern="1200"/>
        </a:p>
      </dsp:txBody>
      <dsp:txXfrm>
        <a:off x="5765547" y="2014978"/>
        <a:ext cx="21343" cy="21343"/>
      </dsp:txXfrm>
    </dsp:sp>
    <dsp:sp modelId="{68305001-1709-4449-A8C1-2A3A9CB7C6F1}">
      <dsp:nvSpPr>
        <dsp:cNvPr id="0" name=""/>
        <dsp:cNvSpPr/>
      </dsp:nvSpPr>
      <dsp:spPr>
        <a:xfrm>
          <a:off x="5989653" y="1758857"/>
          <a:ext cx="1067170" cy="533585"/>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TW" altLang="en-US" sz="1200" kern="1200"/>
            <a:t>資料統整</a:t>
          </a:r>
        </a:p>
      </dsp:txBody>
      <dsp:txXfrm>
        <a:off x="6005281" y="1774485"/>
        <a:ext cx="1035914" cy="502329"/>
      </dsp:txXfrm>
    </dsp:sp>
    <dsp:sp modelId="{3ABE4F7F-A429-46EB-86B0-67FE76714F7F}">
      <dsp:nvSpPr>
        <dsp:cNvPr id="0" name=""/>
        <dsp:cNvSpPr/>
      </dsp:nvSpPr>
      <dsp:spPr>
        <a:xfrm>
          <a:off x="7056824" y="2013796"/>
          <a:ext cx="426868" cy="23707"/>
        </a:xfrm>
        <a:custGeom>
          <a:avLst/>
          <a:gdLst/>
          <a:ahLst/>
          <a:cxnLst/>
          <a:rect l="0" t="0" r="0" b="0"/>
          <a:pathLst>
            <a:path>
              <a:moveTo>
                <a:pt x="0" y="11853"/>
              </a:moveTo>
              <a:lnTo>
                <a:pt x="426868" y="11853"/>
              </a:lnTo>
            </a:path>
          </a:pathLst>
        </a:custGeom>
        <a:noFill/>
        <a:ln w="127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TW" altLang="en-US" sz="500" kern="1200"/>
        </a:p>
      </dsp:txBody>
      <dsp:txXfrm>
        <a:off x="7259586" y="2014978"/>
        <a:ext cx="21343" cy="21343"/>
      </dsp:txXfrm>
    </dsp:sp>
    <dsp:sp modelId="{CC54004F-4223-4873-8E05-8D4DBED11727}">
      <dsp:nvSpPr>
        <dsp:cNvPr id="0" name=""/>
        <dsp:cNvSpPr/>
      </dsp:nvSpPr>
      <dsp:spPr>
        <a:xfrm>
          <a:off x="7483692" y="1758857"/>
          <a:ext cx="1067170" cy="533585"/>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TW" altLang="en-US" sz="1200" kern="1200"/>
            <a:t>研究分析</a:t>
          </a:r>
        </a:p>
      </dsp:txBody>
      <dsp:txXfrm>
        <a:off x="7499320" y="1774485"/>
        <a:ext cx="1035914" cy="502329"/>
      </dsp:txXfrm>
    </dsp:sp>
    <dsp:sp modelId="{8A20C72F-4D5C-4C1A-A1D7-5AB565733D61}">
      <dsp:nvSpPr>
        <dsp:cNvPr id="0" name=""/>
        <dsp:cNvSpPr/>
      </dsp:nvSpPr>
      <dsp:spPr>
        <a:xfrm>
          <a:off x="8550863" y="2013796"/>
          <a:ext cx="426868" cy="23707"/>
        </a:xfrm>
        <a:custGeom>
          <a:avLst/>
          <a:gdLst/>
          <a:ahLst/>
          <a:cxnLst/>
          <a:rect l="0" t="0" r="0" b="0"/>
          <a:pathLst>
            <a:path>
              <a:moveTo>
                <a:pt x="0" y="11853"/>
              </a:moveTo>
              <a:lnTo>
                <a:pt x="426868" y="11853"/>
              </a:lnTo>
            </a:path>
          </a:pathLst>
        </a:custGeom>
        <a:noFill/>
        <a:ln w="127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TW" altLang="en-US" sz="500" kern="1200"/>
        </a:p>
      </dsp:txBody>
      <dsp:txXfrm>
        <a:off x="8753625" y="2014978"/>
        <a:ext cx="21343" cy="21343"/>
      </dsp:txXfrm>
    </dsp:sp>
    <dsp:sp modelId="{511FBAA2-BA79-4564-84E5-FD055FAA8483}">
      <dsp:nvSpPr>
        <dsp:cNvPr id="0" name=""/>
        <dsp:cNvSpPr/>
      </dsp:nvSpPr>
      <dsp:spPr>
        <a:xfrm>
          <a:off x="8977731" y="1758857"/>
          <a:ext cx="1067170" cy="533585"/>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TW" altLang="en-US" sz="1200" kern="1200"/>
            <a:t>結論探討</a:t>
          </a:r>
        </a:p>
      </dsp:txBody>
      <dsp:txXfrm>
        <a:off x="8993359" y="1774485"/>
        <a:ext cx="1035914" cy="50232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audio" Target="../media/audio1.wav"/><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2.wdp"/></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audio" Target="../media/audio1.wav"/><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2.wdp"/></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audio" Target="../media/audio1.wav"/><Relationship Id="rId6" Type="http://schemas.microsoft.com/office/2007/relationships/hdphoto" Target="../media/hdphoto1.wdp"/><Relationship Id="rId5" Type="http://schemas.openxmlformats.org/officeDocument/2006/relationships/image" Target="../media/image2.png"/><Relationship Id="rId4" Type="http://schemas.microsoft.com/office/2007/relationships/hdphoto" Target="../media/hdphoto2.wdp"/></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audio" Target="../media/audio1.wav"/><Relationship Id="rId6" Type="http://schemas.microsoft.com/office/2007/relationships/hdphoto" Target="../media/hdphoto1.wdp"/><Relationship Id="rId5" Type="http://schemas.openxmlformats.org/officeDocument/2006/relationships/image" Target="../media/image2.png"/><Relationship Id="rId4" Type="http://schemas.microsoft.com/office/2007/relationships/hdphoto" Target="../media/hdphoto2.wdp"/></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5"/>
                  <a:srcRect/>
                  <a:tile tx="6350" ty="-127000" sx="65000" sy="64000" flip="none" algn="tl"/>
                </a:blip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12/20/2020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61625566"/>
      </p:ext>
    </p:extLst>
  </p:cSld>
  <p:clrMapOvr>
    <a:masterClrMapping/>
  </p:clrMapOvr>
  <p:transition spd="slow">
    <p:push dir="u"/>
    <p:sndAc>
      <p:stSnd>
        <p:snd r:embed="rId1" name="click.wav"/>
      </p:stSnd>
    </p:sndAc>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12/20/2020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48612004"/>
      </p:ext>
    </p:extLst>
  </p:cSld>
  <p:clrMapOvr>
    <a:masterClrMapping/>
  </p:clrMapOvr>
  <p:transition spd="slow">
    <p:push dir="u"/>
    <p:sndAc>
      <p:stSnd>
        <p:snd r:embed="rId1" name="click.wav"/>
      </p:stSnd>
    </p:sndAc>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12/20/2020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84986786"/>
      </p:ext>
    </p:extLst>
  </p:cSld>
  <p:clrMapOvr>
    <a:masterClrMapping/>
  </p:clrMapOvr>
  <p:transition spd="slow">
    <p:push dir="u"/>
    <p:sndAc>
      <p:stSnd>
        <p:snd r:embed="rId1" name="click.wav"/>
      </p:stSnd>
    </p:sndAc>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12/20/2020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48546278"/>
      </p:ext>
    </p:extLst>
  </p:cSld>
  <p:clrMapOvr>
    <a:masterClrMapping/>
  </p:clrMapOvr>
  <p:transition spd="slow">
    <p:push dir="u"/>
    <p:sndAc>
      <p:stSnd>
        <p:snd r:embed="rId1" name="click.wav"/>
      </p:stSnd>
    </p:sndAc>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zh-TW" altLang="en-US"/>
              <a:t>按一下以編輯母片標題樣式</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a:xfrm>
            <a:off x="8593667" y="6272784"/>
            <a:ext cx="2644309" cy="365125"/>
          </a:xfrm>
        </p:spPr>
        <p:txBody>
          <a:bodyPr/>
          <a:lstStyle/>
          <a:p>
            <a:fld id="{F34E6425-0181-43F2-84FC-787E803FD2F8}" type="datetimeFigureOut">
              <a:rPr lang="en-US" smtClean="0"/>
              <a:t>12/20/2020</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38522014"/>
      </p:ext>
    </p:extLst>
  </p:cSld>
  <p:clrMapOvr>
    <a:masterClrMapping/>
  </p:clrMapOvr>
  <p:transition spd="slow">
    <p:push dir="u"/>
    <p:sndAc>
      <p:stSnd>
        <p:snd r:embed="rId1" name="click.wav"/>
      </p:stSnd>
    </p:sndAc>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12/20/2020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49665743"/>
      </p:ext>
    </p:extLst>
  </p:cSld>
  <p:clrMapOvr>
    <a:masterClrMapping/>
  </p:clrMapOvr>
  <p:transition spd="slow">
    <p:push dir="u"/>
    <p:sndAc>
      <p:stSnd>
        <p:snd r:embed="rId1" name="click.wav"/>
      </p:stSnd>
    </p:sndAc>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12/20/2020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20426621"/>
      </p:ext>
    </p:extLst>
  </p:cSld>
  <p:clrMapOvr>
    <a:masterClrMapping/>
  </p:clrMapOvr>
  <p:transition spd="slow">
    <p:push dir="u"/>
    <p:sndAc>
      <p:stSnd>
        <p:snd r:embed="rId1" name="click.wav"/>
      </p:stSnd>
    </p:sndAc>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12/20/2020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03559892"/>
      </p:ext>
    </p:extLst>
  </p:cSld>
  <p:clrMapOvr>
    <a:masterClrMapping/>
  </p:clrMapOvr>
  <p:transition spd="slow">
    <p:push dir="u"/>
    <p:sndAc>
      <p:stSnd>
        <p:snd r:embed="rId1" name="click.wav"/>
      </p:stSnd>
    </p:sndAc>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12/20/2020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7413032"/>
      </p:ext>
    </p:extLst>
  </p:cSld>
  <p:clrMapOvr>
    <a:masterClrMapping/>
  </p:clrMapOvr>
  <p:transition spd="slow">
    <p:push dir="u"/>
    <p:sndAc>
      <p:stSnd>
        <p:snd r:embed="rId1" name="click.wav"/>
      </p:stSnd>
    </p:sndAc>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3">
              <a:alphaModFix amt="60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TW" altLang="en-US"/>
              <a:t>按一下以編輯母片標題樣式</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76E86A4C-8E40-4F87-A4F0-01A0687C5742}" type="datetimeFigureOut">
              <a:rPr lang="en-US" smtClean="0"/>
              <a:t>12/20/2020</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34195231"/>
      </p:ext>
    </p:extLst>
  </p:cSld>
  <p:clrMapOvr>
    <a:masterClrMapping/>
  </p:clrMapOvr>
  <p:transition spd="slow">
    <p:push dir="u"/>
    <p:sndAc>
      <p:stSnd>
        <p:snd r:embed="rId1" name="click.wav"/>
      </p:stSnd>
    </p:sndAc>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3">
              <a:alphaModFix amt="60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35E72C73-2D91-4E12-BA25-F0AA0C03599B}" type="datetimeFigureOut">
              <a:rPr lang="en-US" smtClean="0"/>
              <a:t>12/20/2020</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1620910"/>
      </p:ext>
    </p:extLst>
  </p:cSld>
  <p:clrMapOvr>
    <a:masterClrMapping/>
  </p:clrMapOvr>
  <p:transition spd="slow">
    <p:push dir="u"/>
    <p:sndAc>
      <p:stSnd>
        <p:snd r:embed="rId1" name="click.wav"/>
      </p:stSnd>
    </p:sndAc>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audio" Target="../media/audio1.wav"/><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2BE451C3-0FF4-47C4-B829-773ADF60F88C}" type="datetimeFigureOut">
              <a:rPr lang="en-US" smtClean="0"/>
              <a:t>12/20/2020</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42694434"/>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ransition spd="slow">
    <p:push dir="u"/>
    <p:sndAc>
      <p:stSnd>
        <p:snd r:embed="rId13" name="click.wav"/>
      </p:stSnd>
    </p:sndAc>
  </p:transition>
  <p:hf sldNum="0" hdr="0" ftr="0" dt="0"/>
  <p:txStyles>
    <p:titleStyle>
      <a:lvl1pPr algn="l" defTabSz="914400" rtl="0" eaLnBrk="1" latinLnBrk="0" hangingPunct="1">
        <a:lnSpc>
          <a:spcPct val="90000"/>
        </a:lnSpc>
        <a:spcBef>
          <a:spcPct val="0"/>
        </a:spcBef>
        <a:buNone/>
        <a:defRPr sz="5400" kern="1200" cap="all"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hyperlink" Target="http://m.momoshop.com.tw/" TargetMode="External"/><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2.xml"/><Relationship Id="rId1" Type="http://schemas.openxmlformats.org/officeDocument/2006/relationships/themeOverride" Target="../theme/themeOverride3.xml"/><Relationship Id="rId5" Type="http://schemas.openxmlformats.org/officeDocument/2006/relationships/image" Target="../media/image23.png"/><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28648F7-33E3-4E3D-AF04-A8D97AA982E9}"/>
              </a:ext>
            </a:extLst>
          </p:cNvPr>
          <p:cNvSpPr>
            <a:spLocks noGrp="1"/>
          </p:cNvSpPr>
          <p:nvPr>
            <p:ph type="ctrTitle"/>
          </p:nvPr>
        </p:nvSpPr>
        <p:spPr>
          <a:xfrm>
            <a:off x="1154955" y="768280"/>
            <a:ext cx="8825658" cy="2677648"/>
          </a:xfrm>
        </p:spPr>
        <p:txBody>
          <a:bodyPr/>
          <a:lstStyle/>
          <a:p>
            <a:r>
              <a:rPr lang="zh-TW" altLang="en-US" sz="4800" dirty="0"/>
              <a:t>應用爬蟲技術抓取購物網站價格</a:t>
            </a:r>
          </a:p>
        </p:txBody>
      </p:sp>
      <p:sp>
        <p:nvSpPr>
          <p:cNvPr id="3" name="副標題 2">
            <a:extLst>
              <a:ext uri="{FF2B5EF4-FFF2-40B4-BE49-F238E27FC236}">
                <a16:creationId xmlns:a16="http://schemas.microsoft.com/office/drawing/2014/main" id="{57243E4F-0F49-4D63-BEF9-7A6955268F35}"/>
              </a:ext>
            </a:extLst>
          </p:cNvPr>
          <p:cNvSpPr>
            <a:spLocks noGrp="1"/>
          </p:cNvSpPr>
          <p:nvPr>
            <p:ph type="subTitle" idx="1"/>
          </p:nvPr>
        </p:nvSpPr>
        <p:spPr>
          <a:xfrm>
            <a:off x="1154955" y="3737145"/>
            <a:ext cx="8825658" cy="1606642"/>
          </a:xfrm>
        </p:spPr>
        <p:txBody>
          <a:bodyPr>
            <a:normAutofit/>
          </a:bodyPr>
          <a:lstStyle/>
          <a:p>
            <a:r>
              <a:rPr lang="zh-TW" altLang="en-US" sz="2000" dirty="0"/>
              <a:t>學 系 別： 工業管理學系</a:t>
            </a:r>
          </a:p>
          <a:p>
            <a:r>
              <a:rPr lang="zh-TW" altLang="en-US" sz="2000" dirty="0"/>
              <a:t>學號姓名： </a:t>
            </a:r>
            <a:r>
              <a:rPr lang="en-US" altLang="zh-TW" sz="2000" dirty="0"/>
              <a:t>B10603001 </a:t>
            </a:r>
            <a:r>
              <a:rPr lang="zh-TW" altLang="en-US" sz="2000" dirty="0"/>
              <a:t>蔡 杰 哲</a:t>
            </a:r>
          </a:p>
        </p:txBody>
      </p:sp>
    </p:spTree>
    <p:extLst>
      <p:ext uri="{BB962C8B-B14F-4D97-AF65-F5344CB8AC3E}">
        <p14:creationId xmlns:p14="http://schemas.microsoft.com/office/powerpoint/2010/main" val="3760106364"/>
      </p:ext>
    </p:extLst>
  </p:cSld>
  <p:clrMapOvr>
    <a:masterClrMapping/>
  </p:clrMapOvr>
  <p:transition spd="slow">
    <p:push dir="u"/>
    <p:sndAc>
      <p:stSnd>
        <p:snd r:embed="rId2" name="click.wav"/>
      </p:stSnd>
    </p:sndAc>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34DB66D-930C-4DA1-B180-38BB8C559C66}"/>
              </a:ext>
            </a:extLst>
          </p:cNvPr>
          <p:cNvSpPr>
            <a:spLocks noGrp="1"/>
          </p:cNvSpPr>
          <p:nvPr>
            <p:ph type="title"/>
          </p:nvPr>
        </p:nvSpPr>
        <p:spPr/>
        <p:txBody>
          <a:bodyPr/>
          <a:lstStyle/>
          <a:p>
            <a:r>
              <a:rPr lang="zh-TW" altLang="en-US" dirty="0">
                <a:latin typeface="Times New Roman" panose="02020603050405020304" pitchFamily="18" charset="0"/>
              </a:rPr>
              <a:t>文獻探討</a:t>
            </a:r>
            <a:r>
              <a:rPr lang="en-US" altLang="zh-TW" dirty="0">
                <a:latin typeface="Times New Roman" panose="02020603050405020304" pitchFamily="18" charset="0"/>
              </a:rPr>
              <a:t>-Python</a:t>
            </a:r>
            <a:r>
              <a:rPr lang="zh-TW" altLang="en-US" dirty="0">
                <a:latin typeface="Times New Roman" panose="02020603050405020304" pitchFamily="18" charset="0"/>
              </a:rPr>
              <a:t>語言應用</a:t>
            </a:r>
          </a:p>
        </p:txBody>
      </p:sp>
      <p:sp>
        <p:nvSpPr>
          <p:cNvPr id="3" name="內容版面配置區 2">
            <a:extLst>
              <a:ext uri="{FF2B5EF4-FFF2-40B4-BE49-F238E27FC236}">
                <a16:creationId xmlns:a16="http://schemas.microsoft.com/office/drawing/2014/main" id="{7AF48B9C-8DD4-44A4-9C7A-B0A89EA615C2}"/>
              </a:ext>
            </a:extLst>
          </p:cNvPr>
          <p:cNvSpPr>
            <a:spLocks noGrp="1"/>
          </p:cNvSpPr>
          <p:nvPr>
            <p:ph idx="1"/>
          </p:nvPr>
        </p:nvSpPr>
        <p:spPr/>
        <p:txBody>
          <a:bodyPr>
            <a:normAutofit/>
          </a:bodyPr>
          <a:lstStyle/>
          <a:p>
            <a:pPr>
              <a:lnSpc>
                <a:spcPct val="150000"/>
              </a:lnSpc>
            </a:pPr>
            <a:r>
              <a:rPr lang="zh-TW" altLang="zh-TW" sz="1600" dirty="0">
                <a:latin typeface="Times New Roman" panose="02020603050405020304" pitchFamily="18" charset="0"/>
                <a:cs typeface="Times New Roman" panose="02020603050405020304" pitchFamily="18" charset="0"/>
              </a:rPr>
              <a:t>數據分析與處理：</a:t>
            </a:r>
            <a:r>
              <a:rPr lang="en-US" altLang="zh-TW" sz="1600" dirty="0">
                <a:latin typeface="Times New Roman" panose="02020603050405020304" pitchFamily="18" charset="0"/>
              </a:rPr>
              <a:t>Python</a:t>
            </a:r>
            <a:r>
              <a:rPr lang="zh-TW" altLang="zh-TW" sz="1600" dirty="0">
                <a:latin typeface="Times New Roman" panose="02020603050405020304" pitchFamily="18" charset="0"/>
                <a:cs typeface="Times New Roman" panose="02020603050405020304" pitchFamily="18" charset="0"/>
              </a:rPr>
              <a:t>通常被用來做數據分析，因為</a:t>
            </a:r>
            <a:r>
              <a:rPr lang="en-US" altLang="zh-TW" sz="1600" dirty="0">
                <a:latin typeface="Times New Roman" panose="02020603050405020304" pitchFamily="18" charset="0"/>
              </a:rPr>
              <a:t>Python</a:t>
            </a:r>
            <a:r>
              <a:rPr lang="zh-TW" altLang="zh-TW" sz="1600" dirty="0">
                <a:latin typeface="Times New Roman" panose="02020603050405020304" pitchFamily="18" charset="0"/>
                <a:cs typeface="Times New Roman" panose="02020603050405020304" pitchFamily="18" charset="0"/>
              </a:rPr>
              <a:t>可直接進行調用，方便且靈活，可以根據數據分析與統計的需要靈活使用。</a:t>
            </a:r>
            <a:endParaRPr lang="en-US" altLang="zh-TW" sz="1600" dirty="0">
              <a:latin typeface="Times New Roman" panose="02020603050405020304" pitchFamily="18" charset="0"/>
              <a:cs typeface="Times New Roman" panose="02020603050405020304" pitchFamily="18" charset="0"/>
            </a:endParaRPr>
          </a:p>
          <a:p>
            <a:pPr>
              <a:lnSpc>
                <a:spcPct val="150000"/>
              </a:lnSpc>
            </a:pPr>
            <a:r>
              <a:rPr lang="en-US" altLang="zh-TW" sz="1600" dirty="0">
                <a:latin typeface="Times New Roman" panose="02020603050405020304" pitchFamily="18" charset="0"/>
              </a:rPr>
              <a:t>Web</a:t>
            </a:r>
            <a:r>
              <a:rPr lang="zh-TW" altLang="en-US" sz="1600" dirty="0">
                <a:latin typeface="Times New Roman" panose="02020603050405020304" pitchFamily="18" charset="0"/>
              </a:rPr>
              <a:t>開發應用：</a:t>
            </a:r>
            <a:r>
              <a:rPr lang="en-US" altLang="zh-TW" sz="1600" dirty="0">
                <a:latin typeface="Times New Roman" panose="02020603050405020304" pitchFamily="18" charset="0"/>
              </a:rPr>
              <a:t>Python</a:t>
            </a:r>
            <a:r>
              <a:rPr lang="zh-TW" altLang="en-US" sz="1600" dirty="0">
                <a:latin typeface="Times New Roman" panose="02020603050405020304" pitchFamily="18" charset="0"/>
              </a:rPr>
              <a:t>開發的</a:t>
            </a:r>
            <a:r>
              <a:rPr lang="en-US" altLang="zh-TW" sz="1600" dirty="0">
                <a:latin typeface="Times New Roman" panose="02020603050405020304" pitchFamily="18" charset="0"/>
              </a:rPr>
              <a:t>Web</a:t>
            </a:r>
            <a:r>
              <a:rPr lang="zh-TW" altLang="en-US" sz="1600" dirty="0">
                <a:latin typeface="Times New Roman" panose="02020603050405020304" pitchFamily="18" charset="0"/>
              </a:rPr>
              <a:t>項目雖小而精，但支持最新的</a:t>
            </a:r>
            <a:r>
              <a:rPr lang="en-US" altLang="zh-TW" sz="1600" dirty="0">
                <a:latin typeface="Times New Roman" panose="02020603050405020304" pitchFamily="18" charset="0"/>
              </a:rPr>
              <a:t>XML</a:t>
            </a:r>
            <a:r>
              <a:rPr lang="zh-TW" altLang="en-US" sz="1600" dirty="0">
                <a:latin typeface="Times New Roman" panose="02020603050405020304" pitchFamily="18" charset="0"/>
              </a:rPr>
              <a:t>技術，而且數據處理的功能較為強大。</a:t>
            </a:r>
            <a:endParaRPr lang="en-US" altLang="zh-TW" sz="1600" dirty="0">
              <a:latin typeface="Times New Roman" panose="02020603050405020304" pitchFamily="18" charset="0"/>
            </a:endParaRPr>
          </a:p>
          <a:p>
            <a:pPr>
              <a:lnSpc>
                <a:spcPct val="150000"/>
              </a:lnSpc>
              <a:spcAft>
                <a:spcPts val="0"/>
              </a:spcAft>
            </a:pPr>
            <a:r>
              <a:rPr lang="zh-TW" altLang="zh-TW" sz="1600" kern="100" dirty="0">
                <a:latin typeface="Times New Roman" panose="02020603050405020304" pitchFamily="18" charset="0"/>
                <a:cs typeface="Times New Roman" panose="02020603050405020304" pitchFamily="18" charset="0"/>
              </a:rPr>
              <a:t>人工智慧應用：</a:t>
            </a:r>
            <a:r>
              <a:rPr lang="en-US" altLang="zh-TW" sz="1600" kern="100" dirty="0">
                <a:latin typeface="Times New Roman" panose="02020603050405020304" pitchFamily="18" charset="0"/>
                <a:cs typeface="Times New Roman" panose="02020603050405020304" pitchFamily="18" charset="0"/>
              </a:rPr>
              <a:t>Python</a:t>
            </a:r>
            <a:r>
              <a:rPr lang="zh-TW" altLang="zh-TW" sz="1600" kern="100" dirty="0">
                <a:latin typeface="Times New Roman" panose="02020603050405020304" pitchFamily="18" charset="0"/>
                <a:cs typeface="Times New Roman" panose="02020603050405020304" pitchFamily="18" charset="0"/>
              </a:rPr>
              <a:t>擁有強大而豐富的</a:t>
            </a:r>
            <a:r>
              <a:rPr lang="zh-TW" altLang="en-US" sz="1600" kern="100" dirty="0">
                <a:latin typeface="Times New Roman" panose="02020603050405020304" pitchFamily="18" charset="0"/>
                <a:cs typeface="Times New Roman" panose="02020603050405020304" pitchFamily="18" charset="0"/>
              </a:rPr>
              <a:t>函式</a:t>
            </a:r>
            <a:r>
              <a:rPr lang="zh-TW" altLang="zh-TW" sz="1600" kern="100" dirty="0">
                <a:latin typeface="Times New Roman" panose="02020603050405020304" pitchFamily="18" charset="0"/>
                <a:cs typeface="Times New Roman" panose="02020603050405020304" pitchFamily="18" charset="0"/>
              </a:rPr>
              <a:t>庫以及數據分析能力。近年來常聽見的機器學習、類神經傳遞也</a:t>
            </a:r>
            <a:r>
              <a:rPr lang="zh-TW" altLang="en-US" sz="1600" kern="100" dirty="0">
                <a:latin typeface="Times New Roman" panose="02020603050405020304" pitchFamily="18" charset="0"/>
                <a:cs typeface="Times New Roman" panose="02020603050405020304" pitchFamily="18" charset="0"/>
              </a:rPr>
              <a:t>常應用於</a:t>
            </a:r>
            <a:r>
              <a:rPr lang="en-US" altLang="zh-TW" sz="1600" kern="100" dirty="0">
                <a:latin typeface="Times New Roman" panose="02020603050405020304" pitchFamily="18" charset="0"/>
                <a:cs typeface="Times New Roman" panose="02020603050405020304" pitchFamily="18" charset="0"/>
              </a:rPr>
              <a:t>Python</a:t>
            </a:r>
            <a:r>
              <a:rPr lang="zh-TW" altLang="en-US" sz="1600" kern="100" dirty="0">
                <a:latin typeface="Times New Roman" panose="02020603050405020304" pitchFamily="18" charset="0"/>
                <a:cs typeface="Times New Roman" panose="02020603050405020304" pitchFamily="18" charset="0"/>
              </a:rPr>
              <a:t>。</a:t>
            </a:r>
            <a:endParaRPr lang="en-US" altLang="zh-TW" sz="1600" kern="100" dirty="0">
              <a:latin typeface="Times New Roman" panose="02020603050405020304" pitchFamily="18" charset="0"/>
              <a:cs typeface="Times New Roman" panose="02020603050405020304" pitchFamily="18" charset="0"/>
            </a:endParaRPr>
          </a:p>
          <a:p>
            <a:pPr>
              <a:lnSpc>
                <a:spcPct val="150000"/>
              </a:lnSpc>
            </a:pPr>
            <a:r>
              <a:rPr lang="zh-TW" altLang="zh-TW" sz="1600" kern="100" dirty="0">
                <a:latin typeface="Times New Roman" panose="02020603050405020304" pitchFamily="18" charset="0"/>
                <a:cs typeface="Times New Roman" panose="02020603050405020304" pitchFamily="18" charset="0"/>
              </a:rPr>
              <a:t>網路爬蟲：</a:t>
            </a:r>
            <a:r>
              <a:rPr lang="zh-TW" altLang="zh-TW" sz="1600" dirty="0">
                <a:latin typeface="Times New Roman" panose="02020603050405020304" pitchFamily="18" charset="0"/>
                <a:cs typeface="Times New Roman" panose="02020603050405020304" pitchFamily="18" charset="0"/>
              </a:rPr>
              <a:t>爬蟲的兩大工作為下載檔案和分析內容，透過爬蟲程式下載網頁資料，並透過搜尋、字串處理和取代等各種技巧過濾出我們需要的資料。此應用也將會是本研究的主題。</a:t>
            </a:r>
            <a:endParaRPr lang="zh-TW" altLang="zh-TW" sz="1600" kern="100" dirty="0">
              <a:latin typeface="Calibri" panose="020F0502020204030204" pitchFamily="34" charset="0"/>
              <a:ea typeface="新細明體" panose="02020500000000000000" pitchFamily="18" charset="-120"/>
              <a:cs typeface="Times New Roman" panose="02020603050405020304" pitchFamily="18" charset="0"/>
            </a:endParaRPr>
          </a:p>
          <a:p>
            <a:pPr>
              <a:lnSpc>
                <a:spcPct val="150000"/>
              </a:lnSpc>
              <a:spcAft>
                <a:spcPts val="0"/>
              </a:spcAft>
            </a:pPr>
            <a:endParaRPr lang="zh-TW" altLang="zh-TW" sz="1600" kern="100" dirty="0">
              <a:latin typeface="Calibri" panose="020F0502020204030204" pitchFamily="34" charset="0"/>
              <a:ea typeface="新細明體" panose="02020500000000000000" pitchFamily="18" charset="-120"/>
              <a:cs typeface="Times New Roman" panose="02020603050405020304" pitchFamily="18" charset="0"/>
            </a:endParaRPr>
          </a:p>
          <a:p>
            <a:pPr>
              <a:lnSpc>
                <a:spcPct val="150000"/>
              </a:lnSpc>
            </a:pPr>
            <a:endParaRPr lang="zh-TW" altLang="en-US" sz="1600" dirty="0">
              <a:latin typeface="Times New Roman" panose="02020603050405020304" pitchFamily="18" charset="0"/>
            </a:endParaRPr>
          </a:p>
        </p:txBody>
      </p:sp>
    </p:spTree>
    <p:extLst>
      <p:ext uri="{BB962C8B-B14F-4D97-AF65-F5344CB8AC3E}">
        <p14:creationId xmlns:p14="http://schemas.microsoft.com/office/powerpoint/2010/main" val="1711018315"/>
      </p:ext>
    </p:extLst>
  </p:cSld>
  <p:clrMapOvr>
    <a:masterClrMapping/>
  </p:clrMapOvr>
  <p:transition spd="slow">
    <p:push dir="u"/>
    <p:sndAc>
      <p:stSnd>
        <p:snd r:embed="rId2" name="click.wav"/>
      </p:stSnd>
    </p:sndAc>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34DB66D-930C-4DA1-B180-38BB8C559C66}"/>
              </a:ext>
            </a:extLst>
          </p:cNvPr>
          <p:cNvSpPr>
            <a:spLocks noGrp="1"/>
          </p:cNvSpPr>
          <p:nvPr>
            <p:ph type="title"/>
          </p:nvPr>
        </p:nvSpPr>
        <p:spPr/>
        <p:txBody>
          <a:bodyPr/>
          <a:lstStyle/>
          <a:p>
            <a:r>
              <a:rPr lang="zh-TW" altLang="en-US" dirty="0">
                <a:latin typeface="Times New Roman" panose="02020603050405020304" pitchFamily="18" charset="0"/>
              </a:rPr>
              <a:t>文獻探討</a:t>
            </a:r>
            <a:r>
              <a:rPr lang="en-US" altLang="zh-TW" dirty="0">
                <a:latin typeface="Times New Roman" panose="02020603050405020304" pitchFamily="18" charset="0"/>
              </a:rPr>
              <a:t>-</a:t>
            </a:r>
            <a:r>
              <a:rPr lang="zh-TW" altLang="en-US" dirty="0">
                <a:latin typeface="Times New Roman" panose="02020603050405020304" pitchFamily="18" charset="0"/>
              </a:rPr>
              <a:t>甚麼是</a:t>
            </a:r>
            <a:r>
              <a:rPr lang="zh-TW" altLang="zh-TW" dirty="0"/>
              <a:t>網路爬蟲</a:t>
            </a:r>
            <a:r>
              <a:rPr lang="en-US" altLang="zh-TW" dirty="0"/>
              <a:t>?</a:t>
            </a:r>
            <a:endParaRPr lang="zh-TW" altLang="en-US" dirty="0">
              <a:latin typeface="Times New Roman" panose="02020603050405020304" pitchFamily="18" charset="0"/>
            </a:endParaRPr>
          </a:p>
        </p:txBody>
      </p:sp>
      <p:sp>
        <p:nvSpPr>
          <p:cNvPr id="3" name="內容版面配置區 2">
            <a:extLst>
              <a:ext uri="{FF2B5EF4-FFF2-40B4-BE49-F238E27FC236}">
                <a16:creationId xmlns:a16="http://schemas.microsoft.com/office/drawing/2014/main" id="{7AF48B9C-8DD4-44A4-9C7A-B0A89EA615C2}"/>
              </a:ext>
            </a:extLst>
          </p:cNvPr>
          <p:cNvSpPr>
            <a:spLocks noGrp="1"/>
          </p:cNvSpPr>
          <p:nvPr>
            <p:ph idx="1"/>
          </p:nvPr>
        </p:nvSpPr>
        <p:spPr/>
        <p:txBody>
          <a:bodyPr>
            <a:normAutofit/>
          </a:bodyPr>
          <a:lstStyle/>
          <a:p>
            <a:pPr>
              <a:lnSpc>
                <a:spcPct val="150000"/>
              </a:lnSpc>
              <a:spcAft>
                <a:spcPts val="0"/>
              </a:spcAft>
            </a:pPr>
            <a:r>
              <a:rPr lang="zh-TW" altLang="zh-TW" sz="1600" dirty="0">
                <a:latin typeface="Times New Roman" panose="02020603050405020304" pitchFamily="18" charset="0"/>
                <a:cs typeface="Times New Roman" panose="02020603050405020304" pitchFamily="18" charset="0"/>
              </a:rPr>
              <a:t>網頁爬蟲是指利用程式去自動獲取網頁資訊的技術。</a:t>
            </a:r>
            <a:endParaRPr lang="en-US" altLang="zh-TW" sz="1600" dirty="0">
              <a:latin typeface="Times New Roman" panose="02020603050405020304" pitchFamily="18" charset="0"/>
              <a:cs typeface="Times New Roman" panose="02020603050405020304" pitchFamily="18" charset="0"/>
            </a:endParaRPr>
          </a:p>
          <a:p>
            <a:pPr>
              <a:lnSpc>
                <a:spcPct val="150000"/>
              </a:lnSpc>
              <a:spcAft>
                <a:spcPts val="0"/>
              </a:spcAft>
            </a:pPr>
            <a:r>
              <a:rPr lang="zh-TW" altLang="zh-TW" sz="1600" dirty="0">
                <a:latin typeface="Times New Roman" panose="02020603050405020304" pitchFamily="18" charset="0"/>
                <a:cs typeface="Times New Roman" panose="02020603050405020304" pitchFamily="18" charset="0"/>
              </a:rPr>
              <a:t>一般使用者是以瀏覽器依據網址</a:t>
            </a:r>
            <a:r>
              <a:rPr lang="en-US" altLang="zh-TW" sz="1600" dirty="0">
                <a:latin typeface="Times New Roman" panose="02020603050405020304" pitchFamily="18" charset="0"/>
              </a:rPr>
              <a:t>(</a:t>
            </a:r>
            <a:r>
              <a:rPr lang="en-US" altLang="zh-TW" sz="1600" dirty="0" err="1">
                <a:latin typeface="Times New Roman" panose="02020603050405020304" pitchFamily="18" charset="0"/>
              </a:rPr>
              <a:t>url</a:t>
            </a:r>
            <a:r>
              <a:rPr lang="en-US" altLang="zh-TW" sz="1600" dirty="0">
                <a:latin typeface="Times New Roman" panose="02020603050405020304" pitchFamily="18" charset="0"/>
              </a:rPr>
              <a:t>)</a:t>
            </a:r>
            <a:r>
              <a:rPr lang="zh-TW" altLang="zh-TW" sz="1600" dirty="0">
                <a:latin typeface="Times New Roman" panose="02020603050405020304" pitchFamily="18" charset="0"/>
                <a:cs typeface="Times New Roman" panose="02020603050405020304" pitchFamily="18" charset="0"/>
              </a:rPr>
              <a:t>向某一網站伺服器送出請求</a:t>
            </a:r>
            <a:r>
              <a:rPr lang="en-US" altLang="zh-TW" sz="1600" dirty="0">
                <a:latin typeface="Times New Roman" panose="02020603050405020304" pitchFamily="18" charset="0"/>
              </a:rPr>
              <a:t>(request)</a:t>
            </a:r>
            <a:r>
              <a:rPr lang="zh-TW" altLang="zh-TW" sz="1600" dirty="0">
                <a:latin typeface="Times New Roman" panose="02020603050405020304" pitchFamily="18" charset="0"/>
                <a:cs typeface="Times New Roman" panose="02020603050405020304" pitchFamily="18" charset="0"/>
              </a:rPr>
              <a:t>，如果對方伺服器同意你的請求，就會做出回應</a:t>
            </a:r>
            <a:r>
              <a:rPr lang="en-US" altLang="zh-TW" sz="1600" dirty="0">
                <a:latin typeface="Times New Roman" panose="02020603050405020304" pitchFamily="18" charset="0"/>
              </a:rPr>
              <a:t>(response)</a:t>
            </a:r>
            <a:r>
              <a:rPr lang="zh-TW" altLang="en-US" sz="1600" dirty="0">
                <a:latin typeface="Times New Roman" panose="02020603050405020304" pitchFamily="18" charset="0"/>
              </a:rPr>
              <a:t>。</a:t>
            </a:r>
            <a:endParaRPr lang="en-US" altLang="zh-TW" sz="1600" dirty="0">
              <a:latin typeface="Times New Roman" panose="02020603050405020304" pitchFamily="18" charset="0"/>
            </a:endParaRPr>
          </a:p>
          <a:p>
            <a:pPr>
              <a:lnSpc>
                <a:spcPct val="150000"/>
              </a:lnSpc>
              <a:spcAft>
                <a:spcPts val="0"/>
              </a:spcAft>
            </a:pPr>
            <a:r>
              <a:rPr lang="zh-TW" altLang="zh-TW" sz="1600" dirty="0">
                <a:latin typeface="Times New Roman" panose="02020603050405020304" pitchFamily="18" charset="0"/>
                <a:cs typeface="Times New Roman" panose="02020603050405020304" pitchFamily="18" charset="0"/>
              </a:rPr>
              <a:t>而網路爬蟲即是以程式碼偽裝成一般的使用者，向對方伺服器送出請求，取得回應（原始碼）。再從原始碼中抽取出需要的資訊。</a:t>
            </a:r>
            <a:endParaRPr lang="en-US" altLang="zh-TW" sz="1600" dirty="0">
              <a:latin typeface="Times New Roman" panose="02020603050405020304" pitchFamily="18" charset="0"/>
              <a:cs typeface="Times New Roman" panose="02020603050405020304" pitchFamily="18" charset="0"/>
            </a:endParaRPr>
          </a:p>
          <a:p>
            <a:pPr>
              <a:lnSpc>
                <a:spcPct val="150000"/>
              </a:lnSpc>
              <a:spcAft>
                <a:spcPts val="0"/>
              </a:spcAft>
            </a:pPr>
            <a:r>
              <a:rPr lang="zh-TW" altLang="zh-TW" sz="1600" dirty="0">
                <a:latin typeface="Times New Roman" panose="02020603050405020304" pitchFamily="18" charset="0"/>
                <a:cs typeface="Times New Roman" panose="02020603050405020304" pitchFamily="18" charset="0"/>
              </a:rPr>
              <a:t>相較於人工操作的</a:t>
            </a:r>
            <a:r>
              <a:rPr lang="zh-TW" altLang="en-US" sz="1600" dirty="0">
                <a:latin typeface="Times New Roman" panose="02020603050405020304" pitchFamily="18" charset="0"/>
                <a:cs typeface="Times New Roman" panose="02020603050405020304" pitchFamily="18" charset="0"/>
              </a:rPr>
              <a:t>搜尋資料、貼上資料</a:t>
            </a:r>
            <a:r>
              <a:rPr lang="zh-TW" altLang="zh-TW" sz="1600" dirty="0">
                <a:latin typeface="Times New Roman" panose="02020603050405020304" pitchFamily="18" charset="0"/>
                <a:cs typeface="Times New Roman" panose="02020603050405020304" pitchFamily="18" charset="0"/>
              </a:rPr>
              <a:t>，是將需要一頁頁的將某資訊複製貼上到你的資料集中，</a:t>
            </a:r>
            <a:r>
              <a:rPr lang="zh-TW" altLang="en-US" sz="1600" dirty="0">
                <a:latin typeface="Times New Roman" panose="02020603050405020304" pitchFamily="18" charset="0"/>
                <a:cs typeface="Times New Roman" panose="02020603050405020304" pitchFamily="18" charset="0"/>
              </a:rPr>
              <a:t>而</a:t>
            </a:r>
            <a:r>
              <a:rPr lang="zh-TW" altLang="zh-TW" sz="1600" dirty="0">
                <a:latin typeface="Times New Roman" panose="02020603050405020304" pitchFamily="18" charset="0"/>
                <a:cs typeface="Times New Roman" panose="02020603050405020304" pitchFamily="18" charset="0"/>
              </a:rPr>
              <a:t>網路爬蟲在拜訪網站時是以程式碼進行</a:t>
            </a:r>
            <a:r>
              <a:rPr lang="zh-TW" altLang="en-US" sz="1600" dirty="0">
                <a:latin typeface="Times New Roman" panose="02020603050405020304" pitchFamily="18" charset="0"/>
                <a:cs typeface="Times New Roman" panose="02020603050405020304" pitchFamily="18" charset="0"/>
              </a:rPr>
              <a:t>。</a:t>
            </a:r>
            <a:endParaRPr lang="zh-TW" altLang="zh-TW" sz="1600" kern="100" dirty="0">
              <a:latin typeface="Calibri" panose="020F0502020204030204" pitchFamily="34" charset="0"/>
              <a:ea typeface="新細明體" panose="02020500000000000000" pitchFamily="18" charset="-120"/>
              <a:cs typeface="Times New Roman" panose="02020603050405020304" pitchFamily="18" charset="0"/>
            </a:endParaRPr>
          </a:p>
        </p:txBody>
      </p:sp>
    </p:spTree>
    <p:extLst>
      <p:ext uri="{BB962C8B-B14F-4D97-AF65-F5344CB8AC3E}">
        <p14:creationId xmlns:p14="http://schemas.microsoft.com/office/powerpoint/2010/main" val="1991358433"/>
      </p:ext>
    </p:extLst>
  </p:cSld>
  <p:clrMapOvr>
    <a:masterClrMapping/>
  </p:clrMapOvr>
  <p:transition spd="slow">
    <p:push dir="u"/>
    <p:sndAc>
      <p:stSnd>
        <p:snd r:embed="rId2" name="click.wav"/>
      </p:stSnd>
    </p:sndAc>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34DB66D-930C-4DA1-B180-38BB8C559C66}"/>
              </a:ext>
            </a:extLst>
          </p:cNvPr>
          <p:cNvSpPr>
            <a:spLocks noGrp="1"/>
          </p:cNvSpPr>
          <p:nvPr>
            <p:ph type="title"/>
          </p:nvPr>
        </p:nvSpPr>
        <p:spPr/>
        <p:txBody>
          <a:bodyPr/>
          <a:lstStyle/>
          <a:p>
            <a:r>
              <a:rPr lang="zh-TW" altLang="en-US" dirty="0">
                <a:latin typeface="Times New Roman" panose="02020603050405020304" pitchFamily="18" charset="0"/>
              </a:rPr>
              <a:t>文獻探討</a:t>
            </a:r>
            <a:r>
              <a:rPr lang="en-US" altLang="zh-TW" dirty="0">
                <a:latin typeface="Times New Roman" panose="02020603050405020304" pitchFamily="18" charset="0"/>
              </a:rPr>
              <a:t>-</a:t>
            </a:r>
            <a:r>
              <a:rPr lang="zh-TW" altLang="zh-TW" dirty="0"/>
              <a:t>網路爬蟲</a:t>
            </a:r>
            <a:r>
              <a:rPr lang="zh-TW" altLang="en-US" dirty="0"/>
              <a:t>如何開始</a:t>
            </a:r>
            <a:r>
              <a:rPr lang="en-US" altLang="zh-TW" dirty="0"/>
              <a:t>?</a:t>
            </a:r>
            <a:endParaRPr lang="zh-TW" altLang="en-US" dirty="0">
              <a:latin typeface="Times New Roman" panose="02020603050405020304" pitchFamily="18" charset="0"/>
            </a:endParaRPr>
          </a:p>
        </p:txBody>
      </p:sp>
      <p:sp>
        <p:nvSpPr>
          <p:cNvPr id="3" name="內容版面配置區 2">
            <a:extLst>
              <a:ext uri="{FF2B5EF4-FFF2-40B4-BE49-F238E27FC236}">
                <a16:creationId xmlns:a16="http://schemas.microsoft.com/office/drawing/2014/main" id="{7AF48B9C-8DD4-44A4-9C7A-B0A89EA615C2}"/>
              </a:ext>
            </a:extLst>
          </p:cNvPr>
          <p:cNvSpPr>
            <a:spLocks noGrp="1"/>
          </p:cNvSpPr>
          <p:nvPr>
            <p:ph idx="1"/>
          </p:nvPr>
        </p:nvSpPr>
        <p:spPr/>
        <p:txBody>
          <a:bodyPr>
            <a:normAutofit/>
          </a:bodyPr>
          <a:lstStyle/>
          <a:p>
            <a:pPr algn="just">
              <a:lnSpc>
                <a:spcPct val="150000"/>
              </a:lnSpc>
              <a:spcAft>
                <a:spcPts val="0"/>
              </a:spcAft>
            </a:pPr>
            <a:r>
              <a:rPr lang="en-US" altLang="zh-TW" sz="1600" dirty="0">
                <a:latin typeface="Times New Roman" panose="02020603050405020304" pitchFamily="18" charset="0"/>
              </a:rPr>
              <a:t>Requests + </a:t>
            </a:r>
            <a:r>
              <a:rPr lang="zh-TW" altLang="zh-TW" sz="1600" dirty="0">
                <a:latin typeface="Times New Roman" panose="02020603050405020304" pitchFamily="18" charset="0"/>
                <a:cs typeface="Times New Roman" panose="02020603050405020304" pitchFamily="18" charset="0"/>
              </a:rPr>
              <a:t>解析器：這是最簡單的做法，</a:t>
            </a:r>
            <a:r>
              <a:rPr lang="en-US" altLang="zh-TW" sz="1600" dirty="0">
                <a:latin typeface="Times New Roman" panose="02020603050405020304" pitchFamily="18" charset="0"/>
              </a:rPr>
              <a:t>Requests</a:t>
            </a:r>
            <a:r>
              <a:rPr lang="zh-TW" altLang="zh-TW" sz="1600" dirty="0">
                <a:latin typeface="Times New Roman" panose="02020603050405020304" pitchFamily="18" charset="0"/>
                <a:cs typeface="Times New Roman" panose="02020603050405020304" pitchFamily="18" charset="0"/>
              </a:rPr>
              <a:t>是</a:t>
            </a:r>
            <a:r>
              <a:rPr lang="en-US" altLang="zh-TW" sz="1600" dirty="0">
                <a:latin typeface="Times New Roman" panose="02020603050405020304" pitchFamily="18" charset="0"/>
              </a:rPr>
              <a:t>Python</a:t>
            </a:r>
            <a:r>
              <a:rPr lang="zh-TW" altLang="zh-TW" sz="1600" dirty="0">
                <a:latin typeface="Times New Roman" panose="02020603050405020304" pitchFamily="18" charset="0"/>
                <a:cs typeface="Times New Roman" panose="02020603050405020304" pitchFamily="18" charset="0"/>
              </a:rPr>
              <a:t>的一個套件，它可以建立</a:t>
            </a:r>
            <a:r>
              <a:rPr lang="en-US" altLang="zh-TW" sz="1600" dirty="0">
                <a:latin typeface="Times New Roman" panose="02020603050405020304" pitchFamily="18" charset="0"/>
              </a:rPr>
              <a:t>HTTP</a:t>
            </a:r>
            <a:r>
              <a:rPr lang="zh-TW" altLang="zh-TW" sz="1600" dirty="0">
                <a:latin typeface="Times New Roman" panose="02020603050405020304" pitchFamily="18" charset="0"/>
                <a:cs typeface="Times New Roman" panose="02020603050405020304" pitchFamily="18" charset="0"/>
              </a:rPr>
              <a:t>請求，也就是上面提到的</a:t>
            </a:r>
            <a:r>
              <a:rPr lang="en-US" altLang="zh-TW" sz="1600" dirty="0">
                <a:latin typeface="Times New Roman" panose="02020603050405020304" pitchFamily="18" charset="0"/>
              </a:rPr>
              <a:t>Request</a:t>
            </a:r>
            <a:r>
              <a:rPr lang="zh-TW" altLang="zh-TW" sz="1600" dirty="0">
                <a:latin typeface="Times New Roman" panose="02020603050405020304" pitchFamily="18" charset="0"/>
                <a:cs typeface="Times New Roman" panose="02020603050405020304" pitchFamily="18" charset="0"/>
              </a:rPr>
              <a:t>，接著我們收到的</a:t>
            </a:r>
            <a:r>
              <a:rPr lang="en-US" altLang="zh-TW" sz="1600" dirty="0">
                <a:latin typeface="Times New Roman" panose="02020603050405020304" pitchFamily="18" charset="0"/>
              </a:rPr>
              <a:t>HTML</a:t>
            </a:r>
            <a:r>
              <a:rPr lang="zh-TW" altLang="zh-TW" sz="1600" dirty="0">
                <a:latin typeface="Times New Roman" panose="02020603050405020304" pitchFamily="18" charset="0"/>
                <a:cs typeface="Times New Roman" panose="02020603050405020304" pitchFamily="18" charset="0"/>
              </a:rPr>
              <a:t>在使用解析器去擷取出想要的資訊，比較常用的套件是</a:t>
            </a:r>
            <a:r>
              <a:rPr lang="en-US" altLang="zh-TW" sz="1600" dirty="0" err="1">
                <a:latin typeface="Times New Roman" panose="02020603050405020304" pitchFamily="18" charset="0"/>
              </a:rPr>
              <a:t>PyQuery</a:t>
            </a:r>
            <a:r>
              <a:rPr lang="zh-TW" altLang="zh-TW" sz="1600" dirty="0">
                <a:latin typeface="Times New Roman" panose="02020603050405020304" pitchFamily="18" charset="0"/>
                <a:cs typeface="Times New Roman" panose="02020603050405020304" pitchFamily="18" charset="0"/>
              </a:rPr>
              <a:t>跟</a:t>
            </a:r>
            <a:r>
              <a:rPr lang="en-US" altLang="zh-TW" sz="1600" dirty="0" err="1">
                <a:latin typeface="Times New Roman" panose="02020603050405020304" pitchFamily="18" charset="0"/>
              </a:rPr>
              <a:t>BeautifulSoup</a:t>
            </a:r>
            <a:r>
              <a:rPr lang="zh-TW" altLang="en-US" sz="1600" dirty="0">
                <a:latin typeface="Times New Roman" panose="02020603050405020304" pitchFamily="18" charset="0"/>
                <a:cs typeface="Times New Roman" panose="02020603050405020304" pitchFamily="18" charset="0"/>
              </a:rPr>
              <a:t>。</a:t>
            </a:r>
            <a:endParaRPr lang="en-US" altLang="zh-TW" sz="1600" dirty="0">
              <a:latin typeface="Times New Roman" panose="02020603050405020304" pitchFamily="18" charset="0"/>
              <a:cs typeface="Times New Roman" panose="02020603050405020304" pitchFamily="18" charset="0"/>
            </a:endParaRPr>
          </a:p>
          <a:p>
            <a:pPr algn="just">
              <a:lnSpc>
                <a:spcPct val="150000"/>
              </a:lnSpc>
              <a:spcAft>
                <a:spcPts val="0"/>
              </a:spcAft>
            </a:pPr>
            <a:r>
              <a:rPr lang="zh-TW" altLang="zh-TW" sz="1600" kern="100" dirty="0">
                <a:latin typeface="Times New Roman" panose="02020603050405020304" pitchFamily="18" charset="0"/>
                <a:cs typeface="Times New Roman" panose="02020603050405020304" pitchFamily="18" charset="0"/>
              </a:rPr>
              <a:t>流程：</a:t>
            </a:r>
            <a:endParaRPr lang="zh-TW" altLang="zh-TW" sz="1600" kern="100" dirty="0">
              <a:latin typeface="Calibri" panose="020F0502020204030204" pitchFamily="34" charset="0"/>
              <a:ea typeface="新細明體" panose="02020500000000000000" pitchFamily="18" charset="-120"/>
              <a:cs typeface="Times New Roman" panose="02020603050405020304" pitchFamily="18" charset="0"/>
            </a:endParaRPr>
          </a:p>
          <a:p>
            <a:pPr marL="342900" lvl="0" indent="-342900" algn="just">
              <a:lnSpc>
                <a:spcPct val="150000"/>
              </a:lnSpc>
              <a:spcAft>
                <a:spcPts val="0"/>
              </a:spcAft>
              <a:buFont typeface="+mj-lt"/>
              <a:buAutoNum type="arabicPeriod"/>
            </a:pPr>
            <a:r>
              <a:rPr lang="zh-TW" altLang="zh-TW" sz="1600" kern="100" dirty="0">
                <a:latin typeface="Times New Roman" panose="02020603050405020304" pitchFamily="18" charset="0"/>
                <a:cs typeface="Times New Roman" panose="02020603050405020304" pitchFamily="18" charset="0"/>
              </a:rPr>
              <a:t>鎖定目標：目標網站、所需資料</a:t>
            </a:r>
            <a:r>
              <a:rPr lang="en-US" altLang="zh-TW" sz="1600" kern="100" dirty="0">
                <a:latin typeface="Times New Roman" panose="02020603050405020304" pitchFamily="18" charset="0"/>
                <a:cs typeface="Times New Roman" panose="02020603050405020304" pitchFamily="18" charset="0"/>
              </a:rPr>
              <a:t>?</a:t>
            </a:r>
            <a:endParaRPr lang="zh-TW" altLang="zh-TW" sz="1600" kern="100" dirty="0">
              <a:latin typeface="Calibri" panose="020F0502020204030204" pitchFamily="34" charset="0"/>
              <a:ea typeface="新細明體" panose="02020500000000000000" pitchFamily="18" charset="-120"/>
              <a:cs typeface="Times New Roman" panose="02020603050405020304" pitchFamily="18" charset="0"/>
            </a:endParaRPr>
          </a:p>
          <a:p>
            <a:pPr marL="342900" lvl="0" indent="-342900" algn="just">
              <a:lnSpc>
                <a:spcPct val="150000"/>
              </a:lnSpc>
              <a:spcAft>
                <a:spcPts val="0"/>
              </a:spcAft>
              <a:buFont typeface="+mj-lt"/>
              <a:buAutoNum type="arabicPeriod"/>
            </a:pPr>
            <a:r>
              <a:rPr lang="zh-TW" altLang="zh-TW" sz="1600" kern="100" dirty="0">
                <a:latin typeface="Times New Roman" panose="02020603050405020304" pitchFamily="18" charset="0"/>
                <a:cs typeface="Times New Roman" panose="02020603050405020304" pitchFamily="18" charset="0"/>
              </a:rPr>
              <a:t>觀察網站結構：上述有提到須了解</a:t>
            </a:r>
            <a:r>
              <a:rPr lang="en-US" altLang="zh-TW" sz="1600" kern="100" dirty="0">
                <a:latin typeface="Times New Roman" panose="02020603050405020304" pitchFamily="18" charset="0"/>
                <a:cs typeface="Times New Roman" panose="02020603050405020304" pitchFamily="18" charset="0"/>
              </a:rPr>
              <a:t>HTML</a:t>
            </a:r>
            <a:r>
              <a:rPr lang="zh-TW" altLang="zh-TW" sz="1600" kern="100" dirty="0">
                <a:latin typeface="Times New Roman" panose="02020603050405020304" pitchFamily="18" charset="0"/>
                <a:cs typeface="Times New Roman" panose="02020603050405020304" pitchFamily="18" charset="0"/>
              </a:rPr>
              <a:t>結構原因就在此，需先看出結構，才能對程式下達指令。</a:t>
            </a:r>
            <a:endParaRPr lang="zh-TW" altLang="zh-TW" sz="1600" kern="100" dirty="0">
              <a:latin typeface="Calibri" panose="020F0502020204030204" pitchFamily="34" charset="0"/>
              <a:ea typeface="新細明體" panose="02020500000000000000" pitchFamily="18" charset="-120"/>
              <a:cs typeface="Times New Roman" panose="02020603050405020304" pitchFamily="18" charset="0"/>
            </a:endParaRPr>
          </a:p>
          <a:p>
            <a:pPr marL="342900" lvl="0" indent="-342900" algn="just">
              <a:lnSpc>
                <a:spcPct val="150000"/>
              </a:lnSpc>
              <a:spcAft>
                <a:spcPts val="0"/>
              </a:spcAft>
              <a:buFont typeface="+mj-lt"/>
              <a:buAutoNum type="arabicPeriod"/>
            </a:pPr>
            <a:r>
              <a:rPr lang="zh-TW" altLang="zh-TW" sz="1600" kern="100" dirty="0">
                <a:latin typeface="Times New Roman" panose="02020603050405020304" pitchFamily="18" charset="0"/>
                <a:cs typeface="Times New Roman" panose="02020603050405020304" pitchFamily="18" charset="0"/>
              </a:rPr>
              <a:t>是否有反爬蟲：試圖獲得</a:t>
            </a:r>
            <a:r>
              <a:rPr lang="en-US" altLang="zh-TW" sz="1600" kern="100" dirty="0">
                <a:latin typeface="Times New Roman" panose="02020603050405020304" pitchFamily="18" charset="0"/>
                <a:cs typeface="Times New Roman" panose="02020603050405020304" pitchFamily="18" charset="0"/>
              </a:rPr>
              <a:t>html</a:t>
            </a:r>
            <a:r>
              <a:rPr lang="zh-TW" altLang="zh-TW" sz="1600" kern="100" dirty="0">
                <a:latin typeface="Times New Roman" panose="02020603050405020304" pitchFamily="18" charset="0"/>
                <a:cs typeface="Times New Roman" panose="02020603050405020304" pitchFamily="18" charset="0"/>
              </a:rPr>
              <a:t>原始碼。</a:t>
            </a:r>
            <a:r>
              <a:rPr lang="zh-TW" altLang="zh-TW" sz="1600" kern="100" dirty="0">
                <a:latin typeface="Calibri" panose="020F0502020204030204" pitchFamily="34" charset="0"/>
                <a:ea typeface="Times New Roman" panose="02020603050405020304" pitchFamily="18" charset="0"/>
                <a:cs typeface="Times New Roman" panose="02020603050405020304" pitchFamily="18" charset="0"/>
              </a:rPr>
              <a:t> </a:t>
            </a:r>
            <a:r>
              <a:rPr lang="zh-TW" altLang="zh-TW" sz="1600" kern="100" dirty="0">
                <a:latin typeface="Times New Roman" panose="02020603050405020304" pitchFamily="18" charset="0"/>
                <a:cs typeface="Times New Roman" panose="02020603050405020304" pitchFamily="18" charset="0"/>
              </a:rPr>
              <a:t>觀察一下，</a:t>
            </a:r>
            <a:r>
              <a:rPr lang="zh-TW" altLang="zh-TW" sz="1600" kern="100" dirty="0">
                <a:latin typeface="Calibri" panose="020F0502020204030204" pitchFamily="34" charset="0"/>
                <a:ea typeface="Times New Roman" panose="02020603050405020304" pitchFamily="18" charset="0"/>
                <a:cs typeface="Times New Roman" panose="02020603050405020304" pitchFamily="18" charset="0"/>
              </a:rPr>
              <a:t> </a:t>
            </a:r>
            <a:r>
              <a:rPr lang="zh-TW" altLang="zh-TW" sz="1600" kern="100" dirty="0">
                <a:latin typeface="Times New Roman" panose="02020603050405020304" pitchFamily="18" charset="0"/>
                <a:cs typeface="Times New Roman" panose="02020603050405020304" pitchFamily="18" charset="0"/>
              </a:rPr>
              <a:t>是否會被對方伺服器判定成惡意程式擋掉。</a:t>
            </a:r>
            <a:endParaRPr lang="zh-TW" altLang="zh-TW" sz="1600" kern="100" dirty="0">
              <a:latin typeface="Calibri" panose="020F0502020204030204" pitchFamily="34" charset="0"/>
              <a:ea typeface="新細明體" panose="02020500000000000000" pitchFamily="18" charset="-120"/>
              <a:cs typeface="Times New Roman" panose="02020603050405020304" pitchFamily="18" charset="0"/>
            </a:endParaRPr>
          </a:p>
          <a:p>
            <a:pPr>
              <a:lnSpc>
                <a:spcPct val="150000"/>
              </a:lnSpc>
              <a:spcAft>
                <a:spcPts val="0"/>
              </a:spcAft>
            </a:pPr>
            <a:endParaRPr lang="en-US" altLang="zh-TW" sz="1600" dirty="0">
              <a:latin typeface="Times New Roman" panose="02020603050405020304" pitchFamily="18" charset="0"/>
              <a:cs typeface="Times New Roman" panose="02020603050405020304" pitchFamily="18" charset="0"/>
            </a:endParaRPr>
          </a:p>
          <a:p>
            <a:pPr>
              <a:lnSpc>
                <a:spcPct val="150000"/>
              </a:lnSpc>
              <a:spcAft>
                <a:spcPts val="0"/>
              </a:spcAft>
            </a:pPr>
            <a:endParaRPr lang="zh-TW" altLang="zh-TW" sz="1600" kern="100" dirty="0">
              <a:latin typeface="Calibri" panose="020F0502020204030204" pitchFamily="34" charset="0"/>
              <a:ea typeface="新細明體" panose="02020500000000000000" pitchFamily="18" charset="-120"/>
              <a:cs typeface="Times New Roman" panose="02020603050405020304" pitchFamily="18" charset="0"/>
            </a:endParaRPr>
          </a:p>
        </p:txBody>
      </p:sp>
    </p:spTree>
    <p:extLst>
      <p:ext uri="{BB962C8B-B14F-4D97-AF65-F5344CB8AC3E}">
        <p14:creationId xmlns:p14="http://schemas.microsoft.com/office/powerpoint/2010/main" val="865624612"/>
      </p:ext>
    </p:extLst>
  </p:cSld>
  <p:clrMapOvr>
    <a:masterClrMapping/>
  </p:clrMapOvr>
  <p:transition spd="slow">
    <p:push dir="u"/>
    <p:sndAc>
      <p:stSnd>
        <p:snd r:embed="rId2" name="click.wav"/>
      </p:stSnd>
    </p:sndAc>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34DB66D-930C-4DA1-B180-38BB8C559C66}"/>
              </a:ext>
            </a:extLst>
          </p:cNvPr>
          <p:cNvSpPr>
            <a:spLocks noGrp="1"/>
          </p:cNvSpPr>
          <p:nvPr>
            <p:ph type="title"/>
          </p:nvPr>
        </p:nvSpPr>
        <p:spPr/>
        <p:txBody>
          <a:bodyPr/>
          <a:lstStyle/>
          <a:p>
            <a:r>
              <a:rPr lang="zh-TW" altLang="en-US" dirty="0">
                <a:latin typeface="Times New Roman" panose="02020603050405020304" pitchFamily="18" charset="0"/>
              </a:rPr>
              <a:t>文獻探討</a:t>
            </a:r>
            <a:r>
              <a:rPr lang="en-US" altLang="zh-TW" dirty="0">
                <a:latin typeface="Times New Roman" panose="02020603050405020304" pitchFamily="18" charset="0"/>
              </a:rPr>
              <a:t>-</a:t>
            </a:r>
            <a:r>
              <a:rPr lang="zh-TW" altLang="zh-TW" dirty="0"/>
              <a:t>網路爬蟲</a:t>
            </a:r>
            <a:r>
              <a:rPr lang="zh-TW" altLang="en-US" dirty="0"/>
              <a:t>如何開始</a:t>
            </a:r>
            <a:r>
              <a:rPr lang="en-US" altLang="zh-TW" dirty="0"/>
              <a:t>?</a:t>
            </a:r>
            <a:endParaRPr lang="zh-TW" altLang="en-US" dirty="0">
              <a:latin typeface="Times New Roman" panose="02020603050405020304" pitchFamily="18" charset="0"/>
            </a:endParaRPr>
          </a:p>
        </p:txBody>
      </p:sp>
      <p:sp>
        <p:nvSpPr>
          <p:cNvPr id="3" name="內容版面配置區 2">
            <a:extLst>
              <a:ext uri="{FF2B5EF4-FFF2-40B4-BE49-F238E27FC236}">
                <a16:creationId xmlns:a16="http://schemas.microsoft.com/office/drawing/2014/main" id="{7AF48B9C-8DD4-44A4-9C7A-B0A89EA615C2}"/>
              </a:ext>
            </a:extLst>
          </p:cNvPr>
          <p:cNvSpPr>
            <a:spLocks noGrp="1"/>
          </p:cNvSpPr>
          <p:nvPr>
            <p:ph idx="1"/>
          </p:nvPr>
        </p:nvSpPr>
        <p:spPr/>
        <p:txBody>
          <a:bodyPr>
            <a:normAutofit/>
          </a:bodyPr>
          <a:lstStyle/>
          <a:p>
            <a:pPr marL="0" lvl="0" indent="0">
              <a:lnSpc>
                <a:spcPct val="150000"/>
              </a:lnSpc>
              <a:spcAft>
                <a:spcPts val="0"/>
              </a:spcAft>
              <a:buNone/>
            </a:pPr>
            <a:r>
              <a:rPr lang="en-US" altLang="zh-TW" sz="1600" kern="100" dirty="0">
                <a:latin typeface="Times New Roman" panose="02020603050405020304" pitchFamily="18" charset="0"/>
                <a:cs typeface="Times New Roman" panose="02020603050405020304" pitchFamily="18" charset="0"/>
              </a:rPr>
              <a:t>4.</a:t>
            </a:r>
            <a:r>
              <a:rPr lang="zh-TW" altLang="zh-TW" sz="1600" kern="100" dirty="0">
                <a:latin typeface="Times New Roman" panose="02020603050405020304" pitchFamily="18" charset="0"/>
                <a:cs typeface="Times New Roman" panose="02020603050405020304" pitchFamily="18" charset="0"/>
              </a:rPr>
              <a:t>剖析網頁原始碼：是否能將</a:t>
            </a:r>
            <a:r>
              <a:rPr lang="en-US" altLang="zh-TW" sz="1600" kern="100" dirty="0">
                <a:latin typeface="Times New Roman" panose="02020603050405020304" pitchFamily="18" charset="0"/>
                <a:cs typeface="Times New Roman" panose="02020603050405020304" pitchFamily="18" charset="0"/>
              </a:rPr>
              <a:t>html</a:t>
            </a:r>
            <a:r>
              <a:rPr lang="zh-TW" altLang="zh-TW" sz="1600" kern="100" dirty="0">
                <a:latin typeface="Times New Roman" panose="02020603050405020304" pitchFamily="18" charset="0"/>
                <a:cs typeface="Times New Roman" panose="02020603050405020304" pitchFamily="18" charset="0"/>
              </a:rPr>
              <a:t>原始碼中，含有你所要的資訊的片段，抓取下來？</a:t>
            </a:r>
            <a:endParaRPr lang="zh-TW" altLang="zh-TW" sz="1600" kern="100" dirty="0">
              <a:latin typeface="Calibri" panose="020F0502020204030204" pitchFamily="34" charset="0"/>
              <a:ea typeface="新細明體" panose="02020500000000000000" pitchFamily="18" charset="-120"/>
              <a:cs typeface="Times New Roman" panose="02020603050405020304" pitchFamily="18" charset="0"/>
            </a:endParaRPr>
          </a:p>
          <a:p>
            <a:pPr marL="0" lvl="0" indent="0">
              <a:lnSpc>
                <a:spcPct val="150000"/>
              </a:lnSpc>
              <a:spcAft>
                <a:spcPts val="0"/>
              </a:spcAft>
              <a:buNone/>
            </a:pPr>
            <a:r>
              <a:rPr lang="en-US" altLang="zh-TW" sz="1600" kern="100" dirty="0">
                <a:latin typeface="Times New Roman" panose="02020603050405020304" pitchFamily="18" charset="0"/>
                <a:cs typeface="Times New Roman" panose="02020603050405020304" pitchFamily="18" charset="0"/>
              </a:rPr>
              <a:t>5.</a:t>
            </a:r>
            <a:r>
              <a:rPr lang="zh-TW" altLang="zh-TW" sz="1600" kern="100" dirty="0">
                <a:latin typeface="Times New Roman" panose="02020603050405020304" pitchFamily="18" charset="0"/>
                <a:cs typeface="Times New Roman" panose="02020603050405020304" pitchFamily="18" charset="0"/>
              </a:rPr>
              <a:t>重複爬取：當可以成功獲得一個分頁的特定資訊後，就可開始利用迴圈大規模的重複拜訪撈資料。</a:t>
            </a:r>
            <a:endParaRPr lang="zh-TW" altLang="zh-TW" sz="1600" kern="100" dirty="0">
              <a:latin typeface="Calibri" panose="020F0502020204030204" pitchFamily="34" charset="0"/>
              <a:ea typeface="新細明體" panose="02020500000000000000" pitchFamily="18" charset="-120"/>
              <a:cs typeface="Times New Roman" panose="02020603050405020304" pitchFamily="18" charset="0"/>
            </a:endParaRPr>
          </a:p>
          <a:p>
            <a:pPr marL="0" lvl="0" indent="0">
              <a:lnSpc>
                <a:spcPct val="150000"/>
              </a:lnSpc>
              <a:spcAft>
                <a:spcPts val="0"/>
              </a:spcAft>
              <a:buNone/>
            </a:pPr>
            <a:r>
              <a:rPr lang="en-US" altLang="zh-TW" sz="1600" kern="100" dirty="0">
                <a:latin typeface="Times New Roman" panose="02020603050405020304" pitchFamily="18" charset="0"/>
                <a:cs typeface="Times New Roman" panose="02020603050405020304" pitchFamily="18" charset="0"/>
              </a:rPr>
              <a:t>6.</a:t>
            </a:r>
            <a:r>
              <a:rPr lang="zh-TW" altLang="zh-TW" sz="1600" kern="100" dirty="0">
                <a:latin typeface="Times New Roman" panose="02020603050405020304" pitchFamily="18" charset="0"/>
                <a:cs typeface="Times New Roman" panose="02020603050405020304" pitchFamily="18" charset="0"/>
              </a:rPr>
              <a:t>打包資料，輸出</a:t>
            </a:r>
            <a:r>
              <a:rPr lang="zh-TW" altLang="en-US" sz="1600" kern="100" dirty="0">
                <a:latin typeface="Times New Roman" panose="02020603050405020304" pitchFamily="18" charset="0"/>
                <a:cs typeface="Times New Roman" panose="02020603050405020304" pitchFamily="18" charset="0"/>
              </a:rPr>
              <a:t>。</a:t>
            </a:r>
            <a:endParaRPr lang="zh-TW" altLang="zh-TW" sz="1600" kern="100" dirty="0">
              <a:latin typeface="Calibri" panose="020F0502020204030204" pitchFamily="34" charset="0"/>
              <a:ea typeface="新細明體" panose="02020500000000000000" pitchFamily="18" charset="-120"/>
              <a:cs typeface="Times New Roman" panose="02020603050405020304" pitchFamily="18" charset="0"/>
            </a:endParaRPr>
          </a:p>
        </p:txBody>
      </p:sp>
    </p:spTree>
    <p:extLst>
      <p:ext uri="{BB962C8B-B14F-4D97-AF65-F5344CB8AC3E}">
        <p14:creationId xmlns:p14="http://schemas.microsoft.com/office/powerpoint/2010/main" val="3987445799"/>
      </p:ext>
    </p:extLst>
  </p:cSld>
  <p:clrMapOvr>
    <a:masterClrMapping/>
  </p:clrMapOvr>
  <p:transition spd="slow">
    <p:push dir="u"/>
    <p:sndAc>
      <p:stSnd>
        <p:snd r:embed="rId2" name="click.wav"/>
      </p:stSnd>
    </p:sndAc>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34DB66D-930C-4DA1-B180-38BB8C559C66}"/>
              </a:ext>
            </a:extLst>
          </p:cNvPr>
          <p:cNvSpPr>
            <a:spLocks noGrp="1"/>
          </p:cNvSpPr>
          <p:nvPr>
            <p:ph type="title"/>
          </p:nvPr>
        </p:nvSpPr>
        <p:spPr/>
        <p:txBody>
          <a:bodyPr/>
          <a:lstStyle/>
          <a:p>
            <a:r>
              <a:rPr lang="zh-TW" altLang="en-US" dirty="0">
                <a:latin typeface="Times New Roman" panose="02020603050405020304" pitchFamily="18" charset="0"/>
              </a:rPr>
              <a:t>文獻探討</a:t>
            </a:r>
            <a:r>
              <a:rPr lang="en-US" altLang="zh-TW" dirty="0">
                <a:latin typeface="Times New Roman" panose="02020603050405020304" pitchFamily="18" charset="0"/>
              </a:rPr>
              <a:t>-</a:t>
            </a:r>
            <a:r>
              <a:rPr lang="zh-TW" altLang="zh-TW" dirty="0"/>
              <a:t>網路爬蟲</a:t>
            </a:r>
            <a:r>
              <a:rPr lang="zh-TW" altLang="en-US" dirty="0"/>
              <a:t>應用</a:t>
            </a:r>
            <a:endParaRPr lang="zh-TW" altLang="en-US" dirty="0">
              <a:latin typeface="Times New Roman" panose="02020603050405020304" pitchFamily="18" charset="0"/>
            </a:endParaRPr>
          </a:p>
        </p:txBody>
      </p:sp>
      <p:sp>
        <p:nvSpPr>
          <p:cNvPr id="3" name="內容版面配置區 2">
            <a:extLst>
              <a:ext uri="{FF2B5EF4-FFF2-40B4-BE49-F238E27FC236}">
                <a16:creationId xmlns:a16="http://schemas.microsoft.com/office/drawing/2014/main" id="{7AF48B9C-8DD4-44A4-9C7A-B0A89EA615C2}"/>
              </a:ext>
            </a:extLst>
          </p:cNvPr>
          <p:cNvSpPr>
            <a:spLocks noGrp="1"/>
          </p:cNvSpPr>
          <p:nvPr>
            <p:ph idx="1"/>
          </p:nvPr>
        </p:nvSpPr>
        <p:spPr/>
        <p:txBody>
          <a:bodyPr>
            <a:normAutofit/>
          </a:bodyPr>
          <a:lstStyle/>
          <a:p>
            <a:pPr marL="342900" lvl="0" indent="-342900">
              <a:lnSpc>
                <a:spcPct val="150000"/>
              </a:lnSpc>
              <a:spcAft>
                <a:spcPts val="0"/>
              </a:spcAft>
              <a:buFont typeface="+mj-lt"/>
              <a:buAutoNum type="arabicPeriod"/>
            </a:pPr>
            <a:r>
              <a:rPr lang="zh-TW" altLang="zh-TW" sz="1600" kern="100" dirty="0">
                <a:latin typeface="Times New Roman" panose="02020603050405020304" pitchFamily="18" charset="0"/>
                <a:cs typeface="Times New Roman" panose="02020603050405020304" pitchFamily="18" charset="0"/>
              </a:rPr>
              <a:t>自動下載新聞網的標題或內文</a:t>
            </a:r>
            <a:endParaRPr lang="zh-TW" altLang="zh-TW" sz="1600" kern="100" dirty="0">
              <a:latin typeface="Calibri" panose="020F0502020204030204" pitchFamily="34" charset="0"/>
              <a:ea typeface="新細明體" panose="02020500000000000000" pitchFamily="18" charset="-120"/>
              <a:cs typeface="Times New Roman" panose="02020603050405020304" pitchFamily="18" charset="0"/>
            </a:endParaRPr>
          </a:p>
          <a:p>
            <a:pPr marL="342900" lvl="0" indent="-342900">
              <a:lnSpc>
                <a:spcPct val="150000"/>
              </a:lnSpc>
              <a:spcAft>
                <a:spcPts val="0"/>
              </a:spcAft>
              <a:buFont typeface="+mj-lt"/>
              <a:buAutoNum type="arabicPeriod"/>
            </a:pPr>
            <a:r>
              <a:rPr lang="zh-TW" altLang="zh-TW" sz="1600" kern="100" dirty="0">
                <a:latin typeface="Times New Roman" panose="02020603050405020304" pitchFamily="18" charset="0"/>
                <a:cs typeface="Times New Roman" panose="02020603050405020304" pitchFamily="18" charset="0"/>
              </a:rPr>
              <a:t>自動抓取股票資訊</a:t>
            </a:r>
            <a:endParaRPr lang="zh-TW" altLang="zh-TW" sz="1600" kern="100" dirty="0">
              <a:latin typeface="Calibri" panose="020F0502020204030204" pitchFamily="34" charset="0"/>
              <a:ea typeface="新細明體" panose="02020500000000000000" pitchFamily="18" charset="-120"/>
              <a:cs typeface="Times New Roman" panose="02020603050405020304" pitchFamily="18" charset="0"/>
            </a:endParaRPr>
          </a:p>
          <a:p>
            <a:pPr marL="342900" lvl="0" indent="-342900">
              <a:lnSpc>
                <a:spcPct val="150000"/>
              </a:lnSpc>
              <a:spcAft>
                <a:spcPts val="0"/>
              </a:spcAft>
              <a:buFont typeface="+mj-lt"/>
              <a:buAutoNum type="arabicPeriod"/>
            </a:pPr>
            <a:r>
              <a:rPr lang="zh-TW" altLang="zh-TW" sz="1600" kern="100" dirty="0">
                <a:latin typeface="Times New Roman" panose="02020603050405020304" pitchFamily="18" charset="0"/>
                <a:cs typeface="Times New Roman" panose="02020603050405020304" pitchFamily="18" charset="0"/>
              </a:rPr>
              <a:t>自動抓取購物網站商品之名稱、價格、資訊</a:t>
            </a:r>
            <a:endParaRPr lang="en-US" altLang="zh-TW" sz="1600" kern="100" dirty="0">
              <a:latin typeface="Times New Roman" panose="02020603050405020304" pitchFamily="18" charset="0"/>
              <a:cs typeface="Times New Roman" panose="02020603050405020304" pitchFamily="18" charset="0"/>
            </a:endParaRPr>
          </a:p>
          <a:p>
            <a:pPr marL="342900" lvl="0" indent="-342900">
              <a:lnSpc>
                <a:spcPct val="150000"/>
              </a:lnSpc>
              <a:spcAft>
                <a:spcPts val="0"/>
              </a:spcAft>
              <a:buFont typeface="+mj-lt"/>
              <a:buAutoNum type="arabicPeriod"/>
            </a:pPr>
            <a:r>
              <a:rPr lang="zh-TW" altLang="zh-TW" sz="1600" dirty="0">
                <a:latin typeface="Times New Roman" panose="02020603050405020304" pitchFamily="18" charset="0"/>
                <a:cs typeface="Times New Roman" panose="02020603050405020304" pitchFamily="18" charset="0"/>
              </a:rPr>
              <a:t>抓取</a:t>
            </a:r>
            <a:r>
              <a:rPr lang="zh-TW" altLang="en-US" sz="1600" dirty="0">
                <a:latin typeface="Times New Roman" panose="02020603050405020304" pitchFamily="18" charset="0"/>
                <a:cs typeface="Times New Roman" panose="02020603050405020304" pitchFamily="18" charset="0"/>
              </a:rPr>
              <a:t>頁</a:t>
            </a:r>
            <a:r>
              <a:rPr lang="zh-TW" altLang="zh-TW" sz="1600" dirty="0">
                <a:latin typeface="Times New Roman" panose="02020603050405020304" pitchFamily="18" charset="0"/>
                <a:cs typeface="Times New Roman" panose="02020603050405020304" pitchFamily="18" charset="0"/>
              </a:rPr>
              <a:t>面所有圖片</a:t>
            </a:r>
            <a:endParaRPr lang="zh-TW" altLang="zh-TW" sz="1600" kern="100" dirty="0">
              <a:latin typeface="Calibri" panose="020F0502020204030204" pitchFamily="34" charset="0"/>
              <a:ea typeface="新細明體" panose="02020500000000000000" pitchFamily="18" charset="-120"/>
              <a:cs typeface="Times New Roman" panose="02020603050405020304" pitchFamily="18" charset="0"/>
            </a:endParaRPr>
          </a:p>
        </p:txBody>
      </p:sp>
    </p:spTree>
    <p:extLst>
      <p:ext uri="{BB962C8B-B14F-4D97-AF65-F5344CB8AC3E}">
        <p14:creationId xmlns:p14="http://schemas.microsoft.com/office/powerpoint/2010/main" val="860638983"/>
      </p:ext>
    </p:extLst>
  </p:cSld>
  <p:clrMapOvr>
    <a:masterClrMapping/>
  </p:clrMapOvr>
  <p:transition spd="slow">
    <p:push dir="u"/>
    <p:sndAc>
      <p:stSnd>
        <p:snd r:embed="rId2" name="click.wav"/>
      </p:stSnd>
    </p:sndAc>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34DB66D-930C-4DA1-B180-38BB8C559C66}"/>
              </a:ext>
            </a:extLst>
          </p:cNvPr>
          <p:cNvSpPr>
            <a:spLocks noGrp="1"/>
          </p:cNvSpPr>
          <p:nvPr>
            <p:ph type="title"/>
          </p:nvPr>
        </p:nvSpPr>
        <p:spPr/>
        <p:txBody>
          <a:bodyPr/>
          <a:lstStyle/>
          <a:p>
            <a:r>
              <a:rPr lang="zh-TW" altLang="en-US" dirty="0">
                <a:latin typeface="Times New Roman" panose="02020603050405020304" pitchFamily="18" charset="0"/>
              </a:rPr>
              <a:t>文獻探討</a:t>
            </a:r>
            <a:r>
              <a:rPr lang="en-US" altLang="zh-TW" dirty="0">
                <a:latin typeface="Times New Roman" panose="02020603050405020304" pitchFamily="18" charset="0"/>
              </a:rPr>
              <a:t>-</a:t>
            </a:r>
            <a:r>
              <a:rPr lang="zh-TW" altLang="zh-TW" dirty="0"/>
              <a:t>網路爬蟲</a:t>
            </a:r>
            <a:r>
              <a:rPr lang="zh-TW" altLang="en-US" dirty="0"/>
              <a:t>套件</a:t>
            </a:r>
            <a:endParaRPr lang="zh-TW" altLang="en-US" dirty="0">
              <a:latin typeface="Times New Roman" panose="02020603050405020304" pitchFamily="18" charset="0"/>
            </a:endParaRPr>
          </a:p>
        </p:txBody>
      </p:sp>
      <p:sp>
        <p:nvSpPr>
          <p:cNvPr id="3" name="內容版面配置區 2">
            <a:extLst>
              <a:ext uri="{FF2B5EF4-FFF2-40B4-BE49-F238E27FC236}">
                <a16:creationId xmlns:a16="http://schemas.microsoft.com/office/drawing/2014/main" id="{7AF48B9C-8DD4-44A4-9C7A-B0A89EA615C2}"/>
              </a:ext>
            </a:extLst>
          </p:cNvPr>
          <p:cNvSpPr>
            <a:spLocks noGrp="1"/>
          </p:cNvSpPr>
          <p:nvPr>
            <p:ph idx="1"/>
          </p:nvPr>
        </p:nvSpPr>
        <p:spPr/>
        <p:txBody>
          <a:bodyPr>
            <a:normAutofit/>
          </a:bodyPr>
          <a:lstStyle/>
          <a:p>
            <a:pPr>
              <a:lnSpc>
                <a:spcPct val="150000"/>
              </a:lnSpc>
              <a:spcAft>
                <a:spcPts val="0"/>
              </a:spcAft>
            </a:pPr>
            <a:r>
              <a:rPr lang="en-US" altLang="zh-TW" sz="1600" kern="100" dirty="0">
                <a:latin typeface="Times New Roman" panose="02020603050405020304" pitchFamily="18" charset="0"/>
                <a:cs typeface="Times New Roman" panose="02020603050405020304" pitchFamily="18" charset="0"/>
              </a:rPr>
              <a:t>Request: </a:t>
            </a:r>
            <a:r>
              <a:rPr lang="zh-TW" altLang="zh-TW" sz="1600" kern="100" dirty="0">
                <a:latin typeface="Times New Roman" panose="02020603050405020304" pitchFamily="18" charset="0"/>
                <a:cs typeface="Times New Roman" panose="02020603050405020304" pitchFamily="18" charset="0"/>
              </a:rPr>
              <a:t>使用</a:t>
            </a:r>
            <a:r>
              <a:rPr lang="en-US" altLang="zh-TW" sz="1600" kern="100" dirty="0">
                <a:latin typeface="Times New Roman" panose="02020603050405020304" pitchFamily="18" charset="0"/>
                <a:cs typeface="Times New Roman" panose="02020603050405020304" pitchFamily="18" charset="0"/>
              </a:rPr>
              <a:t> Python </a:t>
            </a:r>
            <a:r>
              <a:rPr lang="zh-TW" altLang="zh-TW" sz="1600" kern="100" dirty="0">
                <a:latin typeface="Times New Roman" panose="02020603050405020304" pitchFamily="18" charset="0"/>
                <a:cs typeface="Times New Roman" panose="02020603050405020304" pitchFamily="18" charset="0"/>
              </a:rPr>
              <a:t>來下載網頁上的資料，最基本的作法就是以</a:t>
            </a:r>
            <a:r>
              <a:rPr lang="en-US" altLang="zh-TW" sz="1600" kern="100" dirty="0">
                <a:latin typeface="Times New Roman" panose="02020603050405020304" pitchFamily="18" charset="0"/>
                <a:cs typeface="Times New Roman" panose="02020603050405020304" pitchFamily="18" charset="0"/>
              </a:rPr>
              <a:t>requests</a:t>
            </a:r>
            <a:r>
              <a:rPr lang="zh-TW" altLang="zh-TW" sz="1600" kern="100" dirty="0">
                <a:latin typeface="Times New Roman" panose="02020603050405020304" pitchFamily="18" charset="0"/>
                <a:cs typeface="Times New Roman" panose="02020603050405020304" pitchFamily="18" charset="0"/>
              </a:rPr>
              <a:t>模組建立適當的</a:t>
            </a:r>
            <a:r>
              <a:rPr lang="en-US" altLang="zh-TW" sz="1600" kern="100" dirty="0">
                <a:latin typeface="Times New Roman" panose="02020603050405020304" pitchFamily="18" charset="0"/>
                <a:cs typeface="Times New Roman" panose="02020603050405020304" pitchFamily="18" charset="0"/>
              </a:rPr>
              <a:t> HTTP </a:t>
            </a:r>
            <a:r>
              <a:rPr lang="zh-TW" altLang="zh-TW" sz="1600" kern="100" dirty="0">
                <a:latin typeface="Times New Roman" panose="02020603050405020304" pitchFamily="18" charset="0"/>
                <a:cs typeface="Times New Roman" panose="02020603050405020304" pitchFamily="18" charset="0"/>
              </a:rPr>
              <a:t>請求，透過</a:t>
            </a:r>
            <a:r>
              <a:rPr lang="en-US" altLang="zh-TW" sz="1600" kern="100" dirty="0">
                <a:latin typeface="Times New Roman" panose="02020603050405020304" pitchFamily="18" charset="0"/>
                <a:cs typeface="Times New Roman" panose="02020603050405020304" pitchFamily="18" charset="0"/>
              </a:rPr>
              <a:t> HTTP </a:t>
            </a:r>
            <a:r>
              <a:rPr lang="zh-TW" altLang="zh-TW" sz="1600" kern="100" dirty="0">
                <a:latin typeface="Times New Roman" panose="02020603050405020304" pitchFamily="18" charset="0"/>
                <a:cs typeface="Times New Roman" panose="02020603050405020304" pitchFamily="18" charset="0"/>
              </a:rPr>
              <a:t>請求從網頁伺服器下載指定的資料。</a:t>
            </a:r>
            <a:r>
              <a:rPr lang="en-US" altLang="zh-TW" sz="1600" kern="100" dirty="0">
                <a:latin typeface="Times New Roman" panose="02020603050405020304" pitchFamily="18" charset="0"/>
                <a:cs typeface="Times New Roman" panose="02020603050405020304" pitchFamily="18" charset="0"/>
              </a:rPr>
              <a:t>[5]</a:t>
            </a:r>
            <a:endParaRPr lang="zh-TW" altLang="zh-TW" sz="1600" kern="100" dirty="0">
              <a:latin typeface="Calibri" panose="020F0502020204030204" pitchFamily="34" charset="0"/>
              <a:ea typeface="新細明體" panose="02020500000000000000" pitchFamily="18" charset="-120"/>
              <a:cs typeface="Times New Roman" panose="02020603050405020304" pitchFamily="18" charset="0"/>
            </a:endParaRPr>
          </a:p>
          <a:p>
            <a:pPr>
              <a:lnSpc>
                <a:spcPct val="150000"/>
              </a:lnSpc>
              <a:spcAft>
                <a:spcPts val="0"/>
              </a:spcAft>
            </a:pPr>
            <a:r>
              <a:rPr lang="en-US" altLang="zh-TW" sz="1600" kern="100" dirty="0" err="1">
                <a:latin typeface="Times New Roman" panose="02020603050405020304" pitchFamily="18" charset="0"/>
                <a:cs typeface="Times New Roman" panose="02020603050405020304" pitchFamily="18" charset="0"/>
              </a:rPr>
              <a:t>Beautifulsoup</a:t>
            </a:r>
            <a:r>
              <a:rPr lang="zh-TW" altLang="zh-TW" sz="1600" kern="100" dirty="0">
                <a:latin typeface="Times New Roman" panose="02020603050405020304" pitchFamily="18" charset="0"/>
                <a:cs typeface="Times New Roman" panose="02020603050405020304" pitchFamily="18" charset="0"/>
              </a:rPr>
              <a:t>：可以快速解析網頁</a:t>
            </a:r>
            <a:r>
              <a:rPr lang="en-US" altLang="zh-TW" sz="1600" kern="100" dirty="0">
                <a:latin typeface="Times New Roman" panose="02020603050405020304" pitchFamily="18" charset="0"/>
                <a:cs typeface="Times New Roman" panose="02020603050405020304" pitchFamily="18" charset="0"/>
              </a:rPr>
              <a:t> HTML </a:t>
            </a:r>
            <a:r>
              <a:rPr lang="zh-TW" altLang="zh-TW" sz="1600" kern="100" dirty="0">
                <a:latin typeface="Times New Roman" panose="02020603050405020304" pitchFamily="18" charset="0"/>
                <a:cs typeface="Times New Roman" panose="02020603050405020304" pitchFamily="18" charset="0"/>
              </a:rPr>
              <a:t>碼，從中取出使用者有興趣的資料。</a:t>
            </a:r>
            <a:r>
              <a:rPr lang="en-US" altLang="zh-TW" sz="1600" kern="100" dirty="0">
                <a:latin typeface="Times New Roman" panose="02020603050405020304" pitchFamily="18" charset="0"/>
                <a:cs typeface="Times New Roman" panose="02020603050405020304" pitchFamily="18" charset="0"/>
              </a:rPr>
              <a:t>[7]</a:t>
            </a:r>
            <a:endParaRPr lang="zh-TW" altLang="zh-TW" sz="1600" kern="100" dirty="0">
              <a:latin typeface="Calibri" panose="020F0502020204030204" pitchFamily="34" charset="0"/>
              <a:ea typeface="新細明體" panose="02020500000000000000" pitchFamily="18" charset="-120"/>
              <a:cs typeface="Times New Roman" panose="02020603050405020304" pitchFamily="18" charset="0"/>
            </a:endParaRPr>
          </a:p>
          <a:p>
            <a:pPr>
              <a:lnSpc>
                <a:spcPct val="150000"/>
              </a:lnSpc>
            </a:pPr>
            <a:r>
              <a:rPr lang="en-US" altLang="zh-TW" sz="1600" dirty="0">
                <a:latin typeface="Times New Roman" panose="02020603050405020304" pitchFamily="18" charset="0"/>
              </a:rPr>
              <a:t>time</a:t>
            </a:r>
            <a:r>
              <a:rPr lang="zh-TW" altLang="zh-TW" sz="1600" dirty="0">
                <a:latin typeface="Times New Roman" panose="02020603050405020304" pitchFamily="18" charset="0"/>
                <a:cs typeface="Times New Roman" panose="02020603050405020304" pitchFamily="18" charset="0"/>
              </a:rPr>
              <a:t>：負責處理時間上的運算，可以計算爬蟲花了多久，這樣可以有效推估一次爬蟲一萬筆、十萬筆大約多久。</a:t>
            </a:r>
            <a:endParaRPr lang="zh-TW" altLang="zh-TW" sz="1600" kern="100" dirty="0">
              <a:latin typeface="Calibri" panose="020F0502020204030204" pitchFamily="34" charset="0"/>
              <a:ea typeface="新細明體" panose="02020500000000000000" pitchFamily="18" charset="-120"/>
              <a:cs typeface="Times New Roman" panose="02020603050405020304" pitchFamily="18" charset="0"/>
            </a:endParaRPr>
          </a:p>
        </p:txBody>
      </p:sp>
    </p:spTree>
    <p:extLst>
      <p:ext uri="{BB962C8B-B14F-4D97-AF65-F5344CB8AC3E}">
        <p14:creationId xmlns:p14="http://schemas.microsoft.com/office/powerpoint/2010/main" val="1945207063"/>
      </p:ext>
    </p:extLst>
  </p:cSld>
  <p:clrMapOvr>
    <a:masterClrMapping/>
  </p:clrMapOvr>
  <p:transition spd="slow">
    <p:push dir="u"/>
    <p:sndAc>
      <p:stSnd>
        <p:snd r:embed="rId2" name="click.wav"/>
      </p:stSnd>
    </p:sndAc>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34DB66D-930C-4DA1-B180-38BB8C559C66}"/>
              </a:ext>
            </a:extLst>
          </p:cNvPr>
          <p:cNvSpPr>
            <a:spLocks noGrp="1"/>
          </p:cNvSpPr>
          <p:nvPr>
            <p:ph type="title"/>
          </p:nvPr>
        </p:nvSpPr>
        <p:spPr/>
        <p:txBody>
          <a:bodyPr/>
          <a:lstStyle/>
          <a:p>
            <a:r>
              <a:rPr lang="zh-TW" altLang="en-US" dirty="0">
                <a:latin typeface="Times New Roman" panose="02020603050405020304" pitchFamily="18" charset="0"/>
              </a:rPr>
              <a:t>文獻探討</a:t>
            </a:r>
            <a:r>
              <a:rPr lang="en-US" altLang="zh-TW" dirty="0">
                <a:latin typeface="Times New Roman" panose="02020603050405020304" pitchFamily="18" charset="0"/>
              </a:rPr>
              <a:t>-</a:t>
            </a:r>
            <a:r>
              <a:rPr lang="en-US" altLang="zh-TW" dirty="0"/>
              <a:t>HTML</a:t>
            </a:r>
            <a:endParaRPr lang="zh-TW" altLang="en-US" dirty="0">
              <a:latin typeface="Times New Roman" panose="02020603050405020304" pitchFamily="18" charset="0"/>
            </a:endParaRPr>
          </a:p>
        </p:txBody>
      </p:sp>
      <p:sp>
        <p:nvSpPr>
          <p:cNvPr id="3" name="內容版面配置區 2">
            <a:extLst>
              <a:ext uri="{FF2B5EF4-FFF2-40B4-BE49-F238E27FC236}">
                <a16:creationId xmlns:a16="http://schemas.microsoft.com/office/drawing/2014/main" id="{7AF48B9C-8DD4-44A4-9C7A-B0A89EA615C2}"/>
              </a:ext>
            </a:extLst>
          </p:cNvPr>
          <p:cNvSpPr>
            <a:spLocks noGrp="1"/>
          </p:cNvSpPr>
          <p:nvPr>
            <p:ph idx="1"/>
          </p:nvPr>
        </p:nvSpPr>
        <p:spPr/>
        <p:txBody>
          <a:bodyPr>
            <a:normAutofit/>
          </a:bodyPr>
          <a:lstStyle/>
          <a:p>
            <a:pPr>
              <a:lnSpc>
                <a:spcPct val="150000"/>
              </a:lnSpc>
              <a:spcAft>
                <a:spcPts val="0"/>
              </a:spcAft>
            </a:pPr>
            <a:r>
              <a:rPr lang="en-US" altLang="zh-TW" sz="1600" kern="100" dirty="0">
                <a:latin typeface="Times New Roman" panose="02020603050405020304" pitchFamily="18" charset="0"/>
                <a:cs typeface="Times New Roman" panose="02020603050405020304" pitchFamily="18" charset="0"/>
              </a:rPr>
              <a:t>HTML </a:t>
            </a:r>
            <a:r>
              <a:rPr lang="zh-TW" altLang="zh-TW" sz="1600" kern="100" dirty="0">
                <a:latin typeface="Times New Roman" panose="02020603050405020304" pitchFamily="18" charset="0"/>
                <a:cs typeface="Times New Roman" panose="02020603050405020304" pitchFamily="18" charset="0"/>
              </a:rPr>
              <a:t>是超文本標記語言</a:t>
            </a:r>
            <a:r>
              <a:rPr lang="zh-TW" altLang="en-US" sz="1600" kern="100" dirty="0">
                <a:latin typeface="Times New Roman" panose="02020603050405020304" pitchFamily="18" charset="0"/>
                <a:cs typeface="Times New Roman" panose="02020603050405020304" pitchFamily="18" charset="0"/>
              </a:rPr>
              <a:t>，</a:t>
            </a:r>
            <a:r>
              <a:rPr lang="zh-TW" altLang="zh-TW" sz="1600" dirty="0">
                <a:latin typeface="Times New Roman" panose="02020603050405020304" pitchFamily="18" charset="0"/>
                <a:cs typeface="Times New Roman" panose="02020603050405020304" pitchFamily="18" charset="0"/>
              </a:rPr>
              <a:t>而非一般熟知的程式設計語言；它會告訴瀏覽器該如何呈現你的網頁</a:t>
            </a:r>
            <a:r>
              <a:rPr lang="zh-TW" altLang="en-US" sz="1600" dirty="0">
                <a:latin typeface="Times New Roman" panose="02020603050405020304" pitchFamily="18" charset="0"/>
                <a:cs typeface="Times New Roman" panose="02020603050405020304" pitchFamily="18" charset="0"/>
              </a:rPr>
              <a:t>。</a:t>
            </a:r>
            <a:endParaRPr lang="en-US" altLang="zh-TW" sz="1600" dirty="0">
              <a:latin typeface="Times New Roman" panose="02020603050405020304" pitchFamily="18" charset="0"/>
              <a:cs typeface="Times New Roman" panose="02020603050405020304" pitchFamily="18" charset="0"/>
            </a:endParaRPr>
          </a:p>
          <a:p>
            <a:pPr>
              <a:lnSpc>
                <a:spcPct val="150000"/>
              </a:lnSpc>
            </a:pPr>
            <a:r>
              <a:rPr lang="zh-TW" altLang="zh-TW" sz="1600" dirty="0">
                <a:latin typeface="Times New Roman" panose="02020603050405020304" pitchFamily="18" charset="0"/>
                <a:cs typeface="Times New Roman" panose="02020603050405020304" pitchFamily="18" charset="0"/>
              </a:rPr>
              <a:t>所有的網頁都是</a:t>
            </a:r>
            <a:r>
              <a:rPr lang="en-US" altLang="zh-TW" sz="1600" dirty="0">
                <a:latin typeface="Times New Roman" panose="02020603050405020304" pitchFamily="18" charset="0"/>
              </a:rPr>
              <a:t> HTML </a:t>
            </a:r>
            <a:r>
              <a:rPr lang="zh-TW" altLang="zh-TW" sz="1600" dirty="0">
                <a:latin typeface="Times New Roman" panose="02020603050405020304" pitchFamily="18" charset="0"/>
                <a:cs typeface="Times New Roman" panose="02020603050405020304" pitchFamily="18" charset="0"/>
              </a:rPr>
              <a:t>文件。</a:t>
            </a:r>
            <a:endParaRPr lang="en-US" altLang="zh-TW" sz="1600" dirty="0">
              <a:latin typeface="Times New Roman" panose="02020603050405020304" pitchFamily="18" charset="0"/>
              <a:cs typeface="Times New Roman" panose="02020603050405020304" pitchFamily="18" charset="0"/>
            </a:endParaRPr>
          </a:p>
          <a:p>
            <a:pPr>
              <a:lnSpc>
                <a:spcPct val="150000"/>
              </a:lnSpc>
            </a:pPr>
            <a:r>
              <a:rPr lang="en-US" altLang="zh-TW" sz="1600" kern="100" dirty="0">
                <a:latin typeface="Times New Roman" panose="02020603050405020304" pitchFamily="18" charset="0"/>
                <a:cs typeface="Times New Roman" panose="02020603050405020304" pitchFamily="18" charset="0"/>
              </a:rPr>
              <a:t>1.</a:t>
            </a:r>
            <a:r>
              <a:rPr lang="zh-TW" altLang="zh-TW" sz="1600" kern="100" dirty="0">
                <a:latin typeface="Times New Roman" panose="02020603050405020304" pitchFamily="18" charset="0"/>
                <a:cs typeface="Times New Roman" panose="02020603050405020304" pitchFamily="18" charset="0"/>
              </a:rPr>
              <a:t>起始標籤：「</a:t>
            </a:r>
            <a:r>
              <a:rPr lang="en-US" altLang="zh-TW" sz="1600" kern="100" dirty="0">
                <a:latin typeface="Times New Roman" panose="02020603050405020304" pitchFamily="18" charset="0"/>
                <a:cs typeface="Times New Roman" panose="02020603050405020304" pitchFamily="18" charset="0"/>
              </a:rPr>
              <a:t>&lt;p&gt;</a:t>
            </a:r>
            <a:r>
              <a:rPr lang="zh-TW" altLang="zh-TW" sz="1600" kern="100" dirty="0">
                <a:latin typeface="Times New Roman" panose="02020603050405020304" pitchFamily="18" charset="0"/>
                <a:cs typeface="Times New Roman" panose="02020603050405020304" pitchFamily="18" charset="0"/>
              </a:rPr>
              <a:t>」。</a:t>
            </a:r>
            <a:r>
              <a:rPr lang="zh-TW" altLang="en-US" sz="1600" kern="100" dirty="0">
                <a:latin typeface="Times New Roman" panose="02020603050405020304" pitchFamily="18" charset="0"/>
                <a:cs typeface="Times New Roman" panose="02020603050405020304" pitchFamily="18" charset="0"/>
              </a:rPr>
              <a:t> </a:t>
            </a:r>
            <a:r>
              <a:rPr lang="en-US" altLang="zh-TW" sz="1600" kern="100" dirty="0">
                <a:latin typeface="Times New Roman" panose="02020603050405020304" pitchFamily="18" charset="0"/>
                <a:cs typeface="Times New Roman" panose="02020603050405020304" pitchFamily="18" charset="0"/>
              </a:rPr>
              <a:t>[9]</a:t>
            </a:r>
            <a:endParaRPr lang="zh-TW" altLang="zh-TW" sz="1600" kern="100" dirty="0">
              <a:latin typeface="Calibri" panose="020F0502020204030204" pitchFamily="34" charset="0"/>
              <a:ea typeface="新細明體" panose="02020500000000000000" pitchFamily="18" charset="-120"/>
              <a:cs typeface="Times New Roman" panose="02020603050405020304" pitchFamily="18" charset="0"/>
            </a:endParaRPr>
          </a:p>
          <a:p>
            <a:pPr algn="just">
              <a:lnSpc>
                <a:spcPct val="150000"/>
              </a:lnSpc>
              <a:spcAft>
                <a:spcPts val="0"/>
              </a:spcAft>
            </a:pPr>
            <a:r>
              <a:rPr lang="en-US" altLang="zh-TW" sz="1600" kern="100" dirty="0">
                <a:latin typeface="Times New Roman" panose="02020603050405020304" pitchFamily="18" charset="0"/>
                <a:cs typeface="Times New Roman" panose="02020603050405020304" pitchFamily="18" charset="0"/>
              </a:rPr>
              <a:t>2.</a:t>
            </a:r>
            <a:r>
              <a:rPr lang="zh-TW" altLang="zh-TW" sz="1600" kern="100" dirty="0">
                <a:latin typeface="Times New Roman" panose="02020603050405020304" pitchFamily="18" charset="0"/>
                <a:cs typeface="Times New Roman" panose="02020603050405020304" pitchFamily="18" charset="0"/>
              </a:rPr>
              <a:t>結束標籤：「</a:t>
            </a:r>
            <a:r>
              <a:rPr lang="en-US" altLang="zh-TW" sz="1600" kern="100" dirty="0">
                <a:latin typeface="Times New Roman" panose="02020603050405020304" pitchFamily="18" charset="0"/>
                <a:cs typeface="Times New Roman" panose="02020603050405020304" pitchFamily="18" charset="0"/>
              </a:rPr>
              <a:t>&lt;/p&gt;</a:t>
            </a:r>
            <a:r>
              <a:rPr lang="zh-TW" altLang="zh-TW" sz="1600" kern="100" dirty="0">
                <a:latin typeface="Times New Roman" panose="02020603050405020304" pitchFamily="18" charset="0"/>
                <a:cs typeface="Times New Roman" panose="02020603050405020304" pitchFamily="18" charset="0"/>
              </a:rPr>
              <a:t>」。</a:t>
            </a:r>
            <a:r>
              <a:rPr lang="zh-TW" altLang="en-US" sz="1600" kern="100" dirty="0">
                <a:latin typeface="Times New Roman" panose="02020603050405020304" pitchFamily="18" charset="0"/>
                <a:cs typeface="Times New Roman" panose="02020603050405020304" pitchFamily="18" charset="0"/>
              </a:rPr>
              <a:t> </a:t>
            </a:r>
            <a:r>
              <a:rPr lang="en-US" altLang="zh-TW" sz="1600" kern="100" dirty="0">
                <a:latin typeface="Times New Roman" panose="02020603050405020304" pitchFamily="18" charset="0"/>
                <a:cs typeface="Times New Roman" panose="02020603050405020304" pitchFamily="18" charset="0"/>
              </a:rPr>
              <a:t>[9]</a:t>
            </a:r>
            <a:endParaRPr lang="zh-TW" altLang="zh-TW" sz="1600" kern="100" dirty="0">
              <a:latin typeface="Calibri" panose="020F0502020204030204" pitchFamily="34" charset="0"/>
              <a:ea typeface="新細明體" panose="02020500000000000000" pitchFamily="18" charset="-120"/>
              <a:cs typeface="Times New Roman" panose="02020603050405020304" pitchFamily="18" charset="0"/>
            </a:endParaRPr>
          </a:p>
          <a:p>
            <a:pPr algn="just">
              <a:lnSpc>
                <a:spcPct val="150000"/>
              </a:lnSpc>
              <a:spcAft>
                <a:spcPts val="0"/>
              </a:spcAft>
            </a:pPr>
            <a:r>
              <a:rPr lang="en-US" altLang="zh-TW" sz="1600" kern="100" dirty="0">
                <a:latin typeface="Times New Roman" panose="02020603050405020304" pitchFamily="18" charset="0"/>
                <a:cs typeface="Times New Roman" panose="02020603050405020304" pitchFamily="18" charset="0"/>
              </a:rPr>
              <a:t>3.</a:t>
            </a:r>
            <a:r>
              <a:rPr lang="zh-TW" altLang="zh-TW" sz="1600" kern="100" dirty="0">
                <a:latin typeface="Times New Roman" panose="02020603050405020304" pitchFamily="18" charset="0"/>
                <a:cs typeface="Times New Roman" panose="02020603050405020304" pitchFamily="18" charset="0"/>
              </a:rPr>
              <a:t>內容：</a:t>
            </a:r>
            <a:r>
              <a:rPr lang="zh-TW" altLang="zh-TW" sz="1600" kern="100" dirty="0">
                <a:latin typeface="Calibri" panose="020F0502020204030204" pitchFamily="34" charset="0"/>
                <a:ea typeface="Times New Roman" panose="02020603050405020304" pitchFamily="18" charset="0"/>
                <a:cs typeface="Times New Roman" panose="02020603050405020304" pitchFamily="18" charset="0"/>
              </a:rPr>
              <a:t> </a:t>
            </a:r>
            <a:r>
              <a:rPr lang="zh-TW" altLang="zh-TW" sz="1600" kern="100" dirty="0">
                <a:latin typeface="Times New Roman" panose="02020603050405020304" pitchFamily="18" charset="0"/>
                <a:cs typeface="Times New Roman" panose="02020603050405020304" pitchFamily="18" charset="0"/>
              </a:rPr>
              <a:t>這個元素的內容，以上面的例子來說，內容就是這句文字。</a:t>
            </a:r>
            <a:r>
              <a:rPr lang="en-US" altLang="zh-TW" sz="1600" kern="100" dirty="0">
                <a:latin typeface="Times New Roman" panose="02020603050405020304" pitchFamily="18" charset="0"/>
                <a:cs typeface="Times New Roman" panose="02020603050405020304" pitchFamily="18" charset="0"/>
              </a:rPr>
              <a:t>[9]</a:t>
            </a:r>
            <a:endParaRPr lang="zh-TW" altLang="zh-TW" sz="1600" kern="100" dirty="0">
              <a:latin typeface="Calibri" panose="020F0502020204030204" pitchFamily="34" charset="0"/>
              <a:ea typeface="新細明體" panose="02020500000000000000" pitchFamily="18" charset="-120"/>
              <a:cs typeface="Times New Roman" panose="02020603050405020304" pitchFamily="18" charset="0"/>
            </a:endParaRPr>
          </a:p>
          <a:p>
            <a:pPr>
              <a:lnSpc>
                <a:spcPct val="150000"/>
              </a:lnSpc>
            </a:pPr>
            <a:r>
              <a:rPr lang="en-US" altLang="zh-TW" sz="1600" dirty="0">
                <a:latin typeface="Times New Roman" panose="02020603050405020304" pitchFamily="18" charset="0"/>
                <a:cs typeface="Times New Roman" panose="02020603050405020304" pitchFamily="18" charset="0"/>
              </a:rPr>
              <a:t>4.</a:t>
            </a:r>
            <a:r>
              <a:rPr lang="zh-TW" altLang="zh-TW" sz="1600" dirty="0">
                <a:latin typeface="Times New Roman" panose="02020603050405020304" pitchFamily="18" charset="0"/>
                <a:cs typeface="Times New Roman" panose="02020603050405020304" pitchFamily="18" charset="0"/>
              </a:rPr>
              <a:t>元素：</a:t>
            </a:r>
            <a:r>
              <a:rPr lang="zh-TW" altLang="zh-TW" sz="1600" dirty="0">
                <a:ea typeface="Times New Roman" panose="02020603050405020304" pitchFamily="18" charset="0"/>
              </a:rPr>
              <a:t> </a:t>
            </a:r>
            <a:r>
              <a:rPr lang="zh-TW" altLang="zh-TW" sz="1600" dirty="0">
                <a:latin typeface="Times New Roman" panose="02020603050405020304" pitchFamily="18" charset="0"/>
                <a:cs typeface="Times New Roman" panose="02020603050405020304" pitchFamily="18" charset="0"/>
              </a:rPr>
              <a:t>由起始標籤、結束標籤、內容所組成。元素還可以利用屬性，我們可以設定這個元素的色彩、對齊方式…等等。</a:t>
            </a:r>
            <a:endParaRPr lang="zh-TW" altLang="zh-TW" sz="1600" kern="100" dirty="0">
              <a:latin typeface="Calibri" panose="020F0502020204030204" pitchFamily="34" charset="0"/>
              <a:ea typeface="新細明體" panose="02020500000000000000" pitchFamily="18" charset="-120"/>
              <a:cs typeface="Times New Roman" panose="02020603050405020304" pitchFamily="18" charset="0"/>
            </a:endParaRPr>
          </a:p>
        </p:txBody>
      </p:sp>
    </p:spTree>
    <p:extLst>
      <p:ext uri="{BB962C8B-B14F-4D97-AF65-F5344CB8AC3E}">
        <p14:creationId xmlns:p14="http://schemas.microsoft.com/office/powerpoint/2010/main" val="1152139"/>
      </p:ext>
    </p:extLst>
  </p:cSld>
  <p:clrMapOvr>
    <a:masterClrMapping/>
  </p:clrMapOvr>
  <p:transition spd="slow">
    <p:push dir="u"/>
    <p:sndAc>
      <p:stSnd>
        <p:snd r:embed="rId2" name="click.wav"/>
      </p:stSnd>
    </p:sndAc>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34DB66D-930C-4DA1-B180-38BB8C559C66}"/>
              </a:ext>
            </a:extLst>
          </p:cNvPr>
          <p:cNvSpPr>
            <a:spLocks noGrp="1"/>
          </p:cNvSpPr>
          <p:nvPr>
            <p:ph type="title"/>
          </p:nvPr>
        </p:nvSpPr>
        <p:spPr/>
        <p:txBody>
          <a:bodyPr/>
          <a:lstStyle/>
          <a:p>
            <a:r>
              <a:rPr lang="zh-TW" altLang="en-US" dirty="0">
                <a:latin typeface="Times New Roman" panose="02020603050405020304" pitchFamily="18" charset="0"/>
              </a:rPr>
              <a:t>文獻探討</a:t>
            </a:r>
            <a:r>
              <a:rPr lang="en-US" altLang="zh-TW" dirty="0">
                <a:latin typeface="Times New Roman" panose="02020603050405020304" pitchFamily="18" charset="0"/>
              </a:rPr>
              <a:t>-</a:t>
            </a:r>
            <a:r>
              <a:rPr lang="en-US" altLang="zh-TW" dirty="0"/>
              <a:t>HTML</a:t>
            </a:r>
            <a:endParaRPr lang="zh-TW" altLang="en-US" dirty="0">
              <a:latin typeface="Times New Roman" panose="02020603050405020304" pitchFamily="18" charset="0"/>
            </a:endParaRPr>
          </a:p>
        </p:txBody>
      </p:sp>
      <p:sp>
        <p:nvSpPr>
          <p:cNvPr id="3" name="內容版面配置區 2">
            <a:extLst>
              <a:ext uri="{FF2B5EF4-FFF2-40B4-BE49-F238E27FC236}">
                <a16:creationId xmlns:a16="http://schemas.microsoft.com/office/drawing/2014/main" id="{7AF48B9C-8DD4-44A4-9C7A-B0A89EA615C2}"/>
              </a:ext>
            </a:extLst>
          </p:cNvPr>
          <p:cNvSpPr>
            <a:spLocks noGrp="1"/>
          </p:cNvSpPr>
          <p:nvPr>
            <p:ph idx="1"/>
          </p:nvPr>
        </p:nvSpPr>
        <p:spPr/>
        <p:txBody>
          <a:bodyPr>
            <a:normAutofit/>
          </a:bodyPr>
          <a:lstStyle/>
          <a:p>
            <a:pPr algn="just">
              <a:lnSpc>
                <a:spcPct val="150000"/>
              </a:lnSpc>
              <a:spcAft>
                <a:spcPts val="0"/>
              </a:spcAft>
            </a:pPr>
            <a:r>
              <a:rPr lang="zh-TW" altLang="en-US" sz="1600" kern="100" dirty="0">
                <a:latin typeface="Times New Roman" panose="02020603050405020304" pitchFamily="18" charset="0"/>
                <a:cs typeface="Times New Roman" panose="02020603050405020304" pitchFamily="18" charset="0"/>
              </a:rPr>
              <a:t>文</a:t>
            </a:r>
            <a:r>
              <a:rPr lang="zh-TW" altLang="zh-TW" sz="1600" kern="100" dirty="0">
                <a:latin typeface="Times New Roman" panose="02020603050405020304" pitchFamily="18" charset="0"/>
                <a:cs typeface="Times New Roman" panose="02020603050405020304" pitchFamily="18" charset="0"/>
              </a:rPr>
              <a:t>件標題</a:t>
            </a:r>
            <a:r>
              <a:rPr lang="en-US" altLang="zh-TW" sz="1600" kern="100" dirty="0">
                <a:latin typeface="Times New Roman" panose="02020603050405020304" pitchFamily="18" charset="0"/>
                <a:cs typeface="Times New Roman" panose="02020603050405020304" pitchFamily="18" charset="0"/>
              </a:rPr>
              <a:t> (heading)</a:t>
            </a:r>
            <a:r>
              <a:rPr lang="zh-TW" altLang="zh-TW" sz="1600" kern="100" dirty="0">
                <a:latin typeface="Times New Roman" panose="02020603050405020304" pitchFamily="18" charset="0"/>
                <a:cs typeface="Times New Roman" panose="02020603050405020304" pitchFamily="18" charset="0"/>
              </a:rPr>
              <a:t>：讓你呈現這些內容的主題，就像一本書有書名、章節名稱和副標題，一份</a:t>
            </a:r>
            <a:r>
              <a:rPr lang="en-US" altLang="zh-TW" sz="1600" kern="100" dirty="0">
                <a:latin typeface="Times New Roman" panose="02020603050405020304" pitchFamily="18" charset="0"/>
                <a:cs typeface="Times New Roman" panose="02020603050405020304" pitchFamily="18" charset="0"/>
              </a:rPr>
              <a:t>HTML</a:t>
            </a:r>
            <a:r>
              <a:rPr lang="zh-TW" altLang="zh-TW" sz="1600" kern="100" dirty="0">
                <a:latin typeface="Times New Roman" panose="02020603050405020304" pitchFamily="18" charset="0"/>
                <a:cs typeface="Times New Roman" panose="02020603050405020304" pitchFamily="18" charset="0"/>
              </a:rPr>
              <a:t>文件也有類似的概念。</a:t>
            </a:r>
            <a:r>
              <a:rPr lang="en-US" altLang="zh-TW" sz="1600" kern="100" dirty="0">
                <a:latin typeface="Times New Roman" panose="02020603050405020304" pitchFamily="18" charset="0"/>
                <a:cs typeface="Times New Roman" panose="02020603050405020304" pitchFamily="18" charset="0"/>
              </a:rPr>
              <a:t>HTML</a:t>
            </a:r>
            <a:r>
              <a:rPr lang="zh-TW" altLang="zh-TW" sz="1600" kern="100" dirty="0">
                <a:latin typeface="Times New Roman" panose="02020603050405020304" pitchFamily="18" charset="0"/>
                <a:cs typeface="Times New Roman" panose="02020603050405020304" pitchFamily="18" charset="0"/>
              </a:rPr>
              <a:t>最多可以有六層的</a:t>
            </a:r>
            <a:r>
              <a:rPr lang="en-US" altLang="zh-TW" sz="1600" kern="100" dirty="0">
                <a:latin typeface="Times New Roman" panose="02020603050405020304" pitchFamily="18" charset="0"/>
                <a:cs typeface="Times New Roman" panose="02020603050405020304" pitchFamily="18" charset="0"/>
              </a:rPr>
              <a:t>heading</a:t>
            </a:r>
            <a:r>
              <a:rPr lang="zh-TW" altLang="zh-TW" sz="1600" kern="100" dirty="0">
                <a:latin typeface="Times New Roman" panose="02020603050405020304" pitchFamily="18" charset="0"/>
                <a:cs typeface="Times New Roman" panose="02020603050405020304" pitchFamily="18" charset="0"/>
              </a:rPr>
              <a:t>。</a:t>
            </a:r>
            <a:endParaRPr lang="zh-TW" altLang="zh-TW" sz="1600" kern="100" dirty="0">
              <a:latin typeface="Calibri" panose="020F0502020204030204" pitchFamily="34" charset="0"/>
              <a:ea typeface="新細明體" panose="02020500000000000000" pitchFamily="18" charset="-120"/>
              <a:cs typeface="Times New Roman" panose="02020603050405020304" pitchFamily="18" charset="0"/>
            </a:endParaRPr>
          </a:p>
          <a:p>
            <a:pPr algn="just">
              <a:lnSpc>
                <a:spcPct val="150000"/>
              </a:lnSpc>
              <a:spcAft>
                <a:spcPts val="0"/>
              </a:spcAft>
            </a:pPr>
            <a:r>
              <a:rPr lang="en-US" altLang="zh-TW" sz="1600" kern="100" dirty="0">
                <a:latin typeface="Times New Roman" panose="02020603050405020304" pitchFamily="18" charset="0"/>
                <a:cs typeface="Times New Roman" panose="02020603050405020304" pitchFamily="18" charset="0"/>
              </a:rPr>
              <a:t>&lt;h1&gt;My main title&lt;/h1&gt;</a:t>
            </a:r>
            <a:endParaRPr lang="zh-TW" altLang="zh-TW" sz="1600" kern="100" dirty="0">
              <a:latin typeface="Calibri" panose="020F0502020204030204" pitchFamily="34" charset="0"/>
              <a:ea typeface="新細明體" panose="02020500000000000000" pitchFamily="18" charset="-120"/>
              <a:cs typeface="Times New Roman" panose="02020603050405020304" pitchFamily="18" charset="0"/>
            </a:endParaRPr>
          </a:p>
          <a:p>
            <a:pPr algn="just">
              <a:lnSpc>
                <a:spcPct val="150000"/>
              </a:lnSpc>
              <a:spcAft>
                <a:spcPts val="0"/>
              </a:spcAft>
            </a:pPr>
            <a:r>
              <a:rPr lang="en-US" altLang="zh-TW" sz="1600" kern="100" dirty="0">
                <a:latin typeface="Times New Roman" panose="02020603050405020304" pitchFamily="18" charset="0"/>
                <a:cs typeface="Times New Roman" panose="02020603050405020304" pitchFamily="18" charset="0"/>
              </a:rPr>
              <a:t>&lt;h2&gt;My top level heading&lt;/h2&gt;</a:t>
            </a:r>
            <a:endParaRPr lang="zh-TW" altLang="zh-TW" sz="1600" kern="100" dirty="0">
              <a:latin typeface="Calibri" panose="020F0502020204030204" pitchFamily="34" charset="0"/>
              <a:ea typeface="新細明體" panose="02020500000000000000" pitchFamily="18" charset="-120"/>
              <a:cs typeface="Times New Roman" panose="02020603050405020304" pitchFamily="18" charset="0"/>
            </a:endParaRPr>
          </a:p>
          <a:p>
            <a:pPr algn="just">
              <a:lnSpc>
                <a:spcPct val="150000"/>
              </a:lnSpc>
              <a:spcAft>
                <a:spcPts val="0"/>
              </a:spcAft>
            </a:pPr>
            <a:r>
              <a:rPr lang="zh-TW" altLang="zh-TW" sz="1600" kern="100" dirty="0">
                <a:latin typeface="Times New Roman" panose="02020603050405020304" pitchFamily="18" charset="0"/>
                <a:cs typeface="Times New Roman" panose="02020603050405020304" pitchFamily="18" charset="0"/>
              </a:rPr>
              <a:t>連結</a:t>
            </a:r>
            <a:r>
              <a:rPr lang="en-US" altLang="zh-TW" sz="1600" kern="100" dirty="0">
                <a:latin typeface="Times New Roman" panose="02020603050405020304" pitchFamily="18" charset="0"/>
                <a:cs typeface="Times New Roman" panose="02020603050405020304" pitchFamily="18" charset="0"/>
              </a:rPr>
              <a:t> (link)</a:t>
            </a:r>
            <a:r>
              <a:rPr lang="zh-TW" altLang="zh-TW" sz="1600" kern="100" dirty="0">
                <a:latin typeface="Times New Roman" panose="02020603050405020304" pitchFamily="18" charset="0"/>
                <a:cs typeface="Times New Roman" panose="02020603050405020304" pitchFamily="18" charset="0"/>
              </a:rPr>
              <a:t>：連結對於網頁來說是非常重要的。要加上連結，我們需要用到這個元素</a:t>
            </a:r>
            <a:r>
              <a:rPr lang="en-US" altLang="zh-TW" sz="1600" kern="100" dirty="0">
                <a:latin typeface="Times New Roman" panose="02020603050405020304" pitchFamily="18" charset="0"/>
                <a:cs typeface="Times New Roman" panose="02020603050405020304" pitchFamily="18" charset="0"/>
              </a:rPr>
              <a:t> &lt;a&gt;</a:t>
            </a:r>
            <a:r>
              <a:rPr lang="zh-TW" altLang="zh-TW" sz="1600" kern="100" dirty="0">
                <a:latin typeface="Times New Roman" panose="02020603050405020304" pitchFamily="18" charset="0"/>
                <a:cs typeface="Times New Roman" panose="02020603050405020304" pitchFamily="18" charset="0"/>
              </a:rPr>
              <a:t>，</a:t>
            </a:r>
            <a:r>
              <a:rPr lang="en-US" altLang="zh-TW" sz="1600" kern="100" dirty="0">
                <a:latin typeface="Times New Roman" panose="02020603050405020304" pitchFamily="18" charset="0"/>
                <a:cs typeface="Times New Roman" panose="02020603050405020304" pitchFamily="18" charset="0"/>
              </a:rPr>
              <a:t> </a:t>
            </a:r>
            <a:r>
              <a:rPr lang="zh-TW" altLang="zh-TW" sz="1600" kern="100" dirty="0">
                <a:latin typeface="Times New Roman" panose="02020603050405020304" pitchFamily="18" charset="0"/>
                <a:cs typeface="Times New Roman" panose="02020603050405020304" pitchFamily="18" charset="0"/>
              </a:rPr>
              <a:t>要讓文字變成連結的步驟如下：</a:t>
            </a:r>
            <a:endParaRPr lang="zh-TW" altLang="zh-TW" sz="1600" kern="100" dirty="0">
              <a:latin typeface="Calibri" panose="020F0502020204030204" pitchFamily="34" charset="0"/>
              <a:ea typeface="新細明體" panose="02020500000000000000" pitchFamily="18" charset="-120"/>
              <a:cs typeface="Times New Roman" panose="02020603050405020304" pitchFamily="18" charset="0"/>
            </a:endParaRPr>
          </a:p>
          <a:p>
            <a:pPr marL="342900" lvl="0" indent="-342900" algn="just">
              <a:lnSpc>
                <a:spcPct val="150000"/>
              </a:lnSpc>
              <a:spcAft>
                <a:spcPts val="0"/>
              </a:spcAft>
              <a:buFont typeface="+mj-lt"/>
              <a:buAutoNum type="arabicPeriod"/>
            </a:pPr>
            <a:r>
              <a:rPr lang="en-US" altLang="zh-TW" sz="1600" dirty="0">
                <a:latin typeface="Times New Roman" panose="02020603050405020304" pitchFamily="18" charset="0"/>
              </a:rPr>
              <a:t>&lt;a </a:t>
            </a:r>
            <a:r>
              <a:rPr lang="en-US" altLang="zh-TW" sz="1600" dirty="0" err="1">
                <a:latin typeface="Times New Roman" panose="02020603050405020304" pitchFamily="18" charset="0"/>
              </a:rPr>
              <a:t>href</a:t>
            </a:r>
            <a:r>
              <a:rPr lang="en-US" altLang="zh-TW" sz="1600" dirty="0">
                <a:latin typeface="Times New Roman" panose="02020603050405020304" pitchFamily="18" charset="0"/>
              </a:rPr>
              <a:t>="</a:t>
            </a:r>
            <a:r>
              <a:rPr lang="zh-TW" altLang="zh-TW" sz="1600" b="1" dirty="0">
                <a:solidFill>
                  <a:srgbClr val="FF0000"/>
                </a:solidFill>
                <a:latin typeface="Times New Roman" panose="02020603050405020304" pitchFamily="18" charset="0"/>
                <a:cs typeface="Times New Roman" panose="02020603050405020304" pitchFamily="18" charset="0"/>
              </a:rPr>
              <a:t>網址</a:t>
            </a:r>
            <a:r>
              <a:rPr lang="en-US" altLang="zh-TW" sz="1600" dirty="0">
                <a:latin typeface="Times New Roman" panose="02020603050405020304" pitchFamily="18" charset="0"/>
              </a:rPr>
              <a:t>"&gt;</a:t>
            </a:r>
            <a:r>
              <a:rPr lang="zh-TW" altLang="zh-TW" sz="1600" b="1" dirty="0">
                <a:solidFill>
                  <a:srgbClr val="FF0000"/>
                </a:solidFill>
                <a:latin typeface="Times New Roman" panose="02020603050405020304" pitchFamily="18" charset="0"/>
                <a:cs typeface="Times New Roman" panose="02020603050405020304" pitchFamily="18" charset="0"/>
              </a:rPr>
              <a:t>超連結顯示的文字</a:t>
            </a:r>
            <a:r>
              <a:rPr lang="en-US" altLang="zh-TW" sz="1600" dirty="0">
                <a:latin typeface="Times New Roman" panose="02020603050405020304" pitchFamily="18" charset="0"/>
              </a:rPr>
              <a:t>&lt;/a&gt;   [9]</a:t>
            </a:r>
            <a:endParaRPr lang="zh-TW" altLang="zh-TW" sz="1600" kern="100" dirty="0">
              <a:latin typeface="Calibri" panose="020F0502020204030204" pitchFamily="34" charset="0"/>
              <a:ea typeface="新細明體" panose="02020500000000000000" pitchFamily="18" charset="-120"/>
              <a:cs typeface="Times New Roman" panose="02020603050405020304" pitchFamily="18" charset="0"/>
            </a:endParaRPr>
          </a:p>
        </p:txBody>
      </p:sp>
    </p:spTree>
    <p:extLst>
      <p:ext uri="{BB962C8B-B14F-4D97-AF65-F5344CB8AC3E}">
        <p14:creationId xmlns:p14="http://schemas.microsoft.com/office/powerpoint/2010/main" val="33537560"/>
      </p:ext>
    </p:extLst>
  </p:cSld>
  <p:clrMapOvr>
    <a:masterClrMapping/>
  </p:clrMapOvr>
  <p:transition spd="slow">
    <p:push dir="u"/>
    <p:sndAc>
      <p:stSnd>
        <p:snd r:embed="rId2" name="click.wav"/>
      </p:stSnd>
    </p:sndAc>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34DB66D-930C-4DA1-B180-38BB8C559C66}"/>
              </a:ext>
            </a:extLst>
          </p:cNvPr>
          <p:cNvSpPr>
            <a:spLocks noGrp="1"/>
          </p:cNvSpPr>
          <p:nvPr>
            <p:ph type="title"/>
          </p:nvPr>
        </p:nvSpPr>
        <p:spPr/>
        <p:txBody>
          <a:bodyPr/>
          <a:lstStyle/>
          <a:p>
            <a:r>
              <a:rPr lang="zh-TW" altLang="en-US" dirty="0">
                <a:latin typeface="Times New Roman" panose="02020603050405020304" pitchFamily="18" charset="0"/>
              </a:rPr>
              <a:t>文獻探討</a:t>
            </a:r>
            <a:r>
              <a:rPr lang="en-US" altLang="zh-TW" dirty="0">
                <a:latin typeface="Times New Roman" panose="02020603050405020304" pitchFamily="18" charset="0"/>
              </a:rPr>
              <a:t>-</a:t>
            </a:r>
            <a:r>
              <a:rPr lang="zh-TW" altLang="en-US" dirty="0"/>
              <a:t>電子商務</a:t>
            </a:r>
            <a:endParaRPr lang="zh-TW" altLang="en-US" dirty="0">
              <a:latin typeface="Times New Roman" panose="02020603050405020304" pitchFamily="18" charset="0"/>
            </a:endParaRPr>
          </a:p>
        </p:txBody>
      </p:sp>
      <p:sp>
        <p:nvSpPr>
          <p:cNvPr id="3" name="內容版面配置區 2">
            <a:extLst>
              <a:ext uri="{FF2B5EF4-FFF2-40B4-BE49-F238E27FC236}">
                <a16:creationId xmlns:a16="http://schemas.microsoft.com/office/drawing/2014/main" id="{7AF48B9C-8DD4-44A4-9C7A-B0A89EA615C2}"/>
              </a:ext>
            </a:extLst>
          </p:cNvPr>
          <p:cNvSpPr>
            <a:spLocks noGrp="1"/>
          </p:cNvSpPr>
          <p:nvPr>
            <p:ph idx="1"/>
          </p:nvPr>
        </p:nvSpPr>
        <p:spPr/>
        <p:txBody>
          <a:bodyPr>
            <a:normAutofit/>
          </a:bodyPr>
          <a:lstStyle/>
          <a:p>
            <a:pPr algn="just">
              <a:lnSpc>
                <a:spcPct val="150000"/>
              </a:lnSpc>
              <a:spcAft>
                <a:spcPts val="0"/>
              </a:spcAft>
            </a:pPr>
            <a:r>
              <a:rPr lang="zh-TW" altLang="zh-TW" sz="1600" kern="100" dirty="0">
                <a:latin typeface="Times New Roman" panose="02020603050405020304" pitchFamily="18" charset="0"/>
                <a:cs typeface="Times New Roman" panose="02020603050405020304" pitchFamily="18" charset="0"/>
              </a:rPr>
              <a:t>不論是身為行銷人員或是消費者，你都會發現網購的商機仍持續地在增長，因為當代的使用者已經更習慣透過網路來找資料、搜集資訊，而人流動的地方就有商機，在網路上發生的交易簡單來說就稱之為「電商」。</a:t>
            </a:r>
            <a:endParaRPr lang="zh-TW" altLang="zh-TW" sz="1600" kern="100" dirty="0">
              <a:latin typeface="Calibri" panose="020F0502020204030204" pitchFamily="34" charset="0"/>
              <a:ea typeface="新細明體" panose="02020500000000000000" pitchFamily="18" charset="-120"/>
              <a:cs typeface="Times New Roman" panose="02020603050405020304" pitchFamily="18" charset="0"/>
            </a:endParaRPr>
          </a:p>
          <a:p>
            <a:pPr>
              <a:lnSpc>
                <a:spcPct val="150000"/>
              </a:lnSpc>
            </a:pPr>
            <a:r>
              <a:rPr lang="zh-TW" altLang="zh-TW" sz="1600" dirty="0">
                <a:latin typeface="Times New Roman" panose="02020603050405020304" pitchFamily="18" charset="0"/>
                <a:cs typeface="Times New Roman" panose="02020603050405020304" pitchFamily="18" charset="0"/>
              </a:rPr>
              <a:t>電子商務的本質是交易的場所，只是交易發生的地點轉移到了網路上，因此比起傳統交易方式可以更快速、更容易甚至是跨國界的連結買方與賣方</a:t>
            </a:r>
            <a:r>
              <a:rPr lang="zh-TW" altLang="en-US" sz="1600" dirty="0">
                <a:latin typeface="Times New Roman" panose="02020603050405020304" pitchFamily="18" charset="0"/>
                <a:cs typeface="Times New Roman" panose="02020603050405020304" pitchFamily="18" charset="0"/>
              </a:rPr>
              <a:t>。</a:t>
            </a:r>
            <a:endParaRPr lang="zh-TW" altLang="zh-TW" sz="1600" kern="100" dirty="0">
              <a:latin typeface="Calibri" panose="020F0502020204030204" pitchFamily="34" charset="0"/>
              <a:ea typeface="新細明體" panose="02020500000000000000" pitchFamily="18" charset="-120"/>
              <a:cs typeface="Times New Roman" panose="02020603050405020304" pitchFamily="18" charset="0"/>
            </a:endParaRPr>
          </a:p>
        </p:txBody>
      </p:sp>
    </p:spTree>
    <p:extLst>
      <p:ext uri="{BB962C8B-B14F-4D97-AF65-F5344CB8AC3E}">
        <p14:creationId xmlns:p14="http://schemas.microsoft.com/office/powerpoint/2010/main" val="2687124263"/>
      </p:ext>
    </p:extLst>
  </p:cSld>
  <p:clrMapOvr>
    <a:masterClrMapping/>
  </p:clrMapOvr>
  <p:transition spd="slow">
    <p:push dir="u"/>
    <p:sndAc>
      <p:stSnd>
        <p:snd r:embed="rId2" name="click.wav"/>
      </p:stSnd>
    </p:sndAc>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34DB66D-930C-4DA1-B180-38BB8C559C66}"/>
              </a:ext>
            </a:extLst>
          </p:cNvPr>
          <p:cNvSpPr>
            <a:spLocks noGrp="1"/>
          </p:cNvSpPr>
          <p:nvPr>
            <p:ph type="title"/>
          </p:nvPr>
        </p:nvSpPr>
        <p:spPr/>
        <p:txBody>
          <a:bodyPr/>
          <a:lstStyle/>
          <a:p>
            <a:r>
              <a:rPr lang="zh-TW" altLang="en-US" dirty="0">
                <a:latin typeface="Times New Roman" panose="02020603050405020304" pitchFamily="18" charset="0"/>
              </a:rPr>
              <a:t>研究方法</a:t>
            </a:r>
            <a:r>
              <a:rPr lang="en-US" altLang="zh-TW" dirty="0">
                <a:latin typeface="Times New Roman" panose="02020603050405020304" pitchFamily="18" charset="0"/>
              </a:rPr>
              <a:t>-</a:t>
            </a:r>
            <a:r>
              <a:rPr lang="zh-TW" altLang="en-US" dirty="0">
                <a:latin typeface="Times New Roman" panose="02020603050405020304" pitchFamily="18" charset="0"/>
              </a:rPr>
              <a:t>研究流程</a:t>
            </a:r>
          </a:p>
        </p:txBody>
      </p:sp>
      <p:graphicFrame>
        <p:nvGraphicFramePr>
          <p:cNvPr id="6" name="內容版面配置區 5">
            <a:extLst>
              <a:ext uri="{FF2B5EF4-FFF2-40B4-BE49-F238E27FC236}">
                <a16:creationId xmlns:a16="http://schemas.microsoft.com/office/drawing/2014/main" id="{79C7E042-05CF-4A8C-9CAD-88D39FE4E024}"/>
              </a:ext>
            </a:extLst>
          </p:cNvPr>
          <p:cNvGraphicFramePr>
            <a:graphicFrameLocks noGrp="1"/>
          </p:cNvGraphicFramePr>
          <p:nvPr>
            <p:ph idx="1"/>
            <p:extLst>
              <p:ext uri="{D42A27DB-BD31-4B8C-83A1-F6EECF244321}">
                <p14:modId xmlns:p14="http://schemas.microsoft.com/office/powerpoint/2010/main" val="3108786767"/>
              </p:ext>
            </p:extLst>
          </p:nvPr>
        </p:nvGraphicFramePr>
        <p:xfrm>
          <a:off x="1069975" y="2120900"/>
          <a:ext cx="10058400" cy="40513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50624645"/>
      </p:ext>
    </p:extLst>
  </p:cSld>
  <p:clrMapOvr>
    <a:masterClrMapping/>
  </p:clrMapOvr>
  <p:transition spd="slow">
    <p:push dir="u"/>
    <p:sndAc>
      <p:stSnd>
        <p:snd r:embed="rId2" name="click.wav"/>
      </p:stSnd>
    </p:sndAc>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99E7766-1352-42D1-9259-9878815B3958}"/>
              </a:ext>
            </a:extLst>
          </p:cNvPr>
          <p:cNvSpPr>
            <a:spLocks noGrp="1"/>
          </p:cNvSpPr>
          <p:nvPr>
            <p:ph type="title"/>
          </p:nvPr>
        </p:nvSpPr>
        <p:spPr/>
        <p:txBody>
          <a:bodyPr/>
          <a:lstStyle/>
          <a:p>
            <a:r>
              <a:rPr lang="zh-TW" altLang="en-US" dirty="0"/>
              <a:t>章節</a:t>
            </a:r>
          </a:p>
        </p:txBody>
      </p:sp>
      <p:sp>
        <p:nvSpPr>
          <p:cNvPr id="3" name="內容版面配置區 2">
            <a:extLst>
              <a:ext uri="{FF2B5EF4-FFF2-40B4-BE49-F238E27FC236}">
                <a16:creationId xmlns:a16="http://schemas.microsoft.com/office/drawing/2014/main" id="{C0D656DC-DF5E-4B8E-88BF-DE2EEF037556}"/>
              </a:ext>
            </a:extLst>
          </p:cNvPr>
          <p:cNvSpPr>
            <a:spLocks noGrp="1"/>
          </p:cNvSpPr>
          <p:nvPr>
            <p:ph idx="1"/>
          </p:nvPr>
        </p:nvSpPr>
        <p:spPr>
          <a:xfrm>
            <a:off x="507254" y="2093976"/>
            <a:ext cx="3693271" cy="3705225"/>
          </a:xfrm>
        </p:spPr>
        <p:txBody>
          <a:bodyPr vert="horz" lIns="91440" tIns="45720" rIns="91440" bIns="45720" rtlCol="0">
            <a:normAutofit/>
          </a:bodyPr>
          <a:lstStyle/>
          <a:p>
            <a:pPr marL="342900" indent="-342900" defTabSz="457200">
              <a:spcBef>
                <a:spcPts val="1000"/>
              </a:spcBef>
              <a:buClr>
                <a:schemeClr val="accent1"/>
              </a:buClr>
              <a:buSzPct val="80000"/>
              <a:buFont typeface="Wingdings 3" charset="2"/>
              <a:buChar char=""/>
            </a:pPr>
            <a:r>
              <a:rPr lang="zh-TW" altLang="en-US" sz="1800" dirty="0">
                <a:solidFill>
                  <a:schemeClr val="tx1">
                    <a:lumMod val="75000"/>
                    <a:lumOff val="25000"/>
                  </a:schemeClr>
                </a:solidFill>
                <a:latin typeface="+mn-ea"/>
              </a:rPr>
              <a:t>第一章 緒論</a:t>
            </a:r>
            <a:endParaRPr lang="en-US" altLang="zh-TW" sz="1800" dirty="0">
              <a:solidFill>
                <a:schemeClr val="tx1">
                  <a:lumMod val="75000"/>
                  <a:lumOff val="25000"/>
                </a:schemeClr>
              </a:solidFill>
              <a:latin typeface="+mn-ea"/>
            </a:endParaRPr>
          </a:p>
          <a:p>
            <a:pPr marL="742950" lvl="1" indent="-285750" defTabSz="457200">
              <a:spcBef>
                <a:spcPts val="1000"/>
              </a:spcBef>
              <a:spcAft>
                <a:spcPts val="0"/>
              </a:spcAft>
              <a:buClr>
                <a:schemeClr val="accent1"/>
              </a:buClr>
              <a:buSzPct val="80000"/>
              <a:buFont typeface="Wingdings 3" charset="2"/>
              <a:buChar char=""/>
            </a:pPr>
            <a:r>
              <a:rPr lang="zh-TW" altLang="en-US" sz="1600" dirty="0">
                <a:solidFill>
                  <a:schemeClr val="tx1">
                    <a:lumMod val="75000"/>
                    <a:lumOff val="25000"/>
                  </a:schemeClr>
                </a:solidFill>
                <a:latin typeface="+mn-ea"/>
              </a:rPr>
              <a:t>第一節 研究背景與動機</a:t>
            </a:r>
            <a:endParaRPr lang="en-US" altLang="zh-TW" sz="1600" dirty="0">
              <a:solidFill>
                <a:schemeClr val="tx1">
                  <a:lumMod val="75000"/>
                  <a:lumOff val="25000"/>
                </a:schemeClr>
              </a:solidFill>
              <a:latin typeface="+mn-ea"/>
            </a:endParaRPr>
          </a:p>
          <a:p>
            <a:pPr marL="742950" lvl="1" indent="-285750" defTabSz="457200">
              <a:spcBef>
                <a:spcPts val="1000"/>
              </a:spcBef>
              <a:spcAft>
                <a:spcPts val="0"/>
              </a:spcAft>
              <a:buClr>
                <a:schemeClr val="accent1"/>
              </a:buClr>
              <a:buSzPct val="80000"/>
              <a:buFont typeface="Wingdings 3" charset="2"/>
              <a:buChar char=""/>
            </a:pPr>
            <a:r>
              <a:rPr lang="zh-TW" altLang="en-US" sz="1600" dirty="0">
                <a:solidFill>
                  <a:schemeClr val="tx1">
                    <a:lumMod val="75000"/>
                    <a:lumOff val="25000"/>
                  </a:schemeClr>
                </a:solidFill>
                <a:latin typeface="+mn-ea"/>
              </a:rPr>
              <a:t>第二節 研究目的</a:t>
            </a:r>
            <a:endParaRPr lang="en-US" altLang="zh-TW" sz="1600" dirty="0">
              <a:solidFill>
                <a:schemeClr val="tx1">
                  <a:lumMod val="75000"/>
                  <a:lumOff val="25000"/>
                </a:schemeClr>
              </a:solidFill>
              <a:latin typeface="+mn-ea"/>
            </a:endParaRPr>
          </a:p>
          <a:p>
            <a:pPr marL="742950" lvl="1" indent="-285750" defTabSz="457200">
              <a:spcBef>
                <a:spcPts val="1000"/>
              </a:spcBef>
              <a:spcAft>
                <a:spcPts val="0"/>
              </a:spcAft>
              <a:buClr>
                <a:schemeClr val="accent1"/>
              </a:buClr>
              <a:buSzPct val="80000"/>
              <a:buFont typeface="Wingdings 3" charset="2"/>
              <a:buChar char=""/>
            </a:pPr>
            <a:r>
              <a:rPr lang="zh-TW" altLang="en-US" sz="1600" dirty="0">
                <a:solidFill>
                  <a:schemeClr val="tx1">
                    <a:lumMod val="75000"/>
                    <a:lumOff val="25000"/>
                  </a:schemeClr>
                </a:solidFill>
                <a:latin typeface="+mn-ea"/>
              </a:rPr>
              <a:t>第三節 研究限制</a:t>
            </a:r>
            <a:endParaRPr lang="en-US" altLang="zh-TW" sz="1600" dirty="0">
              <a:solidFill>
                <a:schemeClr val="tx1">
                  <a:lumMod val="75000"/>
                  <a:lumOff val="25000"/>
                </a:schemeClr>
              </a:solidFill>
              <a:latin typeface="+mn-ea"/>
            </a:endParaRPr>
          </a:p>
          <a:p>
            <a:pPr marL="742950" lvl="1" indent="-285750" defTabSz="457200">
              <a:spcBef>
                <a:spcPts val="1000"/>
              </a:spcBef>
              <a:spcAft>
                <a:spcPts val="0"/>
              </a:spcAft>
              <a:buClr>
                <a:schemeClr val="accent1"/>
              </a:buClr>
              <a:buSzPct val="80000"/>
              <a:buFont typeface="Wingdings 3" charset="2"/>
              <a:buChar char=""/>
            </a:pPr>
            <a:endParaRPr lang="en-US" altLang="zh-TW" sz="1600" dirty="0">
              <a:solidFill>
                <a:schemeClr val="tx1">
                  <a:lumMod val="75000"/>
                  <a:lumOff val="25000"/>
                </a:schemeClr>
              </a:solidFill>
              <a:latin typeface="+mn-ea"/>
            </a:endParaRPr>
          </a:p>
          <a:p>
            <a:pPr marL="342900" indent="-342900" defTabSz="457200">
              <a:spcBef>
                <a:spcPts val="1000"/>
              </a:spcBef>
              <a:buClr>
                <a:schemeClr val="accent1"/>
              </a:buClr>
              <a:buSzPct val="80000"/>
              <a:buFont typeface="Wingdings 3" charset="2"/>
              <a:buChar char=""/>
            </a:pPr>
            <a:r>
              <a:rPr lang="zh-TW" altLang="en-US" sz="1800" dirty="0">
                <a:solidFill>
                  <a:schemeClr val="tx1">
                    <a:lumMod val="75000"/>
                    <a:lumOff val="25000"/>
                  </a:schemeClr>
                </a:solidFill>
                <a:latin typeface="+mn-ea"/>
              </a:rPr>
              <a:t>第二章 文獻探討</a:t>
            </a:r>
            <a:endParaRPr lang="en-US" altLang="zh-TW" sz="1800" dirty="0">
              <a:solidFill>
                <a:schemeClr val="tx1">
                  <a:lumMod val="75000"/>
                  <a:lumOff val="25000"/>
                </a:schemeClr>
              </a:solidFill>
              <a:latin typeface="+mn-ea"/>
            </a:endParaRPr>
          </a:p>
          <a:p>
            <a:pPr marL="742950" lvl="1" indent="-285750" defTabSz="457200">
              <a:spcBef>
                <a:spcPts val="1000"/>
              </a:spcBef>
              <a:spcAft>
                <a:spcPts val="0"/>
              </a:spcAft>
              <a:buClr>
                <a:schemeClr val="accent1"/>
              </a:buClr>
              <a:buSzPct val="80000"/>
              <a:buFont typeface="Wingdings 3" charset="2"/>
              <a:buChar char=""/>
            </a:pPr>
            <a:r>
              <a:rPr lang="zh-TW" altLang="en-US" sz="1600" dirty="0">
                <a:solidFill>
                  <a:schemeClr val="tx1">
                    <a:lumMod val="75000"/>
                    <a:lumOff val="25000"/>
                  </a:schemeClr>
                </a:solidFill>
                <a:latin typeface="+mn-ea"/>
              </a:rPr>
              <a:t>第一節 </a:t>
            </a:r>
            <a:r>
              <a:rPr lang="en-US" altLang="zh-TW" sz="1600" dirty="0">
                <a:solidFill>
                  <a:schemeClr val="tx1">
                    <a:lumMod val="75000"/>
                    <a:lumOff val="25000"/>
                  </a:schemeClr>
                </a:solidFill>
                <a:latin typeface="+mn-ea"/>
              </a:rPr>
              <a:t>Python</a:t>
            </a:r>
            <a:r>
              <a:rPr lang="zh-TW" altLang="en-US" sz="1600" dirty="0">
                <a:solidFill>
                  <a:schemeClr val="tx1">
                    <a:lumMod val="75000"/>
                    <a:lumOff val="25000"/>
                  </a:schemeClr>
                </a:solidFill>
                <a:latin typeface="+mn-ea"/>
              </a:rPr>
              <a:t>語言</a:t>
            </a:r>
          </a:p>
          <a:p>
            <a:pPr marL="742950" lvl="1" indent="-285750" defTabSz="457200">
              <a:spcBef>
                <a:spcPts val="1000"/>
              </a:spcBef>
              <a:spcAft>
                <a:spcPts val="0"/>
              </a:spcAft>
              <a:buClr>
                <a:schemeClr val="accent1"/>
              </a:buClr>
              <a:buSzPct val="80000"/>
              <a:buFont typeface="Wingdings 3" charset="2"/>
              <a:buChar char=""/>
            </a:pPr>
            <a:r>
              <a:rPr lang="zh-TW" altLang="en-US" sz="1600" dirty="0">
                <a:solidFill>
                  <a:schemeClr val="tx1">
                    <a:lumMod val="75000"/>
                    <a:lumOff val="25000"/>
                  </a:schemeClr>
                </a:solidFill>
                <a:latin typeface="+mn-ea"/>
              </a:rPr>
              <a:t>第二節 網路爬蟲</a:t>
            </a:r>
          </a:p>
          <a:p>
            <a:pPr marL="742950" lvl="1" indent="-285750" defTabSz="457200">
              <a:spcBef>
                <a:spcPts val="1000"/>
              </a:spcBef>
              <a:spcAft>
                <a:spcPts val="0"/>
              </a:spcAft>
              <a:buClr>
                <a:schemeClr val="accent1"/>
              </a:buClr>
              <a:buSzPct val="80000"/>
              <a:buFont typeface="Wingdings 3" charset="2"/>
              <a:buChar char=""/>
            </a:pPr>
            <a:r>
              <a:rPr lang="zh-TW" altLang="en-US" sz="1600" dirty="0">
                <a:solidFill>
                  <a:schemeClr val="tx1">
                    <a:lumMod val="75000"/>
                    <a:lumOff val="25000"/>
                  </a:schemeClr>
                </a:solidFill>
                <a:latin typeface="+mn-ea"/>
              </a:rPr>
              <a:t>第三節 </a:t>
            </a:r>
            <a:r>
              <a:rPr lang="en-US" altLang="zh-TW" sz="1600" dirty="0">
                <a:solidFill>
                  <a:schemeClr val="tx1">
                    <a:lumMod val="75000"/>
                    <a:lumOff val="25000"/>
                  </a:schemeClr>
                </a:solidFill>
                <a:latin typeface="+mn-ea"/>
              </a:rPr>
              <a:t>HTML</a:t>
            </a:r>
          </a:p>
          <a:p>
            <a:pPr marL="742950" lvl="1" indent="-285750" defTabSz="457200">
              <a:spcBef>
                <a:spcPts val="1000"/>
              </a:spcBef>
              <a:spcAft>
                <a:spcPts val="0"/>
              </a:spcAft>
              <a:buClr>
                <a:schemeClr val="accent1"/>
              </a:buClr>
              <a:buSzPct val="80000"/>
              <a:buFont typeface="Wingdings 3" charset="2"/>
              <a:buChar char=""/>
            </a:pPr>
            <a:r>
              <a:rPr lang="zh-TW" altLang="en-US" sz="1600" dirty="0">
                <a:solidFill>
                  <a:schemeClr val="tx1">
                    <a:lumMod val="75000"/>
                    <a:lumOff val="25000"/>
                  </a:schemeClr>
                </a:solidFill>
                <a:latin typeface="+mn-ea"/>
              </a:rPr>
              <a:t>第四節 電子商務</a:t>
            </a:r>
          </a:p>
          <a:p>
            <a:pPr marL="342900" indent="-342900" defTabSz="457200">
              <a:spcBef>
                <a:spcPts val="1000"/>
              </a:spcBef>
              <a:buClr>
                <a:schemeClr val="accent1"/>
              </a:buClr>
              <a:buSzPct val="80000"/>
              <a:buFont typeface="Wingdings 3" charset="2"/>
              <a:buChar char=""/>
            </a:pPr>
            <a:endParaRPr lang="zh-TW" altLang="en-US" sz="1800" dirty="0">
              <a:solidFill>
                <a:schemeClr val="tx1">
                  <a:lumMod val="75000"/>
                  <a:lumOff val="25000"/>
                </a:schemeClr>
              </a:solidFill>
              <a:latin typeface="+mn-ea"/>
            </a:endParaRPr>
          </a:p>
        </p:txBody>
      </p:sp>
      <p:sp>
        <p:nvSpPr>
          <p:cNvPr id="5" name="內容版面配置區 2">
            <a:extLst>
              <a:ext uri="{FF2B5EF4-FFF2-40B4-BE49-F238E27FC236}">
                <a16:creationId xmlns:a16="http://schemas.microsoft.com/office/drawing/2014/main" id="{80B65193-800A-4957-8196-23423C853D75}"/>
              </a:ext>
            </a:extLst>
          </p:cNvPr>
          <p:cNvSpPr txBox="1">
            <a:spLocks/>
          </p:cNvSpPr>
          <p:nvPr/>
        </p:nvSpPr>
        <p:spPr>
          <a:xfrm>
            <a:off x="3539753" y="2093976"/>
            <a:ext cx="5112494" cy="37052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zh-TW" altLang="en-US" dirty="0">
                <a:latin typeface="+mn-ea"/>
              </a:rPr>
              <a:t>第三章 研究方法</a:t>
            </a:r>
            <a:endParaRPr lang="en-US" altLang="zh-TW" dirty="0">
              <a:latin typeface="+mn-ea"/>
            </a:endParaRPr>
          </a:p>
          <a:p>
            <a:pPr lvl="1"/>
            <a:r>
              <a:rPr lang="zh-TW" altLang="en-US" dirty="0">
                <a:latin typeface="+mn-ea"/>
              </a:rPr>
              <a:t>第一節 研究流程</a:t>
            </a:r>
          </a:p>
          <a:p>
            <a:pPr lvl="1"/>
            <a:r>
              <a:rPr lang="zh-TW" altLang="en-US" dirty="0">
                <a:latin typeface="+mn-ea"/>
              </a:rPr>
              <a:t>第三節 研究環境</a:t>
            </a:r>
          </a:p>
          <a:p>
            <a:pPr lvl="1"/>
            <a:r>
              <a:rPr lang="zh-TW" altLang="en-US" dirty="0">
                <a:latin typeface="+mn-ea"/>
              </a:rPr>
              <a:t>第四節 分析網頁架構</a:t>
            </a:r>
          </a:p>
          <a:p>
            <a:pPr lvl="1"/>
            <a:r>
              <a:rPr lang="zh-TW" altLang="en-US" dirty="0">
                <a:latin typeface="+mn-ea"/>
              </a:rPr>
              <a:t>第五節 利用</a:t>
            </a:r>
            <a:r>
              <a:rPr lang="en-US" altLang="zh-TW" dirty="0">
                <a:latin typeface="+mn-ea"/>
              </a:rPr>
              <a:t>Python</a:t>
            </a:r>
            <a:r>
              <a:rPr lang="zh-TW" altLang="en-US" dirty="0">
                <a:latin typeface="+mn-ea"/>
              </a:rPr>
              <a:t>的網路爬蟲蒐集爬取資料</a:t>
            </a:r>
            <a:endParaRPr lang="en-US" altLang="zh-TW" dirty="0">
              <a:latin typeface="+mn-ea"/>
            </a:endParaRPr>
          </a:p>
          <a:p>
            <a:r>
              <a:rPr lang="zh-TW" altLang="en-US" dirty="0">
                <a:latin typeface="+mn-ea"/>
              </a:rPr>
              <a:t>第四章 研究結果</a:t>
            </a:r>
            <a:endParaRPr lang="en-US" altLang="zh-TW" dirty="0">
              <a:latin typeface="+mn-ea"/>
            </a:endParaRPr>
          </a:p>
          <a:p>
            <a:pPr lvl="1"/>
            <a:r>
              <a:rPr lang="zh-TW" altLang="en-US" dirty="0">
                <a:latin typeface="+mn-ea"/>
              </a:rPr>
              <a:t>第一節 通過反爬蟲系統</a:t>
            </a:r>
            <a:endParaRPr lang="en-US" altLang="zh-TW" dirty="0">
              <a:latin typeface="+mn-ea"/>
            </a:endParaRPr>
          </a:p>
          <a:p>
            <a:pPr lvl="1"/>
            <a:r>
              <a:rPr lang="zh-TW" altLang="en-US" dirty="0">
                <a:latin typeface="+mn-ea"/>
              </a:rPr>
              <a:t>第二節 資料整合	</a:t>
            </a:r>
            <a:endParaRPr lang="en-US" altLang="zh-TW" dirty="0">
              <a:latin typeface="+mn-ea"/>
            </a:endParaRPr>
          </a:p>
          <a:p>
            <a:pPr lvl="1"/>
            <a:r>
              <a:rPr lang="zh-TW" altLang="en-US" dirty="0">
                <a:latin typeface="+mn-ea"/>
              </a:rPr>
              <a:t>第三節 分析價格變動	</a:t>
            </a:r>
            <a:endParaRPr lang="en-US" altLang="zh-TW" dirty="0">
              <a:latin typeface="+mn-ea"/>
            </a:endParaRPr>
          </a:p>
          <a:p>
            <a:pPr lvl="1"/>
            <a:endParaRPr lang="zh-TW" altLang="en-US" dirty="0">
              <a:latin typeface="+mn-ea"/>
            </a:endParaRPr>
          </a:p>
          <a:p>
            <a:endParaRPr lang="zh-TW" altLang="en-US" dirty="0">
              <a:latin typeface="+mn-ea"/>
            </a:endParaRPr>
          </a:p>
        </p:txBody>
      </p:sp>
      <p:sp>
        <p:nvSpPr>
          <p:cNvPr id="6" name="內容版面配置區 2">
            <a:extLst>
              <a:ext uri="{FF2B5EF4-FFF2-40B4-BE49-F238E27FC236}">
                <a16:creationId xmlns:a16="http://schemas.microsoft.com/office/drawing/2014/main" id="{711D19F9-1BC1-40C2-986A-EAC2A3A8BB65}"/>
              </a:ext>
            </a:extLst>
          </p:cNvPr>
          <p:cNvSpPr txBox="1">
            <a:spLocks/>
          </p:cNvSpPr>
          <p:nvPr/>
        </p:nvSpPr>
        <p:spPr>
          <a:xfrm>
            <a:off x="8335581" y="2093976"/>
            <a:ext cx="3693271" cy="3705225"/>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342900" indent="-342900" defTabSz="457200">
              <a:spcBef>
                <a:spcPts val="1000"/>
              </a:spcBef>
              <a:buClr>
                <a:schemeClr val="accent1"/>
              </a:buClr>
              <a:buSzPct val="80000"/>
              <a:buFont typeface="Wingdings 3" charset="2"/>
              <a:buChar char=""/>
            </a:pPr>
            <a:r>
              <a:rPr lang="zh-TW" altLang="en-US" sz="1800" dirty="0">
                <a:solidFill>
                  <a:schemeClr val="tx1">
                    <a:lumMod val="75000"/>
                    <a:lumOff val="25000"/>
                  </a:schemeClr>
                </a:solidFill>
                <a:latin typeface="+mn-ea"/>
              </a:rPr>
              <a:t>第五章 結論</a:t>
            </a:r>
            <a:endParaRPr lang="en-US" altLang="zh-TW" sz="1800" dirty="0">
              <a:solidFill>
                <a:schemeClr val="tx1">
                  <a:lumMod val="75000"/>
                  <a:lumOff val="25000"/>
                </a:schemeClr>
              </a:solidFill>
              <a:latin typeface="+mn-ea"/>
            </a:endParaRPr>
          </a:p>
          <a:p>
            <a:pPr marL="617220" lvl="1" indent="-342900" defTabSz="457200">
              <a:spcBef>
                <a:spcPts val="1000"/>
              </a:spcBef>
              <a:buClr>
                <a:schemeClr val="accent1"/>
              </a:buClr>
              <a:buSzPct val="80000"/>
              <a:buFont typeface="Wingdings 3" charset="2"/>
              <a:buChar char=""/>
            </a:pPr>
            <a:r>
              <a:rPr lang="zh-TW" altLang="en-US" sz="1600" dirty="0">
                <a:solidFill>
                  <a:schemeClr val="tx1">
                    <a:lumMod val="75000"/>
                    <a:lumOff val="25000"/>
                  </a:schemeClr>
                </a:solidFill>
                <a:latin typeface="+mn-ea"/>
              </a:rPr>
              <a:t>第一節 結論</a:t>
            </a:r>
            <a:endParaRPr lang="en-US" altLang="zh-TW" sz="1600" dirty="0">
              <a:solidFill>
                <a:schemeClr val="tx1">
                  <a:lumMod val="75000"/>
                  <a:lumOff val="25000"/>
                </a:schemeClr>
              </a:solidFill>
              <a:latin typeface="+mn-ea"/>
            </a:endParaRPr>
          </a:p>
          <a:p>
            <a:pPr marL="617220" lvl="1" indent="-342900" defTabSz="457200">
              <a:spcBef>
                <a:spcPts val="1000"/>
              </a:spcBef>
              <a:buClr>
                <a:schemeClr val="accent1"/>
              </a:buClr>
              <a:buSzPct val="80000"/>
              <a:buFont typeface="Wingdings 3" charset="2"/>
              <a:buChar char=""/>
            </a:pPr>
            <a:r>
              <a:rPr lang="zh-TW" altLang="en-US" sz="1600" dirty="0">
                <a:solidFill>
                  <a:schemeClr val="tx1">
                    <a:lumMod val="75000"/>
                    <a:lumOff val="25000"/>
                  </a:schemeClr>
                </a:solidFill>
                <a:latin typeface="+mn-ea"/>
              </a:rPr>
              <a:t>第二節 建議</a:t>
            </a:r>
            <a:endParaRPr lang="en-US" altLang="zh-TW" sz="1600" dirty="0">
              <a:solidFill>
                <a:schemeClr val="tx1">
                  <a:lumMod val="75000"/>
                  <a:lumOff val="25000"/>
                </a:schemeClr>
              </a:solidFill>
              <a:latin typeface="+mn-ea"/>
            </a:endParaRPr>
          </a:p>
          <a:p>
            <a:pPr marL="617220" lvl="1" indent="-342900" defTabSz="457200">
              <a:spcBef>
                <a:spcPts val="1000"/>
              </a:spcBef>
              <a:buClr>
                <a:schemeClr val="accent1"/>
              </a:buClr>
              <a:buSzPct val="80000"/>
              <a:buFont typeface="Wingdings 3" charset="2"/>
              <a:buChar char=""/>
            </a:pPr>
            <a:r>
              <a:rPr lang="zh-TW" altLang="en-US" sz="1600" dirty="0">
                <a:solidFill>
                  <a:schemeClr val="tx1">
                    <a:lumMod val="75000"/>
                    <a:lumOff val="25000"/>
                  </a:schemeClr>
                </a:solidFill>
                <a:latin typeface="+mn-ea"/>
              </a:rPr>
              <a:t>第三節 未來展望</a:t>
            </a:r>
            <a:endParaRPr lang="en-US" altLang="zh-TW" sz="1600" dirty="0">
              <a:solidFill>
                <a:schemeClr val="tx1">
                  <a:lumMod val="75000"/>
                  <a:lumOff val="25000"/>
                </a:schemeClr>
              </a:solidFill>
              <a:latin typeface="+mn-ea"/>
            </a:endParaRPr>
          </a:p>
          <a:p>
            <a:pPr marL="617220" lvl="1" indent="-342900" defTabSz="457200">
              <a:spcBef>
                <a:spcPts val="1000"/>
              </a:spcBef>
              <a:buClr>
                <a:schemeClr val="accent1"/>
              </a:buClr>
              <a:buSzPct val="80000"/>
              <a:buFont typeface="Wingdings 3" charset="2"/>
              <a:buChar char=""/>
            </a:pPr>
            <a:endParaRPr lang="zh-TW" altLang="en-US" sz="1600" dirty="0">
              <a:solidFill>
                <a:schemeClr val="tx1">
                  <a:lumMod val="75000"/>
                  <a:lumOff val="25000"/>
                </a:schemeClr>
              </a:solidFill>
              <a:latin typeface="+mn-ea"/>
            </a:endParaRPr>
          </a:p>
        </p:txBody>
      </p:sp>
    </p:spTree>
    <p:extLst>
      <p:ext uri="{BB962C8B-B14F-4D97-AF65-F5344CB8AC3E}">
        <p14:creationId xmlns:p14="http://schemas.microsoft.com/office/powerpoint/2010/main" val="3506510058"/>
      </p:ext>
    </p:extLst>
  </p:cSld>
  <p:clrMapOvr>
    <a:masterClrMapping/>
  </p:clrMapOvr>
  <p:transition spd="slow">
    <p:push dir="u"/>
    <p:sndAc>
      <p:stSnd>
        <p:snd r:embed="rId2" name="click.wav"/>
      </p:stSnd>
    </p:sndAc>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34DB66D-930C-4DA1-B180-38BB8C559C66}"/>
              </a:ext>
            </a:extLst>
          </p:cNvPr>
          <p:cNvSpPr>
            <a:spLocks noGrp="1"/>
          </p:cNvSpPr>
          <p:nvPr>
            <p:ph type="title"/>
          </p:nvPr>
        </p:nvSpPr>
        <p:spPr/>
        <p:txBody>
          <a:bodyPr/>
          <a:lstStyle/>
          <a:p>
            <a:r>
              <a:rPr lang="zh-TW" altLang="en-US" dirty="0">
                <a:latin typeface="Times New Roman" panose="02020603050405020304" pitchFamily="18" charset="0"/>
              </a:rPr>
              <a:t>研究方法</a:t>
            </a:r>
            <a:r>
              <a:rPr lang="en-US" altLang="zh-TW" dirty="0">
                <a:latin typeface="Times New Roman" panose="02020603050405020304" pitchFamily="18" charset="0"/>
              </a:rPr>
              <a:t>-</a:t>
            </a:r>
            <a:r>
              <a:rPr lang="zh-TW" altLang="zh-TW" kern="100" dirty="0">
                <a:latin typeface="Times New Roman" panose="02020603050405020304" pitchFamily="18" charset="0"/>
                <a:cs typeface="Times New Roman" panose="02020603050405020304" pitchFamily="18" charset="0"/>
              </a:rPr>
              <a:t>研究對象及時間</a:t>
            </a:r>
            <a:endParaRPr lang="zh-TW" altLang="en-US" dirty="0">
              <a:latin typeface="Times New Roman" panose="02020603050405020304" pitchFamily="18" charset="0"/>
            </a:endParaRPr>
          </a:p>
        </p:txBody>
      </p:sp>
      <p:sp>
        <p:nvSpPr>
          <p:cNvPr id="3" name="內容版面配置區 2">
            <a:extLst>
              <a:ext uri="{FF2B5EF4-FFF2-40B4-BE49-F238E27FC236}">
                <a16:creationId xmlns:a16="http://schemas.microsoft.com/office/drawing/2014/main" id="{583AA600-D4A1-4C7D-A0BC-BEE910B2FA32}"/>
              </a:ext>
            </a:extLst>
          </p:cNvPr>
          <p:cNvSpPr>
            <a:spLocks noGrp="1"/>
          </p:cNvSpPr>
          <p:nvPr>
            <p:ph idx="1"/>
          </p:nvPr>
        </p:nvSpPr>
        <p:spPr/>
        <p:txBody>
          <a:bodyPr>
            <a:normAutofit/>
          </a:bodyPr>
          <a:lstStyle/>
          <a:p>
            <a:pPr indent="304800">
              <a:lnSpc>
                <a:spcPct val="150000"/>
              </a:lnSpc>
              <a:spcAft>
                <a:spcPts val="0"/>
              </a:spcAft>
            </a:pPr>
            <a:r>
              <a:rPr lang="zh-TW" altLang="zh-TW" sz="1400" kern="100" dirty="0">
                <a:latin typeface="Times New Roman" panose="02020603050405020304" pitchFamily="18" charset="0"/>
                <a:cs typeface="Times New Roman" panose="02020603050405020304" pitchFamily="18" charset="0"/>
              </a:rPr>
              <a:t>本研究的購物網站選擇</a:t>
            </a:r>
            <a:r>
              <a:rPr lang="en-US" altLang="zh-TW" sz="1400" kern="100" dirty="0">
                <a:latin typeface="Times New Roman" panose="02020603050405020304" pitchFamily="18" charset="0"/>
                <a:cs typeface="Times New Roman" panose="02020603050405020304" pitchFamily="18" charset="0"/>
              </a:rPr>
              <a:t>Yahoo</a:t>
            </a:r>
            <a:r>
              <a:rPr lang="zh-TW" altLang="en-US" sz="1400" kern="100" dirty="0">
                <a:latin typeface="Times New Roman" panose="02020603050405020304" pitchFamily="18" charset="0"/>
                <a:cs typeface="Times New Roman" panose="02020603050405020304" pitchFamily="18" charset="0"/>
              </a:rPr>
              <a:t>購物中心</a:t>
            </a:r>
            <a:r>
              <a:rPr lang="zh-TW" altLang="zh-TW" sz="1400" kern="100" dirty="0">
                <a:latin typeface="Times New Roman" panose="02020603050405020304" pitchFamily="18" charset="0"/>
                <a:cs typeface="Times New Roman" panose="02020603050405020304" pitchFamily="18" charset="0"/>
              </a:rPr>
              <a:t>及</a:t>
            </a:r>
            <a:r>
              <a:rPr lang="en-US" altLang="zh-TW" sz="1400" kern="100" dirty="0">
                <a:latin typeface="Times New Roman" panose="02020603050405020304" pitchFamily="18" charset="0"/>
                <a:cs typeface="Times New Roman" panose="02020603050405020304" pitchFamily="18" charset="0"/>
              </a:rPr>
              <a:t>Momo</a:t>
            </a:r>
            <a:r>
              <a:rPr lang="zh-TW" altLang="zh-TW" sz="1400" kern="100" dirty="0">
                <a:latin typeface="Times New Roman" panose="02020603050405020304" pitchFamily="18" charset="0"/>
                <a:cs typeface="Times New Roman" panose="02020603050405020304" pitchFamily="18" charset="0"/>
              </a:rPr>
              <a:t>購物網，因為此二種購物網站所販售模式為</a:t>
            </a:r>
            <a:r>
              <a:rPr lang="en-US" altLang="zh-TW" sz="1400" kern="100" dirty="0">
                <a:latin typeface="Times New Roman" panose="02020603050405020304" pitchFamily="18" charset="0"/>
                <a:cs typeface="Times New Roman" panose="02020603050405020304" pitchFamily="18" charset="0"/>
              </a:rPr>
              <a:t>B2C</a:t>
            </a:r>
            <a:r>
              <a:rPr lang="zh-TW" altLang="zh-TW" sz="1400" kern="100" dirty="0">
                <a:latin typeface="Times New Roman" panose="02020603050405020304" pitchFamily="18" charset="0"/>
                <a:cs typeface="Times New Roman" panose="02020603050405020304" pitchFamily="18" charset="0"/>
              </a:rPr>
              <a:t>，不會含有</a:t>
            </a:r>
            <a:r>
              <a:rPr lang="en-US" altLang="zh-TW" sz="1400" kern="100" dirty="0">
                <a:latin typeface="Times New Roman" panose="02020603050405020304" pitchFamily="18" charset="0"/>
                <a:cs typeface="Times New Roman" panose="02020603050405020304" pitchFamily="18" charset="0"/>
              </a:rPr>
              <a:t>C2C</a:t>
            </a:r>
            <a:r>
              <a:rPr lang="zh-TW" altLang="zh-TW" sz="1400" kern="100" dirty="0">
                <a:latin typeface="Times New Roman" panose="02020603050405020304" pitchFamily="18" charset="0"/>
                <a:cs typeface="Times New Roman" panose="02020603050405020304" pitchFamily="18" charset="0"/>
              </a:rPr>
              <a:t>之商品，因此商品皆為全新，且售價為市售價，而研究樣本選定為</a:t>
            </a:r>
            <a:r>
              <a:rPr lang="en-US" altLang="zh-TW" sz="1400" kern="100" dirty="0">
                <a:latin typeface="Times New Roman" panose="02020603050405020304" pitchFamily="18" charset="0"/>
                <a:cs typeface="Times New Roman" panose="02020603050405020304" pitchFamily="18" charset="0"/>
              </a:rPr>
              <a:t>G-SHOCK GA-110GB-1A</a:t>
            </a:r>
            <a:r>
              <a:rPr lang="zh-TW" altLang="zh-TW" sz="1400" kern="100" dirty="0">
                <a:latin typeface="Times New Roman" panose="02020603050405020304" pitchFamily="18" charset="0"/>
                <a:cs typeface="Times New Roman" panose="02020603050405020304" pitchFamily="18" charset="0"/>
              </a:rPr>
              <a:t>。</a:t>
            </a:r>
            <a:endParaRPr lang="zh-TW" altLang="zh-TW" sz="1400" kern="100" dirty="0">
              <a:latin typeface="Calibri" panose="020F0502020204030204" pitchFamily="34" charset="0"/>
              <a:ea typeface="新細明體" panose="02020500000000000000" pitchFamily="18" charset="-120"/>
              <a:cs typeface="Times New Roman" panose="02020603050405020304" pitchFamily="18" charset="0"/>
            </a:endParaRPr>
          </a:p>
          <a:p>
            <a:pPr indent="304800">
              <a:lnSpc>
                <a:spcPct val="150000"/>
              </a:lnSpc>
              <a:spcAft>
                <a:spcPts val="0"/>
              </a:spcAft>
            </a:pPr>
            <a:r>
              <a:rPr lang="zh-TW" altLang="zh-TW" sz="1400" kern="100" dirty="0">
                <a:latin typeface="Times New Roman" panose="02020603050405020304" pitchFamily="18" charset="0"/>
                <a:cs typeface="Times New Roman" panose="02020603050405020304" pitchFamily="18" charset="0"/>
              </a:rPr>
              <a:t>研究時間為</a:t>
            </a:r>
            <a:r>
              <a:rPr lang="en-US" altLang="zh-TW" sz="1400" kern="100" dirty="0">
                <a:latin typeface="Times New Roman" panose="02020603050405020304" pitchFamily="18" charset="0"/>
                <a:cs typeface="Times New Roman" panose="02020603050405020304" pitchFamily="18" charset="0"/>
              </a:rPr>
              <a:t>2020</a:t>
            </a:r>
            <a:r>
              <a:rPr lang="zh-TW" altLang="zh-TW" sz="1400" kern="100" dirty="0">
                <a:latin typeface="Times New Roman" panose="02020603050405020304" pitchFamily="18" charset="0"/>
                <a:cs typeface="Times New Roman" panose="02020603050405020304" pitchFamily="18" charset="0"/>
              </a:rPr>
              <a:t>年</a:t>
            </a:r>
            <a:r>
              <a:rPr lang="en-US" altLang="zh-TW" sz="1400" kern="100" dirty="0">
                <a:latin typeface="Times New Roman" panose="02020603050405020304" pitchFamily="18" charset="0"/>
                <a:cs typeface="Times New Roman" panose="02020603050405020304" pitchFamily="18" charset="0"/>
              </a:rPr>
              <a:t>11</a:t>
            </a:r>
            <a:r>
              <a:rPr lang="zh-TW" altLang="zh-TW" sz="1400" kern="100" dirty="0">
                <a:latin typeface="Times New Roman" panose="02020603050405020304" pitchFamily="18" charset="0"/>
                <a:cs typeface="Times New Roman" panose="02020603050405020304" pitchFamily="18" charset="0"/>
              </a:rPr>
              <a:t>月</a:t>
            </a:r>
            <a:r>
              <a:rPr lang="en-US" altLang="zh-TW" sz="1400" kern="100" dirty="0">
                <a:latin typeface="Times New Roman" panose="02020603050405020304" pitchFamily="18" charset="0"/>
                <a:cs typeface="Times New Roman" panose="02020603050405020304" pitchFamily="18" charset="0"/>
              </a:rPr>
              <a:t>27</a:t>
            </a:r>
            <a:r>
              <a:rPr lang="zh-TW" altLang="zh-TW" sz="1400" kern="100" dirty="0">
                <a:latin typeface="Times New Roman" panose="02020603050405020304" pitchFamily="18" charset="0"/>
                <a:cs typeface="Times New Roman" panose="02020603050405020304" pitchFamily="18" charset="0"/>
              </a:rPr>
              <a:t>日至</a:t>
            </a:r>
            <a:r>
              <a:rPr lang="en-US" altLang="zh-TW" sz="1400" kern="100" dirty="0">
                <a:latin typeface="Times New Roman" panose="02020603050405020304" pitchFamily="18" charset="0"/>
                <a:cs typeface="Times New Roman" panose="02020603050405020304" pitchFamily="18" charset="0"/>
              </a:rPr>
              <a:t>12</a:t>
            </a:r>
            <a:r>
              <a:rPr lang="zh-TW" altLang="zh-TW" sz="1400" kern="100" dirty="0">
                <a:latin typeface="Times New Roman" panose="02020603050405020304" pitchFamily="18" charset="0"/>
                <a:cs typeface="Times New Roman" panose="02020603050405020304" pitchFamily="18" charset="0"/>
              </a:rPr>
              <a:t>月</a:t>
            </a:r>
            <a:r>
              <a:rPr lang="en-US" altLang="zh-TW" sz="1400" kern="100" dirty="0">
                <a:latin typeface="Times New Roman" panose="02020603050405020304" pitchFamily="18" charset="0"/>
                <a:cs typeface="Times New Roman" panose="02020603050405020304" pitchFamily="18" charset="0"/>
              </a:rPr>
              <a:t>17</a:t>
            </a:r>
            <a:r>
              <a:rPr lang="zh-TW" altLang="zh-TW" sz="1400" kern="100" dirty="0">
                <a:latin typeface="Times New Roman" panose="02020603050405020304" pitchFamily="18" charset="0"/>
                <a:cs typeface="Times New Roman" panose="02020603050405020304" pitchFamily="18" charset="0"/>
              </a:rPr>
              <a:t>日，每日上午</a:t>
            </a:r>
            <a:r>
              <a:rPr lang="en-US" altLang="zh-TW" sz="1400" kern="100" dirty="0">
                <a:latin typeface="Times New Roman" panose="02020603050405020304" pitchFamily="18" charset="0"/>
                <a:cs typeface="Times New Roman" panose="02020603050405020304" pitchFamily="18" charset="0"/>
              </a:rPr>
              <a:t>10</a:t>
            </a:r>
            <a:r>
              <a:rPr lang="zh-TW" altLang="zh-TW" sz="1400" kern="100" dirty="0">
                <a:latin typeface="Times New Roman" panose="02020603050405020304" pitchFamily="18" charset="0"/>
                <a:cs typeface="Times New Roman" panose="02020603050405020304" pitchFamily="18" charset="0"/>
              </a:rPr>
              <a:t>點爬取樣本之價格，並輸出成</a:t>
            </a:r>
            <a:r>
              <a:rPr lang="en-US" altLang="zh-TW" sz="1400" kern="100" dirty="0">
                <a:latin typeface="Times New Roman" panose="02020603050405020304" pitchFamily="18" charset="0"/>
                <a:cs typeface="Times New Roman" panose="02020603050405020304" pitchFamily="18" charset="0"/>
              </a:rPr>
              <a:t>Json</a:t>
            </a:r>
            <a:r>
              <a:rPr lang="zh-TW" altLang="zh-TW" sz="1400" kern="100" dirty="0">
                <a:latin typeface="Times New Roman" panose="02020603050405020304" pitchFamily="18" charset="0"/>
                <a:cs typeface="Times New Roman" panose="02020603050405020304" pitchFamily="18" charset="0"/>
              </a:rPr>
              <a:t>檔，爬取資料會包含商品名稱、商品價格及商品網址。</a:t>
            </a:r>
            <a:r>
              <a:rPr lang="en-US" altLang="zh-TW" sz="1400" kern="100" dirty="0">
                <a:latin typeface="Times New Roman" panose="02020603050405020304" pitchFamily="18" charset="0"/>
                <a:cs typeface="Times New Roman" panose="02020603050405020304" pitchFamily="18" charset="0"/>
              </a:rPr>
              <a:t> </a:t>
            </a:r>
            <a:endParaRPr lang="zh-TW" altLang="zh-TW" sz="1400" kern="100" dirty="0">
              <a:latin typeface="Calibri" panose="020F0502020204030204" pitchFamily="34" charset="0"/>
              <a:ea typeface="新細明體" panose="02020500000000000000" pitchFamily="18" charset="-120"/>
              <a:cs typeface="Times New Roman" panose="02020603050405020304" pitchFamily="18" charset="0"/>
            </a:endParaRPr>
          </a:p>
          <a:p>
            <a:pPr>
              <a:lnSpc>
                <a:spcPct val="150000"/>
              </a:lnSpc>
              <a:spcAft>
                <a:spcPts val="0"/>
              </a:spcAft>
            </a:pPr>
            <a:r>
              <a:rPr lang="zh-TW" altLang="zh-TW" kern="100" dirty="0">
                <a:latin typeface="Times New Roman" panose="02020603050405020304" pitchFamily="18" charset="0"/>
                <a:cs typeface="Times New Roman" panose="02020603050405020304" pitchFamily="18" charset="0"/>
              </a:rPr>
              <a:t>第三節</a:t>
            </a:r>
            <a:r>
              <a:rPr lang="zh-TW" altLang="zh-TW" kern="100" dirty="0">
                <a:latin typeface="Calibri" panose="020F0502020204030204" pitchFamily="34" charset="0"/>
                <a:ea typeface="Times New Roman" panose="02020603050405020304" pitchFamily="18" charset="0"/>
                <a:cs typeface="Times New Roman" panose="02020603050405020304" pitchFamily="18" charset="0"/>
              </a:rPr>
              <a:t> </a:t>
            </a:r>
            <a:r>
              <a:rPr lang="zh-TW" altLang="zh-TW" kern="100" dirty="0">
                <a:latin typeface="Times New Roman" panose="02020603050405020304" pitchFamily="18" charset="0"/>
                <a:cs typeface="Times New Roman" panose="02020603050405020304" pitchFamily="18" charset="0"/>
              </a:rPr>
              <a:t>研究環境</a:t>
            </a:r>
            <a:endParaRPr lang="zh-TW" altLang="zh-TW" sz="1400" kern="100" dirty="0">
              <a:latin typeface="Calibri" panose="020F0502020204030204" pitchFamily="34" charset="0"/>
              <a:ea typeface="新細明體" panose="02020500000000000000" pitchFamily="18" charset="-120"/>
              <a:cs typeface="Times New Roman" panose="02020603050405020304" pitchFamily="18" charset="0"/>
            </a:endParaRPr>
          </a:p>
          <a:p>
            <a:r>
              <a:rPr lang="zh-TW" altLang="zh-TW" sz="1400" dirty="0">
                <a:latin typeface="Times New Roman" panose="02020603050405020304" pitchFamily="18" charset="0"/>
                <a:cs typeface="Times New Roman" panose="02020603050405020304" pitchFamily="18" charset="0"/>
              </a:rPr>
              <a:t>本研究使用</a:t>
            </a:r>
            <a:r>
              <a:rPr lang="en-US" altLang="zh-TW" sz="1400" dirty="0">
                <a:latin typeface="Times New Roman" panose="02020603050405020304" pitchFamily="18" charset="0"/>
              </a:rPr>
              <a:t>Python 3.8.6</a:t>
            </a:r>
            <a:r>
              <a:rPr lang="zh-TW" altLang="zh-TW" sz="1400" dirty="0">
                <a:latin typeface="Times New Roman" panose="02020603050405020304" pitchFamily="18" charset="0"/>
                <a:cs typeface="Times New Roman" panose="02020603050405020304" pitchFamily="18" charset="0"/>
              </a:rPr>
              <a:t>版本，解譯器使用</a:t>
            </a:r>
            <a:r>
              <a:rPr lang="en-US" altLang="zh-TW" sz="1400" dirty="0">
                <a:latin typeface="Times New Roman" panose="02020603050405020304" pitchFamily="18" charset="0"/>
              </a:rPr>
              <a:t>PyCharm 2020.2.3</a:t>
            </a:r>
            <a:r>
              <a:rPr lang="zh-TW" altLang="zh-TW" sz="1400" dirty="0">
                <a:latin typeface="Times New Roman" panose="02020603050405020304" pitchFamily="18" charset="0"/>
                <a:cs typeface="Times New Roman" panose="02020603050405020304" pitchFamily="18" charset="0"/>
              </a:rPr>
              <a:t>版本。</a:t>
            </a:r>
            <a:endParaRPr lang="zh-TW" altLang="en-US" sz="1400" dirty="0"/>
          </a:p>
        </p:txBody>
      </p:sp>
      <p:pic>
        <p:nvPicPr>
          <p:cNvPr id="5" name="圖片 4">
            <a:extLst>
              <a:ext uri="{FF2B5EF4-FFF2-40B4-BE49-F238E27FC236}">
                <a16:creationId xmlns:a16="http://schemas.microsoft.com/office/drawing/2014/main" id="{21193BCB-DEBE-469F-B070-8AE2E5E89DDF}"/>
              </a:ext>
            </a:extLst>
          </p:cNvPr>
          <p:cNvPicPr/>
          <p:nvPr/>
        </p:nvPicPr>
        <p:blipFill>
          <a:blip r:embed="rId3">
            <a:extLst>
              <a:ext uri="{28A0092B-C50C-407E-A947-70E740481C1C}">
                <a14:useLocalDpi xmlns:a14="http://schemas.microsoft.com/office/drawing/2010/main" val="0"/>
              </a:ext>
            </a:extLst>
          </a:blip>
          <a:stretch>
            <a:fillRect/>
          </a:stretch>
        </p:blipFill>
        <p:spPr>
          <a:xfrm>
            <a:off x="6600849" y="4178426"/>
            <a:ext cx="2094230" cy="495300"/>
          </a:xfrm>
          <a:prstGeom prst="rect">
            <a:avLst/>
          </a:prstGeom>
        </p:spPr>
      </p:pic>
      <p:pic>
        <p:nvPicPr>
          <p:cNvPr id="6" name="圖片 5">
            <a:extLst>
              <a:ext uri="{FF2B5EF4-FFF2-40B4-BE49-F238E27FC236}">
                <a16:creationId xmlns:a16="http://schemas.microsoft.com/office/drawing/2014/main" id="{6CD89A18-9308-4927-9811-E2976F86C826}"/>
              </a:ext>
            </a:extLst>
          </p:cNvPr>
          <p:cNvPicPr/>
          <p:nvPr/>
        </p:nvPicPr>
        <p:blipFill>
          <a:blip r:embed="rId4">
            <a:extLst>
              <a:ext uri="{28A0092B-C50C-407E-A947-70E740481C1C}">
                <a14:useLocalDpi xmlns:a14="http://schemas.microsoft.com/office/drawing/2010/main" val="0"/>
              </a:ext>
            </a:extLst>
          </a:blip>
          <a:stretch>
            <a:fillRect/>
          </a:stretch>
        </p:blipFill>
        <p:spPr>
          <a:xfrm>
            <a:off x="6600849" y="4808600"/>
            <a:ext cx="2753360" cy="1228725"/>
          </a:xfrm>
          <a:prstGeom prst="rect">
            <a:avLst/>
          </a:prstGeom>
        </p:spPr>
      </p:pic>
    </p:spTree>
    <p:extLst>
      <p:ext uri="{BB962C8B-B14F-4D97-AF65-F5344CB8AC3E}">
        <p14:creationId xmlns:p14="http://schemas.microsoft.com/office/powerpoint/2010/main" val="2982333618"/>
      </p:ext>
    </p:extLst>
  </p:cSld>
  <p:clrMapOvr>
    <a:masterClrMapping/>
  </p:clrMapOvr>
  <p:transition spd="slow">
    <p:push dir="u"/>
    <p:sndAc>
      <p:stSnd>
        <p:snd r:embed="rId2" name="click.wav"/>
      </p:stSnd>
    </p:sndAc>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34DB66D-930C-4DA1-B180-38BB8C559C66}"/>
              </a:ext>
            </a:extLst>
          </p:cNvPr>
          <p:cNvSpPr>
            <a:spLocks noGrp="1"/>
          </p:cNvSpPr>
          <p:nvPr>
            <p:ph type="title"/>
          </p:nvPr>
        </p:nvSpPr>
        <p:spPr/>
        <p:txBody>
          <a:bodyPr/>
          <a:lstStyle/>
          <a:p>
            <a:r>
              <a:rPr lang="zh-TW" altLang="en-US" dirty="0">
                <a:latin typeface="Times New Roman" panose="02020603050405020304" pitchFamily="18" charset="0"/>
              </a:rPr>
              <a:t>研究方法</a:t>
            </a:r>
            <a:r>
              <a:rPr lang="en-US" altLang="zh-TW" dirty="0">
                <a:latin typeface="Times New Roman" panose="02020603050405020304" pitchFamily="18" charset="0"/>
              </a:rPr>
              <a:t>-</a:t>
            </a:r>
            <a:r>
              <a:rPr lang="zh-TW" altLang="zh-TW" dirty="0">
                <a:latin typeface="Times New Roman" panose="02020603050405020304" pitchFamily="18" charset="0"/>
                <a:ea typeface="標楷體" panose="03000509000000000000" pitchFamily="65" charset="-120"/>
                <a:cs typeface="Times New Roman" panose="02020603050405020304" pitchFamily="18" charset="0"/>
              </a:rPr>
              <a:t>分析網頁架構</a:t>
            </a:r>
            <a:endParaRPr lang="zh-TW" altLang="en-US" dirty="0">
              <a:latin typeface="Times New Roman" panose="02020603050405020304" pitchFamily="18" charset="0"/>
            </a:endParaRPr>
          </a:p>
        </p:txBody>
      </p:sp>
      <p:sp>
        <p:nvSpPr>
          <p:cNvPr id="3" name="內容版面配置區 2">
            <a:extLst>
              <a:ext uri="{FF2B5EF4-FFF2-40B4-BE49-F238E27FC236}">
                <a16:creationId xmlns:a16="http://schemas.microsoft.com/office/drawing/2014/main" id="{583AA600-D4A1-4C7D-A0BC-BEE910B2FA32}"/>
              </a:ext>
            </a:extLst>
          </p:cNvPr>
          <p:cNvSpPr>
            <a:spLocks noGrp="1"/>
          </p:cNvSpPr>
          <p:nvPr>
            <p:ph idx="1"/>
          </p:nvPr>
        </p:nvSpPr>
        <p:spPr>
          <a:xfrm>
            <a:off x="1069848" y="2121408"/>
            <a:ext cx="4500442" cy="4050792"/>
          </a:xfrm>
        </p:spPr>
        <p:txBody>
          <a:bodyPr>
            <a:normAutofit/>
          </a:bodyPr>
          <a:lstStyle/>
          <a:p>
            <a:pPr>
              <a:lnSpc>
                <a:spcPct val="150000"/>
              </a:lnSpc>
              <a:spcAft>
                <a:spcPts val="0"/>
              </a:spcAft>
            </a:pPr>
            <a:r>
              <a:rPr lang="zh-TW" altLang="zh-TW" sz="1400" dirty="0">
                <a:latin typeface="Times New Roman" panose="02020603050405020304" pitchFamily="18" charset="0"/>
                <a:cs typeface="Times New Roman" panose="02020603050405020304" pitchFamily="18" charset="0"/>
              </a:rPr>
              <a:t>首先是分析</a:t>
            </a:r>
            <a:r>
              <a:rPr lang="en-US" altLang="zh-TW" sz="1400" dirty="0">
                <a:latin typeface="Times New Roman" panose="02020603050405020304" pitchFamily="18" charset="0"/>
              </a:rPr>
              <a:t>Momo</a:t>
            </a:r>
            <a:r>
              <a:rPr lang="zh-TW" altLang="zh-TW" sz="1400" dirty="0">
                <a:latin typeface="Times New Roman" panose="02020603050405020304" pitchFamily="18" charset="0"/>
                <a:cs typeface="Times New Roman" panose="02020603050405020304" pitchFamily="18" charset="0"/>
              </a:rPr>
              <a:t>的網頁架構，可以發現每個商品都包在</a:t>
            </a:r>
            <a:r>
              <a:rPr lang="en-US" altLang="zh-TW" sz="1400" dirty="0">
                <a:latin typeface="Times New Roman" panose="02020603050405020304" pitchFamily="18" charset="0"/>
              </a:rPr>
              <a:t>class</a:t>
            </a:r>
            <a:r>
              <a:rPr lang="zh-TW" altLang="zh-TW" sz="1400" dirty="0">
                <a:latin typeface="Times New Roman" panose="02020603050405020304" pitchFamily="18" charset="0"/>
                <a:cs typeface="Times New Roman" panose="02020603050405020304" pitchFamily="18" charset="0"/>
              </a:rPr>
              <a:t>為</a:t>
            </a:r>
            <a:r>
              <a:rPr lang="en-US" altLang="zh-TW" sz="1400" dirty="0" err="1">
                <a:latin typeface="Times New Roman" panose="02020603050405020304" pitchFamily="18" charset="0"/>
              </a:rPr>
              <a:t>goodsItemLi</a:t>
            </a:r>
            <a:r>
              <a:rPr lang="zh-TW" altLang="zh-TW" sz="1400" dirty="0">
                <a:latin typeface="Times New Roman" panose="02020603050405020304" pitchFamily="18" charset="0"/>
                <a:cs typeface="Times New Roman" panose="02020603050405020304" pitchFamily="18" charset="0"/>
              </a:rPr>
              <a:t>的</a:t>
            </a:r>
            <a:r>
              <a:rPr lang="en-US" altLang="zh-TW" sz="1400" dirty="0">
                <a:latin typeface="Times New Roman" panose="02020603050405020304" pitchFamily="18" charset="0"/>
              </a:rPr>
              <a:t>li</a:t>
            </a:r>
            <a:r>
              <a:rPr lang="zh-TW" altLang="zh-TW" sz="1400" dirty="0">
                <a:latin typeface="Times New Roman" panose="02020603050405020304" pitchFamily="18" charset="0"/>
                <a:cs typeface="Times New Roman" panose="02020603050405020304" pitchFamily="18" charset="0"/>
              </a:rPr>
              <a:t>區塊裡面，而商品名稱在</a:t>
            </a:r>
            <a:r>
              <a:rPr lang="en-US" altLang="zh-TW" sz="1400" dirty="0">
                <a:latin typeface="Times New Roman" panose="02020603050405020304" pitchFamily="18" charset="0"/>
              </a:rPr>
              <a:t>h3</a:t>
            </a:r>
            <a:r>
              <a:rPr lang="zh-TW" altLang="zh-TW" sz="1400" dirty="0">
                <a:latin typeface="Times New Roman" panose="02020603050405020304" pitchFamily="18" charset="0"/>
                <a:cs typeface="Times New Roman" panose="02020603050405020304" pitchFamily="18" charset="0"/>
              </a:rPr>
              <a:t>這個</a:t>
            </a:r>
            <a:r>
              <a:rPr lang="en-US" altLang="zh-TW" sz="1400" dirty="0">
                <a:latin typeface="Times New Roman" panose="02020603050405020304" pitchFamily="18" charset="0"/>
              </a:rPr>
              <a:t>tag</a:t>
            </a:r>
            <a:r>
              <a:rPr lang="zh-TW" altLang="zh-TW" sz="1400" dirty="0">
                <a:latin typeface="Times New Roman" panose="02020603050405020304" pitchFamily="18" charset="0"/>
                <a:cs typeface="Times New Roman" panose="02020603050405020304" pitchFamily="18" charset="0"/>
              </a:rPr>
              <a:t>裡面的</a:t>
            </a:r>
            <a:r>
              <a:rPr lang="zh-TW" altLang="en-US" sz="1400" dirty="0">
                <a:latin typeface="Times New Roman" panose="02020603050405020304" pitchFamily="18" charset="0"/>
                <a:cs typeface="Times New Roman" panose="02020603050405020304" pitchFamily="18" charset="0"/>
              </a:rPr>
              <a:t>文字</a:t>
            </a:r>
            <a:r>
              <a:rPr lang="en-US" altLang="zh-TW" sz="1400" dirty="0">
                <a:latin typeface="Times New Roman" panose="02020603050405020304" pitchFamily="18" charset="0"/>
                <a:cs typeface="Times New Roman" panose="02020603050405020304" pitchFamily="18" charset="0"/>
              </a:rPr>
              <a:t>(</a:t>
            </a:r>
            <a:r>
              <a:rPr lang="en-US" altLang="zh-TW" sz="1400" dirty="0">
                <a:latin typeface="Times New Roman" panose="02020603050405020304" pitchFamily="18" charset="0"/>
              </a:rPr>
              <a:t>text)</a:t>
            </a:r>
            <a:r>
              <a:rPr lang="zh-TW" altLang="zh-TW" sz="1400" dirty="0">
                <a:latin typeface="Times New Roman" panose="02020603050405020304" pitchFamily="18" charset="0"/>
                <a:cs typeface="Times New Roman" panose="02020603050405020304" pitchFamily="18" charset="0"/>
              </a:rPr>
              <a:t>，商品價格在</a:t>
            </a:r>
            <a:r>
              <a:rPr lang="en-US" altLang="zh-TW" sz="1400" dirty="0">
                <a:latin typeface="Times New Roman" panose="02020603050405020304" pitchFamily="18" charset="0"/>
              </a:rPr>
              <a:t>class</a:t>
            </a:r>
            <a:r>
              <a:rPr lang="zh-TW" altLang="zh-TW" sz="1400" dirty="0">
                <a:latin typeface="Times New Roman" panose="02020603050405020304" pitchFamily="18" charset="0"/>
                <a:cs typeface="Times New Roman" panose="02020603050405020304" pitchFamily="18" charset="0"/>
              </a:rPr>
              <a:t>為</a:t>
            </a:r>
            <a:r>
              <a:rPr lang="en-US" altLang="zh-TW" sz="1400" dirty="0">
                <a:latin typeface="Times New Roman" panose="02020603050405020304" pitchFamily="18" charset="0"/>
              </a:rPr>
              <a:t>price</a:t>
            </a:r>
            <a:r>
              <a:rPr lang="zh-TW" altLang="zh-TW" sz="1400" dirty="0">
                <a:latin typeface="Times New Roman" panose="02020603050405020304" pitchFamily="18" charset="0"/>
                <a:cs typeface="Times New Roman" panose="02020603050405020304" pitchFamily="18" charset="0"/>
              </a:rPr>
              <a:t>的</a:t>
            </a:r>
            <a:r>
              <a:rPr lang="en-US" altLang="zh-TW" sz="1400" dirty="0">
                <a:latin typeface="Times New Roman" panose="02020603050405020304" pitchFamily="18" charset="0"/>
              </a:rPr>
              <a:t>b</a:t>
            </a:r>
            <a:r>
              <a:rPr lang="zh-TW" altLang="zh-TW" sz="1400" dirty="0">
                <a:latin typeface="Times New Roman" panose="02020603050405020304" pitchFamily="18" charset="0"/>
                <a:cs typeface="Times New Roman" panose="02020603050405020304" pitchFamily="18" charset="0"/>
              </a:rPr>
              <a:t>區塊裡面，而網址均為</a:t>
            </a:r>
            <a:r>
              <a:rPr lang="en-US" altLang="zh-TW" sz="1400" dirty="0">
                <a:latin typeface="Times New Roman" panose="02020603050405020304" pitchFamily="18" charset="0"/>
              </a:rPr>
              <a:t>’</a:t>
            </a:r>
            <a:r>
              <a:rPr lang="en-US" altLang="zh-TW" sz="1400" u="sng" dirty="0">
                <a:solidFill>
                  <a:srgbClr val="0000FF"/>
                </a:solidFill>
                <a:latin typeface="Times New Roman" panose="02020603050405020304" pitchFamily="18" charset="0"/>
                <a:hlinkClick r:id="rId3">
                  <a:extLst>
                    <a:ext uri="{A12FA001-AC4F-418D-AE19-62706E023703}">
                      <ahyp:hlinkClr xmlns:ahyp="http://schemas.microsoft.com/office/drawing/2018/hyperlinkcolor" val="tx"/>
                    </a:ext>
                  </a:extLst>
                </a:hlinkClick>
              </a:rPr>
              <a:t>http://m.momoshop.com.tw</a:t>
            </a:r>
            <a:r>
              <a:rPr lang="en-US" altLang="zh-TW" sz="1400" dirty="0">
                <a:latin typeface="Times New Roman" panose="02020603050405020304" pitchFamily="18" charset="0"/>
              </a:rPr>
              <a:t>’</a:t>
            </a:r>
            <a:r>
              <a:rPr lang="zh-TW" altLang="zh-TW" sz="1400" dirty="0">
                <a:latin typeface="Times New Roman" panose="02020603050405020304" pitchFamily="18" charset="0"/>
                <a:cs typeface="Times New Roman" panose="02020603050405020304" pitchFamily="18" charset="0"/>
              </a:rPr>
              <a:t>加上</a:t>
            </a:r>
            <a:r>
              <a:rPr lang="en-US" altLang="zh-TW" sz="1400" dirty="0">
                <a:latin typeface="Times New Roman" panose="02020603050405020304" pitchFamily="18" charset="0"/>
              </a:rPr>
              <a:t>a</a:t>
            </a:r>
            <a:r>
              <a:rPr lang="zh-TW" altLang="zh-TW" sz="1400" dirty="0">
                <a:latin typeface="Times New Roman" panose="02020603050405020304" pitchFamily="18" charset="0"/>
                <a:cs typeface="Times New Roman" panose="02020603050405020304" pitchFamily="18" charset="0"/>
              </a:rPr>
              <a:t>區塊的</a:t>
            </a:r>
            <a:r>
              <a:rPr lang="en-US" altLang="zh-TW" sz="1400" dirty="0" err="1">
                <a:latin typeface="Times New Roman" panose="02020603050405020304" pitchFamily="18" charset="0"/>
              </a:rPr>
              <a:t>herf</a:t>
            </a:r>
            <a:r>
              <a:rPr lang="zh-TW" altLang="zh-TW" sz="1400" dirty="0">
                <a:latin typeface="Times New Roman" panose="02020603050405020304" pitchFamily="18" charset="0"/>
                <a:cs typeface="Times New Roman" panose="02020603050405020304" pitchFamily="18" charset="0"/>
              </a:rPr>
              <a:t>。</a:t>
            </a:r>
            <a:endParaRPr lang="zh-TW" altLang="en-US" sz="1400" dirty="0"/>
          </a:p>
        </p:txBody>
      </p:sp>
      <p:pic>
        <p:nvPicPr>
          <p:cNvPr id="7" name="圖片 6">
            <a:extLst>
              <a:ext uri="{FF2B5EF4-FFF2-40B4-BE49-F238E27FC236}">
                <a16:creationId xmlns:a16="http://schemas.microsoft.com/office/drawing/2014/main" id="{C558BCE3-E824-4F1E-8849-936589653D85}"/>
              </a:ext>
            </a:extLst>
          </p:cNvPr>
          <p:cNvPicPr/>
          <p:nvPr/>
        </p:nvPicPr>
        <p:blipFill>
          <a:blip r:embed="rId4">
            <a:extLst>
              <a:ext uri="{28A0092B-C50C-407E-A947-70E740481C1C}">
                <a14:useLocalDpi xmlns:a14="http://schemas.microsoft.com/office/drawing/2010/main" val="0"/>
              </a:ext>
            </a:extLst>
          </a:blip>
          <a:stretch>
            <a:fillRect/>
          </a:stretch>
        </p:blipFill>
        <p:spPr>
          <a:xfrm>
            <a:off x="6000707" y="1849737"/>
            <a:ext cx="5492209" cy="4400061"/>
          </a:xfrm>
          <a:prstGeom prst="rect">
            <a:avLst/>
          </a:prstGeom>
          <a:ln>
            <a:solidFill>
              <a:schemeClr val="tx1"/>
            </a:solidFill>
          </a:ln>
        </p:spPr>
      </p:pic>
    </p:spTree>
    <p:extLst>
      <p:ext uri="{BB962C8B-B14F-4D97-AF65-F5344CB8AC3E}">
        <p14:creationId xmlns:p14="http://schemas.microsoft.com/office/powerpoint/2010/main" val="2716535309"/>
      </p:ext>
    </p:extLst>
  </p:cSld>
  <p:clrMapOvr>
    <a:masterClrMapping/>
  </p:clrMapOvr>
  <p:transition spd="slow">
    <p:push dir="u"/>
    <p:sndAc>
      <p:stSnd>
        <p:snd r:embed="rId2" name="click.wav"/>
      </p:stSnd>
    </p:sndAc>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34DB66D-930C-4DA1-B180-38BB8C559C66}"/>
              </a:ext>
            </a:extLst>
          </p:cNvPr>
          <p:cNvSpPr>
            <a:spLocks noGrp="1"/>
          </p:cNvSpPr>
          <p:nvPr>
            <p:ph type="title"/>
          </p:nvPr>
        </p:nvSpPr>
        <p:spPr/>
        <p:txBody>
          <a:bodyPr/>
          <a:lstStyle/>
          <a:p>
            <a:r>
              <a:rPr lang="zh-TW" altLang="en-US" dirty="0">
                <a:latin typeface="Times New Roman" panose="02020603050405020304" pitchFamily="18" charset="0"/>
              </a:rPr>
              <a:t>研究方法</a:t>
            </a:r>
            <a:r>
              <a:rPr lang="en-US" altLang="zh-TW" dirty="0">
                <a:latin typeface="Times New Roman" panose="02020603050405020304" pitchFamily="18" charset="0"/>
              </a:rPr>
              <a:t>-</a:t>
            </a:r>
            <a:r>
              <a:rPr lang="zh-TW" altLang="zh-TW" dirty="0">
                <a:latin typeface="Times New Roman" panose="02020603050405020304" pitchFamily="18" charset="0"/>
                <a:ea typeface="標楷體" panose="03000509000000000000" pitchFamily="65" charset="-120"/>
                <a:cs typeface="Times New Roman" panose="02020603050405020304" pitchFamily="18" charset="0"/>
              </a:rPr>
              <a:t>分析網頁架構</a:t>
            </a:r>
            <a:endParaRPr lang="zh-TW" altLang="en-US" dirty="0">
              <a:latin typeface="Times New Roman" panose="02020603050405020304" pitchFamily="18" charset="0"/>
            </a:endParaRPr>
          </a:p>
        </p:txBody>
      </p:sp>
      <p:sp>
        <p:nvSpPr>
          <p:cNvPr id="3" name="內容版面配置區 2">
            <a:extLst>
              <a:ext uri="{FF2B5EF4-FFF2-40B4-BE49-F238E27FC236}">
                <a16:creationId xmlns:a16="http://schemas.microsoft.com/office/drawing/2014/main" id="{583AA600-D4A1-4C7D-A0BC-BEE910B2FA32}"/>
              </a:ext>
            </a:extLst>
          </p:cNvPr>
          <p:cNvSpPr>
            <a:spLocks noGrp="1"/>
          </p:cNvSpPr>
          <p:nvPr>
            <p:ph idx="1"/>
          </p:nvPr>
        </p:nvSpPr>
        <p:spPr>
          <a:xfrm>
            <a:off x="1069847" y="2121408"/>
            <a:ext cx="10058399" cy="1307592"/>
          </a:xfrm>
        </p:spPr>
        <p:txBody>
          <a:bodyPr>
            <a:normAutofit/>
          </a:bodyPr>
          <a:lstStyle/>
          <a:p>
            <a:pPr>
              <a:lnSpc>
                <a:spcPct val="150000"/>
              </a:lnSpc>
              <a:spcAft>
                <a:spcPts val="0"/>
              </a:spcAft>
            </a:pPr>
            <a:r>
              <a:rPr lang="zh-TW" altLang="zh-TW" sz="1400" dirty="0">
                <a:latin typeface="Times New Roman" panose="02020603050405020304" pitchFamily="18" charset="0"/>
                <a:cs typeface="Times New Roman" panose="02020603050405020304" pitchFamily="18" charset="0"/>
              </a:rPr>
              <a:t>再來是</a:t>
            </a:r>
            <a:r>
              <a:rPr lang="en-US" altLang="zh-TW" sz="1400" dirty="0">
                <a:latin typeface="Times New Roman" panose="02020603050405020304" pitchFamily="18" charset="0"/>
              </a:rPr>
              <a:t>Yahoo</a:t>
            </a:r>
            <a:r>
              <a:rPr lang="zh-TW" altLang="zh-TW" sz="1400" dirty="0">
                <a:latin typeface="Times New Roman" panose="02020603050405020304" pitchFamily="18" charset="0"/>
                <a:cs typeface="Times New Roman" panose="02020603050405020304" pitchFamily="18" charset="0"/>
              </a:rPr>
              <a:t>購物中心的網頁架構，可以發現每個商品都包在</a:t>
            </a:r>
            <a:r>
              <a:rPr lang="en-US" altLang="zh-TW" sz="1400" dirty="0">
                <a:latin typeface="Times New Roman" panose="02020603050405020304" pitchFamily="18" charset="0"/>
              </a:rPr>
              <a:t>class</a:t>
            </a:r>
            <a:r>
              <a:rPr lang="zh-TW" altLang="zh-TW" sz="1400" dirty="0">
                <a:latin typeface="Times New Roman" panose="02020603050405020304" pitchFamily="18" charset="0"/>
                <a:cs typeface="Times New Roman" panose="02020603050405020304" pitchFamily="18" charset="0"/>
              </a:rPr>
              <a:t>為</a:t>
            </a:r>
            <a:r>
              <a:rPr lang="en-US" altLang="zh-TW" sz="1400" dirty="0">
                <a:latin typeface="Times New Roman" panose="02020603050405020304" pitchFamily="18" charset="0"/>
              </a:rPr>
              <a:t>BaseGridItem__grid___2wuJ7 BaseGridItem__multipleImage___37M7b</a:t>
            </a:r>
            <a:r>
              <a:rPr lang="zh-TW" altLang="zh-TW" sz="1400" dirty="0">
                <a:latin typeface="Times New Roman" panose="02020603050405020304" pitchFamily="18" charset="0"/>
                <a:cs typeface="Times New Roman" panose="02020603050405020304" pitchFamily="18" charset="0"/>
              </a:rPr>
              <a:t>，</a:t>
            </a:r>
            <a:r>
              <a:rPr lang="zh-TW" altLang="en-US" sz="1400" dirty="0">
                <a:latin typeface="Times New Roman" panose="02020603050405020304" pitchFamily="18" charset="0"/>
                <a:cs typeface="Times New Roman" panose="02020603050405020304" pitchFamily="18" charset="0"/>
              </a:rPr>
              <a:t>標籤</a:t>
            </a:r>
            <a:r>
              <a:rPr lang="en-US" altLang="zh-TW" sz="1400" dirty="0">
                <a:latin typeface="Times New Roman" panose="02020603050405020304" pitchFamily="18" charset="0"/>
                <a:cs typeface="Times New Roman" panose="02020603050405020304" pitchFamily="18" charset="0"/>
              </a:rPr>
              <a:t>(</a:t>
            </a:r>
            <a:r>
              <a:rPr lang="en-US" altLang="zh-TW" sz="1400" dirty="0">
                <a:latin typeface="Times New Roman" panose="02020603050405020304" pitchFamily="18" charset="0"/>
              </a:rPr>
              <a:t>tag)</a:t>
            </a:r>
            <a:r>
              <a:rPr lang="zh-TW" altLang="zh-TW" sz="1400" dirty="0">
                <a:latin typeface="Times New Roman" panose="02020603050405020304" pitchFamily="18" charset="0"/>
                <a:cs typeface="Times New Roman" panose="02020603050405020304" pitchFamily="18" charset="0"/>
              </a:rPr>
              <a:t>為</a:t>
            </a:r>
            <a:r>
              <a:rPr lang="en-US" altLang="zh-TW" sz="1400" dirty="0">
                <a:latin typeface="Times New Roman" panose="02020603050405020304" pitchFamily="18" charset="0"/>
              </a:rPr>
              <a:t>li</a:t>
            </a:r>
            <a:r>
              <a:rPr lang="zh-TW" altLang="zh-TW" sz="1400" dirty="0">
                <a:latin typeface="Times New Roman" panose="02020603050405020304" pitchFamily="18" charset="0"/>
                <a:cs typeface="Times New Roman" panose="02020603050405020304" pitchFamily="18" charset="0"/>
              </a:rPr>
              <a:t>的區塊，商品名稱在</a:t>
            </a:r>
            <a:r>
              <a:rPr lang="en-US" altLang="zh-TW" sz="1400" dirty="0" err="1">
                <a:latin typeface="Times New Roman" panose="02020603050405020304" pitchFamily="18" charset="0"/>
              </a:rPr>
              <a:t>claas</a:t>
            </a:r>
            <a:r>
              <a:rPr lang="zh-TW" altLang="zh-TW" sz="1400" dirty="0">
                <a:latin typeface="Times New Roman" panose="02020603050405020304" pitchFamily="18" charset="0"/>
                <a:cs typeface="Times New Roman" panose="02020603050405020304" pitchFamily="18" charset="0"/>
              </a:rPr>
              <a:t>為</a:t>
            </a:r>
            <a:r>
              <a:rPr lang="en-US" altLang="zh-TW" sz="1400" dirty="0">
                <a:latin typeface="Times New Roman" panose="02020603050405020304" pitchFamily="18" charset="0"/>
              </a:rPr>
              <a:t>BaseGridItem__title___2Hwui</a:t>
            </a:r>
            <a:r>
              <a:rPr lang="zh-TW" altLang="zh-TW" sz="1400" dirty="0">
                <a:latin typeface="Times New Roman" panose="02020603050405020304" pitchFamily="18" charset="0"/>
                <a:cs typeface="Times New Roman" panose="02020603050405020304" pitchFamily="18" charset="0"/>
              </a:rPr>
              <a:t>，</a:t>
            </a:r>
            <a:r>
              <a:rPr lang="zh-TW" altLang="en-US" sz="1400" dirty="0">
                <a:latin typeface="Times New Roman" panose="02020603050405020304" pitchFamily="18" charset="0"/>
                <a:cs typeface="Times New Roman" panose="02020603050405020304" pitchFamily="18" charset="0"/>
              </a:rPr>
              <a:t>標籤</a:t>
            </a:r>
            <a:r>
              <a:rPr lang="en-US" altLang="zh-TW" sz="1400" dirty="0">
                <a:latin typeface="Times New Roman" panose="02020603050405020304" pitchFamily="18" charset="0"/>
                <a:cs typeface="Times New Roman" panose="02020603050405020304" pitchFamily="18" charset="0"/>
              </a:rPr>
              <a:t>(</a:t>
            </a:r>
            <a:r>
              <a:rPr lang="en-US" altLang="zh-TW" sz="1400" dirty="0">
                <a:latin typeface="Times New Roman" panose="02020603050405020304" pitchFamily="18" charset="0"/>
              </a:rPr>
              <a:t>tag)</a:t>
            </a:r>
            <a:r>
              <a:rPr lang="zh-TW" altLang="zh-TW" sz="1400" dirty="0">
                <a:latin typeface="Times New Roman" panose="02020603050405020304" pitchFamily="18" charset="0"/>
                <a:cs typeface="Times New Roman" panose="02020603050405020304" pitchFamily="18" charset="0"/>
              </a:rPr>
              <a:t>為</a:t>
            </a:r>
            <a:r>
              <a:rPr lang="zh-TW" altLang="zh-TW" sz="1400" dirty="0">
                <a:ea typeface="Times New Roman" panose="02020603050405020304" pitchFamily="18" charset="0"/>
              </a:rPr>
              <a:t> </a:t>
            </a:r>
            <a:r>
              <a:rPr lang="en-US" altLang="zh-TW" sz="1400" dirty="0">
                <a:ea typeface="Times New Roman" panose="02020603050405020304" pitchFamily="18" charset="0"/>
              </a:rPr>
              <a:t>span</a:t>
            </a:r>
            <a:r>
              <a:rPr lang="zh-TW" altLang="zh-TW" sz="1400" dirty="0">
                <a:latin typeface="Times New Roman" panose="02020603050405020304" pitchFamily="18" charset="0"/>
                <a:cs typeface="Times New Roman" panose="02020603050405020304" pitchFamily="18" charset="0"/>
              </a:rPr>
              <a:t>區塊，商品價格在</a:t>
            </a:r>
            <a:r>
              <a:rPr lang="en-US" altLang="zh-TW" sz="1400" dirty="0" err="1">
                <a:latin typeface="Times New Roman" panose="02020603050405020304" pitchFamily="18" charset="0"/>
              </a:rPr>
              <a:t>em</a:t>
            </a:r>
            <a:r>
              <a:rPr lang="zh-TW" altLang="zh-TW" sz="1400" dirty="0">
                <a:latin typeface="Times New Roman" panose="02020603050405020304" pitchFamily="18" charset="0"/>
                <a:cs typeface="Times New Roman" panose="02020603050405020304" pitchFamily="18" charset="0"/>
              </a:rPr>
              <a:t>這個</a:t>
            </a:r>
            <a:r>
              <a:rPr lang="zh-TW" altLang="en-US" sz="1400" dirty="0">
                <a:latin typeface="Times New Roman" panose="02020603050405020304" pitchFamily="18" charset="0"/>
                <a:cs typeface="Times New Roman" panose="02020603050405020304" pitchFamily="18" charset="0"/>
              </a:rPr>
              <a:t>標籤</a:t>
            </a:r>
            <a:r>
              <a:rPr lang="en-US" altLang="zh-TW" sz="1400" dirty="0">
                <a:latin typeface="Times New Roman" panose="02020603050405020304" pitchFamily="18" charset="0"/>
                <a:cs typeface="Times New Roman" panose="02020603050405020304" pitchFamily="18" charset="0"/>
              </a:rPr>
              <a:t>(</a:t>
            </a:r>
            <a:r>
              <a:rPr lang="en-US" altLang="zh-TW" sz="1400" dirty="0">
                <a:latin typeface="Times New Roman" panose="02020603050405020304" pitchFamily="18" charset="0"/>
              </a:rPr>
              <a:t>tag)</a:t>
            </a:r>
            <a:r>
              <a:rPr lang="zh-TW" altLang="zh-TW" sz="1400" dirty="0">
                <a:latin typeface="Times New Roman" panose="02020603050405020304" pitchFamily="18" charset="0"/>
                <a:cs typeface="Times New Roman" panose="02020603050405020304" pitchFamily="18" charset="0"/>
              </a:rPr>
              <a:t>裡面，商品網址為</a:t>
            </a:r>
            <a:r>
              <a:rPr lang="en-US" altLang="zh-TW" sz="1400" dirty="0">
                <a:latin typeface="Times New Roman" panose="02020603050405020304" pitchFamily="18" charset="0"/>
              </a:rPr>
              <a:t>a</a:t>
            </a:r>
            <a:r>
              <a:rPr lang="zh-TW" altLang="zh-TW" sz="1400" dirty="0">
                <a:latin typeface="Times New Roman" panose="02020603050405020304" pitchFamily="18" charset="0"/>
                <a:cs typeface="Times New Roman" panose="02020603050405020304" pitchFamily="18" charset="0"/>
              </a:rPr>
              <a:t>區塊裡的</a:t>
            </a:r>
            <a:r>
              <a:rPr lang="en-US" altLang="zh-TW" sz="1400" dirty="0" err="1">
                <a:latin typeface="Times New Roman" panose="02020603050405020304" pitchFamily="18" charset="0"/>
              </a:rPr>
              <a:t>herf</a:t>
            </a:r>
            <a:r>
              <a:rPr lang="zh-TW" altLang="zh-TW" sz="1400" dirty="0">
                <a:latin typeface="Times New Roman" panose="02020603050405020304" pitchFamily="18" charset="0"/>
                <a:cs typeface="Times New Roman" panose="02020603050405020304" pitchFamily="18" charset="0"/>
              </a:rPr>
              <a:t>。</a:t>
            </a:r>
            <a:endParaRPr lang="zh-TW" altLang="en-US" sz="1400" dirty="0"/>
          </a:p>
        </p:txBody>
      </p:sp>
      <p:pic>
        <p:nvPicPr>
          <p:cNvPr id="5" name="圖片 4">
            <a:extLst>
              <a:ext uri="{FF2B5EF4-FFF2-40B4-BE49-F238E27FC236}">
                <a16:creationId xmlns:a16="http://schemas.microsoft.com/office/drawing/2014/main" id="{ED891B30-DEFF-40A3-A0BD-F07D439CBC01}"/>
              </a:ext>
            </a:extLst>
          </p:cNvPr>
          <p:cNvPicPr/>
          <p:nvPr/>
        </p:nvPicPr>
        <p:blipFill>
          <a:blip r:embed="rId3">
            <a:extLst>
              <a:ext uri="{28A0092B-C50C-407E-A947-70E740481C1C}">
                <a14:useLocalDpi xmlns:a14="http://schemas.microsoft.com/office/drawing/2010/main" val="0"/>
              </a:ext>
            </a:extLst>
          </a:blip>
          <a:stretch>
            <a:fillRect/>
          </a:stretch>
        </p:blipFill>
        <p:spPr>
          <a:xfrm>
            <a:off x="1340590" y="3268858"/>
            <a:ext cx="8222859" cy="2930606"/>
          </a:xfrm>
          <a:prstGeom prst="rect">
            <a:avLst/>
          </a:prstGeom>
          <a:ln>
            <a:solidFill>
              <a:schemeClr val="tx1"/>
            </a:solidFill>
          </a:ln>
        </p:spPr>
      </p:pic>
    </p:spTree>
    <p:extLst>
      <p:ext uri="{BB962C8B-B14F-4D97-AF65-F5344CB8AC3E}">
        <p14:creationId xmlns:p14="http://schemas.microsoft.com/office/powerpoint/2010/main" val="829610999"/>
      </p:ext>
    </p:extLst>
  </p:cSld>
  <p:clrMapOvr>
    <a:masterClrMapping/>
  </p:clrMapOvr>
  <p:transition spd="slow">
    <p:push dir="u"/>
    <p:sndAc>
      <p:stSnd>
        <p:snd r:embed="rId2" name="click.wav"/>
      </p:stSnd>
    </p:sndAc>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34DB66D-930C-4DA1-B180-38BB8C559C66}"/>
              </a:ext>
            </a:extLst>
          </p:cNvPr>
          <p:cNvSpPr>
            <a:spLocks noGrp="1"/>
          </p:cNvSpPr>
          <p:nvPr>
            <p:ph type="title"/>
          </p:nvPr>
        </p:nvSpPr>
        <p:spPr/>
        <p:txBody>
          <a:bodyPr/>
          <a:lstStyle/>
          <a:p>
            <a:r>
              <a:rPr lang="zh-TW" altLang="en-US" dirty="0">
                <a:latin typeface="Times New Roman" panose="02020603050405020304" pitchFamily="18" charset="0"/>
              </a:rPr>
              <a:t>研究方法</a:t>
            </a:r>
            <a:r>
              <a:rPr lang="en-US" altLang="zh-TW" dirty="0">
                <a:latin typeface="Times New Roman" panose="02020603050405020304" pitchFamily="18" charset="0"/>
              </a:rPr>
              <a:t>-</a:t>
            </a:r>
            <a:r>
              <a:rPr lang="zh-TW" altLang="zh-TW" dirty="0"/>
              <a:t>利用</a:t>
            </a:r>
            <a:r>
              <a:rPr lang="en-US" altLang="zh-TW" dirty="0"/>
              <a:t>Python</a:t>
            </a:r>
            <a:r>
              <a:rPr lang="zh-TW" altLang="zh-TW" dirty="0"/>
              <a:t>的網路爬蟲爬取資料</a:t>
            </a:r>
            <a:r>
              <a:rPr lang="en-US" altLang="zh-TW" dirty="0"/>
              <a:t>-</a:t>
            </a:r>
            <a:r>
              <a:rPr lang="zh-TW" altLang="en-US" dirty="0"/>
              <a:t>套件</a:t>
            </a:r>
            <a:endParaRPr lang="zh-TW" altLang="en-US" dirty="0">
              <a:latin typeface="Times New Roman" panose="02020603050405020304" pitchFamily="18" charset="0"/>
            </a:endParaRPr>
          </a:p>
        </p:txBody>
      </p:sp>
      <p:sp>
        <p:nvSpPr>
          <p:cNvPr id="3" name="內容版面配置區 2">
            <a:extLst>
              <a:ext uri="{FF2B5EF4-FFF2-40B4-BE49-F238E27FC236}">
                <a16:creationId xmlns:a16="http://schemas.microsoft.com/office/drawing/2014/main" id="{583AA600-D4A1-4C7D-A0BC-BEE910B2FA32}"/>
              </a:ext>
            </a:extLst>
          </p:cNvPr>
          <p:cNvSpPr>
            <a:spLocks noGrp="1"/>
          </p:cNvSpPr>
          <p:nvPr>
            <p:ph idx="1"/>
          </p:nvPr>
        </p:nvSpPr>
        <p:spPr/>
        <p:txBody>
          <a:bodyPr>
            <a:normAutofit/>
          </a:bodyPr>
          <a:lstStyle/>
          <a:p>
            <a:pPr>
              <a:lnSpc>
                <a:spcPct val="150000"/>
              </a:lnSpc>
              <a:spcAft>
                <a:spcPts val="0"/>
              </a:spcAft>
            </a:pPr>
            <a:r>
              <a:rPr lang="zh-TW" altLang="zh-TW" sz="1400" dirty="0">
                <a:latin typeface="Times New Roman" panose="02020603050405020304" pitchFamily="18" charset="0"/>
                <a:cs typeface="Times New Roman" panose="02020603050405020304" pitchFamily="18" charset="0"/>
              </a:rPr>
              <a:t>首先將網路爬蟲所需的套件匯入，本研究所用到的套件有「</a:t>
            </a:r>
            <a:r>
              <a:rPr lang="en-US" altLang="zh-TW" sz="1400" dirty="0">
                <a:latin typeface="Times New Roman" panose="02020603050405020304" pitchFamily="18" charset="0"/>
              </a:rPr>
              <a:t>requests</a:t>
            </a:r>
            <a:r>
              <a:rPr lang="zh-TW" altLang="zh-TW" sz="1400" dirty="0">
                <a:latin typeface="Times New Roman" panose="02020603050405020304" pitchFamily="18" charset="0"/>
                <a:cs typeface="Times New Roman" panose="02020603050405020304" pitchFamily="18" charset="0"/>
              </a:rPr>
              <a:t>、</a:t>
            </a:r>
            <a:r>
              <a:rPr lang="en-US" altLang="zh-TW" sz="1400" dirty="0">
                <a:latin typeface="Times New Roman" panose="02020603050405020304" pitchFamily="18" charset="0"/>
              </a:rPr>
              <a:t>time</a:t>
            </a:r>
            <a:r>
              <a:rPr lang="zh-TW" altLang="zh-TW" sz="1400" dirty="0">
                <a:latin typeface="Times New Roman" panose="02020603050405020304" pitchFamily="18" charset="0"/>
                <a:cs typeface="Times New Roman" panose="02020603050405020304" pitchFamily="18" charset="0"/>
              </a:rPr>
              <a:t>、</a:t>
            </a:r>
            <a:r>
              <a:rPr lang="en-US" altLang="zh-TW" sz="1400" dirty="0">
                <a:latin typeface="Times New Roman" panose="02020603050405020304" pitchFamily="18" charset="0"/>
              </a:rPr>
              <a:t>json</a:t>
            </a:r>
            <a:r>
              <a:rPr lang="zh-TW" altLang="zh-TW" sz="1400" dirty="0">
                <a:latin typeface="Times New Roman" panose="02020603050405020304" pitchFamily="18" charset="0"/>
                <a:cs typeface="Times New Roman" panose="02020603050405020304" pitchFamily="18" charset="0"/>
              </a:rPr>
              <a:t>、</a:t>
            </a:r>
            <a:r>
              <a:rPr lang="en-US" altLang="zh-TW" sz="1400" dirty="0" err="1">
                <a:latin typeface="Times New Roman" panose="02020603050405020304" pitchFamily="18" charset="0"/>
              </a:rPr>
              <a:t>os</a:t>
            </a:r>
            <a:r>
              <a:rPr lang="zh-TW" altLang="zh-TW" sz="1400" dirty="0">
                <a:latin typeface="Times New Roman" panose="02020603050405020304" pitchFamily="18" charset="0"/>
                <a:cs typeface="Times New Roman" panose="02020603050405020304" pitchFamily="18" charset="0"/>
              </a:rPr>
              <a:t>、</a:t>
            </a:r>
            <a:r>
              <a:rPr lang="en-US" altLang="zh-TW" sz="1400" dirty="0">
                <a:latin typeface="Times New Roman" panose="02020603050405020304" pitchFamily="18" charset="0"/>
              </a:rPr>
              <a:t>bs4</a:t>
            </a:r>
            <a:r>
              <a:rPr lang="zh-TW" altLang="zh-TW" sz="1400" dirty="0">
                <a:latin typeface="Times New Roman" panose="02020603050405020304" pitchFamily="18" charset="0"/>
                <a:cs typeface="Times New Roman" panose="02020603050405020304" pitchFamily="18" charset="0"/>
              </a:rPr>
              <a:t>的</a:t>
            </a:r>
            <a:r>
              <a:rPr lang="en-US" altLang="zh-TW" sz="1400" dirty="0" err="1">
                <a:latin typeface="Times New Roman" panose="02020603050405020304" pitchFamily="18" charset="0"/>
              </a:rPr>
              <a:t>BeautifulSoup</a:t>
            </a:r>
            <a:r>
              <a:rPr lang="zh-TW" altLang="zh-TW" sz="1400" dirty="0">
                <a:latin typeface="Times New Roman" panose="02020603050405020304" pitchFamily="18" charset="0"/>
                <a:cs typeface="Times New Roman" panose="02020603050405020304" pitchFamily="18" charset="0"/>
              </a:rPr>
              <a:t>」。</a:t>
            </a:r>
            <a:endParaRPr lang="zh-TW" altLang="en-US" sz="1400" dirty="0"/>
          </a:p>
        </p:txBody>
      </p:sp>
      <p:pic>
        <p:nvPicPr>
          <p:cNvPr id="8" name="圖片 7">
            <a:extLst>
              <a:ext uri="{FF2B5EF4-FFF2-40B4-BE49-F238E27FC236}">
                <a16:creationId xmlns:a16="http://schemas.microsoft.com/office/drawing/2014/main" id="{5CEC8437-766E-4234-86E6-2078FC0AEDB0}"/>
              </a:ext>
            </a:extLst>
          </p:cNvPr>
          <p:cNvPicPr/>
          <p:nvPr/>
        </p:nvPicPr>
        <p:blipFill>
          <a:blip r:embed="rId3">
            <a:extLst>
              <a:ext uri="{28A0092B-C50C-407E-A947-70E740481C1C}">
                <a14:useLocalDpi xmlns:a14="http://schemas.microsoft.com/office/drawing/2010/main" val="0"/>
              </a:ext>
            </a:extLst>
          </a:blip>
          <a:stretch>
            <a:fillRect/>
          </a:stretch>
        </p:blipFill>
        <p:spPr>
          <a:xfrm>
            <a:off x="1063752" y="3163375"/>
            <a:ext cx="3954780" cy="1739265"/>
          </a:xfrm>
          <a:prstGeom prst="rect">
            <a:avLst/>
          </a:prstGeom>
          <a:ln>
            <a:solidFill>
              <a:schemeClr val="tx1"/>
            </a:solidFill>
          </a:ln>
        </p:spPr>
      </p:pic>
    </p:spTree>
    <p:extLst>
      <p:ext uri="{BB962C8B-B14F-4D97-AF65-F5344CB8AC3E}">
        <p14:creationId xmlns:p14="http://schemas.microsoft.com/office/powerpoint/2010/main" val="776924498"/>
      </p:ext>
    </p:extLst>
  </p:cSld>
  <p:clrMapOvr>
    <a:masterClrMapping/>
  </p:clrMapOvr>
  <p:transition spd="slow">
    <p:push dir="u"/>
    <p:sndAc>
      <p:stSnd>
        <p:snd r:embed="rId2" name="click.wav"/>
      </p:stSnd>
    </p:sndAc>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34DB66D-930C-4DA1-B180-38BB8C559C66}"/>
              </a:ext>
            </a:extLst>
          </p:cNvPr>
          <p:cNvSpPr>
            <a:spLocks noGrp="1"/>
          </p:cNvSpPr>
          <p:nvPr>
            <p:ph type="title"/>
          </p:nvPr>
        </p:nvSpPr>
        <p:spPr/>
        <p:txBody>
          <a:bodyPr/>
          <a:lstStyle/>
          <a:p>
            <a:r>
              <a:rPr lang="zh-TW" altLang="en-US" dirty="0">
                <a:latin typeface="Times New Roman" panose="02020603050405020304" pitchFamily="18" charset="0"/>
              </a:rPr>
              <a:t>研究方法</a:t>
            </a:r>
            <a:r>
              <a:rPr lang="en-US" altLang="zh-TW" dirty="0">
                <a:latin typeface="Times New Roman" panose="02020603050405020304" pitchFamily="18" charset="0"/>
              </a:rPr>
              <a:t>-</a:t>
            </a:r>
            <a:r>
              <a:rPr lang="zh-TW" altLang="zh-TW" dirty="0"/>
              <a:t>利用</a:t>
            </a:r>
            <a:r>
              <a:rPr lang="en-US" altLang="zh-TW" dirty="0"/>
              <a:t>Python</a:t>
            </a:r>
            <a:r>
              <a:rPr lang="zh-TW" altLang="zh-TW" dirty="0"/>
              <a:t>的網路爬蟲爬取資料</a:t>
            </a:r>
            <a:r>
              <a:rPr lang="en-US" altLang="zh-TW" dirty="0"/>
              <a:t>-</a:t>
            </a:r>
            <a:r>
              <a:rPr lang="zh-TW" altLang="zh-TW" dirty="0"/>
              <a:t>反爬蟲機制</a:t>
            </a:r>
            <a:endParaRPr lang="zh-TW" altLang="en-US" dirty="0">
              <a:latin typeface="Times New Roman" panose="02020603050405020304" pitchFamily="18" charset="0"/>
            </a:endParaRPr>
          </a:p>
        </p:txBody>
      </p:sp>
      <p:sp>
        <p:nvSpPr>
          <p:cNvPr id="3" name="內容版面配置區 2">
            <a:extLst>
              <a:ext uri="{FF2B5EF4-FFF2-40B4-BE49-F238E27FC236}">
                <a16:creationId xmlns:a16="http://schemas.microsoft.com/office/drawing/2014/main" id="{583AA600-D4A1-4C7D-A0BC-BEE910B2FA32}"/>
              </a:ext>
            </a:extLst>
          </p:cNvPr>
          <p:cNvSpPr>
            <a:spLocks noGrp="1"/>
          </p:cNvSpPr>
          <p:nvPr>
            <p:ph idx="1"/>
          </p:nvPr>
        </p:nvSpPr>
        <p:spPr/>
        <p:txBody>
          <a:bodyPr>
            <a:normAutofit/>
          </a:bodyPr>
          <a:lstStyle/>
          <a:p>
            <a:pPr>
              <a:lnSpc>
                <a:spcPct val="150000"/>
              </a:lnSpc>
              <a:spcAft>
                <a:spcPts val="0"/>
              </a:spcAft>
            </a:pPr>
            <a:r>
              <a:rPr lang="zh-TW" altLang="en-US" sz="1400" dirty="0">
                <a:latin typeface="Times New Roman" panose="02020603050405020304" pitchFamily="18" charset="0"/>
                <a:cs typeface="Times New Roman" panose="02020603050405020304" pitchFamily="18" charset="0"/>
              </a:rPr>
              <a:t>本研究爬取的</a:t>
            </a:r>
            <a:r>
              <a:rPr lang="en-US" altLang="zh-TW" sz="1400" dirty="0">
                <a:latin typeface="Times New Roman" panose="02020603050405020304" pitchFamily="18" charset="0"/>
                <a:cs typeface="Times New Roman" panose="02020603050405020304" pitchFamily="18" charset="0"/>
              </a:rPr>
              <a:t>Momo</a:t>
            </a:r>
            <a:r>
              <a:rPr lang="zh-TW" altLang="en-US" sz="1400" dirty="0">
                <a:latin typeface="Times New Roman" panose="02020603050405020304" pitchFamily="18" charset="0"/>
                <a:cs typeface="Times New Roman" panose="02020603050405020304" pitchFamily="18" charset="0"/>
              </a:rPr>
              <a:t>購物網有反爬蟲機制，</a:t>
            </a:r>
            <a:r>
              <a:rPr lang="en-US" altLang="zh-TW" sz="1400" dirty="0">
                <a:latin typeface="Times New Roman" panose="02020603050405020304" pitchFamily="18" charset="0"/>
                <a:cs typeface="Times New Roman" panose="02020603050405020304" pitchFamily="18" charset="0"/>
              </a:rPr>
              <a:t>Yahoo</a:t>
            </a:r>
            <a:r>
              <a:rPr lang="zh-TW" altLang="en-US" sz="1400" dirty="0">
                <a:latin typeface="Times New Roman" panose="02020603050405020304" pitchFamily="18" charset="0"/>
                <a:cs typeface="Times New Roman" panose="02020603050405020304" pitchFamily="18" charset="0"/>
              </a:rPr>
              <a:t>購物中心則沒有，因此</a:t>
            </a:r>
            <a:r>
              <a:rPr lang="en-US" altLang="zh-TW" sz="1400" dirty="0">
                <a:latin typeface="Times New Roman" panose="02020603050405020304" pitchFamily="18" charset="0"/>
                <a:cs typeface="Times New Roman" panose="02020603050405020304" pitchFamily="18" charset="0"/>
              </a:rPr>
              <a:t>Momo</a:t>
            </a:r>
            <a:r>
              <a:rPr lang="zh-TW" altLang="en-US" sz="1400" dirty="0">
                <a:latin typeface="Times New Roman" panose="02020603050405020304" pitchFamily="18" charset="0"/>
                <a:cs typeface="Times New Roman" panose="02020603050405020304" pitchFamily="18" charset="0"/>
              </a:rPr>
              <a:t>購物網的</a:t>
            </a:r>
            <a:r>
              <a:rPr lang="en-US" altLang="zh-TW" sz="1400" dirty="0" err="1">
                <a:latin typeface="Times New Roman" panose="02020603050405020304" pitchFamily="18" charset="0"/>
                <a:cs typeface="Times New Roman" panose="02020603050405020304" pitchFamily="18" charset="0"/>
              </a:rPr>
              <a:t>requests.get</a:t>
            </a:r>
            <a:r>
              <a:rPr lang="zh-TW" altLang="en-US" sz="1400" dirty="0">
                <a:latin typeface="Times New Roman" panose="02020603050405020304" pitchFamily="18" charset="0"/>
                <a:cs typeface="Times New Roman" panose="02020603050405020304" pitchFamily="18" charset="0"/>
              </a:rPr>
              <a:t>需要給他一個</a:t>
            </a:r>
            <a:r>
              <a:rPr lang="en-US" altLang="zh-TW" sz="1400" dirty="0">
                <a:latin typeface="Times New Roman" panose="02020603050405020304" pitchFamily="18" charset="0"/>
                <a:cs typeface="Times New Roman" panose="02020603050405020304" pitchFamily="18" charset="0"/>
              </a:rPr>
              <a:t>headers</a:t>
            </a:r>
            <a:r>
              <a:rPr lang="zh-TW" altLang="en-US" sz="1400" dirty="0">
                <a:latin typeface="Times New Roman" panose="02020603050405020304" pitchFamily="18" charset="0"/>
                <a:cs typeface="Times New Roman" panose="02020603050405020304" pitchFamily="18" charset="0"/>
              </a:rPr>
              <a:t>，讓網頁認為程式為一般網頁瀏覽者，而</a:t>
            </a:r>
            <a:r>
              <a:rPr lang="en-US" altLang="zh-TW" sz="1400" dirty="0">
                <a:latin typeface="Times New Roman" panose="02020603050405020304" pitchFamily="18" charset="0"/>
                <a:cs typeface="Times New Roman" panose="02020603050405020304" pitchFamily="18" charset="0"/>
              </a:rPr>
              <a:t>Yahoo</a:t>
            </a:r>
            <a:r>
              <a:rPr lang="zh-TW" altLang="en-US" sz="1400" dirty="0">
                <a:latin typeface="Times New Roman" panose="02020603050405020304" pitchFamily="18" charset="0"/>
                <a:cs typeface="Times New Roman" panose="02020603050405020304" pitchFamily="18" charset="0"/>
              </a:rPr>
              <a:t>購物中心僅需要</a:t>
            </a:r>
            <a:r>
              <a:rPr lang="en-US" altLang="zh-TW" sz="1400" dirty="0">
                <a:latin typeface="Times New Roman" panose="02020603050405020304" pitchFamily="18" charset="0"/>
                <a:cs typeface="Times New Roman" panose="02020603050405020304" pitchFamily="18" charset="0"/>
              </a:rPr>
              <a:t>get</a:t>
            </a:r>
            <a:r>
              <a:rPr lang="zh-TW" altLang="en-US" sz="1400" dirty="0">
                <a:latin typeface="Times New Roman" panose="02020603050405020304" pitchFamily="18" charset="0"/>
                <a:cs typeface="Times New Roman" panose="02020603050405020304" pitchFamily="18" charset="0"/>
              </a:rPr>
              <a:t>程式所給他的網址即可。</a:t>
            </a:r>
            <a:endParaRPr lang="zh-TW" altLang="en-US" sz="1400" dirty="0"/>
          </a:p>
        </p:txBody>
      </p:sp>
      <p:pic>
        <p:nvPicPr>
          <p:cNvPr id="5" name="圖片 4">
            <a:extLst>
              <a:ext uri="{FF2B5EF4-FFF2-40B4-BE49-F238E27FC236}">
                <a16:creationId xmlns:a16="http://schemas.microsoft.com/office/drawing/2014/main" id="{76FAD80B-ED06-446D-8D73-C64DA3B91185}"/>
              </a:ext>
            </a:extLst>
          </p:cNvPr>
          <p:cNvPicPr/>
          <p:nvPr/>
        </p:nvPicPr>
        <p:blipFill>
          <a:blip r:embed="rId3">
            <a:extLst>
              <a:ext uri="{28A0092B-C50C-407E-A947-70E740481C1C}">
                <a14:useLocalDpi xmlns:a14="http://schemas.microsoft.com/office/drawing/2010/main" val="0"/>
              </a:ext>
            </a:extLst>
          </a:blip>
          <a:stretch>
            <a:fillRect/>
          </a:stretch>
        </p:blipFill>
        <p:spPr>
          <a:xfrm>
            <a:off x="844677" y="3362434"/>
            <a:ext cx="5400040" cy="2733675"/>
          </a:xfrm>
          <a:prstGeom prst="rect">
            <a:avLst/>
          </a:prstGeom>
        </p:spPr>
      </p:pic>
      <p:pic>
        <p:nvPicPr>
          <p:cNvPr id="6" name="圖片 5">
            <a:extLst>
              <a:ext uri="{FF2B5EF4-FFF2-40B4-BE49-F238E27FC236}">
                <a16:creationId xmlns:a16="http://schemas.microsoft.com/office/drawing/2014/main" id="{21E24F5E-1ADF-4948-99D8-BB7C0BC459A2}"/>
              </a:ext>
            </a:extLst>
          </p:cNvPr>
          <p:cNvPicPr/>
          <p:nvPr/>
        </p:nvPicPr>
        <p:blipFill>
          <a:blip r:embed="rId4">
            <a:extLst>
              <a:ext uri="{28A0092B-C50C-407E-A947-70E740481C1C}">
                <a14:useLocalDpi xmlns:a14="http://schemas.microsoft.com/office/drawing/2010/main" val="0"/>
              </a:ext>
            </a:extLst>
          </a:blip>
          <a:stretch>
            <a:fillRect/>
          </a:stretch>
        </p:blipFill>
        <p:spPr>
          <a:xfrm>
            <a:off x="6469888" y="4219684"/>
            <a:ext cx="4877435" cy="1876425"/>
          </a:xfrm>
          <a:prstGeom prst="rect">
            <a:avLst/>
          </a:prstGeom>
        </p:spPr>
      </p:pic>
      <p:sp>
        <p:nvSpPr>
          <p:cNvPr id="4" name="文字方塊 3">
            <a:extLst>
              <a:ext uri="{FF2B5EF4-FFF2-40B4-BE49-F238E27FC236}">
                <a16:creationId xmlns:a16="http://schemas.microsoft.com/office/drawing/2014/main" id="{E9A4A42B-9F3B-4820-811B-92451159BE41}"/>
              </a:ext>
            </a:extLst>
          </p:cNvPr>
          <p:cNvSpPr txBox="1"/>
          <p:nvPr/>
        </p:nvSpPr>
        <p:spPr>
          <a:xfrm>
            <a:off x="2315362" y="6199632"/>
            <a:ext cx="3196205" cy="369332"/>
          </a:xfrm>
          <a:prstGeom prst="rect">
            <a:avLst/>
          </a:prstGeom>
          <a:noFill/>
        </p:spPr>
        <p:txBody>
          <a:bodyPr wrap="square" rtlCol="0">
            <a:spAutoFit/>
          </a:bodyPr>
          <a:lstStyle/>
          <a:p>
            <a:r>
              <a:rPr lang="en-US" altLang="zh-TW" sz="1400" dirty="0">
                <a:latin typeface="Times New Roman" panose="02020603050405020304" pitchFamily="18" charset="0"/>
                <a:cs typeface="Times New Roman" panose="02020603050405020304" pitchFamily="18" charset="0"/>
              </a:rPr>
              <a:t>Search-Momo</a:t>
            </a:r>
            <a:r>
              <a:rPr lang="zh-TW" altLang="zh-TW" dirty="0"/>
              <a:t>購物網</a:t>
            </a:r>
            <a:endParaRPr lang="zh-TW" altLang="en-US" dirty="0"/>
          </a:p>
        </p:txBody>
      </p:sp>
      <p:sp>
        <p:nvSpPr>
          <p:cNvPr id="7" name="矩形 6">
            <a:extLst>
              <a:ext uri="{FF2B5EF4-FFF2-40B4-BE49-F238E27FC236}">
                <a16:creationId xmlns:a16="http://schemas.microsoft.com/office/drawing/2014/main" id="{EE0548D2-2CFF-42CD-8FB3-857AFD8D015D}"/>
              </a:ext>
            </a:extLst>
          </p:cNvPr>
          <p:cNvSpPr/>
          <p:nvPr/>
        </p:nvSpPr>
        <p:spPr>
          <a:xfrm>
            <a:off x="7614958" y="6199632"/>
            <a:ext cx="2117567" cy="369332"/>
          </a:xfrm>
          <a:prstGeom prst="rect">
            <a:avLst/>
          </a:prstGeom>
        </p:spPr>
        <p:txBody>
          <a:bodyPr wrap="none">
            <a:spAutoFit/>
          </a:bodyPr>
          <a:lstStyle/>
          <a:p>
            <a:r>
              <a:rPr lang="en-US" altLang="zh-TW" sz="1400" dirty="0">
                <a:latin typeface="Times New Roman" panose="02020603050405020304" pitchFamily="18" charset="0"/>
                <a:cs typeface="Times New Roman" panose="02020603050405020304" pitchFamily="18" charset="0"/>
              </a:rPr>
              <a:t>Search-Yahoo</a:t>
            </a:r>
            <a:r>
              <a:rPr lang="zh-TW" altLang="zh-TW" dirty="0">
                <a:latin typeface="Times New Roman" panose="02020603050405020304" pitchFamily="18" charset="0"/>
                <a:cs typeface="Times New Roman" panose="02020603050405020304" pitchFamily="18" charset="0"/>
              </a:rPr>
              <a:t>購物中心</a:t>
            </a:r>
            <a:endParaRPr lang="zh-TW" altLang="en-US" dirty="0"/>
          </a:p>
        </p:txBody>
      </p:sp>
    </p:spTree>
    <p:extLst>
      <p:ext uri="{BB962C8B-B14F-4D97-AF65-F5344CB8AC3E}">
        <p14:creationId xmlns:p14="http://schemas.microsoft.com/office/powerpoint/2010/main" val="883218491"/>
      </p:ext>
    </p:extLst>
  </p:cSld>
  <p:clrMapOvr>
    <a:masterClrMapping/>
  </p:clrMapOvr>
  <p:transition spd="slow">
    <p:push dir="u"/>
    <p:sndAc>
      <p:stSnd>
        <p:snd r:embed="rId2" name="click.wav"/>
      </p:stSnd>
    </p:sndAc>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34DB66D-930C-4DA1-B180-38BB8C559C66}"/>
              </a:ext>
            </a:extLst>
          </p:cNvPr>
          <p:cNvSpPr>
            <a:spLocks noGrp="1"/>
          </p:cNvSpPr>
          <p:nvPr>
            <p:ph type="title"/>
          </p:nvPr>
        </p:nvSpPr>
        <p:spPr/>
        <p:txBody>
          <a:bodyPr/>
          <a:lstStyle/>
          <a:p>
            <a:r>
              <a:rPr lang="zh-TW" altLang="en-US" dirty="0">
                <a:latin typeface="Times New Roman" panose="02020603050405020304" pitchFamily="18" charset="0"/>
              </a:rPr>
              <a:t>研究方法</a:t>
            </a:r>
            <a:r>
              <a:rPr lang="en-US" altLang="zh-TW" dirty="0">
                <a:latin typeface="Times New Roman" panose="02020603050405020304" pitchFamily="18" charset="0"/>
              </a:rPr>
              <a:t>-</a:t>
            </a:r>
            <a:r>
              <a:rPr lang="zh-TW" altLang="zh-TW" dirty="0"/>
              <a:t>利用</a:t>
            </a:r>
            <a:r>
              <a:rPr lang="en-US" altLang="zh-TW" dirty="0"/>
              <a:t>Python</a:t>
            </a:r>
            <a:r>
              <a:rPr lang="zh-TW" altLang="zh-TW" dirty="0"/>
              <a:t>的網路爬蟲爬取資料</a:t>
            </a:r>
            <a:r>
              <a:rPr lang="en-US" altLang="zh-TW" dirty="0"/>
              <a:t>-</a:t>
            </a:r>
            <a:r>
              <a:rPr lang="zh-TW" altLang="en-US" dirty="0"/>
              <a:t>抓取資料</a:t>
            </a:r>
            <a:endParaRPr lang="zh-TW" altLang="en-US" dirty="0">
              <a:latin typeface="Times New Roman" panose="02020603050405020304" pitchFamily="18" charset="0"/>
            </a:endParaRPr>
          </a:p>
        </p:txBody>
      </p:sp>
      <p:sp>
        <p:nvSpPr>
          <p:cNvPr id="3" name="內容版面配置區 2">
            <a:extLst>
              <a:ext uri="{FF2B5EF4-FFF2-40B4-BE49-F238E27FC236}">
                <a16:creationId xmlns:a16="http://schemas.microsoft.com/office/drawing/2014/main" id="{583AA600-D4A1-4C7D-A0BC-BEE910B2FA32}"/>
              </a:ext>
            </a:extLst>
          </p:cNvPr>
          <p:cNvSpPr>
            <a:spLocks noGrp="1"/>
          </p:cNvSpPr>
          <p:nvPr>
            <p:ph idx="1"/>
          </p:nvPr>
        </p:nvSpPr>
        <p:spPr/>
        <p:txBody>
          <a:bodyPr>
            <a:normAutofit/>
          </a:bodyPr>
          <a:lstStyle/>
          <a:p>
            <a:pPr>
              <a:lnSpc>
                <a:spcPct val="150000"/>
              </a:lnSpc>
              <a:spcAft>
                <a:spcPts val="0"/>
              </a:spcAft>
            </a:pPr>
            <a:r>
              <a:rPr lang="zh-TW" altLang="zh-TW" sz="1400" dirty="0">
                <a:latin typeface="Times New Roman" panose="02020603050405020304" pitchFamily="18" charset="0"/>
                <a:cs typeface="Times New Roman" panose="02020603050405020304" pitchFamily="18" charset="0"/>
              </a:rPr>
              <a:t>程式抓取完給定的網址後，再來就是建造一個清單</a:t>
            </a:r>
            <a:r>
              <a:rPr lang="en-US" altLang="zh-TW" sz="1400" dirty="0">
                <a:latin typeface="Times New Roman" panose="02020603050405020304" pitchFamily="18" charset="0"/>
              </a:rPr>
              <a:t>(list)</a:t>
            </a:r>
            <a:r>
              <a:rPr lang="zh-TW" altLang="zh-TW" sz="1400" dirty="0">
                <a:latin typeface="Times New Roman" panose="02020603050405020304" pitchFamily="18" charset="0"/>
                <a:cs typeface="Times New Roman" panose="02020603050405020304" pitchFamily="18" charset="0"/>
              </a:rPr>
              <a:t>，準備將抓取到的物件存取，此研究會將商品名稱、價格、網址丟到前面所建造的</a:t>
            </a:r>
            <a:r>
              <a:rPr lang="zh-TW" altLang="en-US" sz="1400" dirty="0">
                <a:latin typeface="Times New Roman" panose="02020603050405020304" pitchFamily="18" charset="0"/>
                <a:cs typeface="Times New Roman" panose="02020603050405020304" pitchFamily="18" charset="0"/>
              </a:rPr>
              <a:t>清單</a:t>
            </a:r>
            <a:r>
              <a:rPr lang="en-US" altLang="zh-TW" sz="1400" dirty="0">
                <a:latin typeface="Times New Roman" panose="02020603050405020304" pitchFamily="18" charset="0"/>
                <a:cs typeface="Times New Roman" panose="02020603050405020304" pitchFamily="18" charset="0"/>
              </a:rPr>
              <a:t>(</a:t>
            </a:r>
            <a:r>
              <a:rPr lang="en-US" altLang="zh-TW" sz="1400" dirty="0">
                <a:latin typeface="Times New Roman" panose="02020603050405020304" pitchFamily="18" charset="0"/>
              </a:rPr>
              <a:t>list)</a:t>
            </a:r>
            <a:r>
              <a:rPr lang="zh-TW" altLang="zh-TW" sz="1400" dirty="0">
                <a:latin typeface="Times New Roman" panose="02020603050405020304" pitchFamily="18" charset="0"/>
                <a:cs typeface="Times New Roman" panose="02020603050405020304" pitchFamily="18" charset="0"/>
              </a:rPr>
              <a:t>。</a:t>
            </a:r>
            <a:endParaRPr lang="zh-TW" altLang="en-US" sz="1400" dirty="0"/>
          </a:p>
        </p:txBody>
      </p:sp>
      <p:pic>
        <p:nvPicPr>
          <p:cNvPr id="7" name="圖片 6">
            <a:extLst>
              <a:ext uri="{FF2B5EF4-FFF2-40B4-BE49-F238E27FC236}">
                <a16:creationId xmlns:a16="http://schemas.microsoft.com/office/drawing/2014/main" id="{585E1D58-CE67-463C-8F52-C03CC88E3992}"/>
              </a:ext>
            </a:extLst>
          </p:cNvPr>
          <p:cNvPicPr/>
          <p:nvPr/>
        </p:nvPicPr>
        <p:blipFill>
          <a:blip r:embed="rId3">
            <a:extLst>
              <a:ext uri="{28A0092B-C50C-407E-A947-70E740481C1C}">
                <a14:useLocalDpi xmlns:a14="http://schemas.microsoft.com/office/drawing/2010/main" val="0"/>
              </a:ext>
            </a:extLst>
          </a:blip>
          <a:stretch>
            <a:fillRect/>
          </a:stretch>
        </p:blipFill>
        <p:spPr>
          <a:xfrm>
            <a:off x="742950" y="3050913"/>
            <a:ext cx="5353050" cy="2870200"/>
          </a:xfrm>
          <a:prstGeom prst="rect">
            <a:avLst/>
          </a:prstGeom>
        </p:spPr>
      </p:pic>
      <p:pic>
        <p:nvPicPr>
          <p:cNvPr id="8" name="圖片 7">
            <a:extLst>
              <a:ext uri="{FF2B5EF4-FFF2-40B4-BE49-F238E27FC236}">
                <a16:creationId xmlns:a16="http://schemas.microsoft.com/office/drawing/2014/main" id="{922C2716-C143-4907-9F3B-99C7311EA5BD}"/>
              </a:ext>
            </a:extLst>
          </p:cNvPr>
          <p:cNvPicPr/>
          <p:nvPr/>
        </p:nvPicPr>
        <p:blipFill>
          <a:blip r:embed="rId4">
            <a:extLst>
              <a:ext uri="{28A0092B-C50C-407E-A947-70E740481C1C}">
                <a14:useLocalDpi xmlns:a14="http://schemas.microsoft.com/office/drawing/2010/main" val="0"/>
              </a:ext>
            </a:extLst>
          </a:blip>
          <a:stretch>
            <a:fillRect/>
          </a:stretch>
        </p:blipFill>
        <p:spPr>
          <a:xfrm>
            <a:off x="6273404" y="3050913"/>
            <a:ext cx="5400040" cy="2963545"/>
          </a:xfrm>
          <a:prstGeom prst="rect">
            <a:avLst/>
          </a:prstGeom>
        </p:spPr>
      </p:pic>
      <p:sp>
        <p:nvSpPr>
          <p:cNvPr id="4" name="矩形 3">
            <a:extLst>
              <a:ext uri="{FF2B5EF4-FFF2-40B4-BE49-F238E27FC236}">
                <a16:creationId xmlns:a16="http://schemas.microsoft.com/office/drawing/2014/main" id="{0C379238-3C05-47A7-B442-B88E435CE303}"/>
              </a:ext>
            </a:extLst>
          </p:cNvPr>
          <p:cNvSpPr/>
          <p:nvPr/>
        </p:nvSpPr>
        <p:spPr>
          <a:xfrm>
            <a:off x="1403538" y="5967933"/>
            <a:ext cx="4031873" cy="463397"/>
          </a:xfrm>
          <a:prstGeom prst="rect">
            <a:avLst/>
          </a:prstGeom>
        </p:spPr>
        <p:txBody>
          <a:bodyPr wrap="none">
            <a:spAutoFit/>
          </a:bodyPr>
          <a:lstStyle/>
          <a:p>
            <a:pPr>
              <a:lnSpc>
                <a:spcPct val="150000"/>
              </a:lnSpc>
              <a:spcAft>
                <a:spcPts val="0"/>
              </a:spcAft>
            </a:pPr>
            <a:r>
              <a:rPr lang="en-US" altLang="zh-TW" kern="100">
                <a:latin typeface="Times New Roman" panose="02020603050405020304" pitchFamily="18" charset="0"/>
                <a:cs typeface="Times New Roman" panose="02020603050405020304" pitchFamily="18" charset="0"/>
              </a:rPr>
              <a:t>Momo</a:t>
            </a:r>
            <a:r>
              <a:rPr lang="zh-TW" altLang="zh-TW" kern="100">
                <a:latin typeface="Times New Roman" panose="02020603050405020304" pitchFamily="18" charset="0"/>
                <a:cs typeface="Times New Roman" panose="02020603050405020304" pitchFamily="18" charset="0"/>
              </a:rPr>
              <a:t>購物網之商品名稱、價格、網址</a:t>
            </a:r>
            <a:endParaRPr lang="zh-TW" altLang="zh-TW" kern="100" dirty="0">
              <a:latin typeface="Calibri" panose="020F0502020204030204" pitchFamily="34" charset="0"/>
              <a:ea typeface="新細明體" panose="02020500000000000000" pitchFamily="18" charset="-120"/>
              <a:cs typeface="Times New Roman" panose="02020603050405020304" pitchFamily="18" charset="0"/>
            </a:endParaRPr>
          </a:p>
        </p:txBody>
      </p:sp>
      <p:sp>
        <p:nvSpPr>
          <p:cNvPr id="9" name="矩形 8">
            <a:extLst>
              <a:ext uri="{FF2B5EF4-FFF2-40B4-BE49-F238E27FC236}">
                <a16:creationId xmlns:a16="http://schemas.microsoft.com/office/drawing/2014/main" id="{87A66E87-2E1A-4A87-A060-204061591ED8}"/>
              </a:ext>
            </a:extLst>
          </p:cNvPr>
          <p:cNvSpPr/>
          <p:nvPr/>
        </p:nvSpPr>
        <p:spPr>
          <a:xfrm>
            <a:off x="6882530" y="5967933"/>
            <a:ext cx="4239622" cy="463397"/>
          </a:xfrm>
          <a:prstGeom prst="rect">
            <a:avLst/>
          </a:prstGeom>
        </p:spPr>
        <p:txBody>
          <a:bodyPr wrap="none">
            <a:spAutoFit/>
          </a:bodyPr>
          <a:lstStyle/>
          <a:p>
            <a:pPr>
              <a:lnSpc>
                <a:spcPct val="150000"/>
              </a:lnSpc>
              <a:spcAft>
                <a:spcPts val="0"/>
              </a:spcAft>
            </a:pPr>
            <a:r>
              <a:rPr lang="en-US" altLang="zh-TW" kern="100" dirty="0">
                <a:latin typeface="Times New Roman" panose="02020603050405020304" pitchFamily="18" charset="0"/>
                <a:cs typeface="Times New Roman" panose="02020603050405020304" pitchFamily="18" charset="0"/>
              </a:rPr>
              <a:t>Yahoo</a:t>
            </a:r>
            <a:r>
              <a:rPr lang="zh-TW" altLang="zh-TW" kern="100" dirty="0">
                <a:latin typeface="Times New Roman" panose="02020603050405020304" pitchFamily="18" charset="0"/>
                <a:cs typeface="Times New Roman" panose="02020603050405020304" pitchFamily="18" charset="0"/>
              </a:rPr>
              <a:t>購物中心之商品名稱、價格、網址</a:t>
            </a:r>
            <a:endParaRPr lang="zh-TW" altLang="zh-TW" kern="100" dirty="0">
              <a:latin typeface="Calibri" panose="020F0502020204030204" pitchFamily="34" charset="0"/>
              <a:ea typeface="新細明體" panose="02020500000000000000" pitchFamily="18" charset="-120"/>
              <a:cs typeface="Times New Roman" panose="02020603050405020304" pitchFamily="18" charset="0"/>
            </a:endParaRPr>
          </a:p>
        </p:txBody>
      </p:sp>
    </p:spTree>
    <p:extLst>
      <p:ext uri="{BB962C8B-B14F-4D97-AF65-F5344CB8AC3E}">
        <p14:creationId xmlns:p14="http://schemas.microsoft.com/office/powerpoint/2010/main" val="1237212184"/>
      </p:ext>
    </p:extLst>
  </p:cSld>
  <p:clrMapOvr>
    <a:masterClrMapping/>
  </p:clrMapOvr>
  <p:transition spd="slow">
    <p:push dir="u"/>
    <p:sndAc>
      <p:stSnd>
        <p:snd r:embed="rId2" name="click.wav"/>
      </p:stSnd>
    </p:sndAc>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34DB66D-930C-4DA1-B180-38BB8C559C66}"/>
              </a:ext>
            </a:extLst>
          </p:cNvPr>
          <p:cNvSpPr>
            <a:spLocks noGrp="1"/>
          </p:cNvSpPr>
          <p:nvPr>
            <p:ph type="title"/>
          </p:nvPr>
        </p:nvSpPr>
        <p:spPr/>
        <p:txBody>
          <a:bodyPr/>
          <a:lstStyle/>
          <a:p>
            <a:r>
              <a:rPr lang="zh-TW" altLang="en-US" dirty="0">
                <a:latin typeface="Times New Roman" panose="02020603050405020304" pitchFamily="18" charset="0"/>
              </a:rPr>
              <a:t>研究方法</a:t>
            </a:r>
            <a:r>
              <a:rPr lang="en-US" altLang="zh-TW" dirty="0">
                <a:latin typeface="Times New Roman" panose="02020603050405020304" pitchFamily="18" charset="0"/>
              </a:rPr>
              <a:t>-</a:t>
            </a:r>
            <a:r>
              <a:rPr lang="zh-TW" altLang="zh-TW" dirty="0"/>
              <a:t>利用</a:t>
            </a:r>
            <a:r>
              <a:rPr lang="en-US" altLang="zh-TW" dirty="0"/>
              <a:t>Python</a:t>
            </a:r>
            <a:r>
              <a:rPr lang="zh-TW" altLang="zh-TW" dirty="0"/>
              <a:t>的網路爬蟲爬取資料</a:t>
            </a:r>
            <a:r>
              <a:rPr lang="en-US" altLang="zh-TW" dirty="0"/>
              <a:t>-</a:t>
            </a:r>
            <a:r>
              <a:rPr lang="zh-TW" altLang="en-US" dirty="0"/>
              <a:t>資料封包</a:t>
            </a:r>
            <a:endParaRPr lang="zh-TW" altLang="en-US" dirty="0">
              <a:latin typeface="Times New Roman" panose="02020603050405020304" pitchFamily="18" charset="0"/>
            </a:endParaRPr>
          </a:p>
        </p:txBody>
      </p:sp>
      <p:sp>
        <p:nvSpPr>
          <p:cNvPr id="3" name="內容版面配置區 2">
            <a:extLst>
              <a:ext uri="{FF2B5EF4-FFF2-40B4-BE49-F238E27FC236}">
                <a16:creationId xmlns:a16="http://schemas.microsoft.com/office/drawing/2014/main" id="{583AA600-D4A1-4C7D-A0BC-BEE910B2FA32}"/>
              </a:ext>
            </a:extLst>
          </p:cNvPr>
          <p:cNvSpPr>
            <a:spLocks noGrp="1"/>
          </p:cNvSpPr>
          <p:nvPr>
            <p:ph idx="1"/>
          </p:nvPr>
        </p:nvSpPr>
        <p:spPr/>
        <p:txBody>
          <a:bodyPr>
            <a:normAutofit/>
          </a:bodyPr>
          <a:lstStyle/>
          <a:p>
            <a:pPr>
              <a:lnSpc>
                <a:spcPct val="100000"/>
              </a:lnSpc>
              <a:spcAft>
                <a:spcPts val="0"/>
              </a:spcAft>
            </a:pPr>
            <a:r>
              <a:rPr lang="zh-TW" altLang="zh-TW" sz="1400" dirty="0">
                <a:latin typeface="Times New Roman" panose="02020603050405020304" pitchFamily="18" charset="0"/>
                <a:cs typeface="Times New Roman" panose="02020603050405020304" pitchFamily="18" charset="0"/>
              </a:rPr>
              <a:t>存取完網頁的資訊後，再來就是要做資料的封包，將每天所抓取到的資料存取成</a:t>
            </a:r>
            <a:r>
              <a:rPr lang="en-US" altLang="zh-TW" sz="1400" dirty="0">
                <a:latin typeface="Times New Roman" panose="02020603050405020304" pitchFamily="18" charset="0"/>
              </a:rPr>
              <a:t>json</a:t>
            </a:r>
            <a:r>
              <a:rPr lang="zh-TW" altLang="zh-TW" sz="1400" dirty="0">
                <a:latin typeface="Times New Roman" panose="02020603050405020304" pitchFamily="18" charset="0"/>
                <a:cs typeface="Times New Roman" panose="02020603050405020304" pitchFamily="18" charset="0"/>
              </a:rPr>
              <a:t>檔，裡面的內容會含有日期、爬取的網站和所抓取的資料</a:t>
            </a:r>
            <a:r>
              <a:rPr lang="zh-TW" altLang="en-US" sz="1400" dirty="0">
                <a:latin typeface="Times New Roman" panose="02020603050405020304" pitchFamily="18" charset="0"/>
                <a:cs typeface="Times New Roman" panose="02020603050405020304" pitchFamily="18" charset="0"/>
              </a:rPr>
              <a:t>。</a:t>
            </a:r>
            <a:endParaRPr lang="en-US" altLang="zh-TW" sz="1400" dirty="0">
              <a:latin typeface="Times New Roman" panose="02020603050405020304" pitchFamily="18" charset="0"/>
              <a:cs typeface="Times New Roman" panose="02020603050405020304" pitchFamily="18" charset="0"/>
            </a:endParaRPr>
          </a:p>
          <a:p>
            <a:pPr>
              <a:lnSpc>
                <a:spcPct val="100000"/>
              </a:lnSpc>
              <a:spcAft>
                <a:spcPts val="0"/>
              </a:spcAft>
            </a:pPr>
            <a:r>
              <a:rPr lang="zh-TW" altLang="zh-TW" sz="1400" dirty="0">
                <a:latin typeface="Times New Roman" panose="02020603050405020304" pitchFamily="18" charset="0"/>
                <a:cs typeface="Times New Roman" panose="02020603050405020304" pitchFamily="18" charset="0"/>
              </a:rPr>
              <a:t>並判斷是否含有</a:t>
            </a:r>
            <a:r>
              <a:rPr lang="en-US" altLang="zh-TW" sz="1400" dirty="0" err="1">
                <a:latin typeface="Times New Roman" panose="02020603050405020304" pitchFamily="18" charset="0"/>
                <a:cs typeface="Times New Roman" panose="02020603050405020304" pitchFamily="18" charset="0"/>
              </a:rPr>
              <a:t>m</a:t>
            </a:r>
            <a:r>
              <a:rPr lang="en-US" altLang="zh-TW" sz="1400" dirty="0" err="1">
                <a:latin typeface="Times New Roman" panose="02020603050405020304" pitchFamily="18" charset="0"/>
              </a:rPr>
              <a:t>omo</a:t>
            </a:r>
            <a:r>
              <a:rPr lang="zh-TW" altLang="zh-TW" sz="1400" dirty="0">
                <a:latin typeface="Times New Roman" panose="02020603050405020304" pitchFamily="18" charset="0"/>
                <a:cs typeface="Times New Roman" panose="02020603050405020304" pitchFamily="18" charset="0"/>
              </a:rPr>
              <a:t>、</a:t>
            </a:r>
            <a:r>
              <a:rPr lang="en-US" altLang="zh-TW" sz="1400" dirty="0">
                <a:latin typeface="Times New Roman" panose="02020603050405020304" pitchFamily="18" charset="0"/>
              </a:rPr>
              <a:t>yahoo</a:t>
            </a:r>
            <a:r>
              <a:rPr lang="zh-TW" altLang="zh-TW" sz="1400" dirty="0">
                <a:latin typeface="Times New Roman" panose="02020603050405020304" pitchFamily="18" charset="0"/>
                <a:cs typeface="Times New Roman" panose="02020603050405020304" pitchFamily="18" charset="0"/>
              </a:rPr>
              <a:t>的資料夾，若沒有，則建立一個資料夾，並把</a:t>
            </a:r>
            <a:r>
              <a:rPr lang="en-US" altLang="zh-TW" sz="1400" dirty="0">
                <a:latin typeface="Times New Roman" panose="02020603050405020304" pitchFamily="18" charset="0"/>
              </a:rPr>
              <a:t>json</a:t>
            </a:r>
            <a:r>
              <a:rPr lang="zh-TW" altLang="zh-TW" sz="1400" dirty="0">
                <a:latin typeface="Times New Roman" panose="02020603050405020304" pitchFamily="18" charset="0"/>
                <a:cs typeface="Times New Roman" panose="02020603050405020304" pitchFamily="18" charset="0"/>
              </a:rPr>
              <a:t>檔存放。</a:t>
            </a:r>
            <a:endParaRPr lang="zh-TW" altLang="en-US" sz="1400" dirty="0"/>
          </a:p>
        </p:txBody>
      </p:sp>
      <p:pic>
        <p:nvPicPr>
          <p:cNvPr id="10" name="圖片 9">
            <a:extLst>
              <a:ext uri="{FF2B5EF4-FFF2-40B4-BE49-F238E27FC236}">
                <a16:creationId xmlns:a16="http://schemas.microsoft.com/office/drawing/2014/main" id="{B2510EB3-2E95-4489-829A-17EEEEEEFD12}"/>
              </a:ext>
            </a:extLst>
          </p:cNvPr>
          <p:cNvPicPr/>
          <p:nvPr/>
        </p:nvPicPr>
        <p:blipFill>
          <a:blip r:embed="rId3">
            <a:extLst>
              <a:ext uri="{28A0092B-C50C-407E-A947-70E740481C1C}">
                <a14:useLocalDpi xmlns:a14="http://schemas.microsoft.com/office/drawing/2010/main" val="0"/>
              </a:ext>
            </a:extLst>
          </a:blip>
          <a:stretch>
            <a:fillRect/>
          </a:stretch>
        </p:blipFill>
        <p:spPr>
          <a:xfrm>
            <a:off x="1010711" y="3234105"/>
            <a:ext cx="4899497" cy="2965527"/>
          </a:xfrm>
          <a:prstGeom prst="rect">
            <a:avLst/>
          </a:prstGeom>
        </p:spPr>
      </p:pic>
      <p:pic>
        <p:nvPicPr>
          <p:cNvPr id="11" name="圖片 10">
            <a:extLst>
              <a:ext uri="{FF2B5EF4-FFF2-40B4-BE49-F238E27FC236}">
                <a16:creationId xmlns:a16="http://schemas.microsoft.com/office/drawing/2014/main" id="{C206FD1A-7BFB-4B3C-A254-495DC05AE5D6}"/>
              </a:ext>
            </a:extLst>
          </p:cNvPr>
          <p:cNvPicPr/>
          <p:nvPr/>
        </p:nvPicPr>
        <p:blipFill>
          <a:blip r:embed="rId4">
            <a:extLst>
              <a:ext uri="{28A0092B-C50C-407E-A947-70E740481C1C}">
                <a14:useLocalDpi xmlns:a14="http://schemas.microsoft.com/office/drawing/2010/main" val="0"/>
              </a:ext>
            </a:extLst>
          </a:blip>
          <a:stretch>
            <a:fillRect/>
          </a:stretch>
        </p:blipFill>
        <p:spPr>
          <a:xfrm>
            <a:off x="6155959" y="3197436"/>
            <a:ext cx="4899496" cy="3175932"/>
          </a:xfrm>
          <a:prstGeom prst="rect">
            <a:avLst/>
          </a:prstGeom>
        </p:spPr>
      </p:pic>
      <p:sp>
        <p:nvSpPr>
          <p:cNvPr id="5" name="矩形 4">
            <a:extLst>
              <a:ext uri="{FF2B5EF4-FFF2-40B4-BE49-F238E27FC236}">
                <a16:creationId xmlns:a16="http://schemas.microsoft.com/office/drawing/2014/main" id="{687FA0EF-D7E6-4988-8256-066388004A3B}"/>
              </a:ext>
            </a:extLst>
          </p:cNvPr>
          <p:cNvSpPr/>
          <p:nvPr/>
        </p:nvSpPr>
        <p:spPr>
          <a:xfrm>
            <a:off x="2321577" y="6199632"/>
            <a:ext cx="2374368" cy="418191"/>
          </a:xfrm>
          <a:prstGeom prst="rect">
            <a:avLst/>
          </a:prstGeom>
        </p:spPr>
        <p:txBody>
          <a:bodyPr wrap="none">
            <a:spAutoFit/>
          </a:bodyPr>
          <a:lstStyle/>
          <a:p>
            <a:pPr>
              <a:lnSpc>
                <a:spcPct val="150000"/>
              </a:lnSpc>
              <a:spcAft>
                <a:spcPts val="0"/>
              </a:spcAft>
            </a:pPr>
            <a:r>
              <a:rPr lang="zh-TW" altLang="zh-TW" sz="1600" dirty="0">
                <a:latin typeface="Times New Roman" panose="02020603050405020304" pitchFamily="18" charset="0"/>
                <a:cs typeface="Times New Roman" panose="02020603050405020304" pitchFamily="18" charset="0"/>
              </a:rPr>
              <a:t>存取</a:t>
            </a:r>
            <a:r>
              <a:rPr lang="en-US" altLang="zh-TW" sz="1600" dirty="0">
                <a:latin typeface="Times New Roman" panose="02020603050405020304" pitchFamily="18" charset="0"/>
                <a:cs typeface="Times New Roman" panose="02020603050405020304" pitchFamily="18" charset="0"/>
              </a:rPr>
              <a:t>Momo</a:t>
            </a:r>
            <a:r>
              <a:rPr lang="zh-TW" altLang="zh-TW" sz="1600" dirty="0">
                <a:latin typeface="Times New Roman" panose="02020603050405020304" pitchFamily="18" charset="0"/>
                <a:cs typeface="Times New Roman" panose="02020603050405020304" pitchFamily="18" charset="0"/>
              </a:rPr>
              <a:t>購物網之資料</a:t>
            </a:r>
          </a:p>
        </p:txBody>
      </p:sp>
      <p:sp>
        <p:nvSpPr>
          <p:cNvPr id="6" name="矩形 5">
            <a:extLst>
              <a:ext uri="{FF2B5EF4-FFF2-40B4-BE49-F238E27FC236}">
                <a16:creationId xmlns:a16="http://schemas.microsoft.com/office/drawing/2014/main" id="{5745B2F7-547F-4FE8-AF76-B7740662ED4C}"/>
              </a:ext>
            </a:extLst>
          </p:cNvPr>
          <p:cNvSpPr/>
          <p:nvPr/>
        </p:nvSpPr>
        <p:spPr>
          <a:xfrm>
            <a:off x="7192499" y="6373367"/>
            <a:ext cx="2302233" cy="338554"/>
          </a:xfrm>
          <a:prstGeom prst="rect">
            <a:avLst/>
          </a:prstGeom>
        </p:spPr>
        <p:txBody>
          <a:bodyPr wrap="none">
            <a:spAutoFit/>
          </a:bodyPr>
          <a:lstStyle/>
          <a:p>
            <a:r>
              <a:rPr lang="zh-TW" altLang="zh-TW" sz="1400" dirty="0">
                <a:latin typeface="Times New Roman" panose="02020603050405020304" pitchFamily="18" charset="0"/>
                <a:cs typeface="Times New Roman" panose="02020603050405020304" pitchFamily="18" charset="0"/>
              </a:rPr>
              <a:t>存取</a:t>
            </a:r>
            <a:r>
              <a:rPr lang="en-US" altLang="zh-TW" sz="1600" dirty="0">
                <a:latin typeface="Times New Roman" panose="02020603050405020304" pitchFamily="18" charset="0"/>
                <a:cs typeface="Times New Roman" panose="02020603050405020304" pitchFamily="18" charset="0"/>
              </a:rPr>
              <a:t>yahoo</a:t>
            </a:r>
            <a:r>
              <a:rPr lang="zh-TW" altLang="zh-TW" sz="1400" dirty="0">
                <a:latin typeface="Times New Roman" panose="02020603050405020304" pitchFamily="18" charset="0"/>
                <a:cs typeface="Times New Roman" panose="02020603050405020304" pitchFamily="18" charset="0"/>
              </a:rPr>
              <a:t>購物中心之資料</a:t>
            </a:r>
            <a:endParaRPr lang="zh-TW" alt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2114662"/>
      </p:ext>
    </p:extLst>
  </p:cSld>
  <p:clrMapOvr>
    <a:masterClrMapping/>
  </p:clrMapOvr>
  <p:transition spd="slow">
    <p:push dir="u"/>
    <p:sndAc>
      <p:stSnd>
        <p:snd r:embed="rId2" name="click.wav"/>
      </p:stSnd>
    </p:sndAc>
  </p:transition>
</p:sld>
</file>

<file path=ppt/slides/slide2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34DB66D-930C-4DA1-B180-38BB8C559C66}"/>
              </a:ext>
            </a:extLst>
          </p:cNvPr>
          <p:cNvSpPr>
            <a:spLocks noGrp="1"/>
          </p:cNvSpPr>
          <p:nvPr>
            <p:ph type="title"/>
          </p:nvPr>
        </p:nvSpPr>
        <p:spPr/>
        <p:txBody>
          <a:bodyPr/>
          <a:lstStyle/>
          <a:p>
            <a:r>
              <a:rPr lang="zh-TW" altLang="en-US" dirty="0">
                <a:latin typeface="Times New Roman" panose="02020603050405020304" pitchFamily="18" charset="0"/>
              </a:rPr>
              <a:t>研究結果</a:t>
            </a:r>
            <a:r>
              <a:rPr lang="en-US" altLang="zh-TW" dirty="0">
                <a:latin typeface="Times New Roman" panose="02020603050405020304" pitchFamily="18" charset="0"/>
              </a:rPr>
              <a:t>-</a:t>
            </a:r>
            <a:r>
              <a:rPr lang="zh-TW" altLang="en-US" dirty="0">
                <a:latin typeface="Times New Roman" panose="02020603050405020304" pitchFamily="18" charset="0"/>
              </a:rPr>
              <a:t>通過反爬蟲系統</a:t>
            </a:r>
          </a:p>
        </p:txBody>
      </p:sp>
      <p:sp>
        <p:nvSpPr>
          <p:cNvPr id="3" name="內容版面配置區 2">
            <a:extLst>
              <a:ext uri="{FF2B5EF4-FFF2-40B4-BE49-F238E27FC236}">
                <a16:creationId xmlns:a16="http://schemas.microsoft.com/office/drawing/2014/main" id="{583AA600-D4A1-4C7D-A0BC-BEE910B2FA32}"/>
              </a:ext>
            </a:extLst>
          </p:cNvPr>
          <p:cNvSpPr>
            <a:spLocks noGrp="1"/>
          </p:cNvSpPr>
          <p:nvPr>
            <p:ph idx="1"/>
          </p:nvPr>
        </p:nvSpPr>
        <p:spPr/>
        <p:txBody>
          <a:bodyPr>
            <a:normAutofit/>
          </a:bodyPr>
          <a:lstStyle/>
          <a:p>
            <a:pPr marL="0" indent="0">
              <a:lnSpc>
                <a:spcPct val="100000"/>
              </a:lnSpc>
              <a:spcAft>
                <a:spcPts val="0"/>
              </a:spcAft>
              <a:buNone/>
            </a:pPr>
            <a:endParaRPr lang="zh-TW" altLang="en-US" sz="1400" dirty="0"/>
          </a:p>
        </p:txBody>
      </p:sp>
      <p:pic>
        <p:nvPicPr>
          <p:cNvPr id="8" name="圖片 7">
            <a:extLst>
              <a:ext uri="{FF2B5EF4-FFF2-40B4-BE49-F238E27FC236}">
                <a16:creationId xmlns:a16="http://schemas.microsoft.com/office/drawing/2014/main" id="{CE32CBD3-66E6-44D4-95C8-969D7A8AC20F}"/>
              </a:ext>
            </a:extLst>
          </p:cNvPr>
          <p:cNvPicPr/>
          <p:nvPr/>
        </p:nvPicPr>
        <p:blipFill rotWithShape="1">
          <a:blip r:embed="rId4">
            <a:extLst>
              <a:ext uri="{28A0092B-C50C-407E-A947-70E740481C1C}">
                <a14:useLocalDpi xmlns:a14="http://schemas.microsoft.com/office/drawing/2010/main" val="0"/>
              </a:ext>
            </a:extLst>
          </a:blip>
          <a:srcRect t="13949" r="365" b="29901"/>
          <a:stretch/>
        </p:blipFill>
        <p:spPr bwMode="auto">
          <a:xfrm>
            <a:off x="1063752" y="3106853"/>
            <a:ext cx="5381625" cy="1533525"/>
          </a:xfrm>
          <a:prstGeom prst="rect">
            <a:avLst/>
          </a:prstGeom>
          <a:noFill/>
          <a:ln>
            <a:noFill/>
          </a:ln>
          <a:extLst>
            <a:ext uri="{53640926-AAD7-44D8-BBD7-CCE9431645EC}">
              <a14:shadowObscured xmlns:a14="http://schemas.microsoft.com/office/drawing/2010/main"/>
            </a:ext>
          </a:extLst>
        </p:spPr>
      </p:pic>
      <p:pic>
        <p:nvPicPr>
          <p:cNvPr id="9" name="圖片 8">
            <a:extLst>
              <a:ext uri="{FF2B5EF4-FFF2-40B4-BE49-F238E27FC236}">
                <a16:creationId xmlns:a16="http://schemas.microsoft.com/office/drawing/2014/main" id="{9615D01B-C21B-4191-82C2-FFC8DBABAB93}"/>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1063752" y="4806214"/>
            <a:ext cx="4495800" cy="400050"/>
          </a:xfrm>
          <a:prstGeom prst="rect">
            <a:avLst/>
          </a:prstGeom>
          <a:noFill/>
          <a:ln>
            <a:noFill/>
          </a:ln>
        </p:spPr>
      </p:pic>
      <p:pic>
        <p:nvPicPr>
          <p:cNvPr id="12" name="圖片 11">
            <a:extLst>
              <a:ext uri="{FF2B5EF4-FFF2-40B4-BE49-F238E27FC236}">
                <a16:creationId xmlns:a16="http://schemas.microsoft.com/office/drawing/2014/main" id="{E45417AF-B265-4B99-9F50-C834EE7B71D5}"/>
              </a:ext>
            </a:extLst>
          </p:cNvPr>
          <p:cNvPicPr/>
          <p:nvPr/>
        </p:nvPicPr>
        <p:blipFill>
          <a:blip r:embed="rId6">
            <a:extLst>
              <a:ext uri="{28A0092B-C50C-407E-A947-70E740481C1C}">
                <a14:useLocalDpi xmlns:a14="http://schemas.microsoft.com/office/drawing/2010/main" val="0"/>
              </a:ext>
            </a:extLst>
          </a:blip>
          <a:stretch>
            <a:fillRect/>
          </a:stretch>
        </p:blipFill>
        <p:spPr>
          <a:xfrm>
            <a:off x="1063752" y="5572125"/>
            <a:ext cx="5347335" cy="600075"/>
          </a:xfrm>
          <a:prstGeom prst="rect">
            <a:avLst/>
          </a:prstGeom>
        </p:spPr>
      </p:pic>
      <p:sp>
        <p:nvSpPr>
          <p:cNvPr id="4" name="矩形 3">
            <a:extLst>
              <a:ext uri="{FF2B5EF4-FFF2-40B4-BE49-F238E27FC236}">
                <a16:creationId xmlns:a16="http://schemas.microsoft.com/office/drawing/2014/main" id="{09F67790-7ECF-4BB2-B349-0BF8B5CE41E7}"/>
              </a:ext>
            </a:extLst>
          </p:cNvPr>
          <p:cNvSpPr/>
          <p:nvPr/>
        </p:nvSpPr>
        <p:spPr>
          <a:xfrm>
            <a:off x="6523566" y="4334705"/>
            <a:ext cx="2529860" cy="307777"/>
          </a:xfrm>
          <a:prstGeom prst="rect">
            <a:avLst/>
          </a:prstGeom>
        </p:spPr>
        <p:txBody>
          <a:bodyPr wrap="none">
            <a:spAutoFit/>
          </a:bodyPr>
          <a:lstStyle/>
          <a:p>
            <a:r>
              <a:rPr lang="zh-TW" altLang="zh-TW" sz="1400" dirty="0">
                <a:latin typeface="Times New Roman" panose="02020603050405020304" pitchFamily="18" charset="0"/>
                <a:cs typeface="Times New Roman" panose="02020603050405020304" pitchFamily="18" charset="0"/>
              </a:rPr>
              <a:t>有給定</a:t>
            </a:r>
            <a:r>
              <a:rPr lang="en-US" altLang="zh-TW" sz="1400" dirty="0">
                <a:latin typeface="Times New Roman" panose="02020603050405020304" pitchFamily="18" charset="0"/>
                <a:cs typeface="Times New Roman" panose="02020603050405020304" pitchFamily="18" charset="0"/>
              </a:rPr>
              <a:t>headers</a:t>
            </a:r>
            <a:r>
              <a:rPr lang="zh-TW" altLang="zh-TW" sz="1400" dirty="0">
                <a:latin typeface="Times New Roman" panose="02020603050405020304" pitchFamily="18" charset="0"/>
                <a:cs typeface="Times New Roman" panose="02020603050405020304" pitchFamily="18" charset="0"/>
              </a:rPr>
              <a:t>之程式碼</a:t>
            </a:r>
            <a:r>
              <a:rPr lang="en-US" altLang="zh-TW" sz="1400" dirty="0">
                <a:latin typeface="Times New Roman" panose="02020603050405020304" pitchFamily="18" charset="0"/>
                <a:cs typeface="Times New Roman" panose="02020603050405020304" pitchFamily="18" charset="0"/>
              </a:rPr>
              <a:t>-Momo</a:t>
            </a:r>
            <a:endParaRPr lang="zh-TW" altLang="en-US" sz="1400" dirty="0">
              <a:latin typeface="Times New Roman" panose="02020603050405020304" pitchFamily="18" charset="0"/>
              <a:cs typeface="Times New Roman" panose="02020603050405020304" pitchFamily="18" charset="0"/>
            </a:endParaRPr>
          </a:p>
        </p:txBody>
      </p:sp>
      <p:sp>
        <p:nvSpPr>
          <p:cNvPr id="7" name="矩形 6">
            <a:extLst>
              <a:ext uri="{FF2B5EF4-FFF2-40B4-BE49-F238E27FC236}">
                <a16:creationId xmlns:a16="http://schemas.microsoft.com/office/drawing/2014/main" id="{8FD903C0-70DB-470D-AE9E-441C077902EA}"/>
              </a:ext>
            </a:extLst>
          </p:cNvPr>
          <p:cNvSpPr/>
          <p:nvPr/>
        </p:nvSpPr>
        <p:spPr>
          <a:xfrm>
            <a:off x="6541520" y="4898487"/>
            <a:ext cx="2511906" cy="307777"/>
          </a:xfrm>
          <a:prstGeom prst="rect">
            <a:avLst/>
          </a:prstGeom>
        </p:spPr>
        <p:txBody>
          <a:bodyPr wrap="none">
            <a:spAutoFit/>
          </a:bodyPr>
          <a:lstStyle/>
          <a:p>
            <a:pPr defTabSz="914400">
              <a:spcBef>
                <a:spcPts val="1200"/>
              </a:spcBef>
              <a:buClr>
                <a:schemeClr val="accent1">
                  <a:lumMod val="75000"/>
                </a:schemeClr>
              </a:buClr>
              <a:buSzPct val="85000"/>
            </a:pPr>
            <a:r>
              <a:rPr lang="zh-TW" altLang="zh-TW" sz="1400" dirty="0">
                <a:latin typeface="Times New Roman" panose="02020603050405020304" pitchFamily="18" charset="0"/>
                <a:cs typeface="Times New Roman" panose="02020603050405020304" pitchFamily="18" charset="0"/>
              </a:rPr>
              <a:t>無給定</a:t>
            </a:r>
            <a:r>
              <a:rPr lang="en-US" altLang="zh-TW" sz="1400" dirty="0">
                <a:latin typeface="Times New Roman" panose="02020603050405020304" pitchFamily="18" charset="0"/>
                <a:cs typeface="Times New Roman" panose="02020603050405020304" pitchFamily="18" charset="0"/>
              </a:rPr>
              <a:t>headers</a:t>
            </a:r>
            <a:r>
              <a:rPr lang="zh-TW" altLang="zh-TW" sz="1400" dirty="0">
                <a:latin typeface="Times New Roman" panose="02020603050405020304" pitchFamily="18" charset="0"/>
                <a:cs typeface="Times New Roman" panose="02020603050405020304" pitchFamily="18" charset="0"/>
              </a:rPr>
              <a:t>之程式碼</a:t>
            </a:r>
            <a:r>
              <a:rPr lang="en-US" altLang="zh-TW" sz="1400" dirty="0">
                <a:latin typeface="Times New Roman" panose="02020603050405020304" pitchFamily="18" charset="0"/>
                <a:cs typeface="Times New Roman" panose="02020603050405020304" pitchFamily="18" charset="0"/>
              </a:rPr>
              <a:t>-Yahoo</a:t>
            </a:r>
            <a:endParaRPr lang="zh-TW" altLang="en-US" sz="1400" dirty="0">
              <a:latin typeface="Times New Roman" panose="02020603050405020304" pitchFamily="18" charset="0"/>
              <a:cs typeface="Times New Roman" panose="02020603050405020304" pitchFamily="18" charset="0"/>
            </a:endParaRPr>
          </a:p>
        </p:txBody>
      </p:sp>
      <p:sp>
        <p:nvSpPr>
          <p:cNvPr id="13" name="矩形 12">
            <a:extLst>
              <a:ext uri="{FF2B5EF4-FFF2-40B4-BE49-F238E27FC236}">
                <a16:creationId xmlns:a16="http://schemas.microsoft.com/office/drawing/2014/main" id="{01B2652D-39B8-4419-9707-72C9F86EC01A}"/>
              </a:ext>
            </a:extLst>
          </p:cNvPr>
          <p:cNvSpPr/>
          <p:nvPr/>
        </p:nvSpPr>
        <p:spPr>
          <a:xfrm>
            <a:off x="6541520" y="5718273"/>
            <a:ext cx="1261884" cy="307777"/>
          </a:xfrm>
          <a:prstGeom prst="rect">
            <a:avLst/>
          </a:prstGeom>
        </p:spPr>
        <p:txBody>
          <a:bodyPr wrap="none">
            <a:spAutoFit/>
          </a:bodyPr>
          <a:lstStyle/>
          <a:p>
            <a:pPr defTabSz="914400">
              <a:spcBef>
                <a:spcPts val="1200"/>
              </a:spcBef>
              <a:buClr>
                <a:schemeClr val="accent1">
                  <a:lumMod val="75000"/>
                </a:schemeClr>
              </a:buClr>
              <a:buSzPct val="85000"/>
            </a:pPr>
            <a:r>
              <a:rPr lang="zh-TW" altLang="zh-TW" sz="1400" dirty="0">
                <a:latin typeface="Times New Roman" panose="02020603050405020304" pitchFamily="18" charset="0"/>
                <a:cs typeface="Times New Roman" panose="02020603050405020304" pitchFamily="18" charset="0"/>
              </a:rPr>
              <a:t>程式運行失敗</a:t>
            </a:r>
            <a:endParaRPr lang="zh-TW" alt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4561838"/>
      </p:ext>
    </p:extLst>
  </p:cSld>
  <p:clrMapOvr>
    <a:overrideClrMapping bg1="lt1" tx1="dk1" bg2="lt2" tx2="dk2" accent1="accent1" accent2="accent2" accent3="accent3" accent4="accent4" accent5="accent5" accent6="accent6" hlink="hlink" folHlink="folHlink"/>
  </p:clrMapOvr>
  <p:transition spd="slow">
    <p:push dir="u"/>
    <p:sndAc>
      <p:stSnd>
        <p:snd r:embed="rId3" name="click.wav"/>
      </p:stSnd>
    </p:sndAc>
  </p:transition>
</p:sld>
</file>

<file path=ppt/slides/slide2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34DB66D-930C-4DA1-B180-38BB8C559C66}"/>
              </a:ext>
            </a:extLst>
          </p:cNvPr>
          <p:cNvSpPr>
            <a:spLocks noGrp="1"/>
          </p:cNvSpPr>
          <p:nvPr>
            <p:ph type="title"/>
          </p:nvPr>
        </p:nvSpPr>
        <p:spPr/>
        <p:txBody>
          <a:bodyPr/>
          <a:lstStyle/>
          <a:p>
            <a:r>
              <a:rPr lang="zh-TW" altLang="en-US" dirty="0">
                <a:latin typeface="Times New Roman" panose="02020603050405020304" pitchFamily="18" charset="0"/>
              </a:rPr>
              <a:t>研究結果</a:t>
            </a:r>
            <a:r>
              <a:rPr lang="en-US" altLang="zh-TW" dirty="0">
                <a:latin typeface="Times New Roman" panose="02020603050405020304" pitchFamily="18" charset="0"/>
              </a:rPr>
              <a:t>-</a:t>
            </a:r>
            <a:r>
              <a:rPr lang="zh-TW" altLang="zh-TW" dirty="0"/>
              <a:t>資料整合</a:t>
            </a:r>
            <a:endParaRPr lang="zh-TW" altLang="en-US" dirty="0">
              <a:latin typeface="Times New Roman" panose="02020603050405020304" pitchFamily="18" charset="0"/>
            </a:endParaRPr>
          </a:p>
        </p:txBody>
      </p:sp>
      <p:pic>
        <p:nvPicPr>
          <p:cNvPr id="14" name="圖片 13">
            <a:extLst>
              <a:ext uri="{FF2B5EF4-FFF2-40B4-BE49-F238E27FC236}">
                <a16:creationId xmlns:a16="http://schemas.microsoft.com/office/drawing/2014/main" id="{CFA78822-74E3-4A11-8F6B-697A81B76890}"/>
              </a:ext>
            </a:extLst>
          </p:cNvPr>
          <p:cNvPicPr/>
          <p:nvPr/>
        </p:nvPicPr>
        <p:blipFill>
          <a:blip r:embed="rId4">
            <a:extLst>
              <a:ext uri="{28A0092B-C50C-407E-A947-70E740481C1C}">
                <a14:useLocalDpi xmlns:a14="http://schemas.microsoft.com/office/drawing/2010/main" val="0"/>
              </a:ext>
            </a:extLst>
          </a:blip>
          <a:stretch>
            <a:fillRect/>
          </a:stretch>
        </p:blipFill>
        <p:spPr>
          <a:xfrm>
            <a:off x="4210050" y="2093976"/>
            <a:ext cx="3771900" cy="3667125"/>
          </a:xfrm>
          <a:prstGeom prst="rect">
            <a:avLst/>
          </a:prstGeom>
          <a:ln>
            <a:solidFill>
              <a:schemeClr val="tx1"/>
            </a:solidFill>
          </a:ln>
        </p:spPr>
      </p:pic>
    </p:spTree>
    <p:extLst>
      <p:ext uri="{BB962C8B-B14F-4D97-AF65-F5344CB8AC3E}">
        <p14:creationId xmlns:p14="http://schemas.microsoft.com/office/powerpoint/2010/main" val="3584897619"/>
      </p:ext>
    </p:extLst>
  </p:cSld>
  <p:clrMapOvr>
    <a:overrideClrMapping bg1="lt1" tx1="dk1" bg2="lt2" tx2="dk2" accent1="accent1" accent2="accent2" accent3="accent3" accent4="accent4" accent5="accent5" accent6="accent6" hlink="hlink" folHlink="folHlink"/>
  </p:clrMapOvr>
  <p:transition spd="slow">
    <p:push dir="u"/>
    <p:sndAc>
      <p:stSnd>
        <p:snd r:embed="rId3" name="click.wav"/>
      </p:stSnd>
    </p:sndAc>
  </p:transition>
</p:sld>
</file>

<file path=ppt/slides/slide2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34DB66D-930C-4DA1-B180-38BB8C559C66}"/>
              </a:ext>
            </a:extLst>
          </p:cNvPr>
          <p:cNvSpPr>
            <a:spLocks noGrp="1"/>
          </p:cNvSpPr>
          <p:nvPr>
            <p:ph type="title"/>
          </p:nvPr>
        </p:nvSpPr>
        <p:spPr/>
        <p:txBody>
          <a:bodyPr/>
          <a:lstStyle/>
          <a:p>
            <a:r>
              <a:rPr lang="zh-TW" altLang="en-US" dirty="0">
                <a:latin typeface="Times New Roman" panose="02020603050405020304" pitchFamily="18" charset="0"/>
              </a:rPr>
              <a:t>研究結果</a:t>
            </a:r>
            <a:r>
              <a:rPr lang="en-US" altLang="zh-TW" dirty="0">
                <a:latin typeface="Times New Roman" panose="02020603050405020304" pitchFamily="18" charset="0"/>
              </a:rPr>
              <a:t>-</a:t>
            </a:r>
            <a:r>
              <a:rPr lang="zh-TW" altLang="zh-TW" dirty="0"/>
              <a:t>資料整合</a:t>
            </a:r>
            <a:endParaRPr lang="zh-TW" altLang="en-US" dirty="0">
              <a:latin typeface="Times New Roman" panose="02020603050405020304" pitchFamily="18" charset="0"/>
            </a:endParaRPr>
          </a:p>
        </p:txBody>
      </p:sp>
      <p:pic>
        <p:nvPicPr>
          <p:cNvPr id="4" name="圖片 3">
            <a:extLst>
              <a:ext uri="{FF2B5EF4-FFF2-40B4-BE49-F238E27FC236}">
                <a16:creationId xmlns:a16="http://schemas.microsoft.com/office/drawing/2014/main" id="{BECA3690-CE0B-494E-A122-04B171C41444}"/>
              </a:ext>
            </a:extLst>
          </p:cNvPr>
          <p:cNvPicPr/>
          <p:nvPr/>
        </p:nvPicPr>
        <p:blipFill>
          <a:blip r:embed="rId4">
            <a:extLst>
              <a:ext uri="{28A0092B-C50C-407E-A947-70E740481C1C}">
                <a14:useLocalDpi xmlns:a14="http://schemas.microsoft.com/office/drawing/2010/main" val="0"/>
              </a:ext>
            </a:extLst>
          </a:blip>
          <a:stretch>
            <a:fillRect/>
          </a:stretch>
        </p:blipFill>
        <p:spPr>
          <a:xfrm>
            <a:off x="552024" y="1743583"/>
            <a:ext cx="5400040" cy="4179045"/>
          </a:xfrm>
          <a:prstGeom prst="rect">
            <a:avLst/>
          </a:prstGeom>
        </p:spPr>
      </p:pic>
      <p:pic>
        <p:nvPicPr>
          <p:cNvPr id="5" name="圖片 4">
            <a:extLst>
              <a:ext uri="{FF2B5EF4-FFF2-40B4-BE49-F238E27FC236}">
                <a16:creationId xmlns:a16="http://schemas.microsoft.com/office/drawing/2014/main" id="{2D8EC0EF-E2E8-4E5C-B10D-9ED917C0A04C}"/>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6096000" y="2447908"/>
            <a:ext cx="5394960" cy="3474720"/>
          </a:xfrm>
          <a:prstGeom prst="rect">
            <a:avLst/>
          </a:prstGeom>
          <a:noFill/>
          <a:ln>
            <a:noFill/>
          </a:ln>
        </p:spPr>
      </p:pic>
      <p:sp>
        <p:nvSpPr>
          <p:cNvPr id="3" name="文字方塊 2">
            <a:extLst>
              <a:ext uri="{FF2B5EF4-FFF2-40B4-BE49-F238E27FC236}">
                <a16:creationId xmlns:a16="http://schemas.microsoft.com/office/drawing/2014/main" id="{26D3046E-9627-444A-AE9C-2A79066E1372}"/>
              </a:ext>
            </a:extLst>
          </p:cNvPr>
          <p:cNvSpPr txBox="1"/>
          <p:nvPr/>
        </p:nvSpPr>
        <p:spPr>
          <a:xfrm>
            <a:off x="2013358" y="6132352"/>
            <a:ext cx="2416029" cy="369332"/>
          </a:xfrm>
          <a:prstGeom prst="rect">
            <a:avLst/>
          </a:prstGeom>
        </p:spPr>
        <p:txBody>
          <a:bodyPr vert="horz" lIns="91440" tIns="45720" rIns="91440" bIns="45720" rtlCol="0">
            <a:normAutofit/>
          </a:bodyPr>
          <a:lstStyle>
            <a:defPPr>
              <a:defRPr lang="en-US"/>
            </a:defPPr>
            <a:lvl1pPr marL="182880" indent="-182880" defTabSz="914400">
              <a:lnSpc>
                <a:spcPct val="100000"/>
              </a:lnSpc>
              <a:spcBef>
                <a:spcPts val="1200"/>
              </a:spcBef>
              <a:spcAft>
                <a:spcPts val="0"/>
              </a:spcAft>
              <a:buClr>
                <a:schemeClr val="accent1">
                  <a:lumMod val="75000"/>
                </a:schemeClr>
              </a:buClr>
              <a:buSzPct val="85000"/>
              <a:buFont typeface="Wingdings" pitchFamily="2" charset="2"/>
              <a:buChar char="§"/>
              <a:defRPr sz="1400">
                <a:latin typeface="Times New Roman" panose="02020603050405020304" pitchFamily="18" charset="0"/>
                <a:cs typeface="Times New Roman" panose="02020603050405020304" pitchFamily="18" charset="0"/>
              </a:defRPr>
            </a:lvl1pPr>
            <a:lvl2pPr indent="-182880" defTabSz="914400">
              <a:lnSpc>
                <a:spcPct val="90000"/>
              </a:lnSpc>
              <a:spcBef>
                <a:spcPts val="400"/>
              </a:spcBef>
              <a:spcAft>
                <a:spcPts val="200"/>
              </a:spcAft>
              <a:buClr>
                <a:schemeClr val="accent1">
                  <a:lumMod val="75000"/>
                </a:schemeClr>
              </a:buClr>
              <a:buSzPct val="85000"/>
              <a:buFont typeface="Wingdings" pitchFamily="2" charset="2"/>
              <a:buChar char="§"/>
            </a:lvl2pPr>
            <a:lvl3pPr marL="731520" indent="-182880" defTabSz="914400">
              <a:lnSpc>
                <a:spcPct val="90000"/>
              </a:lnSpc>
              <a:spcBef>
                <a:spcPts val="400"/>
              </a:spcBef>
              <a:spcAft>
                <a:spcPts val="200"/>
              </a:spcAft>
              <a:buClr>
                <a:schemeClr val="accent1">
                  <a:lumMod val="75000"/>
                </a:schemeClr>
              </a:buClr>
              <a:buSzPct val="85000"/>
              <a:buFont typeface="Wingdings" pitchFamily="2" charset="2"/>
              <a:buChar char="§"/>
              <a:defRPr sz="1600"/>
            </a:lvl3pPr>
            <a:lvl4pPr marL="1005840" indent="-182880" defTabSz="914400">
              <a:lnSpc>
                <a:spcPct val="90000"/>
              </a:lnSpc>
              <a:spcBef>
                <a:spcPts val="400"/>
              </a:spcBef>
              <a:spcAft>
                <a:spcPts val="200"/>
              </a:spcAft>
              <a:buClr>
                <a:schemeClr val="accent1">
                  <a:lumMod val="75000"/>
                </a:schemeClr>
              </a:buClr>
              <a:buSzPct val="85000"/>
              <a:buFont typeface="Wingdings" pitchFamily="2" charset="2"/>
              <a:buChar char="§"/>
              <a:defRPr sz="1600"/>
            </a:lvl4pPr>
            <a:lvl5pPr marL="1280160" indent="-182880" defTabSz="914400">
              <a:lnSpc>
                <a:spcPct val="90000"/>
              </a:lnSpc>
              <a:spcBef>
                <a:spcPts val="400"/>
              </a:spcBef>
              <a:spcAft>
                <a:spcPts val="200"/>
              </a:spcAft>
              <a:buClr>
                <a:schemeClr val="accent1">
                  <a:lumMod val="75000"/>
                </a:schemeClr>
              </a:buClr>
              <a:buSzPct val="85000"/>
              <a:buFont typeface="Wingdings" pitchFamily="2" charset="2"/>
              <a:buChar char="§"/>
              <a:defRPr sz="1600"/>
            </a:lvl5pPr>
            <a:lvl6pPr marL="1600000" indent="-228600" defTabSz="914400">
              <a:lnSpc>
                <a:spcPct val="90000"/>
              </a:lnSpc>
              <a:spcBef>
                <a:spcPts val="400"/>
              </a:spcBef>
              <a:spcAft>
                <a:spcPts val="200"/>
              </a:spcAft>
              <a:buClr>
                <a:schemeClr val="accent1">
                  <a:lumMod val="75000"/>
                </a:schemeClr>
              </a:buClr>
              <a:buSzPct val="85000"/>
              <a:buFont typeface="Wingdings" pitchFamily="2" charset="2"/>
              <a:buChar char="§"/>
              <a:defRPr sz="1600"/>
            </a:lvl6pPr>
            <a:lvl7pPr marL="1900000" indent="-228600" defTabSz="914400">
              <a:lnSpc>
                <a:spcPct val="90000"/>
              </a:lnSpc>
              <a:spcBef>
                <a:spcPts val="400"/>
              </a:spcBef>
              <a:spcAft>
                <a:spcPts val="200"/>
              </a:spcAft>
              <a:buClr>
                <a:schemeClr val="accent1">
                  <a:lumMod val="75000"/>
                </a:schemeClr>
              </a:buClr>
              <a:buSzPct val="85000"/>
              <a:buFont typeface="Wingdings" pitchFamily="2" charset="2"/>
              <a:buChar char="§"/>
              <a:defRPr sz="1600"/>
            </a:lvl7pPr>
            <a:lvl8pPr marL="2200000" indent="-228600" defTabSz="914400">
              <a:lnSpc>
                <a:spcPct val="90000"/>
              </a:lnSpc>
              <a:spcBef>
                <a:spcPts val="400"/>
              </a:spcBef>
              <a:spcAft>
                <a:spcPts val="200"/>
              </a:spcAft>
              <a:buClr>
                <a:schemeClr val="accent1">
                  <a:lumMod val="75000"/>
                </a:schemeClr>
              </a:buClr>
              <a:buSzPct val="85000"/>
              <a:buFont typeface="Wingdings" pitchFamily="2" charset="2"/>
              <a:buChar char="§"/>
              <a:defRPr sz="1600"/>
            </a:lvl8pPr>
            <a:lvl9pPr marL="2500000" indent="-228600" defTabSz="914400">
              <a:lnSpc>
                <a:spcPct val="90000"/>
              </a:lnSpc>
              <a:spcBef>
                <a:spcPts val="400"/>
              </a:spcBef>
              <a:spcAft>
                <a:spcPts val="200"/>
              </a:spcAft>
              <a:buClr>
                <a:schemeClr val="accent1">
                  <a:lumMod val="75000"/>
                </a:schemeClr>
              </a:buClr>
              <a:buSzPct val="85000"/>
              <a:buFont typeface="Wingdings" pitchFamily="2" charset="2"/>
              <a:buChar char="§"/>
              <a:defRPr sz="1600"/>
            </a:lvl9pPr>
          </a:lstStyle>
          <a:p>
            <a:r>
              <a:rPr lang="en-US" altLang="zh-TW" dirty="0"/>
              <a:t>Momo Json</a:t>
            </a:r>
            <a:r>
              <a:rPr lang="zh-TW" altLang="en-US" dirty="0"/>
              <a:t>檔內容</a:t>
            </a:r>
          </a:p>
        </p:txBody>
      </p:sp>
      <p:sp>
        <p:nvSpPr>
          <p:cNvPr id="7" name="文字方塊 6">
            <a:extLst>
              <a:ext uri="{FF2B5EF4-FFF2-40B4-BE49-F238E27FC236}">
                <a16:creationId xmlns:a16="http://schemas.microsoft.com/office/drawing/2014/main" id="{A3F29C05-CC52-4BD5-97EB-D66CEBF1C4B8}"/>
              </a:ext>
            </a:extLst>
          </p:cNvPr>
          <p:cNvSpPr txBox="1"/>
          <p:nvPr/>
        </p:nvSpPr>
        <p:spPr>
          <a:xfrm>
            <a:off x="7585465" y="6132352"/>
            <a:ext cx="2416029" cy="369332"/>
          </a:xfrm>
          <a:prstGeom prst="rect">
            <a:avLst/>
          </a:prstGeom>
        </p:spPr>
        <p:txBody>
          <a:bodyPr vert="horz" lIns="91440" tIns="45720" rIns="91440" bIns="45720" rtlCol="0">
            <a:normAutofit/>
          </a:bodyPr>
          <a:lstStyle>
            <a:defPPr>
              <a:defRPr lang="en-US"/>
            </a:defPPr>
            <a:lvl1pPr marL="182880" indent="-182880" defTabSz="914400">
              <a:lnSpc>
                <a:spcPct val="100000"/>
              </a:lnSpc>
              <a:spcBef>
                <a:spcPts val="1200"/>
              </a:spcBef>
              <a:spcAft>
                <a:spcPts val="0"/>
              </a:spcAft>
              <a:buClr>
                <a:schemeClr val="accent1">
                  <a:lumMod val="75000"/>
                </a:schemeClr>
              </a:buClr>
              <a:buSzPct val="85000"/>
              <a:buFont typeface="Wingdings" pitchFamily="2" charset="2"/>
              <a:buChar char="§"/>
              <a:defRPr sz="1400">
                <a:latin typeface="Times New Roman" panose="02020603050405020304" pitchFamily="18" charset="0"/>
                <a:cs typeface="Times New Roman" panose="02020603050405020304" pitchFamily="18" charset="0"/>
              </a:defRPr>
            </a:lvl1pPr>
            <a:lvl2pPr indent="-182880" defTabSz="914400">
              <a:lnSpc>
                <a:spcPct val="90000"/>
              </a:lnSpc>
              <a:spcBef>
                <a:spcPts val="400"/>
              </a:spcBef>
              <a:spcAft>
                <a:spcPts val="200"/>
              </a:spcAft>
              <a:buClr>
                <a:schemeClr val="accent1">
                  <a:lumMod val="75000"/>
                </a:schemeClr>
              </a:buClr>
              <a:buSzPct val="85000"/>
              <a:buFont typeface="Wingdings" pitchFamily="2" charset="2"/>
              <a:buChar char="§"/>
            </a:lvl2pPr>
            <a:lvl3pPr marL="731520" indent="-182880" defTabSz="914400">
              <a:lnSpc>
                <a:spcPct val="90000"/>
              </a:lnSpc>
              <a:spcBef>
                <a:spcPts val="400"/>
              </a:spcBef>
              <a:spcAft>
                <a:spcPts val="200"/>
              </a:spcAft>
              <a:buClr>
                <a:schemeClr val="accent1">
                  <a:lumMod val="75000"/>
                </a:schemeClr>
              </a:buClr>
              <a:buSzPct val="85000"/>
              <a:buFont typeface="Wingdings" pitchFamily="2" charset="2"/>
              <a:buChar char="§"/>
              <a:defRPr sz="1600"/>
            </a:lvl3pPr>
            <a:lvl4pPr marL="1005840" indent="-182880" defTabSz="914400">
              <a:lnSpc>
                <a:spcPct val="90000"/>
              </a:lnSpc>
              <a:spcBef>
                <a:spcPts val="400"/>
              </a:spcBef>
              <a:spcAft>
                <a:spcPts val="200"/>
              </a:spcAft>
              <a:buClr>
                <a:schemeClr val="accent1">
                  <a:lumMod val="75000"/>
                </a:schemeClr>
              </a:buClr>
              <a:buSzPct val="85000"/>
              <a:buFont typeface="Wingdings" pitchFamily="2" charset="2"/>
              <a:buChar char="§"/>
              <a:defRPr sz="1600"/>
            </a:lvl4pPr>
            <a:lvl5pPr marL="1280160" indent="-182880" defTabSz="914400">
              <a:lnSpc>
                <a:spcPct val="90000"/>
              </a:lnSpc>
              <a:spcBef>
                <a:spcPts val="400"/>
              </a:spcBef>
              <a:spcAft>
                <a:spcPts val="200"/>
              </a:spcAft>
              <a:buClr>
                <a:schemeClr val="accent1">
                  <a:lumMod val="75000"/>
                </a:schemeClr>
              </a:buClr>
              <a:buSzPct val="85000"/>
              <a:buFont typeface="Wingdings" pitchFamily="2" charset="2"/>
              <a:buChar char="§"/>
              <a:defRPr sz="1600"/>
            </a:lvl5pPr>
            <a:lvl6pPr marL="1600000" indent="-228600" defTabSz="914400">
              <a:lnSpc>
                <a:spcPct val="90000"/>
              </a:lnSpc>
              <a:spcBef>
                <a:spcPts val="400"/>
              </a:spcBef>
              <a:spcAft>
                <a:spcPts val="200"/>
              </a:spcAft>
              <a:buClr>
                <a:schemeClr val="accent1">
                  <a:lumMod val="75000"/>
                </a:schemeClr>
              </a:buClr>
              <a:buSzPct val="85000"/>
              <a:buFont typeface="Wingdings" pitchFamily="2" charset="2"/>
              <a:buChar char="§"/>
              <a:defRPr sz="1600"/>
            </a:lvl6pPr>
            <a:lvl7pPr marL="1900000" indent="-228600" defTabSz="914400">
              <a:lnSpc>
                <a:spcPct val="90000"/>
              </a:lnSpc>
              <a:spcBef>
                <a:spcPts val="400"/>
              </a:spcBef>
              <a:spcAft>
                <a:spcPts val="200"/>
              </a:spcAft>
              <a:buClr>
                <a:schemeClr val="accent1">
                  <a:lumMod val="75000"/>
                </a:schemeClr>
              </a:buClr>
              <a:buSzPct val="85000"/>
              <a:buFont typeface="Wingdings" pitchFamily="2" charset="2"/>
              <a:buChar char="§"/>
              <a:defRPr sz="1600"/>
            </a:lvl7pPr>
            <a:lvl8pPr marL="2200000" indent="-228600" defTabSz="914400">
              <a:lnSpc>
                <a:spcPct val="90000"/>
              </a:lnSpc>
              <a:spcBef>
                <a:spcPts val="400"/>
              </a:spcBef>
              <a:spcAft>
                <a:spcPts val="200"/>
              </a:spcAft>
              <a:buClr>
                <a:schemeClr val="accent1">
                  <a:lumMod val="75000"/>
                </a:schemeClr>
              </a:buClr>
              <a:buSzPct val="85000"/>
              <a:buFont typeface="Wingdings" pitchFamily="2" charset="2"/>
              <a:buChar char="§"/>
              <a:defRPr sz="1600"/>
            </a:lvl8pPr>
            <a:lvl9pPr marL="2500000" indent="-228600" defTabSz="914400">
              <a:lnSpc>
                <a:spcPct val="90000"/>
              </a:lnSpc>
              <a:spcBef>
                <a:spcPts val="400"/>
              </a:spcBef>
              <a:spcAft>
                <a:spcPts val="200"/>
              </a:spcAft>
              <a:buClr>
                <a:schemeClr val="accent1">
                  <a:lumMod val="75000"/>
                </a:schemeClr>
              </a:buClr>
              <a:buSzPct val="85000"/>
              <a:buFont typeface="Wingdings" pitchFamily="2" charset="2"/>
              <a:buChar char="§"/>
              <a:defRPr sz="1600"/>
            </a:lvl9pPr>
          </a:lstStyle>
          <a:p>
            <a:r>
              <a:rPr lang="en-US" altLang="zh-TW" dirty="0"/>
              <a:t>Yahoo Json</a:t>
            </a:r>
            <a:r>
              <a:rPr lang="zh-TW" altLang="en-US" dirty="0"/>
              <a:t>檔內容</a:t>
            </a:r>
          </a:p>
        </p:txBody>
      </p:sp>
    </p:spTree>
    <p:extLst>
      <p:ext uri="{BB962C8B-B14F-4D97-AF65-F5344CB8AC3E}">
        <p14:creationId xmlns:p14="http://schemas.microsoft.com/office/powerpoint/2010/main" val="2948196825"/>
      </p:ext>
    </p:extLst>
  </p:cSld>
  <p:clrMapOvr>
    <a:overrideClrMapping bg1="lt1" tx1="dk1" bg2="lt2" tx2="dk2" accent1="accent1" accent2="accent2" accent3="accent3" accent4="accent4" accent5="accent5" accent6="accent6" hlink="hlink" folHlink="folHlink"/>
  </p:clrMapOvr>
  <p:transition spd="slow">
    <p:push dir="u"/>
    <p:sndAc>
      <p:stSnd>
        <p:snd r:embed="rId3" name="click.wav"/>
      </p:stSnd>
    </p:sndAc>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20BBCF9-15B6-40A0-998E-206D9EEC5598}"/>
              </a:ext>
            </a:extLst>
          </p:cNvPr>
          <p:cNvSpPr>
            <a:spLocks noGrp="1"/>
          </p:cNvSpPr>
          <p:nvPr>
            <p:ph type="title"/>
          </p:nvPr>
        </p:nvSpPr>
        <p:spPr/>
        <p:txBody>
          <a:bodyPr/>
          <a:lstStyle/>
          <a:p>
            <a:r>
              <a:rPr lang="zh-TW" altLang="en-US" dirty="0"/>
              <a:t>緒論</a:t>
            </a:r>
            <a:r>
              <a:rPr lang="en-US" altLang="zh-TW" dirty="0"/>
              <a:t>-</a:t>
            </a:r>
            <a:r>
              <a:rPr lang="zh-TW" altLang="zh-TW" dirty="0"/>
              <a:t>研究背景與動機</a:t>
            </a:r>
            <a:endParaRPr lang="zh-TW" altLang="en-US" dirty="0"/>
          </a:p>
        </p:txBody>
      </p:sp>
      <p:sp>
        <p:nvSpPr>
          <p:cNvPr id="3" name="內容版面配置區 2">
            <a:extLst>
              <a:ext uri="{FF2B5EF4-FFF2-40B4-BE49-F238E27FC236}">
                <a16:creationId xmlns:a16="http://schemas.microsoft.com/office/drawing/2014/main" id="{9D75EAD4-3CCF-4EC1-AB57-E212D020219D}"/>
              </a:ext>
            </a:extLst>
          </p:cNvPr>
          <p:cNvSpPr>
            <a:spLocks noGrp="1"/>
          </p:cNvSpPr>
          <p:nvPr>
            <p:ph idx="1"/>
          </p:nvPr>
        </p:nvSpPr>
        <p:spPr>
          <a:xfrm>
            <a:off x="638175" y="1944243"/>
            <a:ext cx="10394823" cy="4429125"/>
          </a:xfrm>
        </p:spPr>
        <p:txBody>
          <a:bodyPr>
            <a:normAutofit/>
          </a:bodyPr>
          <a:lstStyle/>
          <a:p>
            <a:pPr>
              <a:lnSpc>
                <a:spcPct val="170000"/>
              </a:lnSpc>
            </a:pPr>
            <a:r>
              <a:rPr lang="zh-TW" altLang="zh-TW" sz="1600" dirty="0"/>
              <a:t>人們每天都會在網路產生上千上萬的資料訊息，可以說這些數據是跟著人們的每一天產生的，又稱為大數據，這些數據都可成為任何產業的工具，</a:t>
            </a:r>
            <a:r>
              <a:rPr lang="zh-TW" altLang="zh-TW" sz="1600" b="1" dirty="0"/>
              <a:t>政府</a:t>
            </a:r>
            <a:r>
              <a:rPr lang="zh-TW" altLang="zh-TW" sz="1600" dirty="0"/>
              <a:t>、</a:t>
            </a:r>
            <a:r>
              <a:rPr lang="zh-TW" altLang="zh-TW" sz="1600" b="1" dirty="0"/>
              <a:t>商家</a:t>
            </a:r>
            <a:r>
              <a:rPr lang="zh-TW" altLang="zh-TW" sz="1600" dirty="0"/>
              <a:t>、</a:t>
            </a:r>
            <a:r>
              <a:rPr lang="zh-TW" altLang="zh-TW" sz="1600" b="1" dirty="0"/>
              <a:t>醫院</a:t>
            </a:r>
            <a:r>
              <a:rPr lang="zh-TW" altLang="zh-TW" sz="1600" dirty="0"/>
              <a:t>等等</a:t>
            </a:r>
            <a:r>
              <a:rPr lang="en-US" altLang="zh-TW" sz="1600" dirty="0"/>
              <a:t>…</a:t>
            </a:r>
            <a:r>
              <a:rPr lang="zh-TW" altLang="zh-TW" sz="1600" dirty="0"/>
              <a:t>， 政府可以用來分析人們的違法行為或消費方式，商家可以用來得知消費者最能接受的價位、目前流行的產品，醫院可用來分析藥物反應，加以研究出更佳的醫療方法等等</a:t>
            </a:r>
            <a:r>
              <a:rPr lang="en-US" altLang="zh-TW" sz="1600" dirty="0"/>
              <a:t>…</a:t>
            </a:r>
            <a:r>
              <a:rPr lang="zh-TW" altLang="zh-TW" sz="1600" dirty="0"/>
              <a:t>，這些數據都是在推進人類進步的重要資料。</a:t>
            </a:r>
            <a:endParaRPr lang="en-US" altLang="zh-TW" sz="1600" dirty="0"/>
          </a:p>
          <a:p>
            <a:pPr>
              <a:lnSpc>
                <a:spcPct val="170000"/>
              </a:lnSpc>
            </a:pPr>
            <a:r>
              <a:rPr lang="zh-TW" altLang="en-US" sz="1600" dirty="0"/>
              <a:t>也因為網際網路的蓬勃發展，電子商務已成為日常生活中經常會使用的網路應用。使用網路商城購物的人口數逐年增加。</a:t>
            </a:r>
            <a:endParaRPr lang="en-US" altLang="zh-TW" sz="1600" dirty="0"/>
          </a:p>
          <a:p>
            <a:pPr>
              <a:lnSpc>
                <a:spcPct val="170000"/>
              </a:lnSpc>
            </a:pPr>
            <a:r>
              <a:rPr lang="zh-TW" altLang="en-US" sz="1600" dirty="0"/>
              <a:t>網路商城的優點：</a:t>
            </a:r>
            <a:r>
              <a:rPr lang="zh-TW" altLang="en-US" sz="1600" b="1" dirty="0">
                <a:solidFill>
                  <a:srgbClr val="FF0000"/>
                </a:solidFill>
              </a:rPr>
              <a:t>減少時間的運用</a:t>
            </a:r>
            <a:r>
              <a:rPr lang="zh-TW" altLang="en-US" sz="1600" dirty="0"/>
              <a:t>、</a:t>
            </a:r>
            <a:r>
              <a:rPr lang="zh-TW" altLang="en-US" sz="1600" b="1" dirty="0">
                <a:solidFill>
                  <a:srgbClr val="FF0000"/>
                </a:solidFill>
              </a:rPr>
              <a:t>節省交通的成本</a:t>
            </a:r>
            <a:r>
              <a:rPr lang="zh-TW" altLang="en-US" sz="1600" b="1" dirty="0"/>
              <a:t>、</a:t>
            </a:r>
            <a:r>
              <a:rPr lang="zh-TW" altLang="en-US" sz="1600" b="1" dirty="0">
                <a:solidFill>
                  <a:srgbClr val="FF0000"/>
                </a:solidFill>
              </a:rPr>
              <a:t>價格會遠比實體店面的價格來得低</a:t>
            </a:r>
            <a:r>
              <a:rPr lang="zh-TW" altLang="en-US" sz="1600" dirty="0"/>
              <a:t>。</a:t>
            </a:r>
            <a:endParaRPr lang="en-US" altLang="zh-TW" sz="1600" dirty="0"/>
          </a:p>
          <a:p>
            <a:pPr>
              <a:lnSpc>
                <a:spcPct val="170000"/>
              </a:lnSpc>
            </a:pPr>
            <a:endParaRPr lang="en-US" altLang="zh-TW" sz="1600" dirty="0"/>
          </a:p>
          <a:p>
            <a:pPr>
              <a:lnSpc>
                <a:spcPct val="170000"/>
              </a:lnSpc>
            </a:pPr>
            <a:endParaRPr lang="zh-TW" altLang="en-US" sz="1600" dirty="0"/>
          </a:p>
        </p:txBody>
      </p:sp>
    </p:spTree>
    <p:extLst>
      <p:ext uri="{BB962C8B-B14F-4D97-AF65-F5344CB8AC3E}">
        <p14:creationId xmlns:p14="http://schemas.microsoft.com/office/powerpoint/2010/main" val="353075784"/>
      </p:ext>
    </p:extLst>
  </p:cSld>
  <p:clrMapOvr>
    <a:masterClrMapping/>
  </p:clrMapOvr>
  <p:transition spd="slow">
    <p:push dir="u"/>
    <p:sndAc>
      <p:stSnd>
        <p:snd r:embed="rId2" name="click.wav"/>
      </p:stSnd>
    </p:sndAc>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34DB66D-930C-4DA1-B180-38BB8C559C66}"/>
              </a:ext>
            </a:extLst>
          </p:cNvPr>
          <p:cNvSpPr>
            <a:spLocks noGrp="1"/>
          </p:cNvSpPr>
          <p:nvPr>
            <p:ph type="title"/>
          </p:nvPr>
        </p:nvSpPr>
        <p:spPr/>
        <p:txBody>
          <a:bodyPr/>
          <a:lstStyle/>
          <a:p>
            <a:r>
              <a:rPr lang="zh-TW" altLang="en-US" dirty="0">
                <a:latin typeface="Times New Roman" panose="02020603050405020304" pitchFamily="18" charset="0"/>
              </a:rPr>
              <a:t>研究結果</a:t>
            </a:r>
            <a:r>
              <a:rPr lang="en-US" altLang="zh-TW" dirty="0">
                <a:latin typeface="Times New Roman" panose="02020603050405020304" pitchFamily="18" charset="0"/>
              </a:rPr>
              <a:t>-</a:t>
            </a:r>
            <a:r>
              <a:rPr lang="zh-TW" altLang="en-US" dirty="0">
                <a:latin typeface="Times New Roman" panose="02020603050405020304" pitchFamily="18" charset="0"/>
              </a:rPr>
              <a:t>分析價格變動</a:t>
            </a:r>
          </a:p>
        </p:txBody>
      </p:sp>
      <p:graphicFrame>
        <p:nvGraphicFramePr>
          <p:cNvPr id="9" name="圖表 8">
            <a:extLst>
              <a:ext uri="{FF2B5EF4-FFF2-40B4-BE49-F238E27FC236}">
                <a16:creationId xmlns:a16="http://schemas.microsoft.com/office/drawing/2014/main" id="{CD373456-0BF4-4664-99AD-20F503B785F3}"/>
              </a:ext>
            </a:extLst>
          </p:cNvPr>
          <p:cNvGraphicFramePr/>
          <p:nvPr>
            <p:extLst>
              <p:ext uri="{D42A27DB-BD31-4B8C-83A1-F6EECF244321}">
                <p14:modId xmlns:p14="http://schemas.microsoft.com/office/powerpoint/2010/main" val="3019090275"/>
              </p:ext>
            </p:extLst>
          </p:nvPr>
        </p:nvGraphicFramePr>
        <p:xfrm>
          <a:off x="695960" y="2477194"/>
          <a:ext cx="5400040" cy="2768600"/>
        </p:xfrm>
        <a:graphic>
          <a:graphicData uri="http://schemas.openxmlformats.org/drawingml/2006/chart">
            <c:chart xmlns:c="http://schemas.openxmlformats.org/drawingml/2006/chart" xmlns:r="http://schemas.openxmlformats.org/officeDocument/2006/relationships" r:id="rId3"/>
          </a:graphicData>
        </a:graphic>
      </p:graphicFrame>
      <p:pic>
        <p:nvPicPr>
          <p:cNvPr id="10" name="圖片 9">
            <a:extLst>
              <a:ext uri="{FF2B5EF4-FFF2-40B4-BE49-F238E27FC236}">
                <a16:creationId xmlns:a16="http://schemas.microsoft.com/office/drawing/2014/main" id="{E097023C-E679-4DE6-A8B9-8422CBF23E52}"/>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12943" y="2115871"/>
            <a:ext cx="5421630" cy="3129280"/>
          </a:xfrm>
          <a:prstGeom prst="rect">
            <a:avLst/>
          </a:prstGeom>
          <a:noFill/>
        </p:spPr>
      </p:pic>
      <p:sp>
        <p:nvSpPr>
          <p:cNvPr id="6" name="文字方塊 5">
            <a:extLst>
              <a:ext uri="{FF2B5EF4-FFF2-40B4-BE49-F238E27FC236}">
                <a16:creationId xmlns:a16="http://schemas.microsoft.com/office/drawing/2014/main" id="{6DD125D9-120C-4371-98C5-8A94642D8152}"/>
              </a:ext>
            </a:extLst>
          </p:cNvPr>
          <p:cNvSpPr txBox="1"/>
          <p:nvPr/>
        </p:nvSpPr>
        <p:spPr>
          <a:xfrm>
            <a:off x="695960" y="5838738"/>
            <a:ext cx="4397358" cy="369332"/>
          </a:xfrm>
          <a:prstGeom prst="rect">
            <a:avLst/>
          </a:prstGeom>
        </p:spPr>
        <p:txBody>
          <a:bodyPr vert="horz" lIns="91440" tIns="45720" rIns="91440" bIns="45720" rtlCol="0">
            <a:normAutofit/>
          </a:bodyPr>
          <a:lstStyle>
            <a:lvl1pPr marL="182880" indent="-182880" defTabSz="914400">
              <a:lnSpc>
                <a:spcPct val="100000"/>
              </a:lnSpc>
              <a:spcBef>
                <a:spcPts val="1200"/>
              </a:spcBef>
              <a:spcAft>
                <a:spcPts val="0"/>
              </a:spcAft>
              <a:buClr>
                <a:schemeClr val="accent1">
                  <a:lumMod val="75000"/>
                </a:schemeClr>
              </a:buClr>
              <a:buSzPct val="85000"/>
              <a:buFont typeface="Wingdings" pitchFamily="2" charset="2"/>
              <a:buChar char="§"/>
              <a:defRPr sz="1400">
                <a:latin typeface="Times New Roman" panose="02020603050405020304" pitchFamily="18" charset="0"/>
                <a:cs typeface="Times New Roman" panose="02020603050405020304" pitchFamily="18" charset="0"/>
              </a:defRPr>
            </a:lvl1pPr>
            <a:lvl2pPr indent="-182880" defTabSz="914400">
              <a:lnSpc>
                <a:spcPct val="90000"/>
              </a:lnSpc>
              <a:spcBef>
                <a:spcPts val="400"/>
              </a:spcBef>
              <a:spcAft>
                <a:spcPts val="200"/>
              </a:spcAft>
              <a:buClr>
                <a:schemeClr val="accent1">
                  <a:lumMod val="75000"/>
                </a:schemeClr>
              </a:buClr>
              <a:buSzPct val="85000"/>
              <a:buFont typeface="Wingdings" pitchFamily="2" charset="2"/>
              <a:buChar char="§"/>
            </a:lvl2pPr>
            <a:lvl3pPr marL="731520" indent="-182880" defTabSz="914400">
              <a:lnSpc>
                <a:spcPct val="90000"/>
              </a:lnSpc>
              <a:spcBef>
                <a:spcPts val="400"/>
              </a:spcBef>
              <a:spcAft>
                <a:spcPts val="200"/>
              </a:spcAft>
              <a:buClr>
                <a:schemeClr val="accent1">
                  <a:lumMod val="75000"/>
                </a:schemeClr>
              </a:buClr>
              <a:buSzPct val="85000"/>
              <a:buFont typeface="Wingdings" pitchFamily="2" charset="2"/>
              <a:buChar char="§"/>
              <a:defRPr sz="1600"/>
            </a:lvl3pPr>
            <a:lvl4pPr marL="1005840" indent="-182880" defTabSz="914400">
              <a:lnSpc>
                <a:spcPct val="90000"/>
              </a:lnSpc>
              <a:spcBef>
                <a:spcPts val="400"/>
              </a:spcBef>
              <a:spcAft>
                <a:spcPts val="200"/>
              </a:spcAft>
              <a:buClr>
                <a:schemeClr val="accent1">
                  <a:lumMod val="75000"/>
                </a:schemeClr>
              </a:buClr>
              <a:buSzPct val="85000"/>
              <a:buFont typeface="Wingdings" pitchFamily="2" charset="2"/>
              <a:buChar char="§"/>
              <a:defRPr sz="1600"/>
            </a:lvl4pPr>
            <a:lvl5pPr marL="1280160" indent="-182880" defTabSz="914400">
              <a:lnSpc>
                <a:spcPct val="90000"/>
              </a:lnSpc>
              <a:spcBef>
                <a:spcPts val="400"/>
              </a:spcBef>
              <a:spcAft>
                <a:spcPts val="200"/>
              </a:spcAft>
              <a:buClr>
                <a:schemeClr val="accent1">
                  <a:lumMod val="75000"/>
                </a:schemeClr>
              </a:buClr>
              <a:buSzPct val="85000"/>
              <a:buFont typeface="Wingdings" pitchFamily="2" charset="2"/>
              <a:buChar char="§"/>
              <a:defRPr sz="1600"/>
            </a:lvl5pPr>
            <a:lvl6pPr marL="1600000" indent="-228600" defTabSz="914400">
              <a:lnSpc>
                <a:spcPct val="90000"/>
              </a:lnSpc>
              <a:spcBef>
                <a:spcPts val="400"/>
              </a:spcBef>
              <a:spcAft>
                <a:spcPts val="200"/>
              </a:spcAft>
              <a:buClr>
                <a:schemeClr val="accent1">
                  <a:lumMod val="75000"/>
                </a:schemeClr>
              </a:buClr>
              <a:buSzPct val="85000"/>
              <a:buFont typeface="Wingdings" pitchFamily="2" charset="2"/>
              <a:buChar char="§"/>
              <a:defRPr sz="1600"/>
            </a:lvl6pPr>
            <a:lvl7pPr marL="1900000" indent="-228600" defTabSz="914400">
              <a:lnSpc>
                <a:spcPct val="90000"/>
              </a:lnSpc>
              <a:spcBef>
                <a:spcPts val="400"/>
              </a:spcBef>
              <a:spcAft>
                <a:spcPts val="200"/>
              </a:spcAft>
              <a:buClr>
                <a:schemeClr val="accent1">
                  <a:lumMod val="75000"/>
                </a:schemeClr>
              </a:buClr>
              <a:buSzPct val="85000"/>
              <a:buFont typeface="Wingdings" pitchFamily="2" charset="2"/>
              <a:buChar char="§"/>
              <a:defRPr sz="1600"/>
            </a:lvl7pPr>
            <a:lvl8pPr marL="2200000" indent="-228600" defTabSz="914400">
              <a:lnSpc>
                <a:spcPct val="90000"/>
              </a:lnSpc>
              <a:spcBef>
                <a:spcPts val="400"/>
              </a:spcBef>
              <a:spcAft>
                <a:spcPts val="200"/>
              </a:spcAft>
              <a:buClr>
                <a:schemeClr val="accent1">
                  <a:lumMod val="75000"/>
                </a:schemeClr>
              </a:buClr>
              <a:buSzPct val="85000"/>
              <a:buFont typeface="Wingdings" pitchFamily="2" charset="2"/>
              <a:buChar char="§"/>
              <a:defRPr sz="1600"/>
            </a:lvl8pPr>
            <a:lvl9pPr marL="2500000" indent="-228600" defTabSz="914400">
              <a:lnSpc>
                <a:spcPct val="90000"/>
              </a:lnSpc>
              <a:spcBef>
                <a:spcPts val="400"/>
              </a:spcBef>
              <a:spcAft>
                <a:spcPts val="200"/>
              </a:spcAft>
              <a:buClr>
                <a:schemeClr val="accent1">
                  <a:lumMod val="75000"/>
                </a:schemeClr>
              </a:buClr>
              <a:buSzPct val="85000"/>
              <a:buFont typeface="Wingdings" pitchFamily="2" charset="2"/>
              <a:buChar char="§"/>
              <a:defRPr sz="1600"/>
            </a:lvl9pPr>
          </a:lstStyle>
          <a:p>
            <a:r>
              <a:rPr lang="en-US" altLang="zh-TW" dirty="0"/>
              <a:t>2020/11/27~2020/12/14 </a:t>
            </a:r>
            <a:r>
              <a:rPr lang="zh-TW" altLang="en-US" dirty="0"/>
              <a:t>平均價格折線圖</a:t>
            </a:r>
          </a:p>
        </p:txBody>
      </p:sp>
    </p:spTree>
    <p:extLst>
      <p:ext uri="{BB962C8B-B14F-4D97-AF65-F5344CB8AC3E}">
        <p14:creationId xmlns:p14="http://schemas.microsoft.com/office/powerpoint/2010/main" val="3912243048"/>
      </p:ext>
    </p:extLst>
  </p:cSld>
  <p:clrMapOvr>
    <a:masterClrMapping/>
  </p:clrMapOvr>
  <p:transition spd="slow">
    <p:push dir="u"/>
    <p:sndAc>
      <p:stSnd>
        <p:snd r:embed="rId2" name="click.wav"/>
      </p:stSnd>
    </p:sndAc>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34DB66D-930C-4DA1-B180-38BB8C559C66}"/>
              </a:ext>
            </a:extLst>
          </p:cNvPr>
          <p:cNvSpPr>
            <a:spLocks noGrp="1"/>
          </p:cNvSpPr>
          <p:nvPr>
            <p:ph type="title"/>
          </p:nvPr>
        </p:nvSpPr>
        <p:spPr/>
        <p:txBody>
          <a:bodyPr/>
          <a:lstStyle/>
          <a:p>
            <a:r>
              <a:rPr lang="zh-TW" altLang="en-US" dirty="0">
                <a:latin typeface="Times New Roman" panose="02020603050405020304" pitchFamily="18" charset="0"/>
              </a:rPr>
              <a:t>研究結果</a:t>
            </a:r>
            <a:r>
              <a:rPr lang="en-US" altLang="zh-TW" dirty="0">
                <a:latin typeface="Times New Roman" panose="02020603050405020304" pitchFamily="18" charset="0"/>
              </a:rPr>
              <a:t>-</a:t>
            </a:r>
            <a:r>
              <a:rPr lang="zh-TW" altLang="en-US" dirty="0">
                <a:latin typeface="Times New Roman" panose="02020603050405020304" pitchFamily="18" charset="0"/>
              </a:rPr>
              <a:t>分析價格變動</a:t>
            </a:r>
          </a:p>
        </p:txBody>
      </p:sp>
      <p:pic>
        <p:nvPicPr>
          <p:cNvPr id="8" name="圖片 7">
            <a:extLst>
              <a:ext uri="{FF2B5EF4-FFF2-40B4-BE49-F238E27FC236}">
                <a16:creationId xmlns:a16="http://schemas.microsoft.com/office/drawing/2014/main" id="{D1FBD847-E6A3-4867-9CA7-7D7FFFDC29BB}"/>
              </a:ext>
            </a:extLst>
          </p:cNvPr>
          <p:cNvPicPr/>
          <p:nvPr/>
        </p:nvPicPr>
        <p:blipFill>
          <a:blip r:embed="rId3">
            <a:extLst>
              <a:ext uri="{28A0092B-C50C-407E-A947-70E740481C1C}">
                <a14:useLocalDpi xmlns:a14="http://schemas.microsoft.com/office/drawing/2010/main" val="0"/>
              </a:ext>
            </a:extLst>
          </a:blip>
          <a:stretch>
            <a:fillRect/>
          </a:stretch>
        </p:blipFill>
        <p:spPr>
          <a:xfrm>
            <a:off x="2320129" y="1968232"/>
            <a:ext cx="7551742" cy="2921536"/>
          </a:xfrm>
          <a:prstGeom prst="rect">
            <a:avLst/>
          </a:prstGeom>
          <a:ln>
            <a:solidFill>
              <a:schemeClr val="tx1"/>
            </a:solidFill>
          </a:ln>
        </p:spPr>
      </p:pic>
      <p:sp>
        <p:nvSpPr>
          <p:cNvPr id="11" name="文字方塊 10">
            <a:extLst>
              <a:ext uri="{FF2B5EF4-FFF2-40B4-BE49-F238E27FC236}">
                <a16:creationId xmlns:a16="http://schemas.microsoft.com/office/drawing/2014/main" id="{105E2288-E449-44F7-BA43-83F8279FAB59}"/>
              </a:ext>
            </a:extLst>
          </p:cNvPr>
          <p:cNvSpPr txBox="1"/>
          <p:nvPr/>
        </p:nvSpPr>
        <p:spPr>
          <a:xfrm>
            <a:off x="1063752" y="5016616"/>
            <a:ext cx="8558419" cy="1442669"/>
          </a:xfrm>
          <a:prstGeom prst="rect">
            <a:avLst/>
          </a:prstGeom>
        </p:spPr>
        <p:txBody>
          <a:bodyPr vert="horz" lIns="91440" tIns="45720" rIns="91440" bIns="45720" rtlCol="0">
            <a:normAutofit/>
          </a:bodyPr>
          <a:lstStyle>
            <a:lvl1pPr marL="182880" indent="-182880" defTabSz="914400">
              <a:lnSpc>
                <a:spcPct val="100000"/>
              </a:lnSpc>
              <a:spcBef>
                <a:spcPts val="1200"/>
              </a:spcBef>
              <a:spcAft>
                <a:spcPts val="0"/>
              </a:spcAft>
              <a:buClr>
                <a:schemeClr val="accent1">
                  <a:lumMod val="75000"/>
                </a:schemeClr>
              </a:buClr>
              <a:buSzPct val="85000"/>
              <a:buFont typeface="Wingdings" pitchFamily="2" charset="2"/>
              <a:buChar char="§"/>
              <a:defRPr sz="1400">
                <a:latin typeface="Times New Roman" panose="02020603050405020304" pitchFamily="18" charset="0"/>
                <a:cs typeface="Times New Roman" panose="02020603050405020304" pitchFamily="18" charset="0"/>
              </a:defRPr>
            </a:lvl1pPr>
            <a:lvl2pPr indent="-182880" defTabSz="914400">
              <a:lnSpc>
                <a:spcPct val="90000"/>
              </a:lnSpc>
              <a:spcBef>
                <a:spcPts val="400"/>
              </a:spcBef>
              <a:spcAft>
                <a:spcPts val="200"/>
              </a:spcAft>
              <a:buClr>
                <a:schemeClr val="accent1">
                  <a:lumMod val="75000"/>
                </a:schemeClr>
              </a:buClr>
              <a:buSzPct val="85000"/>
              <a:buFont typeface="Wingdings" pitchFamily="2" charset="2"/>
              <a:buChar char="§"/>
            </a:lvl2pPr>
            <a:lvl3pPr marL="731520" indent="-182880" defTabSz="914400">
              <a:lnSpc>
                <a:spcPct val="90000"/>
              </a:lnSpc>
              <a:spcBef>
                <a:spcPts val="400"/>
              </a:spcBef>
              <a:spcAft>
                <a:spcPts val="200"/>
              </a:spcAft>
              <a:buClr>
                <a:schemeClr val="accent1">
                  <a:lumMod val="75000"/>
                </a:schemeClr>
              </a:buClr>
              <a:buSzPct val="85000"/>
              <a:buFont typeface="Wingdings" pitchFamily="2" charset="2"/>
              <a:buChar char="§"/>
              <a:defRPr sz="1600"/>
            </a:lvl3pPr>
            <a:lvl4pPr marL="1005840" indent="-182880" defTabSz="914400">
              <a:lnSpc>
                <a:spcPct val="90000"/>
              </a:lnSpc>
              <a:spcBef>
                <a:spcPts val="400"/>
              </a:spcBef>
              <a:spcAft>
                <a:spcPts val="200"/>
              </a:spcAft>
              <a:buClr>
                <a:schemeClr val="accent1">
                  <a:lumMod val="75000"/>
                </a:schemeClr>
              </a:buClr>
              <a:buSzPct val="85000"/>
              <a:buFont typeface="Wingdings" pitchFamily="2" charset="2"/>
              <a:buChar char="§"/>
              <a:defRPr sz="1600"/>
            </a:lvl4pPr>
            <a:lvl5pPr marL="1280160" indent="-182880" defTabSz="914400">
              <a:lnSpc>
                <a:spcPct val="90000"/>
              </a:lnSpc>
              <a:spcBef>
                <a:spcPts val="400"/>
              </a:spcBef>
              <a:spcAft>
                <a:spcPts val="200"/>
              </a:spcAft>
              <a:buClr>
                <a:schemeClr val="accent1">
                  <a:lumMod val="75000"/>
                </a:schemeClr>
              </a:buClr>
              <a:buSzPct val="85000"/>
              <a:buFont typeface="Wingdings" pitchFamily="2" charset="2"/>
              <a:buChar char="§"/>
              <a:defRPr sz="1600"/>
            </a:lvl5pPr>
            <a:lvl6pPr marL="1600000" indent="-228600" defTabSz="914400">
              <a:lnSpc>
                <a:spcPct val="90000"/>
              </a:lnSpc>
              <a:spcBef>
                <a:spcPts val="400"/>
              </a:spcBef>
              <a:spcAft>
                <a:spcPts val="200"/>
              </a:spcAft>
              <a:buClr>
                <a:schemeClr val="accent1">
                  <a:lumMod val="75000"/>
                </a:schemeClr>
              </a:buClr>
              <a:buSzPct val="85000"/>
              <a:buFont typeface="Wingdings" pitchFamily="2" charset="2"/>
              <a:buChar char="§"/>
              <a:defRPr sz="1600"/>
            </a:lvl6pPr>
            <a:lvl7pPr marL="1900000" indent="-228600" defTabSz="914400">
              <a:lnSpc>
                <a:spcPct val="90000"/>
              </a:lnSpc>
              <a:spcBef>
                <a:spcPts val="400"/>
              </a:spcBef>
              <a:spcAft>
                <a:spcPts val="200"/>
              </a:spcAft>
              <a:buClr>
                <a:schemeClr val="accent1">
                  <a:lumMod val="75000"/>
                </a:schemeClr>
              </a:buClr>
              <a:buSzPct val="85000"/>
              <a:buFont typeface="Wingdings" pitchFamily="2" charset="2"/>
              <a:buChar char="§"/>
              <a:defRPr sz="1600"/>
            </a:lvl7pPr>
            <a:lvl8pPr marL="2200000" indent="-228600" defTabSz="914400">
              <a:lnSpc>
                <a:spcPct val="90000"/>
              </a:lnSpc>
              <a:spcBef>
                <a:spcPts val="400"/>
              </a:spcBef>
              <a:spcAft>
                <a:spcPts val="200"/>
              </a:spcAft>
              <a:buClr>
                <a:schemeClr val="accent1">
                  <a:lumMod val="75000"/>
                </a:schemeClr>
              </a:buClr>
              <a:buSzPct val="85000"/>
              <a:buFont typeface="Wingdings" pitchFamily="2" charset="2"/>
              <a:buChar char="§"/>
              <a:defRPr sz="1600"/>
            </a:lvl8pPr>
            <a:lvl9pPr marL="2500000" indent="-228600" defTabSz="914400">
              <a:lnSpc>
                <a:spcPct val="90000"/>
              </a:lnSpc>
              <a:spcBef>
                <a:spcPts val="400"/>
              </a:spcBef>
              <a:spcAft>
                <a:spcPts val="200"/>
              </a:spcAft>
              <a:buClr>
                <a:schemeClr val="accent1">
                  <a:lumMod val="75000"/>
                </a:schemeClr>
              </a:buClr>
              <a:buSzPct val="85000"/>
              <a:buFont typeface="Wingdings" pitchFamily="2" charset="2"/>
              <a:buChar char="§"/>
              <a:defRPr sz="1600"/>
            </a:lvl9pPr>
          </a:lstStyle>
          <a:p>
            <a:pPr>
              <a:lnSpc>
                <a:spcPct val="150000"/>
              </a:lnSpc>
            </a:pPr>
            <a:r>
              <a:rPr lang="zh-TW" altLang="en-US" dirty="0"/>
              <a:t>參考</a:t>
            </a:r>
            <a:r>
              <a:rPr lang="en-US" altLang="zh-TW" dirty="0"/>
              <a:t>T</a:t>
            </a:r>
            <a:r>
              <a:rPr lang="zh-TW" altLang="en-US" dirty="0"/>
              <a:t>檢定</a:t>
            </a:r>
            <a:r>
              <a:rPr lang="en-US" altLang="zh-TW" dirty="0"/>
              <a:t>P&lt;0.05</a:t>
            </a:r>
            <a:r>
              <a:rPr lang="zh-TW" altLang="en-US" dirty="0"/>
              <a:t>，可得知此二樣本</a:t>
            </a:r>
            <a:r>
              <a:rPr lang="en-US" altLang="zh-TW" dirty="0"/>
              <a:t>F</a:t>
            </a:r>
            <a:r>
              <a:rPr lang="zh-TW" altLang="en-US" dirty="0"/>
              <a:t>檢定後的結果，顯著性</a:t>
            </a:r>
            <a:r>
              <a:rPr lang="en-US" altLang="zh-TW" dirty="0"/>
              <a:t>p</a:t>
            </a:r>
            <a:r>
              <a:rPr lang="zh-TW" altLang="en-US" dirty="0"/>
              <a:t>值為</a:t>
            </a:r>
            <a:r>
              <a:rPr lang="en-US" altLang="zh-TW" dirty="0"/>
              <a:t>0.008</a:t>
            </a:r>
            <a:r>
              <a:rPr lang="zh-TW" altLang="en-US" dirty="0"/>
              <a:t>，小於</a:t>
            </a:r>
            <a:r>
              <a:rPr lang="en-US" altLang="zh-TW" dirty="0"/>
              <a:t>0.05</a:t>
            </a:r>
            <a:r>
              <a:rPr lang="zh-TW" altLang="en-US" dirty="0"/>
              <a:t>，兩組變異數有顯著性差異，需要修正</a:t>
            </a:r>
            <a:r>
              <a:rPr lang="en-US" altLang="zh-TW" dirty="0"/>
              <a:t>T</a:t>
            </a:r>
            <a:r>
              <a:rPr lang="zh-TW" altLang="en-US" dirty="0"/>
              <a:t>統計值，故需參考不假設變異數相等，計算後的</a:t>
            </a:r>
            <a:r>
              <a:rPr lang="en-US" altLang="zh-TW" dirty="0"/>
              <a:t>t</a:t>
            </a:r>
            <a:r>
              <a:rPr lang="zh-TW" altLang="en-US" dirty="0"/>
              <a:t>統計值為</a:t>
            </a:r>
            <a:r>
              <a:rPr lang="en-US" altLang="zh-TW" dirty="0"/>
              <a:t>-3.418</a:t>
            </a:r>
            <a:r>
              <a:rPr lang="zh-TW" altLang="en-US" dirty="0"/>
              <a:t>，雙尾顯著性</a:t>
            </a:r>
            <a:r>
              <a:rPr lang="en-US" altLang="zh-TW" dirty="0"/>
              <a:t>p</a:t>
            </a:r>
            <a:r>
              <a:rPr lang="zh-TW" altLang="en-US" dirty="0"/>
              <a:t>值</a:t>
            </a:r>
            <a:r>
              <a:rPr lang="en-US" altLang="zh-TW" dirty="0"/>
              <a:t>=0.001&lt;0.05</a:t>
            </a:r>
            <a:r>
              <a:rPr lang="zh-TW" altLang="en-US" dirty="0"/>
              <a:t>，拒絕虛無假設，可得知</a:t>
            </a:r>
            <a:r>
              <a:rPr lang="en-US" altLang="zh-TW" dirty="0"/>
              <a:t>Yahoo</a:t>
            </a:r>
            <a:r>
              <a:rPr lang="zh-TW" altLang="en-US" dirty="0"/>
              <a:t>購物中心與</a:t>
            </a:r>
            <a:r>
              <a:rPr lang="en-US" altLang="zh-TW" dirty="0"/>
              <a:t>Momo</a:t>
            </a:r>
            <a:r>
              <a:rPr lang="zh-TW" altLang="en-US" dirty="0"/>
              <a:t>購物網的價格由顯著性差異。</a:t>
            </a:r>
          </a:p>
        </p:txBody>
      </p:sp>
    </p:spTree>
    <p:extLst>
      <p:ext uri="{BB962C8B-B14F-4D97-AF65-F5344CB8AC3E}">
        <p14:creationId xmlns:p14="http://schemas.microsoft.com/office/powerpoint/2010/main" val="82630256"/>
      </p:ext>
    </p:extLst>
  </p:cSld>
  <p:clrMapOvr>
    <a:masterClrMapping/>
  </p:clrMapOvr>
  <p:transition spd="slow">
    <p:push dir="u"/>
    <p:sndAc>
      <p:stSnd>
        <p:snd r:embed="rId2" name="click.wav"/>
      </p:stSnd>
    </p:sndAc>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34DB66D-930C-4DA1-B180-38BB8C559C66}"/>
              </a:ext>
            </a:extLst>
          </p:cNvPr>
          <p:cNvSpPr>
            <a:spLocks noGrp="1"/>
          </p:cNvSpPr>
          <p:nvPr>
            <p:ph type="title"/>
          </p:nvPr>
        </p:nvSpPr>
        <p:spPr/>
        <p:txBody>
          <a:bodyPr/>
          <a:lstStyle/>
          <a:p>
            <a:r>
              <a:rPr lang="zh-TW" altLang="en-US" dirty="0">
                <a:latin typeface="Times New Roman" panose="02020603050405020304" pitchFamily="18" charset="0"/>
              </a:rPr>
              <a:t>結論與建議</a:t>
            </a:r>
            <a:r>
              <a:rPr lang="en-US" altLang="zh-TW" dirty="0">
                <a:latin typeface="Times New Roman" panose="02020603050405020304" pitchFamily="18" charset="0"/>
              </a:rPr>
              <a:t>-</a:t>
            </a:r>
            <a:r>
              <a:rPr lang="zh-TW" altLang="en-US" dirty="0">
                <a:latin typeface="Times New Roman" panose="02020603050405020304" pitchFamily="18" charset="0"/>
              </a:rPr>
              <a:t>結論</a:t>
            </a:r>
          </a:p>
        </p:txBody>
      </p:sp>
      <p:sp>
        <p:nvSpPr>
          <p:cNvPr id="3" name="矩形 2">
            <a:extLst>
              <a:ext uri="{FF2B5EF4-FFF2-40B4-BE49-F238E27FC236}">
                <a16:creationId xmlns:a16="http://schemas.microsoft.com/office/drawing/2014/main" id="{E0EFF010-275A-46BD-8BDC-78E1BEFB9D24}"/>
              </a:ext>
            </a:extLst>
          </p:cNvPr>
          <p:cNvSpPr/>
          <p:nvPr/>
        </p:nvSpPr>
        <p:spPr>
          <a:xfrm>
            <a:off x="1063752" y="2093976"/>
            <a:ext cx="10058400" cy="3954486"/>
          </a:xfrm>
          <a:prstGeom prst="rect">
            <a:avLst/>
          </a:prstGeom>
        </p:spPr>
        <p:txBody>
          <a:bodyPr vert="horz" lIns="91440" tIns="45720" rIns="91440" bIns="45720" rtlCol="0">
            <a:normAutofit/>
          </a:bodyPr>
          <a:lstStyle/>
          <a:p>
            <a:pPr marL="182880" indent="-182880" defTabSz="914400">
              <a:lnSpc>
                <a:spcPct val="150000"/>
              </a:lnSpc>
              <a:spcBef>
                <a:spcPts val="1200"/>
              </a:spcBef>
              <a:buClr>
                <a:schemeClr val="accent1">
                  <a:lumMod val="75000"/>
                </a:schemeClr>
              </a:buClr>
              <a:buSzPct val="85000"/>
              <a:buFont typeface="Wingdings" pitchFamily="2" charset="2"/>
              <a:buChar char="§"/>
            </a:pPr>
            <a:r>
              <a:rPr lang="zh-TW" altLang="en-US" sz="1400" dirty="0">
                <a:latin typeface="Times New Roman" panose="02020603050405020304" pitchFamily="18" charset="0"/>
                <a:cs typeface="Times New Roman" panose="02020603050405020304" pitchFamily="18" charset="0"/>
              </a:rPr>
              <a:t>在眾多的程式語言中，本研究選擇了相對容易撰寫的</a:t>
            </a:r>
            <a:r>
              <a:rPr lang="en-US" altLang="zh-TW" sz="1400" dirty="0">
                <a:latin typeface="Times New Roman" panose="02020603050405020304" pitchFamily="18" charset="0"/>
                <a:cs typeface="Times New Roman" panose="02020603050405020304" pitchFamily="18" charset="0"/>
              </a:rPr>
              <a:t>Python</a:t>
            </a:r>
            <a:r>
              <a:rPr lang="zh-TW" altLang="en-US" sz="1400" dirty="0">
                <a:latin typeface="Times New Roman" panose="02020603050405020304" pitchFamily="18" charset="0"/>
                <a:cs typeface="Times New Roman" panose="02020603050405020304" pitchFamily="18" charset="0"/>
              </a:rPr>
              <a:t>語言，在研究過程中發現，</a:t>
            </a:r>
            <a:r>
              <a:rPr lang="en-US" altLang="zh-TW" sz="1400" dirty="0">
                <a:latin typeface="Times New Roman" panose="02020603050405020304" pitchFamily="18" charset="0"/>
                <a:cs typeface="Times New Roman" panose="02020603050405020304" pitchFamily="18" charset="0"/>
              </a:rPr>
              <a:t>Python</a:t>
            </a:r>
            <a:r>
              <a:rPr lang="zh-TW" altLang="en-US" sz="1400" dirty="0">
                <a:latin typeface="Times New Roman" panose="02020603050405020304" pitchFamily="18" charset="0"/>
                <a:cs typeface="Times New Roman" panose="02020603050405020304" pitchFamily="18" charset="0"/>
              </a:rPr>
              <a:t>不僅語言淺顯易懂，程式裡提供的套件也十分多元，使用官方提供之套件，便能做出許多變化。</a:t>
            </a:r>
            <a:endParaRPr lang="en-US" altLang="zh-TW" sz="1400" dirty="0">
              <a:latin typeface="Times New Roman" panose="02020603050405020304" pitchFamily="18" charset="0"/>
              <a:cs typeface="Times New Roman" panose="02020603050405020304" pitchFamily="18" charset="0"/>
            </a:endParaRPr>
          </a:p>
          <a:p>
            <a:pPr marL="182880" indent="-182880" defTabSz="914400">
              <a:lnSpc>
                <a:spcPct val="150000"/>
              </a:lnSpc>
              <a:spcBef>
                <a:spcPts val="1200"/>
              </a:spcBef>
              <a:buClr>
                <a:schemeClr val="accent1">
                  <a:lumMod val="75000"/>
                </a:schemeClr>
              </a:buClr>
              <a:buSzPct val="85000"/>
              <a:buFont typeface="Wingdings" pitchFamily="2" charset="2"/>
              <a:buChar char="§"/>
            </a:pPr>
            <a:r>
              <a:rPr lang="zh-TW" altLang="zh-TW" sz="1400" dirty="0">
                <a:latin typeface="Times New Roman" panose="02020603050405020304" pitchFamily="18" charset="0"/>
                <a:cs typeface="Times New Roman" panose="02020603050405020304" pitchFamily="18" charset="0"/>
              </a:rPr>
              <a:t>依獨立樣本</a:t>
            </a:r>
            <a:r>
              <a:rPr lang="en-US" altLang="zh-TW" sz="1400" dirty="0">
                <a:latin typeface="Times New Roman" panose="02020603050405020304" pitchFamily="18" charset="0"/>
                <a:cs typeface="Times New Roman" panose="02020603050405020304" pitchFamily="18" charset="0"/>
              </a:rPr>
              <a:t>T</a:t>
            </a:r>
            <a:r>
              <a:rPr lang="zh-TW" altLang="zh-TW" sz="1400" dirty="0">
                <a:latin typeface="Times New Roman" panose="02020603050405020304" pitchFamily="18" charset="0"/>
                <a:cs typeface="Times New Roman" panose="02020603050405020304" pitchFamily="18" charset="0"/>
              </a:rPr>
              <a:t>檢定觀察，可得知</a:t>
            </a:r>
            <a:r>
              <a:rPr lang="en-US" altLang="zh-TW" sz="1400" dirty="0">
                <a:latin typeface="Times New Roman" panose="02020603050405020304" pitchFamily="18" charset="0"/>
                <a:cs typeface="Times New Roman" panose="02020603050405020304" pitchFamily="18" charset="0"/>
              </a:rPr>
              <a:t>Yahoo</a:t>
            </a:r>
            <a:r>
              <a:rPr lang="zh-TW" altLang="en-US" sz="1400" dirty="0">
                <a:latin typeface="Times New Roman" panose="02020603050405020304" pitchFamily="18" charset="0"/>
                <a:cs typeface="Times New Roman" panose="02020603050405020304" pitchFamily="18" charset="0"/>
              </a:rPr>
              <a:t>購物中心</a:t>
            </a:r>
            <a:r>
              <a:rPr lang="zh-TW" altLang="zh-TW" sz="1400" dirty="0">
                <a:latin typeface="Times New Roman" panose="02020603050405020304" pitchFamily="18" charset="0"/>
                <a:cs typeface="Times New Roman" panose="02020603050405020304" pitchFamily="18" charset="0"/>
              </a:rPr>
              <a:t>之價格有明顯的價格優勢，且依折線圖可觀察到價格變化量也相對較高，若僅以價格來判斷，消費者是較有可能選擇在</a:t>
            </a:r>
            <a:r>
              <a:rPr lang="en-US" altLang="zh-TW" sz="1400" dirty="0">
                <a:latin typeface="Times New Roman" panose="02020603050405020304" pitchFamily="18" charset="0"/>
                <a:cs typeface="Times New Roman" panose="02020603050405020304" pitchFamily="18" charset="0"/>
              </a:rPr>
              <a:t>Yahoo</a:t>
            </a:r>
            <a:r>
              <a:rPr lang="zh-TW" altLang="en-US" sz="1400" dirty="0">
                <a:latin typeface="Times New Roman" panose="02020603050405020304" pitchFamily="18" charset="0"/>
                <a:cs typeface="Times New Roman" panose="02020603050405020304" pitchFamily="18" charset="0"/>
              </a:rPr>
              <a:t>購物中心</a:t>
            </a:r>
            <a:r>
              <a:rPr lang="zh-TW" altLang="zh-TW" sz="1400" dirty="0">
                <a:latin typeface="Times New Roman" panose="02020603050405020304" pitchFamily="18" charset="0"/>
                <a:cs typeface="Times New Roman" panose="02020603050405020304" pitchFamily="18" charset="0"/>
              </a:rPr>
              <a:t>來選擇購買</a:t>
            </a:r>
            <a:r>
              <a:rPr lang="en-US" altLang="zh-TW" sz="1400" dirty="0">
                <a:latin typeface="Times New Roman" panose="02020603050405020304" pitchFamily="18" charset="0"/>
                <a:cs typeface="Times New Roman" panose="02020603050405020304" pitchFamily="18" charset="0"/>
              </a:rPr>
              <a:t>G-Shock-GA-110GB-1A</a:t>
            </a:r>
            <a:r>
              <a:rPr lang="zh-TW" altLang="zh-TW" sz="1400" dirty="0">
                <a:latin typeface="Times New Roman" panose="02020603050405020304" pitchFamily="18" charset="0"/>
                <a:cs typeface="Times New Roman" panose="02020603050405020304" pitchFamily="18" charset="0"/>
              </a:rPr>
              <a:t>。</a:t>
            </a:r>
            <a:endParaRPr lang="en-US" altLang="zh-TW" sz="1400" dirty="0">
              <a:latin typeface="Times New Roman" panose="02020603050405020304" pitchFamily="18" charset="0"/>
              <a:cs typeface="Times New Roman" panose="02020603050405020304" pitchFamily="18" charset="0"/>
            </a:endParaRPr>
          </a:p>
          <a:p>
            <a:pPr marL="182880" indent="-182880" defTabSz="914400">
              <a:lnSpc>
                <a:spcPct val="150000"/>
              </a:lnSpc>
              <a:spcBef>
                <a:spcPts val="1200"/>
              </a:spcBef>
              <a:buClr>
                <a:schemeClr val="accent1">
                  <a:lumMod val="75000"/>
                </a:schemeClr>
              </a:buClr>
              <a:buSzPct val="85000"/>
              <a:buFont typeface="Wingdings" pitchFamily="2" charset="2"/>
              <a:buChar char="§"/>
            </a:pPr>
            <a:r>
              <a:rPr lang="zh-TW" altLang="en-US" sz="1400" dirty="0">
                <a:latin typeface="Times New Roman" panose="02020603050405020304" pitchFamily="18" charset="0"/>
                <a:cs typeface="Times New Roman" panose="02020603050405020304" pitchFamily="18" charset="0"/>
              </a:rPr>
              <a:t>一般消費者未使用爬蟲程式擷取逐日價格，則無法判斷商品價位均價為何，與賣家之間相對地處於弱勢，若能取得商品每日價格並匯出圖表，消費者便能推算何種價位屬於相對低點，有利於自身購買商品。</a:t>
            </a:r>
            <a:endParaRPr lang="zh-TW" altLang="zh-TW"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6999980"/>
      </p:ext>
    </p:extLst>
  </p:cSld>
  <p:clrMapOvr>
    <a:masterClrMapping/>
  </p:clrMapOvr>
  <p:transition spd="slow">
    <p:push dir="u"/>
    <p:sndAc>
      <p:stSnd>
        <p:snd r:embed="rId2" name="click.wav"/>
      </p:stSnd>
    </p:sndAc>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34DB66D-930C-4DA1-B180-38BB8C559C66}"/>
              </a:ext>
            </a:extLst>
          </p:cNvPr>
          <p:cNvSpPr>
            <a:spLocks noGrp="1"/>
          </p:cNvSpPr>
          <p:nvPr>
            <p:ph type="title"/>
          </p:nvPr>
        </p:nvSpPr>
        <p:spPr/>
        <p:txBody>
          <a:bodyPr/>
          <a:lstStyle/>
          <a:p>
            <a:r>
              <a:rPr lang="zh-TW" altLang="en-US" dirty="0">
                <a:latin typeface="Times New Roman" panose="02020603050405020304" pitchFamily="18" charset="0"/>
              </a:rPr>
              <a:t>結論與建議</a:t>
            </a:r>
            <a:r>
              <a:rPr lang="en-US" altLang="zh-TW" dirty="0">
                <a:latin typeface="Times New Roman" panose="02020603050405020304" pitchFamily="18" charset="0"/>
              </a:rPr>
              <a:t>-</a:t>
            </a:r>
            <a:r>
              <a:rPr lang="zh-TW" altLang="en-US" dirty="0">
                <a:latin typeface="Times New Roman" panose="02020603050405020304" pitchFamily="18" charset="0"/>
              </a:rPr>
              <a:t>建議</a:t>
            </a:r>
          </a:p>
        </p:txBody>
      </p:sp>
      <p:sp>
        <p:nvSpPr>
          <p:cNvPr id="3" name="矩形 2">
            <a:extLst>
              <a:ext uri="{FF2B5EF4-FFF2-40B4-BE49-F238E27FC236}">
                <a16:creationId xmlns:a16="http://schemas.microsoft.com/office/drawing/2014/main" id="{E0EFF010-275A-46BD-8BDC-78E1BEFB9D24}"/>
              </a:ext>
            </a:extLst>
          </p:cNvPr>
          <p:cNvSpPr/>
          <p:nvPr/>
        </p:nvSpPr>
        <p:spPr>
          <a:xfrm>
            <a:off x="1063752" y="2093976"/>
            <a:ext cx="10058400" cy="3954486"/>
          </a:xfrm>
          <a:prstGeom prst="rect">
            <a:avLst/>
          </a:prstGeom>
        </p:spPr>
        <p:txBody>
          <a:bodyPr vert="horz" lIns="91440" tIns="45720" rIns="91440" bIns="45720" rtlCol="0">
            <a:normAutofit/>
          </a:bodyPr>
          <a:lstStyle/>
          <a:p>
            <a:pPr marL="182880" indent="-182880" defTabSz="914400">
              <a:lnSpc>
                <a:spcPct val="150000"/>
              </a:lnSpc>
              <a:spcBef>
                <a:spcPts val="1200"/>
              </a:spcBef>
              <a:buClr>
                <a:schemeClr val="accent1">
                  <a:lumMod val="75000"/>
                </a:schemeClr>
              </a:buClr>
              <a:buSzPct val="85000"/>
              <a:buFont typeface="Wingdings" pitchFamily="2" charset="2"/>
              <a:buChar char="§"/>
            </a:pPr>
            <a:r>
              <a:rPr lang="zh-TW" altLang="en-US" sz="1400" dirty="0">
                <a:latin typeface="Times New Roman" panose="02020603050405020304" pitchFamily="18" charset="0"/>
                <a:cs typeface="Times New Roman" panose="02020603050405020304" pitchFamily="18" charset="0"/>
              </a:rPr>
              <a:t>一、本研究發現</a:t>
            </a:r>
            <a:r>
              <a:rPr lang="en-US" altLang="zh-TW" sz="1400" dirty="0">
                <a:latin typeface="Times New Roman" panose="02020603050405020304" pitchFamily="18" charset="0"/>
                <a:cs typeface="Times New Roman" panose="02020603050405020304" pitchFamily="18" charset="0"/>
              </a:rPr>
              <a:t>Yahoo</a:t>
            </a:r>
            <a:r>
              <a:rPr lang="zh-TW" altLang="en-US" sz="1400" dirty="0">
                <a:latin typeface="Times New Roman" panose="02020603050405020304" pitchFamily="18" charset="0"/>
                <a:cs typeface="Times New Roman" panose="02020603050405020304" pitchFamily="18" charset="0"/>
              </a:rPr>
              <a:t>購物中心相對於</a:t>
            </a:r>
            <a:r>
              <a:rPr lang="en-US" altLang="zh-TW" sz="1400" dirty="0">
                <a:latin typeface="Times New Roman" panose="02020603050405020304" pitchFamily="18" charset="0"/>
                <a:cs typeface="Times New Roman" panose="02020603050405020304" pitchFamily="18" charset="0"/>
              </a:rPr>
              <a:t>Momo</a:t>
            </a:r>
            <a:r>
              <a:rPr lang="zh-TW" altLang="en-US" sz="1400" dirty="0">
                <a:latin typeface="Times New Roman" panose="02020603050405020304" pitchFamily="18" charset="0"/>
                <a:cs typeface="Times New Roman" panose="02020603050405020304" pitchFamily="18" charset="0"/>
              </a:rPr>
              <a:t>購物網，價格變化量較大，或許會使對價格較為敏感之消費者產生較大的瀏覽興趣，因價格均無變化，便無法對消費者產生每日比價之舉動，若消費者逐日觀察相同商品之價格變化，便有機會使其瀏覽其餘商品，方能帶動網站瀏覽量並促進銷售。</a:t>
            </a:r>
          </a:p>
          <a:p>
            <a:pPr marL="182880" indent="-182880" defTabSz="914400">
              <a:lnSpc>
                <a:spcPct val="150000"/>
              </a:lnSpc>
              <a:spcBef>
                <a:spcPts val="1200"/>
              </a:spcBef>
              <a:buClr>
                <a:schemeClr val="accent1">
                  <a:lumMod val="75000"/>
                </a:schemeClr>
              </a:buClr>
              <a:buSzPct val="85000"/>
              <a:buFont typeface="Wingdings" pitchFamily="2" charset="2"/>
              <a:buChar char="§"/>
            </a:pPr>
            <a:r>
              <a:rPr lang="zh-TW" altLang="en-US" sz="1400" dirty="0">
                <a:latin typeface="Times New Roman" panose="02020603050405020304" pitchFamily="18" charset="0"/>
                <a:cs typeface="Times New Roman" panose="02020603050405020304" pitchFamily="18" charset="0"/>
              </a:rPr>
              <a:t>二、</a:t>
            </a:r>
            <a:r>
              <a:rPr lang="en-US" altLang="zh-TW" sz="1400" dirty="0">
                <a:latin typeface="Times New Roman" panose="02020603050405020304" pitchFamily="18" charset="0"/>
                <a:cs typeface="Times New Roman" panose="02020603050405020304" pitchFamily="18" charset="0"/>
              </a:rPr>
              <a:t>2020</a:t>
            </a:r>
            <a:r>
              <a:rPr lang="zh-TW" altLang="en-US" sz="1400" dirty="0">
                <a:latin typeface="Times New Roman" panose="02020603050405020304" pitchFamily="18" charset="0"/>
                <a:cs typeface="Times New Roman" panose="02020603050405020304" pitchFamily="18" charset="0"/>
              </a:rPr>
              <a:t>年</a:t>
            </a:r>
            <a:r>
              <a:rPr lang="en-US" altLang="zh-TW" sz="1400" dirty="0">
                <a:latin typeface="Times New Roman" panose="02020603050405020304" pitchFamily="18" charset="0"/>
                <a:cs typeface="Times New Roman" panose="02020603050405020304" pitchFamily="18" charset="0"/>
              </a:rPr>
              <a:t>12</a:t>
            </a:r>
            <a:r>
              <a:rPr lang="zh-TW" altLang="en-US" sz="1400" dirty="0">
                <a:latin typeface="Times New Roman" panose="02020603050405020304" pitchFamily="18" charset="0"/>
                <a:cs typeface="Times New Roman" panose="02020603050405020304" pitchFamily="18" charset="0"/>
              </a:rPr>
              <a:t>月</a:t>
            </a:r>
            <a:r>
              <a:rPr lang="en-US" altLang="zh-TW" sz="1400" dirty="0">
                <a:latin typeface="Times New Roman" panose="02020603050405020304" pitchFamily="18" charset="0"/>
                <a:cs typeface="Times New Roman" panose="02020603050405020304" pitchFamily="18" charset="0"/>
              </a:rPr>
              <a:t>12</a:t>
            </a:r>
            <a:r>
              <a:rPr lang="zh-TW" altLang="en-US" sz="1400" dirty="0">
                <a:latin typeface="Times New Roman" panose="02020603050405020304" pitchFamily="18" charset="0"/>
                <a:cs typeface="Times New Roman" panose="02020603050405020304" pitchFamily="18" charset="0"/>
              </a:rPr>
              <a:t>日，是購物網站的大節慶，各大購物網站都會做出多種折扣、降價，但此二購物網站在雙</a:t>
            </a:r>
            <a:r>
              <a:rPr lang="en-US" altLang="zh-TW" sz="1400" dirty="0">
                <a:latin typeface="Times New Roman" panose="02020603050405020304" pitchFamily="18" charset="0"/>
                <a:cs typeface="Times New Roman" panose="02020603050405020304" pitchFamily="18" charset="0"/>
              </a:rPr>
              <a:t>12</a:t>
            </a:r>
            <a:r>
              <a:rPr lang="zh-TW" altLang="en-US" sz="1400" dirty="0">
                <a:latin typeface="Times New Roman" panose="02020603050405020304" pitchFamily="18" charset="0"/>
                <a:cs typeface="Times New Roman" panose="02020603050405020304" pitchFamily="18" charset="0"/>
              </a:rPr>
              <a:t>節慶皆未對本研究的產品做出價格折扣，若能使其產品降價，勢必能帶來更高之銷售量。</a:t>
            </a:r>
          </a:p>
        </p:txBody>
      </p:sp>
    </p:spTree>
    <p:extLst>
      <p:ext uri="{BB962C8B-B14F-4D97-AF65-F5344CB8AC3E}">
        <p14:creationId xmlns:p14="http://schemas.microsoft.com/office/powerpoint/2010/main" val="1019685532"/>
      </p:ext>
    </p:extLst>
  </p:cSld>
  <p:clrMapOvr>
    <a:masterClrMapping/>
  </p:clrMapOvr>
  <p:transition spd="slow">
    <p:push dir="u"/>
    <p:sndAc>
      <p:stSnd>
        <p:snd r:embed="rId2" name="click.wav"/>
      </p:stSnd>
    </p:sndAc>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34DB66D-930C-4DA1-B180-38BB8C559C66}"/>
              </a:ext>
            </a:extLst>
          </p:cNvPr>
          <p:cNvSpPr>
            <a:spLocks noGrp="1"/>
          </p:cNvSpPr>
          <p:nvPr>
            <p:ph type="title"/>
          </p:nvPr>
        </p:nvSpPr>
        <p:spPr/>
        <p:txBody>
          <a:bodyPr/>
          <a:lstStyle/>
          <a:p>
            <a:r>
              <a:rPr lang="zh-TW" altLang="en-US" dirty="0">
                <a:latin typeface="Times New Roman" panose="02020603050405020304" pitchFamily="18" charset="0"/>
              </a:rPr>
              <a:t>結論與建議</a:t>
            </a:r>
            <a:r>
              <a:rPr lang="en-US" altLang="zh-TW" dirty="0">
                <a:latin typeface="Times New Roman" panose="02020603050405020304" pitchFamily="18" charset="0"/>
              </a:rPr>
              <a:t>-</a:t>
            </a:r>
            <a:r>
              <a:rPr lang="zh-TW" altLang="en-US" dirty="0">
                <a:latin typeface="Times New Roman" panose="02020603050405020304" pitchFamily="18" charset="0"/>
              </a:rPr>
              <a:t>未來展望</a:t>
            </a:r>
          </a:p>
        </p:txBody>
      </p:sp>
      <p:sp>
        <p:nvSpPr>
          <p:cNvPr id="3" name="矩形 2">
            <a:extLst>
              <a:ext uri="{FF2B5EF4-FFF2-40B4-BE49-F238E27FC236}">
                <a16:creationId xmlns:a16="http://schemas.microsoft.com/office/drawing/2014/main" id="{E0EFF010-275A-46BD-8BDC-78E1BEFB9D24}"/>
              </a:ext>
            </a:extLst>
          </p:cNvPr>
          <p:cNvSpPr/>
          <p:nvPr/>
        </p:nvSpPr>
        <p:spPr>
          <a:xfrm>
            <a:off x="1063752" y="2093976"/>
            <a:ext cx="10058400" cy="3954486"/>
          </a:xfrm>
          <a:prstGeom prst="rect">
            <a:avLst/>
          </a:prstGeom>
        </p:spPr>
        <p:txBody>
          <a:bodyPr vert="horz" lIns="91440" tIns="45720" rIns="91440" bIns="45720" rtlCol="0">
            <a:normAutofit/>
          </a:bodyPr>
          <a:lstStyle/>
          <a:p>
            <a:pPr marL="182880" indent="-182880" defTabSz="914400">
              <a:lnSpc>
                <a:spcPct val="150000"/>
              </a:lnSpc>
              <a:spcBef>
                <a:spcPts val="1200"/>
              </a:spcBef>
              <a:buClr>
                <a:schemeClr val="accent1">
                  <a:lumMod val="75000"/>
                </a:schemeClr>
              </a:buClr>
              <a:buSzPct val="85000"/>
              <a:buFont typeface="Wingdings" pitchFamily="2" charset="2"/>
              <a:buChar char="§"/>
            </a:pPr>
            <a:r>
              <a:rPr lang="zh-TW" altLang="en-US" sz="1400" dirty="0">
                <a:latin typeface="Times New Roman" panose="02020603050405020304" pitchFamily="18" charset="0"/>
                <a:cs typeface="Times New Roman" panose="02020603050405020304" pitchFamily="18" charset="0"/>
              </a:rPr>
              <a:t>在未來熟悉初階的程式語言是必然，</a:t>
            </a:r>
            <a:r>
              <a:rPr lang="en-US" altLang="zh-TW" sz="1400" dirty="0">
                <a:latin typeface="Times New Roman" panose="02020603050405020304" pitchFamily="18" charset="0"/>
                <a:cs typeface="Times New Roman" panose="02020603050405020304" pitchFamily="18" charset="0"/>
              </a:rPr>
              <a:t>Python</a:t>
            </a:r>
            <a:r>
              <a:rPr lang="zh-TW" altLang="en-US" sz="1400" dirty="0">
                <a:latin typeface="Times New Roman" panose="02020603050405020304" pitchFamily="18" charset="0"/>
                <a:cs typeface="Times New Roman" panose="02020603050405020304" pitchFamily="18" charset="0"/>
              </a:rPr>
              <a:t>的網路爬蟲，屬於相對入門的人工智慧，在未來人工智慧是極大的趨勢，而</a:t>
            </a:r>
            <a:r>
              <a:rPr lang="en-US" altLang="zh-TW" sz="1400" dirty="0">
                <a:latin typeface="Times New Roman" panose="02020603050405020304" pitchFamily="18" charset="0"/>
                <a:cs typeface="Times New Roman" panose="02020603050405020304" pitchFamily="18" charset="0"/>
              </a:rPr>
              <a:t>Python</a:t>
            </a:r>
            <a:r>
              <a:rPr lang="zh-TW" altLang="en-US" sz="1400" dirty="0">
                <a:latin typeface="Times New Roman" panose="02020603050405020304" pitchFamily="18" charset="0"/>
                <a:cs typeface="Times New Roman" panose="02020603050405020304" pitchFamily="18" charset="0"/>
              </a:rPr>
              <a:t>也是許多人撰寫人工智慧的工具之一，能使用</a:t>
            </a:r>
            <a:r>
              <a:rPr lang="en-US" altLang="zh-TW" sz="1400" dirty="0">
                <a:latin typeface="Times New Roman" panose="02020603050405020304" pitchFamily="18" charset="0"/>
                <a:cs typeface="Times New Roman" panose="02020603050405020304" pitchFamily="18" charset="0"/>
              </a:rPr>
              <a:t>Python</a:t>
            </a:r>
            <a:r>
              <a:rPr lang="zh-TW" altLang="en-US" sz="1400" dirty="0">
                <a:latin typeface="Times New Roman" panose="02020603050405020304" pitchFamily="18" charset="0"/>
                <a:cs typeface="Times New Roman" panose="02020603050405020304" pitchFamily="18" charset="0"/>
              </a:rPr>
              <a:t>撰寫的東西有常見的神經網路：迴歸網路、分類網路、迴圈神經網路（</a:t>
            </a:r>
            <a:r>
              <a:rPr lang="en-US" altLang="zh-TW" sz="1400" dirty="0">
                <a:latin typeface="Times New Roman" panose="02020603050405020304" pitchFamily="18" charset="0"/>
                <a:cs typeface="Times New Roman" panose="02020603050405020304" pitchFamily="18" charset="0"/>
              </a:rPr>
              <a:t>RNN</a:t>
            </a:r>
            <a:r>
              <a:rPr lang="zh-TW" altLang="en-US" sz="1400" dirty="0">
                <a:latin typeface="Times New Roman" panose="02020603050405020304" pitchFamily="18" charset="0"/>
                <a:cs typeface="Times New Roman" panose="02020603050405020304" pitchFamily="18" charset="0"/>
              </a:rPr>
              <a:t>），卷積神經網路</a:t>
            </a:r>
            <a:r>
              <a:rPr lang="en-US" altLang="zh-TW" sz="1400" dirty="0">
                <a:latin typeface="Times New Roman" panose="02020603050405020304" pitchFamily="18" charset="0"/>
                <a:cs typeface="Times New Roman" panose="02020603050405020304" pitchFamily="18" charset="0"/>
              </a:rPr>
              <a:t>(CNN)</a:t>
            </a:r>
            <a:r>
              <a:rPr lang="zh-TW" altLang="en-US" sz="1400" dirty="0">
                <a:latin typeface="Times New Roman" panose="02020603050405020304" pitchFamily="18" charset="0"/>
                <a:cs typeface="Times New Roman" panose="02020603050405020304" pitchFamily="18" charset="0"/>
              </a:rPr>
              <a:t>等等</a:t>
            </a:r>
            <a:r>
              <a:rPr lang="en-US" altLang="zh-TW" sz="1400" dirty="0">
                <a:latin typeface="Times New Roman" panose="02020603050405020304" pitchFamily="18" charset="0"/>
                <a:cs typeface="Times New Roman" panose="02020603050405020304" pitchFamily="18" charset="0"/>
              </a:rPr>
              <a:t>…</a:t>
            </a:r>
            <a:r>
              <a:rPr lang="zh-TW" altLang="en-US" sz="1400" dirty="0">
                <a:latin typeface="Times New Roman" panose="02020603050405020304" pitchFamily="18" charset="0"/>
                <a:cs typeface="Times New Roman" panose="02020603050405020304" pitchFamily="18" charset="0"/>
              </a:rPr>
              <a:t>。</a:t>
            </a:r>
          </a:p>
          <a:p>
            <a:pPr marL="182880" indent="-182880" defTabSz="914400">
              <a:lnSpc>
                <a:spcPct val="150000"/>
              </a:lnSpc>
              <a:spcBef>
                <a:spcPts val="1200"/>
              </a:spcBef>
              <a:buClr>
                <a:schemeClr val="accent1">
                  <a:lumMod val="75000"/>
                </a:schemeClr>
              </a:buClr>
              <a:buSzPct val="85000"/>
              <a:buFont typeface="Wingdings" pitchFamily="2" charset="2"/>
              <a:buChar char="§"/>
            </a:pPr>
            <a:r>
              <a:rPr lang="zh-TW" altLang="en-US" sz="1400" dirty="0">
                <a:latin typeface="Times New Roman" panose="02020603050405020304" pitchFamily="18" charset="0"/>
                <a:cs typeface="Times New Roman" panose="02020603050405020304" pitchFamily="18" charset="0"/>
              </a:rPr>
              <a:t>近年受</a:t>
            </a:r>
            <a:r>
              <a:rPr lang="en-US" altLang="zh-TW" sz="1400" dirty="0" err="1">
                <a:latin typeface="Times New Roman" panose="02020603050405020304" pitchFamily="18" charset="0"/>
                <a:cs typeface="Times New Roman" panose="02020603050405020304" pitchFamily="18" charset="0"/>
              </a:rPr>
              <a:t>IPhone</a:t>
            </a:r>
            <a:r>
              <a:rPr lang="zh-TW" altLang="en-US" sz="1400" dirty="0">
                <a:latin typeface="Times New Roman" panose="02020603050405020304" pitchFamily="18" charset="0"/>
                <a:cs typeface="Times New Roman" panose="02020603050405020304" pitchFamily="18" charset="0"/>
              </a:rPr>
              <a:t>智慧型手機的影響，人臉辨識的話題性也被廣泛討論，其</a:t>
            </a:r>
            <a:r>
              <a:rPr lang="en-US" altLang="zh-TW" sz="1400" dirty="0">
                <a:latin typeface="Times New Roman" panose="02020603050405020304" pitchFamily="18" charset="0"/>
                <a:cs typeface="Times New Roman" panose="02020603050405020304" pitchFamily="18" charset="0"/>
              </a:rPr>
              <a:t>Face ID</a:t>
            </a:r>
            <a:r>
              <a:rPr lang="zh-TW" altLang="en-US" sz="1400" dirty="0">
                <a:latin typeface="Times New Roman" panose="02020603050405020304" pitchFamily="18" charset="0"/>
                <a:cs typeface="Times New Roman" panose="02020603050405020304" pitchFamily="18" charset="0"/>
              </a:rPr>
              <a:t>也讓許多人注意到了人臉辨識這方面的技術，同時也為手機上游元件廠商有了極大的商機，在未來也能在醫療、金融、國安等領域機構應用人臉辨識來確認身分及提供服務，因此人臉辨識勢必在未來有著極大的商機，而</a:t>
            </a:r>
            <a:r>
              <a:rPr lang="en-US" altLang="zh-TW" sz="1400" dirty="0">
                <a:latin typeface="Times New Roman" panose="02020603050405020304" pitchFamily="18" charset="0"/>
                <a:cs typeface="Times New Roman" panose="02020603050405020304" pitchFamily="18" charset="0"/>
              </a:rPr>
              <a:t>Python</a:t>
            </a:r>
            <a:r>
              <a:rPr lang="zh-TW" altLang="en-US" sz="1400" dirty="0">
                <a:latin typeface="Times New Roman" panose="02020603050405020304" pitchFamily="18" charset="0"/>
                <a:cs typeface="Times New Roman" panose="02020603050405020304" pitchFamily="18" charset="0"/>
              </a:rPr>
              <a:t>也受惠於此。</a:t>
            </a:r>
          </a:p>
        </p:txBody>
      </p:sp>
    </p:spTree>
    <p:extLst>
      <p:ext uri="{BB962C8B-B14F-4D97-AF65-F5344CB8AC3E}">
        <p14:creationId xmlns:p14="http://schemas.microsoft.com/office/powerpoint/2010/main" val="3893690894"/>
      </p:ext>
    </p:extLst>
  </p:cSld>
  <p:clrMapOvr>
    <a:masterClrMapping/>
  </p:clrMapOvr>
  <p:transition spd="slow">
    <p:push dir="u"/>
    <p:sndAc>
      <p:stSnd>
        <p:snd r:embed="rId2" name="click.wav"/>
      </p:stSnd>
    </p:sndAc>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028BF7B-A11F-4772-99F6-F7AE1A2C790E}"/>
              </a:ext>
            </a:extLst>
          </p:cNvPr>
          <p:cNvSpPr>
            <a:spLocks noGrp="1"/>
          </p:cNvSpPr>
          <p:nvPr>
            <p:ph type="title"/>
          </p:nvPr>
        </p:nvSpPr>
        <p:spPr/>
        <p:txBody>
          <a:bodyPr/>
          <a:lstStyle/>
          <a:p>
            <a:r>
              <a:rPr lang="zh-TW" altLang="en-US" dirty="0"/>
              <a:t>緒論</a:t>
            </a:r>
            <a:r>
              <a:rPr lang="en-US" altLang="zh-TW" dirty="0"/>
              <a:t>-</a:t>
            </a:r>
            <a:r>
              <a:rPr lang="zh-TW" altLang="zh-TW" dirty="0"/>
              <a:t>研究背景與動機</a:t>
            </a:r>
            <a:endParaRPr lang="zh-TW" altLang="en-US" dirty="0"/>
          </a:p>
        </p:txBody>
      </p:sp>
      <p:sp>
        <p:nvSpPr>
          <p:cNvPr id="3" name="內容版面配置區 2">
            <a:extLst>
              <a:ext uri="{FF2B5EF4-FFF2-40B4-BE49-F238E27FC236}">
                <a16:creationId xmlns:a16="http://schemas.microsoft.com/office/drawing/2014/main" id="{4D8BA992-63C5-4612-8343-EB36ED1F7678}"/>
              </a:ext>
            </a:extLst>
          </p:cNvPr>
          <p:cNvSpPr>
            <a:spLocks noGrp="1"/>
          </p:cNvSpPr>
          <p:nvPr>
            <p:ph idx="1"/>
          </p:nvPr>
        </p:nvSpPr>
        <p:spPr/>
        <p:txBody>
          <a:bodyPr>
            <a:normAutofit/>
          </a:bodyPr>
          <a:lstStyle/>
          <a:p>
            <a:pPr>
              <a:lnSpc>
                <a:spcPct val="150000"/>
              </a:lnSpc>
            </a:pPr>
            <a:r>
              <a:rPr lang="zh-TW" altLang="en-US" sz="1600" dirty="0"/>
              <a:t>對賣家而言，因為有眾多的消費者族群加上不用負擔實體店面的租金成本及人力成本，故許多實體店家會轉戰在網路商城架設虛擬商店減少成本的支出，藉此降低價格，以吸引消費者購買。</a:t>
            </a:r>
            <a:endParaRPr lang="en-US" altLang="zh-TW" sz="1600" dirty="0"/>
          </a:p>
          <a:p>
            <a:pPr>
              <a:lnSpc>
                <a:spcPct val="150000"/>
              </a:lnSpc>
            </a:pPr>
            <a:endParaRPr lang="en-US" altLang="zh-TW" sz="1600" dirty="0"/>
          </a:p>
          <a:p>
            <a:pPr>
              <a:lnSpc>
                <a:spcPct val="150000"/>
              </a:lnSpc>
            </a:pPr>
            <a:r>
              <a:rPr lang="zh-TW" altLang="en-US" sz="1600" dirty="0"/>
              <a:t>對消費者而言，除了能夠有更多的選擇，選擇購買的商品，也可減少交通成本以及購物的時間，能夠將大量花費在交通的時間去關注願意購買的商品，對商品做各種的比較。</a:t>
            </a:r>
          </a:p>
          <a:p>
            <a:pPr>
              <a:lnSpc>
                <a:spcPct val="150000"/>
              </a:lnSpc>
            </a:pPr>
            <a:endParaRPr lang="en-US" altLang="zh-TW" sz="1600" dirty="0"/>
          </a:p>
        </p:txBody>
      </p:sp>
    </p:spTree>
    <p:extLst>
      <p:ext uri="{BB962C8B-B14F-4D97-AF65-F5344CB8AC3E}">
        <p14:creationId xmlns:p14="http://schemas.microsoft.com/office/powerpoint/2010/main" val="1644157277"/>
      </p:ext>
    </p:extLst>
  </p:cSld>
  <p:clrMapOvr>
    <a:masterClrMapping/>
  </p:clrMapOvr>
  <p:transition spd="slow">
    <p:push dir="u"/>
    <p:sndAc>
      <p:stSnd>
        <p:snd r:embed="rId2" name="click.wav"/>
      </p:stSnd>
    </p:sndAc>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34DB66D-930C-4DA1-B180-38BB8C559C66}"/>
              </a:ext>
            </a:extLst>
          </p:cNvPr>
          <p:cNvSpPr>
            <a:spLocks noGrp="1"/>
          </p:cNvSpPr>
          <p:nvPr>
            <p:ph type="title"/>
          </p:nvPr>
        </p:nvSpPr>
        <p:spPr/>
        <p:txBody>
          <a:bodyPr/>
          <a:lstStyle/>
          <a:p>
            <a:r>
              <a:rPr lang="zh-TW" altLang="en-US" dirty="0"/>
              <a:t>緒論</a:t>
            </a:r>
            <a:r>
              <a:rPr lang="en-US" altLang="zh-TW" dirty="0"/>
              <a:t>-</a:t>
            </a:r>
            <a:r>
              <a:rPr lang="zh-TW" altLang="en-US" dirty="0"/>
              <a:t>研究目的</a:t>
            </a:r>
          </a:p>
        </p:txBody>
      </p:sp>
      <p:sp>
        <p:nvSpPr>
          <p:cNvPr id="3" name="內容版面配置區 2">
            <a:extLst>
              <a:ext uri="{FF2B5EF4-FFF2-40B4-BE49-F238E27FC236}">
                <a16:creationId xmlns:a16="http://schemas.microsoft.com/office/drawing/2014/main" id="{7AF48B9C-8DD4-44A4-9C7A-B0A89EA615C2}"/>
              </a:ext>
            </a:extLst>
          </p:cNvPr>
          <p:cNvSpPr>
            <a:spLocks noGrp="1"/>
          </p:cNvSpPr>
          <p:nvPr>
            <p:ph idx="1"/>
          </p:nvPr>
        </p:nvSpPr>
        <p:spPr/>
        <p:txBody>
          <a:bodyPr>
            <a:normAutofit/>
          </a:bodyPr>
          <a:lstStyle/>
          <a:p>
            <a:pPr>
              <a:lnSpc>
                <a:spcPct val="150000"/>
              </a:lnSpc>
            </a:pPr>
            <a:r>
              <a:rPr lang="zh-TW" altLang="en-US" sz="1600" dirty="0"/>
              <a:t>過去，要進行資料的採集與分析，多數以人工進行採集工作，必須一項一項慢慢收集，這樣的傳統方式不僅費時，且需要大量的人工成本，又或者有缺失的項目沒有蒐集到，因此，在現今的網路大數據時代，已不再適用這種傳統的資料蒐集方式。</a:t>
            </a:r>
            <a:endParaRPr lang="en-US" altLang="zh-TW" sz="1600" dirty="0"/>
          </a:p>
          <a:p>
            <a:pPr>
              <a:lnSpc>
                <a:spcPct val="150000"/>
              </a:lnSpc>
            </a:pPr>
            <a:r>
              <a:rPr lang="zh-TW" altLang="en-US" sz="1600" dirty="0"/>
              <a:t>自動化搜尋大量資料並分析，可用一段程式，採取到大量網頁資料， 再利用篩選功能挑出所需要的資料即可，網路爬蟲</a:t>
            </a:r>
            <a:r>
              <a:rPr lang="en-US" altLang="zh-TW" sz="1600" dirty="0"/>
              <a:t>(Web Scarping)</a:t>
            </a:r>
            <a:r>
              <a:rPr lang="zh-TW" altLang="en-US" sz="1600" dirty="0"/>
              <a:t>，又稱網路蜘蛛，就可做到上述所說的工作。</a:t>
            </a:r>
            <a:endParaRPr lang="en-US" altLang="zh-TW" sz="1600" dirty="0"/>
          </a:p>
        </p:txBody>
      </p:sp>
    </p:spTree>
    <p:extLst>
      <p:ext uri="{BB962C8B-B14F-4D97-AF65-F5344CB8AC3E}">
        <p14:creationId xmlns:p14="http://schemas.microsoft.com/office/powerpoint/2010/main" val="3701835203"/>
      </p:ext>
    </p:extLst>
  </p:cSld>
  <p:clrMapOvr>
    <a:masterClrMapping/>
  </p:clrMapOvr>
  <p:transition spd="slow">
    <p:push dir="u"/>
    <p:sndAc>
      <p:stSnd>
        <p:snd r:embed="rId2" name="click.wav"/>
      </p:stSnd>
    </p:sndAc>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34DB66D-930C-4DA1-B180-38BB8C559C66}"/>
              </a:ext>
            </a:extLst>
          </p:cNvPr>
          <p:cNvSpPr>
            <a:spLocks noGrp="1"/>
          </p:cNvSpPr>
          <p:nvPr>
            <p:ph type="title"/>
          </p:nvPr>
        </p:nvSpPr>
        <p:spPr/>
        <p:txBody>
          <a:bodyPr/>
          <a:lstStyle/>
          <a:p>
            <a:r>
              <a:rPr lang="zh-TW" altLang="en-US" dirty="0"/>
              <a:t>緒論</a:t>
            </a:r>
            <a:r>
              <a:rPr lang="en-US" altLang="zh-TW" dirty="0"/>
              <a:t>-</a:t>
            </a:r>
            <a:r>
              <a:rPr lang="zh-TW" altLang="en-US" dirty="0"/>
              <a:t>研究目的</a:t>
            </a:r>
          </a:p>
        </p:txBody>
      </p:sp>
      <p:sp>
        <p:nvSpPr>
          <p:cNvPr id="3" name="內容版面配置區 2">
            <a:extLst>
              <a:ext uri="{FF2B5EF4-FFF2-40B4-BE49-F238E27FC236}">
                <a16:creationId xmlns:a16="http://schemas.microsoft.com/office/drawing/2014/main" id="{7AF48B9C-8DD4-44A4-9C7A-B0A89EA615C2}"/>
              </a:ext>
            </a:extLst>
          </p:cNvPr>
          <p:cNvSpPr>
            <a:spLocks noGrp="1"/>
          </p:cNvSpPr>
          <p:nvPr>
            <p:ph idx="1"/>
          </p:nvPr>
        </p:nvSpPr>
        <p:spPr/>
        <p:txBody>
          <a:bodyPr>
            <a:normAutofit/>
          </a:bodyPr>
          <a:lstStyle/>
          <a:p>
            <a:pPr indent="304800">
              <a:lnSpc>
                <a:spcPct val="150000"/>
              </a:lnSpc>
              <a:spcAft>
                <a:spcPts val="0"/>
              </a:spcAft>
            </a:pPr>
            <a:r>
              <a:rPr lang="zh-TW" altLang="zh-TW" sz="1600" kern="100" dirty="0">
                <a:latin typeface="Times New Roman" panose="02020603050405020304" pitchFamily="18" charset="0"/>
                <a:cs typeface="Times New Roman" panose="02020603050405020304" pitchFamily="18" charset="0"/>
              </a:rPr>
              <a:t>本研究主要利用網路爬蟲技術，以</a:t>
            </a:r>
            <a:r>
              <a:rPr lang="en-US" altLang="zh-TW" sz="1600" kern="100" dirty="0">
                <a:latin typeface="Times New Roman" panose="02020603050405020304" pitchFamily="18" charset="0"/>
                <a:cs typeface="Times New Roman" panose="02020603050405020304" pitchFamily="18" charset="0"/>
              </a:rPr>
              <a:t>Momo</a:t>
            </a:r>
            <a:r>
              <a:rPr lang="zh-TW" altLang="zh-TW" sz="1600" kern="100" dirty="0">
                <a:latin typeface="Times New Roman" panose="02020603050405020304" pitchFamily="18" charset="0"/>
                <a:cs typeface="Times New Roman" panose="02020603050405020304" pitchFamily="18" charset="0"/>
              </a:rPr>
              <a:t>購物網、</a:t>
            </a:r>
            <a:r>
              <a:rPr lang="en-US" altLang="zh-TW" sz="1600" kern="100" dirty="0">
                <a:latin typeface="Times New Roman" panose="02020603050405020304" pitchFamily="18" charset="0"/>
                <a:cs typeface="Times New Roman" panose="02020603050405020304" pitchFamily="18" charset="0"/>
              </a:rPr>
              <a:t>yahoo</a:t>
            </a:r>
            <a:r>
              <a:rPr lang="zh-TW" altLang="en-US" sz="1600" kern="100" dirty="0">
                <a:latin typeface="Times New Roman" panose="02020603050405020304" pitchFamily="18" charset="0"/>
                <a:cs typeface="Times New Roman" panose="02020603050405020304" pitchFamily="18" charset="0"/>
              </a:rPr>
              <a:t>購物中心</a:t>
            </a:r>
            <a:r>
              <a:rPr lang="zh-TW" altLang="zh-TW" sz="1600" kern="100" dirty="0">
                <a:latin typeface="Times New Roman" panose="02020603050405020304" pitchFamily="18" charset="0"/>
                <a:cs typeface="Times New Roman" panose="02020603050405020304" pitchFamily="18" charset="0"/>
              </a:rPr>
              <a:t>為分析對象，知名手錶品牌</a:t>
            </a:r>
            <a:r>
              <a:rPr lang="en-US" altLang="zh-TW" sz="1600" kern="100" dirty="0">
                <a:latin typeface="Times New Roman" panose="02020603050405020304" pitchFamily="18" charset="0"/>
                <a:cs typeface="Times New Roman" panose="02020603050405020304" pitchFamily="18" charset="0"/>
              </a:rPr>
              <a:t>G-Shock</a:t>
            </a:r>
            <a:r>
              <a:rPr lang="zh-TW" altLang="zh-TW" sz="1600" kern="100" dirty="0">
                <a:latin typeface="Times New Roman" panose="02020603050405020304" pitchFamily="18" charset="0"/>
                <a:cs typeface="Times New Roman" panose="02020603050405020304" pitchFamily="18" charset="0"/>
              </a:rPr>
              <a:t>，型號</a:t>
            </a:r>
            <a:r>
              <a:rPr lang="en-US" altLang="zh-TW" sz="1600" kern="100" dirty="0">
                <a:latin typeface="Times New Roman" panose="02020603050405020304" pitchFamily="18" charset="0"/>
                <a:cs typeface="Times New Roman" panose="02020603050405020304" pitchFamily="18" charset="0"/>
              </a:rPr>
              <a:t>GA-110GB-1A </a:t>
            </a:r>
            <a:r>
              <a:rPr lang="zh-TW" altLang="zh-TW" sz="1600" kern="100" dirty="0">
                <a:latin typeface="Times New Roman" panose="02020603050405020304" pitchFamily="18" charset="0"/>
                <a:cs typeface="Times New Roman" panose="02020603050405020304" pitchFamily="18" charset="0"/>
              </a:rPr>
              <a:t>為採取樣本，探討在</a:t>
            </a:r>
            <a:r>
              <a:rPr lang="en-US" altLang="zh-TW" sz="1600" kern="100" dirty="0">
                <a:latin typeface="Times New Roman" panose="02020603050405020304" pitchFamily="18" charset="0"/>
                <a:cs typeface="Times New Roman" panose="02020603050405020304" pitchFamily="18" charset="0"/>
              </a:rPr>
              <a:t>2</a:t>
            </a:r>
            <a:r>
              <a:rPr lang="zh-TW" altLang="zh-TW" sz="1600" kern="100" dirty="0">
                <a:latin typeface="Times New Roman" panose="02020603050405020304" pitchFamily="18" charset="0"/>
                <a:cs typeface="Times New Roman" panose="02020603050405020304" pitchFamily="18" charset="0"/>
              </a:rPr>
              <a:t>家電子商務平台的樣本價格波動程度，故此研究目的有以下三點。</a:t>
            </a:r>
            <a:endParaRPr lang="zh-TW" altLang="zh-TW" sz="1600" kern="100" dirty="0">
              <a:latin typeface="Calibri" panose="020F0502020204030204" pitchFamily="34" charset="0"/>
              <a:ea typeface="新細明體" panose="02020500000000000000" pitchFamily="18" charset="-120"/>
              <a:cs typeface="Times New Roman" panose="02020603050405020304" pitchFamily="18" charset="0"/>
            </a:endParaRPr>
          </a:p>
          <a:p>
            <a:pPr marL="342900" lvl="0" indent="-342900">
              <a:lnSpc>
                <a:spcPct val="150000"/>
              </a:lnSpc>
              <a:spcAft>
                <a:spcPts val="0"/>
              </a:spcAft>
              <a:buFont typeface="+mj-lt"/>
              <a:buAutoNum type="arabicPeriod"/>
            </a:pPr>
            <a:r>
              <a:rPr lang="zh-TW" altLang="zh-TW" sz="1600" kern="100" dirty="0">
                <a:latin typeface="Times New Roman" panose="02020603050405020304" pitchFamily="18" charset="0"/>
                <a:cs typeface="Times New Roman" panose="02020603050405020304" pitchFamily="18" charset="0"/>
              </a:rPr>
              <a:t>通過反爬蟲機制</a:t>
            </a:r>
            <a:r>
              <a:rPr lang="zh-TW" altLang="en-US" sz="1600" kern="100" dirty="0">
                <a:latin typeface="Times New Roman" panose="02020603050405020304" pitchFamily="18" charset="0"/>
                <a:cs typeface="Times New Roman" panose="02020603050405020304" pitchFamily="18" charset="0"/>
              </a:rPr>
              <a:t>抓取網頁</a:t>
            </a:r>
            <a:r>
              <a:rPr lang="zh-TW" altLang="zh-TW" sz="1600" kern="100" dirty="0">
                <a:latin typeface="Times New Roman" panose="02020603050405020304" pitchFamily="18" charset="0"/>
                <a:cs typeface="Times New Roman" panose="02020603050405020304" pitchFamily="18" charset="0"/>
              </a:rPr>
              <a:t>，</a:t>
            </a:r>
            <a:r>
              <a:rPr lang="zh-TW" altLang="en-US" sz="1600" kern="100" dirty="0">
                <a:latin typeface="Times New Roman" panose="02020603050405020304" pitchFamily="18" charset="0"/>
                <a:cs typeface="Times New Roman" panose="02020603050405020304" pitchFamily="18" charset="0"/>
              </a:rPr>
              <a:t>並取得</a:t>
            </a:r>
            <a:r>
              <a:rPr lang="zh-TW" altLang="zh-TW" sz="1600" kern="100" dirty="0">
                <a:latin typeface="Times New Roman" panose="02020603050405020304" pitchFamily="18" charset="0"/>
                <a:cs typeface="Times New Roman" panose="02020603050405020304" pitchFamily="18" charset="0"/>
              </a:rPr>
              <a:t>購物網站資訊</a:t>
            </a:r>
            <a:endParaRPr lang="zh-TW" altLang="zh-TW" sz="1600" kern="100" dirty="0">
              <a:latin typeface="Calibri" panose="020F0502020204030204" pitchFamily="34" charset="0"/>
              <a:ea typeface="新細明體" panose="02020500000000000000" pitchFamily="18" charset="-120"/>
              <a:cs typeface="Times New Roman" panose="02020603050405020304" pitchFamily="18" charset="0"/>
            </a:endParaRPr>
          </a:p>
          <a:p>
            <a:pPr marL="342900" lvl="0" indent="-342900">
              <a:lnSpc>
                <a:spcPct val="150000"/>
              </a:lnSpc>
              <a:spcAft>
                <a:spcPts val="0"/>
              </a:spcAft>
              <a:buFont typeface="+mj-lt"/>
              <a:buAutoNum type="arabicPeriod"/>
            </a:pPr>
            <a:r>
              <a:rPr lang="zh-TW" altLang="zh-TW" sz="1600" kern="100" dirty="0">
                <a:latin typeface="Times New Roman" panose="02020603050405020304" pitchFamily="18" charset="0"/>
                <a:cs typeface="Times New Roman" panose="02020603050405020304" pitchFamily="18" charset="0"/>
              </a:rPr>
              <a:t>利用</a:t>
            </a:r>
            <a:r>
              <a:rPr lang="en-US" altLang="zh-TW" sz="1600" kern="100" dirty="0">
                <a:latin typeface="Times New Roman" panose="02020603050405020304" pitchFamily="18" charset="0"/>
                <a:cs typeface="Times New Roman" panose="02020603050405020304" pitchFamily="18" charset="0"/>
              </a:rPr>
              <a:t>Python</a:t>
            </a:r>
            <a:r>
              <a:rPr lang="zh-TW" altLang="zh-TW" sz="1600" kern="100" dirty="0">
                <a:latin typeface="Times New Roman" panose="02020603050405020304" pitchFamily="18" charset="0"/>
                <a:cs typeface="Times New Roman" panose="02020603050405020304" pitchFamily="18" charset="0"/>
              </a:rPr>
              <a:t>將取得的資訊做好排序</a:t>
            </a:r>
            <a:endParaRPr lang="zh-TW" altLang="zh-TW" sz="1600" kern="100" dirty="0">
              <a:latin typeface="Calibri" panose="020F0502020204030204" pitchFamily="34" charset="0"/>
              <a:ea typeface="新細明體" panose="02020500000000000000" pitchFamily="18" charset="-120"/>
              <a:cs typeface="Times New Roman" panose="02020603050405020304" pitchFamily="18" charset="0"/>
            </a:endParaRPr>
          </a:p>
          <a:p>
            <a:pPr marL="342900" lvl="0" indent="-342900">
              <a:lnSpc>
                <a:spcPct val="150000"/>
              </a:lnSpc>
              <a:spcAft>
                <a:spcPts val="0"/>
              </a:spcAft>
              <a:buFont typeface="+mj-lt"/>
              <a:buAutoNum type="arabicPeriod"/>
            </a:pPr>
            <a:r>
              <a:rPr lang="zh-TW" altLang="zh-TW" sz="1600" kern="100" dirty="0">
                <a:latin typeface="Times New Roman" panose="02020603050405020304" pitchFamily="18" charset="0"/>
                <a:cs typeface="Times New Roman" panose="02020603050405020304" pitchFamily="18" charset="0"/>
              </a:rPr>
              <a:t>分析兩家平台的價格變動</a:t>
            </a:r>
            <a:endParaRPr lang="zh-TW" altLang="zh-TW" sz="1600" kern="100" dirty="0">
              <a:latin typeface="Calibri" panose="020F0502020204030204" pitchFamily="34" charset="0"/>
              <a:ea typeface="新細明體" panose="02020500000000000000" pitchFamily="18" charset="-120"/>
              <a:cs typeface="Times New Roman" panose="02020603050405020304" pitchFamily="18" charset="0"/>
            </a:endParaRPr>
          </a:p>
          <a:p>
            <a:pPr>
              <a:lnSpc>
                <a:spcPct val="150000"/>
              </a:lnSpc>
            </a:pPr>
            <a:endParaRPr lang="zh-TW" altLang="en-US" sz="1600" dirty="0"/>
          </a:p>
        </p:txBody>
      </p:sp>
    </p:spTree>
    <p:extLst>
      <p:ext uri="{BB962C8B-B14F-4D97-AF65-F5344CB8AC3E}">
        <p14:creationId xmlns:p14="http://schemas.microsoft.com/office/powerpoint/2010/main" val="3026385732"/>
      </p:ext>
    </p:extLst>
  </p:cSld>
  <p:clrMapOvr>
    <a:masterClrMapping/>
  </p:clrMapOvr>
  <p:transition spd="slow">
    <p:push dir="u"/>
    <p:sndAc>
      <p:stSnd>
        <p:snd r:embed="rId2" name="click.wav"/>
      </p:stSnd>
    </p:sndAc>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34DB66D-930C-4DA1-B180-38BB8C559C66}"/>
              </a:ext>
            </a:extLst>
          </p:cNvPr>
          <p:cNvSpPr>
            <a:spLocks noGrp="1"/>
          </p:cNvSpPr>
          <p:nvPr>
            <p:ph type="title"/>
          </p:nvPr>
        </p:nvSpPr>
        <p:spPr/>
        <p:txBody>
          <a:bodyPr/>
          <a:lstStyle/>
          <a:p>
            <a:r>
              <a:rPr lang="zh-TW" altLang="en-US" dirty="0"/>
              <a:t>緒論</a:t>
            </a:r>
            <a:r>
              <a:rPr lang="en-US" altLang="zh-TW" dirty="0"/>
              <a:t>-</a:t>
            </a:r>
            <a:r>
              <a:rPr lang="zh-TW" altLang="en-US" dirty="0"/>
              <a:t>研究限制</a:t>
            </a:r>
          </a:p>
        </p:txBody>
      </p:sp>
      <p:sp>
        <p:nvSpPr>
          <p:cNvPr id="3" name="內容版面配置區 2">
            <a:extLst>
              <a:ext uri="{FF2B5EF4-FFF2-40B4-BE49-F238E27FC236}">
                <a16:creationId xmlns:a16="http://schemas.microsoft.com/office/drawing/2014/main" id="{7AF48B9C-8DD4-44A4-9C7A-B0A89EA615C2}"/>
              </a:ext>
            </a:extLst>
          </p:cNvPr>
          <p:cNvSpPr>
            <a:spLocks noGrp="1"/>
          </p:cNvSpPr>
          <p:nvPr>
            <p:ph idx="1"/>
          </p:nvPr>
        </p:nvSpPr>
        <p:spPr/>
        <p:txBody>
          <a:bodyPr>
            <a:normAutofit/>
          </a:bodyPr>
          <a:lstStyle/>
          <a:p>
            <a:pPr marL="342900" lvl="0" indent="-342900">
              <a:lnSpc>
                <a:spcPct val="150000"/>
              </a:lnSpc>
              <a:spcAft>
                <a:spcPts val="0"/>
              </a:spcAft>
              <a:buFont typeface="+mj-ea"/>
              <a:buAutoNum type="ea1ChtPlain"/>
            </a:pPr>
            <a:r>
              <a:rPr lang="zh-TW" altLang="zh-TW" sz="1600" kern="100" dirty="0">
                <a:latin typeface="Times New Roman" panose="02020603050405020304" pitchFamily="18" charset="0"/>
                <a:cs typeface="Times New Roman" panose="02020603050405020304" pitchFamily="18" charset="0"/>
              </a:rPr>
              <a:t>一般網站的防爬蟲機制</a:t>
            </a:r>
            <a:r>
              <a:rPr lang="en-US" altLang="zh-TW" sz="1600" kern="100" dirty="0">
                <a:latin typeface="Times New Roman" panose="02020603050405020304" pitchFamily="18" charset="0"/>
                <a:cs typeface="Times New Roman" panose="02020603050405020304" pitchFamily="18" charset="0"/>
              </a:rPr>
              <a:t>: </a:t>
            </a:r>
            <a:r>
              <a:rPr lang="zh-TW" altLang="zh-TW" sz="1600" kern="100" dirty="0">
                <a:latin typeface="Times New Roman" panose="02020603050405020304" pitchFamily="18" charset="0"/>
                <a:cs typeface="Times New Roman" panose="02020603050405020304" pitchFamily="18" charset="0"/>
              </a:rPr>
              <a:t>凡是有一定規模的網站，大公司的網站，或是盈利性質比較強的網站，都是有高階的防爬蟲措施的</a:t>
            </a:r>
            <a:endParaRPr lang="zh-TW" altLang="zh-TW" sz="1600" kern="100" dirty="0">
              <a:latin typeface="Calibri" panose="020F0502020204030204" pitchFamily="34" charset="0"/>
              <a:ea typeface="新細明體" panose="02020500000000000000" pitchFamily="18" charset="-120"/>
              <a:cs typeface="Times New Roman" panose="02020603050405020304" pitchFamily="18" charset="0"/>
            </a:endParaRPr>
          </a:p>
          <a:p>
            <a:pPr marL="342900" lvl="0" indent="-342900">
              <a:lnSpc>
                <a:spcPct val="150000"/>
              </a:lnSpc>
              <a:spcAft>
                <a:spcPts val="0"/>
              </a:spcAft>
              <a:buFont typeface="+mj-ea"/>
              <a:buAutoNum type="ea1ChtPlain"/>
            </a:pPr>
            <a:r>
              <a:rPr lang="en-US" altLang="zh-TW" sz="1600" kern="100" dirty="0">
                <a:latin typeface="Times New Roman" panose="02020603050405020304" pitchFamily="18" charset="0"/>
                <a:cs typeface="Times New Roman" panose="02020603050405020304" pitchFamily="18" charset="0"/>
              </a:rPr>
              <a:t>Dos</a:t>
            </a:r>
            <a:r>
              <a:rPr lang="zh-TW" altLang="zh-TW" sz="1600" kern="100" dirty="0">
                <a:latin typeface="Times New Roman" panose="02020603050405020304" pitchFamily="18" charset="0"/>
                <a:cs typeface="Times New Roman" panose="02020603050405020304" pitchFamily="18" charset="0"/>
              </a:rPr>
              <a:t>阻斷式攻擊</a:t>
            </a:r>
            <a:r>
              <a:rPr lang="en-US" altLang="zh-TW" sz="1600" kern="100" dirty="0">
                <a:latin typeface="Times New Roman" panose="02020603050405020304" pitchFamily="18" charset="0"/>
                <a:cs typeface="Times New Roman" panose="02020603050405020304" pitchFamily="18" charset="0"/>
              </a:rPr>
              <a:t>:</a:t>
            </a:r>
            <a:r>
              <a:rPr lang="zh-TW" altLang="zh-TW" sz="1600" kern="100" dirty="0">
                <a:latin typeface="Times New Roman" panose="02020603050405020304" pitchFamily="18" charset="0"/>
                <a:cs typeface="Times New Roman" panose="02020603050405020304" pitchFamily="18" charset="0"/>
              </a:rPr>
              <a:t>在網路世界中，使用者會與伺服器一直互相傳遞封包，一個動作，並向伺服器做出一個請求，若在爬蟲過程中請求數量超過負荷量，伺服器就會當機，不僅造成他人網站困擾，也有被鎖</a:t>
            </a:r>
            <a:r>
              <a:rPr lang="en-US" altLang="zh-TW" sz="1600" kern="100" dirty="0">
                <a:latin typeface="Times New Roman" panose="02020603050405020304" pitchFamily="18" charset="0"/>
                <a:cs typeface="Times New Roman" panose="02020603050405020304" pitchFamily="18" charset="0"/>
              </a:rPr>
              <a:t>IP</a:t>
            </a:r>
            <a:r>
              <a:rPr lang="zh-TW" altLang="zh-TW" sz="1600" kern="100" dirty="0">
                <a:latin typeface="Times New Roman" panose="02020603050405020304" pitchFamily="18" charset="0"/>
                <a:cs typeface="Times New Roman" panose="02020603050405020304" pitchFamily="18" charset="0"/>
              </a:rPr>
              <a:t>的可能性。</a:t>
            </a:r>
            <a:endParaRPr lang="zh-TW" altLang="zh-TW" sz="1600" kern="100" dirty="0">
              <a:latin typeface="Calibri" panose="020F0502020204030204" pitchFamily="34" charset="0"/>
              <a:ea typeface="新細明體" panose="02020500000000000000" pitchFamily="18" charset="-120"/>
              <a:cs typeface="Times New Roman" panose="02020603050405020304" pitchFamily="18" charset="0"/>
            </a:endParaRPr>
          </a:p>
          <a:p>
            <a:pPr marL="342900" lvl="0" indent="-342900">
              <a:lnSpc>
                <a:spcPct val="150000"/>
              </a:lnSpc>
              <a:spcAft>
                <a:spcPts val="0"/>
              </a:spcAft>
              <a:buFont typeface="+mj-ea"/>
              <a:buAutoNum type="ea1ChtPlain"/>
            </a:pPr>
            <a:r>
              <a:rPr lang="zh-TW" altLang="zh-TW" sz="1600" kern="100" dirty="0">
                <a:latin typeface="Times New Roman" panose="02020603050405020304" pitchFamily="18" charset="0"/>
                <a:cs typeface="Times New Roman" panose="02020603050405020304" pitchFamily="18" charset="0"/>
              </a:rPr>
              <a:t>資料僅能抓取當日金額，因此本研究需每天開起一次此程式並執行，抓取當日金額，直到抓取樣本數足夠，才能開始做分析。</a:t>
            </a:r>
            <a:endParaRPr lang="zh-TW" altLang="zh-TW" sz="1600" kern="100" dirty="0">
              <a:latin typeface="Calibri" panose="020F0502020204030204" pitchFamily="34" charset="0"/>
              <a:ea typeface="新細明體" panose="02020500000000000000" pitchFamily="18" charset="-120"/>
              <a:cs typeface="Times New Roman" panose="02020603050405020304" pitchFamily="18" charset="0"/>
            </a:endParaRPr>
          </a:p>
          <a:p>
            <a:pPr>
              <a:lnSpc>
                <a:spcPct val="150000"/>
              </a:lnSpc>
            </a:pPr>
            <a:endParaRPr lang="zh-TW" altLang="en-US" sz="1600" dirty="0"/>
          </a:p>
        </p:txBody>
      </p:sp>
    </p:spTree>
    <p:extLst>
      <p:ext uri="{BB962C8B-B14F-4D97-AF65-F5344CB8AC3E}">
        <p14:creationId xmlns:p14="http://schemas.microsoft.com/office/powerpoint/2010/main" val="3767814903"/>
      </p:ext>
    </p:extLst>
  </p:cSld>
  <p:clrMapOvr>
    <a:masterClrMapping/>
  </p:clrMapOvr>
  <p:transition spd="slow">
    <p:push dir="u"/>
    <p:sndAc>
      <p:stSnd>
        <p:snd r:embed="rId2" name="click.wav"/>
      </p:stSnd>
    </p:sndAc>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34DB66D-930C-4DA1-B180-38BB8C559C66}"/>
              </a:ext>
            </a:extLst>
          </p:cNvPr>
          <p:cNvSpPr>
            <a:spLocks noGrp="1"/>
          </p:cNvSpPr>
          <p:nvPr>
            <p:ph type="title"/>
          </p:nvPr>
        </p:nvSpPr>
        <p:spPr/>
        <p:txBody>
          <a:bodyPr/>
          <a:lstStyle/>
          <a:p>
            <a:r>
              <a:rPr lang="zh-TW" altLang="en-US" dirty="0">
                <a:latin typeface="Times New Roman" panose="02020603050405020304" pitchFamily="18" charset="0"/>
              </a:rPr>
              <a:t>文獻探討</a:t>
            </a:r>
            <a:r>
              <a:rPr lang="en-US" altLang="zh-TW" dirty="0">
                <a:latin typeface="Times New Roman" panose="02020603050405020304" pitchFamily="18" charset="0"/>
              </a:rPr>
              <a:t>-Python</a:t>
            </a:r>
            <a:r>
              <a:rPr lang="zh-TW" altLang="en-US" dirty="0">
                <a:latin typeface="Times New Roman" panose="02020603050405020304" pitchFamily="18" charset="0"/>
              </a:rPr>
              <a:t>語言介紹</a:t>
            </a:r>
          </a:p>
        </p:txBody>
      </p:sp>
      <p:sp>
        <p:nvSpPr>
          <p:cNvPr id="3" name="內容版面配置區 2">
            <a:extLst>
              <a:ext uri="{FF2B5EF4-FFF2-40B4-BE49-F238E27FC236}">
                <a16:creationId xmlns:a16="http://schemas.microsoft.com/office/drawing/2014/main" id="{7AF48B9C-8DD4-44A4-9C7A-B0A89EA615C2}"/>
              </a:ext>
            </a:extLst>
          </p:cNvPr>
          <p:cNvSpPr>
            <a:spLocks noGrp="1"/>
          </p:cNvSpPr>
          <p:nvPr>
            <p:ph idx="1"/>
          </p:nvPr>
        </p:nvSpPr>
        <p:spPr/>
        <p:txBody>
          <a:bodyPr>
            <a:normAutofit/>
          </a:bodyPr>
          <a:lstStyle/>
          <a:p>
            <a:pPr>
              <a:lnSpc>
                <a:spcPct val="150000"/>
              </a:lnSpc>
            </a:pPr>
            <a:r>
              <a:rPr lang="en-US" altLang="zh-TW" sz="1600" dirty="0">
                <a:latin typeface="Times New Roman" panose="02020603050405020304" pitchFamily="18" charset="0"/>
              </a:rPr>
              <a:t>Python</a:t>
            </a:r>
            <a:r>
              <a:rPr lang="zh-TW" altLang="zh-TW" sz="1600" dirty="0">
                <a:latin typeface="Times New Roman" panose="02020603050405020304" pitchFamily="18" charset="0"/>
                <a:cs typeface="Times New Roman" panose="02020603050405020304" pitchFamily="18" charset="0"/>
              </a:rPr>
              <a:t>由吉多·范羅蘇姆創造，第一版釋出於</a:t>
            </a:r>
            <a:r>
              <a:rPr lang="en-US" altLang="zh-TW" sz="1600" dirty="0">
                <a:latin typeface="Times New Roman" panose="02020603050405020304" pitchFamily="18" charset="0"/>
              </a:rPr>
              <a:t>1991</a:t>
            </a:r>
            <a:r>
              <a:rPr lang="zh-TW" altLang="zh-TW" sz="1600" dirty="0">
                <a:latin typeface="Times New Roman" panose="02020603050405020304" pitchFamily="18" charset="0"/>
                <a:cs typeface="Times New Roman" panose="02020603050405020304" pitchFamily="18" charset="0"/>
              </a:rPr>
              <a:t>年</a:t>
            </a:r>
            <a:r>
              <a:rPr lang="en-US" altLang="zh-TW" sz="1600" dirty="0">
                <a:latin typeface="Times New Roman" panose="02020603050405020304" pitchFamily="18" charset="0"/>
              </a:rPr>
              <a:t>Python</a:t>
            </a:r>
            <a:r>
              <a:rPr lang="zh-TW" altLang="en-US" sz="1600" dirty="0">
                <a:latin typeface="Times New Roman" panose="02020603050405020304" pitchFamily="18" charset="0"/>
              </a:rPr>
              <a:t>是一種易於學習、功能強大且被廣泛使用的高階程式語言，屬於通用型程式語言。</a:t>
            </a:r>
            <a:endParaRPr lang="en-US" altLang="zh-TW" sz="1600" dirty="0">
              <a:latin typeface="Times New Roman" panose="02020603050405020304" pitchFamily="18" charset="0"/>
            </a:endParaRPr>
          </a:p>
          <a:p>
            <a:pPr>
              <a:lnSpc>
                <a:spcPct val="150000"/>
              </a:lnSpc>
            </a:pPr>
            <a:r>
              <a:rPr lang="zh-TW" altLang="en-US" sz="1600" dirty="0">
                <a:latin typeface="Times New Roman" panose="02020603050405020304" pitchFamily="18" charset="0"/>
              </a:rPr>
              <a:t>最早於</a:t>
            </a:r>
            <a:r>
              <a:rPr lang="en-US" altLang="zh-TW" sz="1600" dirty="0">
                <a:latin typeface="Times New Roman" panose="02020603050405020304" pitchFamily="18" charset="0"/>
              </a:rPr>
              <a:t>1989</a:t>
            </a:r>
            <a:r>
              <a:rPr lang="zh-TW" altLang="en-US" sz="1600" dirty="0">
                <a:latin typeface="Times New Roman" panose="02020603050405020304" pitchFamily="18" charset="0"/>
              </a:rPr>
              <a:t>誕生最初版，在</a:t>
            </a:r>
            <a:r>
              <a:rPr lang="en-US" altLang="zh-TW" sz="1600" dirty="0">
                <a:latin typeface="Times New Roman" panose="02020603050405020304" pitchFamily="18" charset="0"/>
              </a:rPr>
              <a:t>1999</a:t>
            </a:r>
            <a:r>
              <a:rPr lang="zh-TW" altLang="en-US" sz="1600" dirty="0">
                <a:latin typeface="Times New Roman" panose="02020603050405020304" pitchFamily="18" charset="0"/>
              </a:rPr>
              <a:t>年排行僅為第</a:t>
            </a:r>
            <a:r>
              <a:rPr lang="en-US" altLang="zh-TW" sz="1600" dirty="0">
                <a:latin typeface="Times New Roman" panose="02020603050405020304" pitchFamily="18" charset="0"/>
              </a:rPr>
              <a:t>22</a:t>
            </a:r>
            <a:r>
              <a:rPr lang="zh-TW" altLang="en-US" sz="1600" dirty="0">
                <a:latin typeface="Times New Roman" panose="02020603050405020304" pitchFamily="18" charset="0"/>
              </a:rPr>
              <a:t>名的程式語言，在今年以爬升為全世界第</a:t>
            </a:r>
            <a:r>
              <a:rPr lang="en-US" altLang="zh-TW" sz="1600" dirty="0">
                <a:latin typeface="Times New Roman" panose="02020603050405020304" pitchFamily="18" charset="0"/>
              </a:rPr>
              <a:t>3</a:t>
            </a:r>
            <a:r>
              <a:rPr lang="zh-TW" altLang="en-US" sz="1600" dirty="0">
                <a:latin typeface="Times New Roman" panose="02020603050405020304" pitchFamily="18" charset="0"/>
              </a:rPr>
              <a:t>名，僅次於</a:t>
            </a:r>
            <a:r>
              <a:rPr lang="en-US" altLang="zh-TW" sz="1600" dirty="0">
                <a:latin typeface="Times New Roman" panose="02020603050405020304" pitchFamily="18" charset="0"/>
              </a:rPr>
              <a:t>Java</a:t>
            </a:r>
            <a:r>
              <a:rPr lang="zh-TW" altLang="en-US" sz="1600" dirty="0">
                <a:latin typeface="Times New Roman" panose="02020603050405020304" pitchFamily="18" charset="0"/>
              </a:rPr>
              <a:t>與</a:t>
            </a:r>
            <a:r>
              <a:rPr lang="en-US" altLang="zh-TW" sz="1600" dirty="0">
                <a:latin typeface="Times New Roman" panose="02020603050405020304" pitchFamily="18" charset="0"/>
              </a:rPr>
              <a:t>C</a:t>
            </a:r>
            <a:r>
              <a:rPr lang="zh-TW" altLang="en-US" sz="1600" dirty="0">
                <a:latin typeface="Times New Roman" panose="02020603050405020304" pitchFamily="18" charset="0"/>
              </a:rPr>
              <a:t>語言。</a:t>
            </a:r>
            <a:endParaRPr lang="en-US" altLang="zh-TW" sz="1600" dirty="0">
              <a:latin typeface="Times New Roman" panose="02020603050405020304" pitchFamily="18" charset="0"/>
            </a:endParaRPr>
          </a:p>
          <a:p>
            <a:pPr>
              <a:lnSpc>
                <a:spcPct val="150000"/>
              </a:lnSpc>
            </a:pPr>
            <a:r>
              <a:rPr lang="zh-TW" altLang="en-US" sz="1600" dirty="0">
                <a:latin typeface="Times New Roman" panose="02020603050405020304" pitchFamily="18" charset="0"/>
              </a:rPr>
              <a:t>其最大特點就是「容易撰寫」，下圖為</a:t>
            </a:r>
            <a:r>
              <a:rPr lang="en-US" altLang="zh-TW" sz="1600" dirty="0">
                <a:latin typeface="Times New Roman" panose="02020603050405020304" pitchFamily="18" charset="0"/>
              </a:rPr>
              <a:t>Python</a:t>
            </a:r>
            <a:r>
              <a:rPr lang="zh-TW" altLang="en-US" sz="1600" dirty="0">
                <a:latin typeface="Times New Roman" panose="02020603050405020304" pitchFamily="18" charset="0"/>
              </a:rPr>
              <a:t>及</a:t>
            </a:r>
            <a:r>
              <a:rPr lang="en-US" altLang="zh-TW" sz="1600" dirty="0">
                <a:latin typeface="Times New Roman" panose="02020603050405020304" pitchFamily="18" charset="0"/>
              </a:rPr>
              <a:t>Java</a:t>
            </a:r>
            <a:r>
              <a:rPr lang="zh-TW" altLang="en-US" sz="1600" dirty="0">
                <a:latin typeface="Times New Roman" panose="02020603050405020304" pitchFamily="18" charset="0"/>
              </a:rPr>
              <a:t>、</a:t>
            </a:r>
            <a:r>
              <a:rPr lang="en-US" altLang="zh-TW" sz="1600" dirty="0">
                <a:latin typeface="Times New Roman" panose="02020603050405020304" pitchFamily="18" charset="0"/>
              </a:rPr>
              <a:t>C</a:t>
            </a:r>
            <a:r>
              <a:rPr lang="zh-TW" altLang="en-US" sz="1600" dirty="0">
                <a:latin typeface="Times New Roman" panose="02020603050405020304" pitchFamily="18" charset="0"/>
              </a:rPr>
              <a:t>語言，的程式碼比對圖</a:t>
            </a:r>
          </a:p>
        </p:txBody>
      </p:sp>
      <p:pic>
        <p:nvPicPr>
          <p:cNvPr id="5" name="圖片 4">
            <a:extLst>
              <a:ext uri="{FF2B5EF4-FFF2-40B4-BE49-F238E27FC236}">
                <a16:creationId xmlns:a16="http://schemas.microsoft.com/office/drawing/2014/main" id="{A798F6D0-49D0-4049-BAEE-59AAA4177EA1}"/>
              </a:ext>
            </a:extLst>
          </p:cNvPr>
          <p:cNvPicPr/>
          <p:nvPr/>
        </p:nvPicPr>
        <p:blipFill rotWithShape="1">
          <a:blip r:embed="rId3">
            <a:extLst>
              <a:ext uri="{28A0092B-C50C-407E-A947-70E740481C1C}">
                <a14:useLocalDpi xmlns:a14="http://schemas.microsoft.com/office/drawing/2010/main" val="0"/>
              </a:ext>
            </a:extLst>
          </a:blip>
          <a:srcRect l="1" t="23000" r="39779" b="45200"/>
          <a:stretch/>
        </p:blipFill>
        <p:spPr>
          <a:xfrm>
            <a:off x="3732873" y="4453632"/>
            <a:ext cx="2961227" cy="1687874"/>
          </a:xfrm>
          <a:prstGeom prst="rect">
            <a:avLst/>
          </a:prstGeom>
        </p:spPr>
      </p:pic>
      <p:pic>
        <p:nvPicPr>
          <p:cNvPr id="6" name="圖片 5">
            <a:extLst>
              <a:ext uri="{FF2B5EF4-FFF2-40B4-BE49-F238E27FC236}">
                <a16:creationId xmlns:a16="http://schemas.microsoft.com/office/drawing/2014/main" id="{0045EBF9-788F-4C70-9D42-612F3FFDE526}"/>
              </a:ext>
            </a:extLst>
          </p:cNvPr>
          <p:cNvPicPr>
            <a:picLocks noChangeAspect="1"/>
          </p:cNvPicPr>
          <p:nvPr/>
        </p:nvPicPr>
        <p:blipFill>
          <a:blip r:embed="rId4"/>
          <a:stretch>
            <a:fillRect/>
          </a:stretch>
        </p:blipFill>
        <p:spPr>
          <a:xfrm>
            <a:off x="1063752" y="4764025"/>
            <a:ext cx="2441497" cy="1067088"/>
          </a:xfrm>
          <a:prstGeom prst="rect">
            <a:avLst/>
          </a:prstGeom>
        </p:spPr>
      </p:pic>
      <p:pic>
        <p:nvPicPr>
          <p:cNvPr id="10" name="圖片 9">
            <a:extLst>
              <a:ext uri="{FF2B5EF4-FFF2-40B4-BE49-F238E27FC236}">
                <a16:creationId xmlns:a16="http://schemas.microsoft.com/office/drawing/2014/main" id="{14814555-ECD4-4EF3-B10E-6DFD763B41ED}"/>
              </a:ext>
            </a:extLst>
          </p:cNvPr>
          <p:cNvPicPr/>
          <p:nvPr/>
        </p:nvPicPr>
        <p:blipFill rotWithShape="1">
          <a:blip r:embed="rId3">
            <a:extLst>
              <a:ext uri="{28A0092B-C50C-407E-A947-70E740481C1C}">
                <a14:useLocalDpi xmlns:a14="http://schemas.microsoft.com/office/drawing/2010/main" val="0"/>
              </a:ext>
            </a:extLst>
          </a:blip>
          <a:srcRect l="3277" t="55825" r="1952" b="658"/>
          <a:stretch/>
        </p:blipFill>
        <p:spPr>
          <a:xfrm>
            <a:off x="6694100" y="4453632"/>
            <a:ext cx="3666304" cy="1599655"/>
          </a:xfrm>
          <a:prstGeom prst="rect">
            <a:avLst/>
          </a:prstGeom>
        </p:spPr>
      </p:pic>
    </p:spTree>
    <p:extLst>
      <p:ext uri="{BB962C8B-B14F-4D97-AF65-F5344CB8AC3E}">
        <p14:creationId xmlns:p14="http://schemas.microsoft.com/office/powerpoint/2010/main" val="1174946739"/>
      </p:ext>
    </p:extLst>
  </p:cSld>
  <p:clrMapOvr>
    <a:masterClrMapping/>
  </p:clrMapOvr>
  <p:transition spd="slow">
    <p:push dir="u"/>
    <p:sndAc>
      <p:stSnd>
        <p:snd r:embed="rId2" name="click.wav"/>
      </p:stSnd>
    </p:sndAc>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34DB66D-930C-4DA1-B180-38BB8C559C66}"/>
              </a:ext>
            </a:extLst>
          </p:cNvPr>
          <p:cNvSpPr>
            <a:spLocks noGrp="1"/>
          </p:cNvSpPr>
          <p:nvPr>
            <p:ph type="title"/>
          </p:nvPr>
        </p:nvSpPr>
        <p:spPr/>
        <p:txBody>
          <a:bodyPr/>
          <a:lstStyle/>
          <a:p>
            <a:r>
              <a:rPr lang="zh-TW" altLang="en-US" dirty="0">
                <a:latin typeface="Times New Roman" panose="02020603050405020304" pitchFamily="18" charset="0"/>
              </a:rPr>
              <a:t>文獻探討</a:t>
            </a:r>
            <a:r>
              <a:rPr lang="en-US" altLang="zh-TW" dirty="0">
                <a:latin typeface="Times New Roman" panose="02020603050405020304" pitchFamily="18" charset="0"/>
              </a:rPr>
              <a:t>-Python</a:t>
            </a:r>
            <a:r>
              <a:rPr lang="zh-TW" altLang="en-US" dirty="0">
                <a:latin typeface="Times New Roman" panose="02020603050405020304" pitchFamily="18" charset="0"/>
              </a:rPr>
              <a:t>語言特點</a:t>
            </a:r>
          </a:p>
        </p:txBody>
      </p:sp>
      <p:sp>
        <p:nvSpPr>
          <p:cNvPr id="3" name="內容版面配置區 2">
            <a:extLst>
              <a:ext uri="{FF2B5EF4-FFF2-40B4-BE49-F238E27FC236}">
                <a16:creationId xmlns:a16="http://schemas.microsoft.com/office/drawing/2014/main" id="{7AF48B9C-8DD4-44A4-9C7A-B0A89EA615C2}"/>
              </a:ext>
            </a:extLst>
          </p:cNvPr>
          <p:cNvSpPr>
            <a:spLocks noGrp="1"/>
          </p:cNvSpPr>
          <p:nvPr>
            <p:ph idx="1"/>
          </p:nvPr>
        </p:nvSpPr>
        <p:spPr/>
        <p:txBody>
          <a:bodyPr>
            <a:normAutofit/>
          </a:bodyPr>
          <a:lstStyle/>
          <a:p>
            <a:pPr>
              <a:lnSpc>
                <a:spcPct val="150000"/>
              </a:lnSpc>
            </a:pPr>
            <a:r>
              <a:rPr lang="en-US" altLang="zh-TW" sz="1600" dirty="0">
                <a:latin typeface="Times New Roman" panose="02020603050405020304" pitchFamily="18" charset="0"/>
              </a:rPr>
              <a:t>Python</a:t>
            </a:r>
            <a:r>
              <a:rPr lang="zh-TW" altLang="en-US" sz="1600" dirty="0">
                <a:latin typeface="Times New Roman" panose="02020603050405020304" pitchFamily="18" charset="0"/>
              </a:rPr>
              <a:t>提供相當多套件供開發者使用，可從網路上抓去別人寫好的模組，應用於自己的程式中。</a:t>
            </a:r>
            <a:endParaRPr lang="en-US" altLang="zh-TW" sz="1600" dirty="0">
              <a:latin typeface="Times New Roman" panose="02020603050405020304" pitchFamily="18" charset="0"/>
            </a:endParaRPr>
          </a:p>
          <a:p>
            <a:pPr>
              <a:lnSpc>
                <a:spcPct val="150000"/>
              </a:lnSpc>
            </a:pPr>
            <a:r>
              <a:rPr lang="zh-TW" altLang="en-US" sz="1600" dirty="0">
                <a:latin typeface="Times New Roman" panose="02020603050405020304" pitchFamily="18" charset="0"/>
              </a:rPr>
              <a:t>匯入的方法也很簡單，像是：</a:t>
            </a:r>
          </a:p>
          <a:p>
            <a:pPr>
              <a:lnSpc>
                <a:spcPct val="150000"/>
              </a:lnSpc>
            </a:pPr>
            <a:r>
              <a:rPr lang="en-US" altLang="zh-TW" sz="1600" dirty="0">
                <a:latin typeface="Times New Roman" panose="02020603050405020304" pitchFamily="18" charset="0"/>
              </a:rPr>
              <a:t>import </a:t>
            </a:r>
            <a:r>
              <a:rPr lang="en-US" altLang="zh-TW" sz="1600" b="1" dirty="0">
                <a:solidFill>
                  <a:srgbClr val="FF0000"/>
                </a:solidFill>
                <a:latin typeface="Times New Roman" panose="02020603050405020304" pitchFamily="18" charset="0"/>
              </a:rPr>
              <a:t>mod</a:t>
            </a:r>
          </a:p>
          <a:p>
            <a:pPr>
              <a:lnSpc>
                <a:spcPct val="150000"/>
              </a:lnSpc>
            </a:pPr>
            <a:r>
              <a:rPr lang="en-US" altLang="zh-TW" sz="1600" dirty="0">
                <a:latin typeface="Times New Roman" panose="02020603050405020304" pitchFamily="18" charset="0"/>
              </a:rPr>
              <a:t>from mod import</a:t>
            </a:r>
            <a:r>
              <a:rPr lang="en-US" altLang="zh-TW" sz="1600" dirty="0">
                <a:solidFill>
                  <a:srgbClr val="FF0000"/>
                </a:solidFill>
                <a:latin typeface="Times New Roman" panose="02020603050405020304" pitchFamily="18" charset="0"/>
              </a:rPr>
              <a:t> </a:t>
            </a:r>
            <a:r>
              <a:rPr lang="en-US" altLang="zh-TW" sz="1600" b="1" dirty="0">
                <a:solidFill>
                  <a:srgbClr val="FF0000"/>
                </a:solidFill>
                <a:latin typeface="Times New Roman" panose="02020603050405020304" pitchFamily="18" charset="0"/>
              </a:rPr>
              <a:t>function</a:t>
            </a:r>
          </a:p>
          <a:p>
            <a:pPr>
              <a:lnSpc>
                <a:spcPct val="150000"/>
              </a:lnSpc>
            </a:pPr>
            <a:r>
              <a:rPr lang="en-US" altLang="zh-TW" sz="1600" dirty="0">
                <a:latin typeface="Times New Roman" panose="02020603050405020304" pitchFamily="18" charset="0"/>
              </a:rPr>
              <a:t>import mod as </a:t>
            </a:r>
            <a:r>
              <a:rPr lang="zh-TW" altLang="en-US" sz="1600" b="1" dirty="0">
                <a:solidFill>
                  <a:srgbClr val="FF0000"/>
                </a:solidFill>
                <a:latin typeface="Times New Roman" panose="02020603050405020304" pitchFamily="18" charset="0"/>
              </a:rPr>
              <a:t>自定義名稱</a:t>
            </a:r>
            <a:endParaRPr lang="en-US" altLang="zh-TW" sz="1600" b="1" dirty="0">
              <a:solidFill>
                <a:srgbClr val="FF0000"/>
              </a:solidFill>
              <a:latin typeface="Times New Roman" panose="02020603050405020304" pitchFamily="18" charset="0"/>
            </a:endParaRPr>
          </a:p>
          <a:p>
            <a:pPr>
              <a:lnSpc>
                <a:spcPct val="150000"/>
              </a:lnSpc>
            </a:pPr>
            <a:endParaRPr lang="en-US" altLang="zh-TW" sz="1600" dirty="0">
              <a:solidFill>
                <a:srgbClr val="FF0000"/>
              </a:solidFill>
              <a:latin typeface="Times New Roman" panose="02020603050405020304" pitchFamily="18" charset="0"/>
            </a:endParaRPr>
          </a:p>
          <a:p>
            <a:pPr>
              <a:lnSpc>
                <a:spcPct val="150000"/>
              </a:lnSpc>
            </a:pPr>
            <a:r>
              <a:rPr lang="zh-TW" altLang="en-US" sz="1600" dirty="0">
                <a:latin typeface="Times New Roman" panose="02020603050405020304" pitchFamily="18" charset="0"/>
              </a:rPr>
              <a:t>各種主流作業系統間相容，如：</a:t>
            </a:r>
            <a:r>
              <a:rPr lang="en-US" altLang="zh-TW" sz="1600" dirty="0">
                <a:latin typeface="Times New Roman" panose="02020603050405020304" pitchFamily="18" charset="0"/>
              </a:rPr>
              <a:t>Mac</a:t>
            </a:r>
            <a:r>
              <a:rPr lang="zh-TW" altLang="en-US" sz="1600" dirty="0">
                <a:latin typeface="Times New Roman" panose="02020603050405020304" pitchFamily="18" charset="0"/>
              </a:rPr>
              <a:t>、</a:t>
            </a:r>
            <a:r>
              <a:rPr lang="en-US" altLang="zh-TW" sz="1600" dirty="0">
                <a:latin typeface="Times New Roman" panose="02020603050405020304" pitchFamily="18" charset="0"/>
              </a:rPr>
              <a:t>Windows</a:t>
            </a:r>
            <a:r>
              <a:rPr lang="zh-TW" altLang="en-US" sz="1600" dirty="0">
                <a:latin typeface="Times New Roman" panose="02020603050405020304" pitchFamily="18" charset="0"/>
              </a:rPr>
              <a:t>、</a:t>
            </a:r>
            <a:r>
              <a:rPr lang="en-US" altLang="zh-TW" sz="1600" dirty="0">
                <a:latin typeface="Times New Roman" panose="02020603050405020304" pitchFamily="18" charset="0"/>
              </a:rPr>
              <a:t>Linux</a:t>
            </a:r>
            <a:r>
              <a:rPr lang="zh-TW" altLang="en-US" sz="1600" dirty="0">
                <a:latin typeface="Times New Roman" panose="02020603050405020304" pitchFamily="18" charset="0"/>
              </a:rPr>
              <a:t>。</a:t>
            </a:r>
          </a:p>
          <a:p>
            <a:pPr>
              <a:lnSpc>
                <a:spcPct val="150000"/>
              </a:lnSpc>
            </a:pPr>
            <a:endParaRPr lang="zh-TW" altLang="en-US" sz="1600" dirty="0">
              <a:latin typeface="Times New Roman" panose="02020603050405020304" pitchFamily="18" charset="0"/>
            </a:endParaRPr>
          </a:p>
        </p:txBody>
      </p:sp>
    </p:spTree>
    <p:extLst>
      <p:ext uri="{BB962C8B-B14F-4D97-AF65-F5344CB8AC3E}">
        <p14:creationId xmlns:p14="http://schemas.microsoft.com/office/powerpoint/2010/main" val="609225534"/>
      </p:ext>
    </p:extLst>
  </p:cSld>
  <p:clrMapOvr>
    <a:masterClrMapping/>
  </p:clrMapOvr>
  <p:transition spd="slow">
    <p:push dir="u"/>
    <p:sndAc>
      <p:stSnd>
        <p:snd r:embed="rId2" name="click.wav"/>
      </p:stSnd>
    </p:sndAc>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木刻字型">
  <a:themeElements>
    <a:clrScheme name="木刻字型">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木刻字型">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木刻字型">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Override1.xml><?xml version="1.0" encoding="utf-8"?>
<a:themeOverride xmlns:a="http://schemas.openxmlformats.org/drawingml/2006/main">
  <a:clrScheme name="木刻字型">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themeOverride>
</file>

<file path=ppt/theme/themeOverride2.xml><?xml version="1.0" encoding="utf-8"?>
<a:themeOverride xmlns:a="http://schemas.openxmlformats.org/drawingml/2006/main">
  <a:clrScheme name="木刻字型">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themeOverride>
</file>

<file path=ppt/theme/themeOverride3.xml><?xml version="1.0" encoding="utf-8"?>
<a:themeOverride xmlns:a="http://schemas.openxmlformats.org/drawingml/2006/main">
  <a:clrScheme name="木刻字型">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themeOverride>
</file>

<file path=docProps/app.xml><?xml version="1.0" encoding="utf-8"?>
<Properties xmlns="http://schemas.openxmlformats.org/officeDocument/2006/extended-properties" xmlns:vt="http://schemas.openxmlformats.org/officeDocument/2006/docPropsVTypes">
  <Template/>
  <TotalTime>416</TotalTime>
  <Words>3124</Words>
  <Application>Microsoft Office PowerPoint</Application>
  <PresentationFormat>寬螢幕</PresentationFormat>
  <Paragraphs>159</Paragraphs>
  <Slides>34</Slides>
  <Notes>0</Notes>
  <HiddenSlides>0</HiddenSlides>
  <MMClips>0</MMClips>
  <ScaleCrop>false</ScaleCrop>
  <HeadingPairs>
    <vt:vector size="6" baseType="variant">
      <vt:variant>
        <vt:lpstr>使用字型</vt:lpstr>
      </vt:variant>
      <vt:variant>
        <vt:i4>10</vt:i4>
      </vt:variant>
      <vt:variant>
        <vt:lpstr>佈景主題</vt:lpstr>
      </vt:variant>
      <vt:variant>
        <vt:i4>1</vt:i4>
      </vt:variant>
      <vt:variant>
        <vt:lpstr>投影片標題</vt:lpstr>
      </vt:variant>
      <vt:variant>
        <vt:i4>34</vt:i4>
      </vt:variant>
    </vt:vector>
  </HeadingPairs>
  <TitlesOfParts>
    <vt:vector size="45" baseType="lpstr">
      <vt:lpstr>微軟正黑體</vt:lpstr>
      <vt:lpstr>新細明體</vt:lpstr>
      <vt:lpstr>標楷體</vt:lpstr>
      <vt:lpstr>Arial</vt:lpstr>
      <vt:lpstr>Calibri</vt:lpstr>
      <vt:lpstr>Rockwell</vt:lpstr>
      <vt:lpstr>Rockwell Condensed</vt:lpstr>
      <vt:lpstr>Times New Roman</vt:lpstr>
      <vt:lpstr>Wingdings</vt:lpstr>
      <vt:lpstr>Wingdings 3</vt:lpstr>
      <vt:lpstr>木刻字型</vt:lpstr>
      <vt:lpstr>應用爬蟲技術抓取購物網站價格</vt:lpstr>
      <vt:lpstr>章節</vt:lpstr>
      <vt:lpstr>緒論-研究背景與動機</vt:lpstr>
      <vt:lpstr>緒論-研究背景與動機</vt:lpstr>
      <vt:lpstr>緒論-研究目的</vt:lpstr>
      <vt:lpstr>緒論-研究目的</vt:lpstr>
      <vt:lpstr>緒論-研究限制</vt:lpstr>
      <vt:lpstr>文獻探討-Python語言介紹</vt:lpstr>
      <vt:lpstr>文獻探討-Python語言特點</vt:lpstr>
      <vt:lpstr>文獻探討-Python語言應用</vt:lpstr>
      <vt:lpstr>文獻探討-甚麼是網路爬蟲?</vt:lpstr>
      <vt:lpstr>文獻探討-網路爬蟲如何開始?</vt:lpstr>
      <vt:lpstr>文獻探討-網路爬蟲如何開始?</vt:lpstr>
      <vt:lpstr>文獻探討-網路爬蟲應用</vt:lpstr>
      <vt:lpstr>文獻探討-網路爬蟲套件</vt:lpstr>
      <vt:lpstr>文獻探討-HTML</vt:lpstr>
      <vt:lpstr>文獻探討-HTML</vt:lpstr>
      <vt:lpstr>文獻探討-電子商務</vt:lpstr>
      <vt:lpstr>研究方法-研究流程</vt:lpstr>
      <vt:lpstr>研究方法-研究對象及時間</vt:lpstr>
      <vt:lpstr>研究方法-分析網頁架構</vt:lpstr>
      <vt:lpstr>研究方法-分析網頁架構</vt:lpstr>
      <vt:lpstr>研究方法-利用Python的網路爬蟲爬取資料-套件</vt:lpstr>
      <vt:lpstr>研究方法-利用Python的網路爬蟲爬取資料-反爬蟲機制</vt:lpstr>
      <vt:lpstr>研究方法-利用Python的網路爬蟲爬取資料-抓取資料</vt:lpstr>
      <vt:lpstr>研究方法-利用Python的網路爬蟲爬取資料-資料封包</vt:lpstr>
      <vt:lpstr>研究結果-通過反爬蟲系統</vt:lpstr>
      <vt:lpstr>研究結果-資料整合</vt:lpstr>
      <vt:lpstr>研究結果-資料整合</vt:lpstr>
      <vt:lpstr>研究結果-分析價格變動</vt:lpstr>
      <vt:lpstr>研究結果-分析價格變動</vt:lpstr>
      <vt:lpstr>結論與建議-結論</vt:lpstr>
      <vt:lpstr>結論與建議-建議</vt:lpstr>
      <vt:lpstr>結論與建議-未來展望</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應用爬蟲技術抓取購物網站價格</dc:title>
  <dc:creator>Windows 使用者</dc:creator>
  <cp:lastModifiedBy>Windows 使用者</cp:lastModifiedBy>
  <cp:revision>29</cp:revision>
  <dcterms:created xsi:type="dcterms:W3CDTF">2020-12-11T10:18:12Z</dcterms:created>
  <dcterms:modified xsi:type="dcterms:W3CDTF">2020-12-20T15:57:44Z</dcterms:modified>
</cp:coreProperties>
</file>