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5" y="274642"/>
            <a:ext cx="1777471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2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4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4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329011-6714-44D5-B768-25B2F598FDA8}" type="datetimeFigureOut">
              <a:rPr lang="en-US" smtClean="0"/>
              <a:t>4/7/2019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9DFFE3-A356-45A5-8E6A-6BF2467587E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3" y="857232"/>
            <a:ext cx="8929719" cy="2105027"/>
          </a:xfrm>
        </p:spPr>
        <p:txBody>
          <a:bodyPr/>
          <a:lstStyle/>
          <a:p>
            <a:r>
              <a:rPr lang="en-IN" dirty="0"/>
              <a:t>3D Visual of radiation source using area dose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11606"/>
            <a:ext cx="9144000" cy="303210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32" y="3786190"/>
            <a:ext cx="4857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                   </a:t>
            </a:r>
          </a:p>
          <a:p>
            <a:pPr algn="just"/>
            <a:r>
              <a:rPr lang="en-IN" dirty="0"/>
              <a:t>                   Akash Awasthi</a:t>
            </a:r>
          </a:p>
          <a:p>
            <a:pPr algn="just"/>
            <a:r>
              <a:rPr lang="en-IN" dirty="0"/>
              <a:t>	       Madhu vamsi</a:t>
            </a:r>
          </a:p>
          <a:p>
            <a:pPr algn="just"/>
            <a:r>
              <a:rPr lang="en-IN" dirty="0"/>
              <a:t>                      Guided by</a:t>
            </a:r>
          </a:p>
          <a:p>
            <a:pPr algn="just"/>
            <a:r>
              <a:rPr lang="en-IN" dirty="0"/>
              <a:t>                   Vibhuti Duggal</a:t>
            </a:r>
          </a:p>
          <a:p>
            <a:r>
              <a:rPr lang="en-IN" dirty="0"/>
              <a:t>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64305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% Coordinates of target points and   dose equation  are already known</a:t>
            </a:r>
          </a:p>
          <a:p>
            <a:r>
              <a:rPr lang="en-US" dirty="0"/>
              <a:t> % Calculate the dose by the given dose equation</a:t>
            </a:r>
          </a:p>
          <a:p>
            <a:r>
              <a:rPr lang="en-US" dirty="0"/>
              <a:t>%.......Inverse part.......</a:t>
            </a:r>
            <a:endParaRPr lang="en-IN" dirty="0"/>
          </a:p>
          <a:p>
            <a:r>
              <a:rPr lang="en-US" dirty="0"/>
              <a:t>% Calculate the centers</a:t>
            </a:r>
            <a:endParaRPr lang="en-IN" dirty="0"/>
          </a:p>
          <a:p>
            <a:r>
              <a:rPr lang="en-US" dirty="0"/>
              <a:t>centers= [x, y, z];</a:t>
            </a:r>
            <a:endParaRPr lang="en-IN" dirty="0"/>
          </a:p>
          <a:p>
            <a:r>
              <a:rPr lang="en-US" dirty="0"/>
              <a:t>% Calculate inverse radius</a:t>
            </a:r>
            <a:endParaRPr lang="en-IN" dirty="0"/>
          </a:p>
          <a:p>
            <a:r>
              <a:rPr lang="en-US" dirty="0"/>
              <a:t>for </a:t>
            </a:r>
            <a:r>
              <a:rPr lang="en-US" dirty="0" err="1"/>
              <a:t>mn</a:t>
            </a:r>
            <a:r>
              <a:rPr lang="en-US" dirty="0"/>
              <a:t>=1: n</a:t>
            </a:r>
            <a:endParaRPr lang="en-IN" dirty="0"/>
          </a:p>
          <a:p>
            <a:r>
              <a:rPr lang="en-US" dirty="0"/>
              <a:t>    </a:t>
            </a:r>
            <a:r>
              <a:rPr lang="en-US" dirty="0" err="1"/>
              <a:t>fradius</a:t>
            </a:r>
            <a:r>
              <a:rPr lang="en-US" dirty="0"/>
              <a:t>(</a:t>
            </a:r>
            <a:r>
              <a:rPr lang="en-US" dirty="0" err="1"/>
              <a:t>mn</a:t>
            </a:r>
            <a:r>
              <a:rPr lang="en-US" dirty="0"/>
              <a:t>)= (E*flux*constant) /dose(</a:t>
            </a:r>
            <a:r>
              <a:rPr lang="en-US" dirty="0" err="1"/>
              <a:t>mn</a:t>
            </a:r>
            <a:r>
              <a:rPr lang="en-US" dirty="0"/>
              <a:t>);</a:t>
            </a:r>
            <a:endParaRPr lang="en-IN" dirty="0"/>
          </a:p>
          <a:p>
            <a:r>
              <a:rPr lang="en-US" dirty="0"/>
              <a:t>end</a:t>
            </a:r>
            <a:endParaRPr lang="en-IN" dirty="0"/>
          </a:p>
          <a:p>
            <a:r>
              <a:rPr lang="en-US" dirty="0"/>
              <a:t>dist=</a:t>
            </a:r>
            <a:r>
              <a:rPr lang="en-US" dirty="0" err="1"/>
              <a:t>fradius</a:t>
            </a:r>
            <a:endParaRPr lang="en-IN" dirty="0"/>
          </a:p>
          <a:p>
            <a:r>
              <a:rPr lang="en-US" dirty="0"/>
              <a:t>% With centers draw spheres with radius ‘dist’</a:t>
            </a:r>
            <a:endParaRPr lang="en-IN" dirty="0"/>
          </a:p>
          <a:p>
            <a:r>
              <a:rPr lang="en-US" dirty="0"/>
              <a:t>% The common region will be the source location 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Code for detecting the single source point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Visualization of the point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Intersection of all the spheres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Source at point (0,0,0).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Got common region of all spheres at point (0,0,0).</a:t>
            </a:r>
          </a:p>
          <a:p>
            <a:pPr algn="just"/>
            <a:endParaRPr lang="en-US" dirty="0"/>
          </a:p>
        </p:txBody>
      </p:sp>
      <p:pic>
        <p:nvPicPr>
          <p:cNvPr id="11" name="Content Placeholder 10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16469" r="3406" b="6148"/>
          <a:stretch>
            <a:fillRect/>
          </a:stretch>
        </p:blipFill>
        <p:spPr bwMode="auto">
          <a:xfrm>
            <a:off x="4714878" y="1571613"/>
            <a:ext cx="4130223" cy="295873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808080"/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/>
          <a:lstStyle/>
          <a:p>
            <a:r>
              <a:rPr lang="en-US" dirty="0"/>
              <a:t>Results: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8598" y="5429264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Same output by using mathematical analysis and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30"/>
            <a:ext cx="41148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Assume three-point sources S1,S2,S3 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Located at three corners of the unit cube. </a:t>
            </a:r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There are target points  located in the free space.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point sources located at the corners of the cubes.</a:t>
            </a:r>
            <a:endParaRPr lang="en-IN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7" r="15105" b="-753"/>
          <a:stretch/>
        </p:blipFill>
        <p:spPr bwMode="auto">
          <a:xfrm>
            <a:off x="4572000" y="2143116"/>
            <a:ext cx="4286280" cy="3214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Equation to calculate Dose at target point T(a, b, c).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It is the sum of three doses due to S1, S2, S3 at 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calculations </a:t>
            </a:r>
            <a:endParaRPr lang="en-IN" dirty="0"/>
          </a:p>
        </p:txBody>
      </p:sp>
      <p:pic>
        <p:nvPicPr>
          <p:cNvPr id="6" name="Picture 5" descr="dose 3 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8" y="2571746"/>
            <a:ext cx="8858312" cy="12970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2" y="1481328"/>
            <a:ext cx="5043495" cy="501950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Calculate the   source point using dose D(x, y, z).</a:t>
            </a:r>
          </a:p>
          <a:p>
            <a:pPr marL="880110" lvl="1" indent="-514350" algn="just">
              <a:buFont typeface="Wingdings" pitchFamily="2" charset="2"/>
              <a:buChar char="§"/>
            </a:pPr>
            <a:r>
              <a:rPr lang="en-US" dirty="0"/>
              <a:t>Nine target points are known.</a:t>
            </a:r>
          </a:p>
          <a:p>
            <a:pPr marL="880110" lvl="1" indent="-514350" algn="just">
              <a:buFont typeface="Wingdings" pitchFamily="2" charset="2"/>
              <a:buChar char="§"/>
            </a:pPr>
            <a:endParaRPr lang="en-US" dirty="0"/>
          </a:p>
          <a:p>
            <a:pPr marL="880110" lvl="1" indent="-514350" algn="just">
              <a:buFont typeface="Wingdings" pitchFamily="2" charset="2"/>
              <a:buChar char="§"/>
            </a:pPr>
            <a:r>
              <a:rPr lang="en-US" dirty="0"/>
              <a:t>Three unknown source points </a:t>
            </a:r>
            <a:r>
              <a:rPr lang="en-US" dirty="0" err="1"/>
              <a:t>Sn</a:t>
            </a:r>
            <a:r>
              <a:rPr lang="en-US" dirty="0"/>
              <a:t> (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, </a:t>
            </a:r>
            <a:r>
              <a:rPr lang="en-US" dirty="0" err="1"/>
              <a:t>zn</a:t>
            </a:r>
            <a:r>
              <a:rPr lang="en-US" dirty="0"/>
              <a:t>) where n=1to 3.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Table defines r and D (x, y, z).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calculation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43638" y="1571612"/>
          <a:ext cx="2670052" cy="4195206"/>
        </p:xfrm>
        <a:graphic>
          <a:graphicData uri="http://schemas.openxmlformats.org/drawingml/2006/table">
            <a:tbl>
              <a:tblPr/>
              <a:tblGrid>
                <a:gridCol w="475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</a:rPr>
                        <a:t>Source</a:t>
                      </a:r>
                      <a:endParaRPr lang="en-IN" sz="800" dirty="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Target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</a:rPr>
                        <a:t>Distance (r)</a:t>
                      </a:r>
                      <a:endParaRPr lang="en-IN" sz="800" dirty="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Dose D (x, y, z)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Total Dose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t1’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t2’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t3’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 dirty="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t4’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t4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t5’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t5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t6’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t6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t7’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t7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t8’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t8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S1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t9’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S2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0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S3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900" baseline="-25000" dirty="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 dirty="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900" baseline="-25000" dirty="0">
                          <a:latin typeface="Times New Roman"/>
                          <a:ea typeface="Times New Roman"/>
                        </a:rPr>
                        <a:t>t9</a:t>
                      </a:r>
                      <a:endParaRPr lang="en-IN" sz="800" dirty="0">
                        <a:latin typeface="Times New Roman"/>
                        <a:ea typeface="Times New Roman"/>
                      </a:endParaRPr>
                    </a:p>
                  </a:txBody>
                  <a:tcPr marL="57329" marR="5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60007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Dose at T1(a1, b1, c1) is calculated as: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/>
              <a:t> Calculate coordinate of S1,S2,S3 by solving equation given below for n=1 to 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350" y="571501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</a:t>
            </a:r>
          </a:p>
        </p:txBody>
      </p:sp>
      <p:pic>
        <p:nvPicPr>
          <p:cNvPr id="7" name="Picture 6" descr="dose gen 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6" y="4143382"/>
            <a:ext cx="7786743" cy="653143"/>
          </a:xfrm>
          <a:prstGeom prst="rect">
            <a:avLst/>
          </a:prstGeom>
        </p:spPr>
      </p:pic>
      <p:pic>
        <p:nvPicPr>
          <p:cNvPr id="6" name="Picture 5" descr="dose eq 3 su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2071678"/>
            <a:ext cx="4214810" cy="6441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92922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%The dose at a given target point from all three source locations are calculated from given dose equation.</a:t>
            </a:r>
            <a:endParaRPr lang="en-IN" dirty="0"/>
          </a:p>
          <a:p>
            <a:r>
              <a:rPr lang="en-US" dirty="0"/>
              <a:t>% (D=d1+d2+...</a:t>
            </a:r>
            <a:r>
              <a:rPr lang="en-US" dirty="0" err="1"/>
              <a:t>dn</a:t>
            </a:r>
            <a:r>
              <a:rPr lang="en-US" dirty="0"/>
              <a:t>) for n source points.</a:t>
            </a:r>
            <a:endParaRPr lang="en-IN" dirty="0"/>
          </a:p>
          <a:p>
            <a:r>
              <a:rPr lang="en-US" dirty="0"/>
              <a:t>%Find the summation of radius. </a:t>
            </a:r>
            <a:endParaRPr lang="en-IN" dirty="0"/>
          </a:p>
          <a:p>
            <a:r>
              <a:rPr lang="en-US" dirty="0"/>
              <a:t>for loop=1: n</a:t>
            </a:r>
            <a:endParaRPr lang="en-IN" dirty="0"/>
          </a:p>
          <a:p>
            <a:r>
              <a:rPr lang="en-US" dirty="0"/>
              <a:t>R(loop)=dose(loop) /(E*flux*constant);</a:t>
            </a:r>
            <a:endParaRPr lang="en-IN" dirty="0"/>
          </a:p>
          <a:p>
            <a:r>
              <a:rPr lang="en-US" dirty="0"/>
              <a:t>end</a:t>
            </a:r>
            <a:endParaRPr lang="en-IN" dirty="0"/>
          </a:p>
          <a:p>
            <a:r>
              <a:rPr lang="en-US" dirty="0"/>
              <a:t>%Find the radius equations from each source point.</a:t>
            </a:r>
            <a:endParaRPr lang="en-IN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 n</a:t>
            </a:r>
            <a:endParaRPr lang="en-IN" dirty="0"/>
          </a:p>
          <a:p>
            <a:r>
              <a:rPr lang="en-US" dirty="0"/>
              <a:t>radius1sqr(</a:t>
            </a:r>
            <a:r>
              <a:rPr lang="en-US" dirty="0" err="1"/>
              <a:t>i</a:t>
            </a:r>
            <a:r>
              <a:rPr lang="en-US" dirty="0"/>
              <a:t>)=((x1-x(</a:t>
            </a:r>
            <a:r>
              <a:rPr lang="en-US" dirty="0" err="1"/>
              <a:t>i</a:t>
            </a:r>
            <a:r>
              <a:rPr lang="en-US" dirty="0"/>
              <a:t>)) ^2+(y1-y(</a:t>
            </a:r>
            <a:r>
              <a:rPr lang="en-US" dirty="0" err="1"/>
              <a:t>i</a:t>
            </a:r>
            <a:r>
              <a:rPr lang="en-US" dirty="0"/>
              <a:t>)) ^2+(z1-z(</a:t>
            </a:r>
            <a:r>
              <a:rPr lang="en-US" dirty="0" err="1"/>
              <a:t>i</a:t>
            </a:r>
            <a:r>
              <a:rPr lang="en-US" dirty="0"/>
              <a:t>)) ^2);</a:t>
            </a:r>
            <a:endParaRPr lang="en-IN" dirty="0"/>
          </a:p>
          <a:p>
            <a:r>
              <a:rPr lang="en-US" dirty="0"/>
              <a:t>radius2sqr(</a:t>
            </a:r>
            <a:r>
              <a:rPr lang="en-US" dirty="0" err="1"/>
              <a:t>i</a:t>
            </a:r>
            <a:r>
              <a:rPr lang="en-US" dirty="0"/>
              <a:t>)=((x2-x(</a:t>
            </a:r>
            <a:r>
              <a:rPr lang="en-US" dirty="0" err="1"/>
              <a:t>i</a:t>
            </a:r>
            <a:r>
              <a:rPr lang="en-US" dirty="0"/>
              <a:t>)) ^2+(y2-y(</a:t>
            </a:r>
            <a:r>
              <a:rPr lang="en-US" dirty="0" err="1"/>
              <a:t>i</a:t>
            </a:r>
            <a:r>
              <a:rPr lang="en-US" dirty="0"/>
              <a:t>)) ^2+(z2-z(</a:t>
            </a:r>
            <a:r>
              <a:rPr lang="en-US" dirty="0" err="1"/>
              <a:t>i</a:t>
            </a:r>
            <a:r>
              <a:rPr lang="en-US" dirty="0"/>
              <a:t>)) ^2);</a:t>
            </a:r>
            <a:endParaRPr lang="en-IN" dirty="0"/>
          </a:p>
          <a:p>
            <a:r>
              <a:rPr lang="en-US" dirty="0"/>
              <a:t>radius3sqr(</a:t>
            </a:r>
            <a:r>
              <a:rPr lang="en-US" dirty="0" err="1"/>
              <a:t>i</a:t>
            </a:r>
            <a:r>
              <a:rPr lang="en-US" dirty="0"/>
              <a:t>)=((x3-x(</a:t>
            </a:r>
            <a:r>
              <a:rPr lang="en-US" dirty="0" err="1"/>
              <a:t>i</a:t>
            </a:r>
            <a:r>
              <a:rPr lang="en-US" dirty="0"/>
              <a:t>)) ^2+(y3-y(</a:t>
            </a:r>
            <a:r>
              <a:rPr lang="en-US" dirty="0" err="1"/>
              <a:t>i</a:t>
            </a:r>
            <a:r>
              <a:rPr lang="en-US" dirty="0"/>
              <a:t>)) ^2+(z3-z(</a:t>
            </a:r>
            <a:r>
              <a:rPr lang="en-US" dirty="0" err="1"/>
              <a:t>i</a:t>
            </a:r>
            <a:r>
              <a:rPr lang="en-US" dirty="0"/>
              <a:t>)) ^2);</a:t>
            </a:r>
            <a:endParaRPr lang="en-IN" dirty="0"/>
          </a:p>
          <a:p>
            <a:r>
              <a:rPr lang="en-US" dirty="0"/>
              <a:t>end</a:t>
            </a:r>
            <a:endParaRPr lang="en-IN" dirty="0"/>
          </a:p>
          <a:p>
            <a:r>
              <a:rPr lang="en-US" dirty="0"/>
              <a:t>%Find the equations of these lines.</a:t>
            </a:r>
            <a:endParaRPr lang="en-IN" dirty="0"/>
          </a:p>
          <a:p>
            <a:r>
              <a:rPr lang="en-US" dirty="0"/>
              <a:t>for </a:t>
            </a:r>
            <a:r>
              <a:rPr lang="en-US" dirty="0" err="1"/>
              <a:t>mn</a:t>
            </a:r>
            <a:r>
              <a:rPr lang="en-US" dirty="0"/>
              <a:t>=1: n</a:t>
            </a:r>
            <a:endParaRPr lang="en-IN" dirty="0"/>
          </a:p>
          <a:p>
            <a:r>
              <a:rPr lang="en-US" dirty="0"/>
              <a:t>equation(</a:t>
            </a:r>
            <a:r>
              <a:rPr lang="en-US" dirty="0" err="1"/>
              <a:t>mn</a:t>
            </a:r>
            <a:r>
              <a:rPr lang="en-US" dirty="0"/>
              <a:t>)= ((1 /radius1sqr(</a:t>
            </a:r>
            <a:r>
              <a:rPr lang="en-US" dirty="0" err="1"/>
              <a:t>mn</a:t>
            </a:r>
            <a:r>
              <a:rPr lang="en-US" dirty="0"/>
              <a:t>)) +(1 /radius2sqr(</a:t>
            </a:r>
            <a:r>
              <a:rPr lang="en-US" dirty="0" err="1"/>
              <a:t>mn</a:t>
            </a:r>
            <a:r>
              <a:rPr lang="en-US" dirty="0"/>
              <a:t>))+(1/radius3sqr(</a:t>
            </a:r>
            <a:r>
              <a:rPr lang="en-US" dirty="0" err="1"/>
              <a:t>mn</a:t>
            </a:r>
            <a:r>
              <a:rPr lang="en-US" dirty="0"/>
              <a:t>)))-R(</a:t>
            </a:r>
            <a:r>
              <a:rPr lang="en-US" dirty="0" err="1"/>
              <a:t>mn</a:t>
            </a:r>
            <a:r>
              <a:rPr lang="en-US" dirty="0"/>
              <a:t>);</a:t>
            </a:r>
            <a:endParaRPr lang="en-IN" dirty="0"/>
          </a:p>
          <a:p>
            <a:r>
              <a:rPr lang="en-US" dirty="0"/>
              <a:t>end</a:t>
            </a:r>
            <a:endParaRPr lang="en-IN" dirty="0"/>
          </a:p>
          <a:p>
            <a:r>
              <a:rPr lang="en-US" dirty="0"/>
              <a:t>%Solve these equations to find the source points.</a:t>
            </a:r>
            <a:endParaRPr lang="en-IN" dirty="0"/>
          </a:p>
          <a:p>
            <a:r>
              <a:rPr lang="en-US" dirty="0"/>
              <a:t>solution=</a:t>
            </a:r>
            <a:r>
              <a:rPr lang="en-US" dirty="0" err="1"/>
              <a:t>vpasolve</a:t>
            </a:r>
            <a:r>
              <a:rPr lang="en-US" dirty="0"/>
              <a:t>(</a:t>
            </a:r>
            <a:r>
              <a:rPr lang="en-US" dirty="0" err="1"/>
              <a:t>eq</a:t>
            </a:r>
            <a:r>
              <a:rPr lang="en-US" dirty="0"/>
              <a:t>(1),</a:t>
            </a:r>
            <a:r>
              <a:rPr lang="en-US" dirty="0" err="1"/>
              <a:t>eq</a:t>
            </a:r>
            <a:r>
              <a:rPr lang="en-US" dirty="0"/>
              <a:t>(2),</a:t>
            </a:r>
            <a:r>
              <a:rPr lang="en-US" dirty="0" err="1"/>
              <a:t>eq</a:t>
            </a:r>
            <a:r>
              <a:rPr lang="en-US" dirty="0"/>
              <a:t>(3),</a:t>
            </a:r>
            <a:r>
              <a:rPr lang="en-US" dirty="0" err="1"/>
              <a:t>eq</a:t>
            </a:r>
            <a:r>
              <a:rPr lang="en-US" dirty="0"/>
              <a:t>(4),</a:t>
            </a:r>
            <a:r>
              <a:rPr lang="en-US" dirty="0" err="1"/>
              <a:t>eq</a:t>
            </a:r>
            <a:r>
              <a:rPr lang="en-US" dirty="0"/>
              <a:t>(5),</a:t>
            </a:r>
            <a:r>
              <a:rPr lang="en-US" dirty="0" err="1"/>
              <a:t>eq</a:t>
            </a:r>
            <a:r>
              <a:rPr lang="en-US" dirty="0"/>
              <a:t>(6),</a:t>
            </a:r>
            <a:r>
              <a:rPr lang="en-US" dirty="0" err="1"/>
              <a:t>eq</a:t>
            </a:r>
            <a:r>
              <a:rPr lang="en-US" dirty="0"/>
              <a:t>(7),</a:t>
            </a:r>
            <a:r>
              <a:rPr lang="en-US" dirty="0" err="1"/>
              <a:t>eq</a:t>
            </a:r>
            <a:r>
              <a:rPr lang="en-US" dirty="0"/>
              <a:t>(8),</a:t>
            </a:r>
            <a:r>
              <a:rPr lang="en-US" dirty="0" err="1"/>
              <a:t>eq</a:t>
            </a:r>
            <a:r>
              <a:rPr lang="en-US" dirty="0"/>
              <a:t>(9));</a:t>
            </a:r>
            <a:endParaRPr lang="en-IN" dirty="0"/>
          </a:p>
          <a:p>
            <a:r>
              <a:rPr lang="en-US" dirty="0"/>
              <a:t>%Visualize these solutions using spheres with centers as target points and radius as distance between source point and target point.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5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for detecting three source points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2" y="1357298"/>
            <a:ext cx="4257676" cy="407196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Visualization of the point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Intersection of all the spheres.</a:t>
            </a:r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Assumed sources at point S1(1,1,0), S2(0, 0 ,0 ) , S3(1,0,1). </a:t>
            </a:r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We got common region of all spheres  at points (1,1,0), (0,0,0),(1,0,1).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5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(for source located at three points)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488"/>
          <a:stretch>
            <a:fillRect/>
          </a:stretch>
        </p:blipFill>
        <p:spPr bwMode="auto">
          <a:xfrm>
            <a:off x="4786315" y="1857366"/>
            <a:ext cx="4143404" cy="3143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14350" y="5429264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Same output by using mathematical analysis and visualization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472" y="1857364"/>
            <a:ext cx="41148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Assumptions:</a:t>
            </a:r>
          </a:p>
          <a:p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Line source located parallel to axes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Emitting constant radiation.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 source parallel to the axis and emitting the radiation.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19868" r="3179"/>
          <a:stretch/>
        </p:blipFill>
        <p:spPr bwMode="auto">
          <a:xfrm>
            <a:off x="4286248" y="1643050"/>
            <a:ext cx="4572032" cy="3429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00660"/>
          </a:xfrm>
        </p:spPr>
        <p:txBody>
          <a:bodyPr>
            <a:normAutofit/>
          </a:bodyPr>
          <a:lstStyle/>
          <a:p>
            <a:pPr marL="566928" indent="-457200" algn="just">
              <a:buFont typeface="Wingdings" pitchFamily="2" charset="2"/>
              <a:buChar char="q"/>
            </a:pPr>
            <a:r>
              <a:rPr lang="en-US" sz="2400" dirty="0"/>
              <a:t>The equation used to calculate Dose at target point is defined as Forward calculation.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400" dirty="0"/>
              <a:t>Simple LBTE to calculate dose at target point T1 due to source S  is as follows</a:t>
            </a:r>
          </a:p>
          <a:p>
            <a:pPr algn="just"/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5" y="0"/>
            <a:ext cx="8229600" cy="1143000"/>
          </a:xfrm>
        </p:spPr>
        <p:txBody>
          <a:bodyPr>
            <a:normAutofit fontScale="90000"/>
          </a:bodyPr>
          <a:lstStyle/>
          <a:p>
            <a:pPr indent="128270">
              <a:lnSpc>
                <a:spcPct val="105000"/>
              </a:lnSpc>
            </a:pPr>
            <a:r>
              <a:rPr lang="en-IN" dirty="0"/>
              <a:t> </a:t>
            </a:r>
            <a:br>
              <a:rPr lang="en-IN" sz="4400" dirty="0"/>
            </a:br>
            <a:r>
              <a:rPr lang="en-US" dirty="0"/>
              <a:t>Forward Calculation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Picture 4" descr="dose 1 poi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4000504"/>
            <a:ext cx="6143668" cy="10290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30"/>
            <a:ext cx="9144000" cy="4525963"/>
          </a:xfrm>
        </p:spPr>
        <p:txBody>
          <a:bodyPr>
            <a:normAutofit/>
          </a:bodyPr>
          <a:lstStyle/>
          <a:p>
            <a:pPr marL="109728" indent="0" algn="just"/>
            <a:r>
              <a:rPr lang="en-IN" dirty="0"/>
              <a:t> Develop code on GPU/CPU</a:t>
            </a:r>
          </a:p>
          <a:p>
            <a:pPr marL="109728" indent="0" algn="just"/>
            <a:endParaRPr lang="en-IN" dirty="0"/>
          </a:p>
          <a:p>
            <a:pPr marL="1060704" lvl="2" indent="-457200" algn="just">
              <a:buFont typeface="Wingdings" pitchFamily="2" charset="2"/>
              <a:buChar char="q"/>
            </a:pPr>
            <a:r>
              <a:rPr lang="en-IN" sz="2400" dirty="0"/>
              <a:t>Solve reverse Boltzmann Transport Equations (BTE) in offline mode.</a:t>
            </a:r>
          </a:p>
          <a:p>
            <a:pPr marL="886968" lvl="3" indent="0" algn="just">
              <a:buFont typeface="Wingdings" pitchFamily="2" charset="2"/>
              <a:buChar char="§"/>
            </a:pPr>
            <a:r>
              <a:rPr lang="en-IN" sz="2200" dirty="0"/>
              <a:t>    Using given datasets (X,Y,Z, Dose equation)for given    	      area.</a:t>
            </a:r>
          </a:p>
          <a:p>
            <a:pPr lvl="3" algn="just">
              <a:buFont typeface="Wingdings" pitchFamily="2" charset="2"/>
              <a:buChar char="§"/>
            </a:pPr>
            <a:r>
              <a:rPr lang="en-IN" sz="2000" dirty="0"/>
              <a:t>   Other Known quantities are values of E, K and </a:t>
            </a:r>
            <a:r>
              <a:rPr lang="el-GR" sz="2000" dirty="0"/>
              <a:t>Ψ</a:t>
            </a:r>
            <a:r>
              <a:rPr lang="en-IN" sz="2000" dirty="0"/>
              <a:t>.</a:t>
            </a:r>
          </a:p>
          <a:p>
            <a:pPr marL="886968" lvl="3" indent="0" algn="just"/>
            <a:endParaRPr lang="en-IN" sz="2000" dirty="0"/>
          </a:p>
          <a:p>
            <a:pPr marL="603504" lvl="2" indent="0" algn="just">
              <a:buFont typeface="Wingdings" pitchFamily="2" charset="2"/>
              <a:buChar char="q"/>
            </a:pPr>
            <a:r>
              <a:rPr lang="en-IN" sz="2400" dirty="0"/>
              <a:t>3D visualization of radiation source in that 	  area.</a:t>
            </a: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			</a:t>
            </a:r>
          </a:p>
        </p:txBody>
      </p:sp>
    </p:spTree>
    <p:extLst>
      <p:ext uri="{BB962C8B-B14F-4D97-AF65-F5344CB8AC3E}">
        <p14:creationId xmlns:p14="http://schemas.microsoft.com/office/powerpoint/2010/main" val="300189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Calculate the Dose at the target point (x1,y1,z1) due to line source of length l 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IN" dirty="0"/>
            </a:br>
            <a:r>
              <a:rPr lang="en-US" dirty="0"/>
              <a:t>Forward calculations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 descr="2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4000504"/>
            <a:ext cx="3929090" cy="715214"/>
          </a:xfrm>
          <a:prstGeom prst="rect">
            <a:avLst/>
          </a:prstGeom>
        </p:spPr>
      </p:pic>
      <p:pic>
        <p:nvPicPr>
          <p:cNvPr id="7" name="Picture 6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786058"/>
            <a:ext cx="4714908" cy="9783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4400552" cy="5500726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Assume four  target points T1,T2,T3,T4.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 A line source of length l and placed along x-axis 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From x=</a:t>
            </a:r>
            <a:r>
              <a:rPr lang="en-US" dirty="0" err="1"/>
              <a:t>xmin</a:t>
            </a:r>
            <a:r>
              <a:rPr lang="en-US" dirty="0"/>
              <a:t> to x=</a:t>
            </a:r>
            <a:r>
              <a:rPr lang="en-US" dirty="0" err="1"/>
              <a:t>xmax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Solve four equations (</a:t>
            </a:r>
            <a:r>
              <a:rPr lang="en-US" dirty="0" err="1"/>
              <a:t>i</a:t>
            </a:r>
            <a:r>
              <a:rPr lang="en-US" dirty="0"/>
              <a:t>=1 to 4) with four unknowns. </a:t>
            </a:r>
          </a:p>
          <a:p>
            <a:pPr marL="850392" lvl="1" indent="-457200" algn="just">
              <a:buFont typeface="Wingdings" pitchFamily="2" charset="2"/>
              <a:buChar char="§"/>
            </a:pPr>
            <a:r>
              <a:rPr lang="en-US" dirty="0"/>
              <a:t>Gives the position of line source.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Calculations </a:t>
            </a:r>
            <a:endParaRPr lang="en-IN" dirty="0"/>
          </a:p>
        </p:txBody>
      </p:sp>
      <p:pic>
        <p:nvPicPr>
          <p:cNvPr id="6" name="Picture 5" descr="df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1766455"/>
            <a:ext cx="4214810" cy="2244348"/>
          </a:xfrm>
          <a:prstGeom prst="rect">
            <a:avLst/>
          </a:prstGeom>
        </p:spPr>
      </p:pic>
      <p:pic>
        <p:nvPicPr>
          <p:cNvPr id="8" name="Picture 7" descr="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3929066"/>
            <a:ext cx="4286248" cy="5369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%The dose is being calculated from the given dose equation .</a:t>
            </a:r>
          </a:p>
          <a:p>
            <a:r>
              <a:rPr lang="en-US" dirty="0"/>
              <a:t>%In inverse part find the equations.</a:t>
            </a:r>
            <a:endParaRPr lang="en-IN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 n</a:t>
            </a:r>
            <a:endParaRPr lang="en-IN" dirty="0"/>
          </a:p>
          <a:p>
            <a:r>
              <a:rPr lang="en-US" dirty="0"/>
              <a:t>    A=(X2-x(</a:t>
            </a:r>
            <a:r>
              <a:rPr lang="en-US" dirty="0" err="1"/>
              <a:t>i</a:t>
            </a:r>
            <a:r>
              <a:rPr lang="en-US" dirty="0"/>
              <a:t>))/</a:t>
            </a:r>
            <a:r>
              <a:rPr lang="en-US" dirty="0" err="1"/>
              <a:t>sqrt</a:t>
            </a:r>
            <a:r>
              <a:rPr lang="en-US" dirty="0"/>
              <a:t>((Y-y(</a:t>
            </a:r>
            <a:r>
              <a:rPr lang="en-US" dirty="0" err="1"/>
              <a:t>i</a:t>
            </a:r>
            <a:r>
              <a:rPr lang="en-US" dirty="0"/>
              <a:t>))^2+(Z-z(</a:t>
            </a:r>
            <a:r>
              <a:rPr lang="en-US" dirty="0" err="1"/>
              <a:t>i</a:t>
            </a:r>
            <a:r>
              <a:rPr lang="en-US" dirty="0"/>
              <a:t>))^2)</a:t>
            </a:r>
            <a:endParaRPr lang="en-IN" dirty="0"/>
          </a:p>
          <a:p>
            <a:r>
              <a:rPr lang="en-US" dirty="0"/>
              <a:t>    B=(X1-x(</a:t>
            </a:r>
            <a:r>
              <a:rPr lang="en-US" dirty="0" err="1"/>
              <a:t>i</a:t>
            </a:r>
            <a:r>
              <a:rPr lang="en-US" dirty="0"/>
              <a:t>))/</a:t>
            </a:r>
            <a:r>
              <a:rPr lang="en-US" dirty="0" err="1"/>
              <a:t>sqrt</a:t>
            </a:r>
            <a:r>
              <a:rPr lang="en-US" dirty="0"/>
              <a:t>((Y-y(</a:t>
            </a:r>
            <a:r>
              <a:rPr lang="en-US" dirty="0" err="1"/>
              <a:t>i</a:t>
            </a:r>
            <a:r>
              <a:rPr lang="en-US" dirty="0"/>
              <a:t>))^2+(Z-z(</a:t>
            </a:r>
            <a:r>
              <a:rPr lang="en-US" dirty="0" err="1"/>
              <a:t>i</a:t>
            </a:r>
            <a:r>
              <a:rPr lang="en-US" dirty="0"/>
              <a:t>))^2)</a:t>
            </a:r>
            <a:endParaRPr lang="en-IN" dirty="0"/>
          </a:p>
          <a:p>
            <a:r>
              <a:rPr lang="en-US" dirty="0"/>
              <a:t>    C=100*100*30</a:t>
            </a:r>
            <a:endParaRPr lang="en-IN" dirty="0"/>
          </a:p>
          <a:p>
            <a:r>
              <a:rPr lang="en-US" dirty="0"/>
              <a:t>    D=1/</a:t>
            </a:r>
            <a:r>
              <a:rPr lang="en-US" dirty="0" err="1"/>
              <a:t>sqrt</a:t>
            </a:r>
            <a:r>
              <a:rPr lang="en-US" dirty="0"/>
              <a:t>((Y-y(</a:t>
            </a:r>
            <a:r>
              <a:rPr lang="en-US" dirty="0" err="1"/>
              <a:t>i</a:t>
            </a:r>
            <a:r>
              <a:rPr lang="en-US" dirty="0"/>
              <a:t>))^2+(Z-z(</a:t>
            </a:r>
            <a:r>
              <a:rPr lang="en-US" dirty="0" err="1"/>
              <a:t>i</a:t>
            </a:r>
            <a:r>
              <a:rPr lang="en-US" dirty="0"/>
              <a:t>))^2)</a:t>
            </a:r>
            <a:endParaRPr lang="en-IN" dirty="0"/>
          </a:p>
          <a:p>
            <a:r>
              <a:rPr lang="en-US" dirty="0"/>
              <a:t>    d(</a:t>
            </a:r>
            <a:r>
              <a:rPr lang="en-US" dirty="0" err="1"/>
              <a:t>i</a:t>
            </a:r>
            <a:r>
              <a:rPr lang="en-US" dirty="0"/>
              <a:t>)=((</a:t>
            </a:r>
            <a:r>
              <a:rPr lang="en-US" dirty="0" err="1"/>
              <a:t>atan</a:t>
            </a:r>
            <a:r>
              <a:rPr lang="en-US" dirty="0"/>
              <a:t>(A)-</a:t>
            </a:r>
            <a:r>
              <a:rPr lang="en-US" dirty="0" err="1"/>
              <a:t>atan</a:t>
            </a:r>
            <a:r>
              <a:rPr lang="en-US" dirty="0"/>
              <a:t>(B))*C*D)-dose(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end</a:t>
            </a:r>
            <a:endParaRPr lang="en-IN" dirty="0"/>
          </a:p>
          <a:p>
            <a:r>
              <a:rPr lang="en-US" dirty="0"/>
              <a:t>%Solve these equations to get the location of the source .</a:t>
            </a:r>
            <a:endParaRPr lang="en-IN" dirty="0"/>
          </a:p>
          <a:p>
            <a:r>
              <a:rPr lang="en-US" dirty="0"/>
              <a:t>solution=</a:t>
            </a:r>
            <a:r>
              <a:rPr lang="en-US" dirty="0" err="1"/>
              <a:t>vpasolve</a:t>
            </a:r>
            <a:r>
              <a:rPr lang="en-US" dirty="0"/>
              <a:t>(d(1),d(2),d(3),d(4))</a:t>
            </a:r>
            <a:endParaRPr lang="en-IN" dirty="0"/>
          </a:p>
          <a:p>
            <a:r>
              <a:rPr lang="en-US" dirty="0"/>
              <a:t>%Visualize these  solutions using spheres with centers as target points and radius as distance between source point and target point.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3 for solving equations to get the line source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754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Visualization of line source of length 10 cm between </a:t>
            </a:r>
            <a:r>
              <a:rPr lang="en-US" dirty="0" err="1"/>
              <a:t>xmin</a:t>
            </a:r>
            <a:r>
              <a:rPr lang="en-US" dirty="0"/>
              <a:t>=1 to </a:t>
            </a:r>
            <a:r>
              <a:rPr lang="en-US" dirty="0" err="1"/>
              <a:t>xmax</a:t>
            </a:r>
            <a:r>
              <a:rPr lang="en-US" dirty="0"/>
              <a:t>=10 and target points in free space 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3108" r="4308" b="6786"/>
          <a:stretch/>
        </p:blipFill>
        <p:spPr bwMode="auto">
          <a:xfrm>
            <a:off x="928662" y="2571744"/>
            <a:ext cx="3429024" cy="25003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t="3466" r="6340" b="5952"/>
          <a:stretch/>
        </p:blipFill>
        <p:spPr bwMode="auto">
          <a:xfrm>
            <a:off x="4929190" y="2500306"/>
            <a:ext cx="3273805" cy="25737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7224" y="550070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Fig(6) Analytically Calculated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0562" y="550070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Fig(7) Visualization of  Calculated source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800" dirty="0"/>
              <a:t>Occupational workers carry wearable sensors for radiation dose data logging, datasets are generated due to movement of workers.</a:t>
            </a:r>
          </a:p>
          <a:p>
            <a:pPr algn="just"/>
            <a:endParaRPr lang="en-IN" sz="2800" dirty="0"/>
          </a:p>
          <a:p>
            <a:pPr lvl="1" algn="just">
              <a:buFont typeface="Wingdings" pitchFamily="2" charset="2"/>
              <a:buChar char="§"/>
            </a:pPr>
            <a:r>
              <a:rPr lang="en-IN" sz="2400" dirty="0"/>
              <a:t>Find missing source / unwanted resources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sz="2200" dirty="0"/>
              <a:t>Remove unwanted sources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/>
              <a:t>Confirm there is a leakage in pumps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/>
              <a:t> Radiation protection program  to take corrective measures</a:t>
            </a:r>
          </a:p>
          <a:p>
            <a:pPr lvl="1" algn="just">
              <a:buFont typeface="Wingdings" pitchFamily="2" charset="2"/>
              <a:buChar char="§"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 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IN" dirty="0" err="1"/>
              <a:t>Akpochafor</a:t>
            </a:r>
            <a:r>
              <a:rPr lang="en-IN" dirty="0"/>
              <a:t> M. O., </a:t>
            </a:r>
            <a:r>
              <a:rPr lang="en-IN" dirty="0" err="1"/>
              <a:t>Aweda</a:t>
            </a:r>
            <a:r>
              <a:rPr lang="en-IN" dirty="0"/>
              <a:t> M. A., </a:t>
            </a:r>
            <a:r>
              <a:rPr lang="en-IN" dirty="0" err="1"/>
              <a:t>Durosinmi-Etti</a:t>
            </a:r>
            <a:r>
              <a:rPr lang="en-IN" dirty="0"/>
              <a:t> F.A., </a:t>
            </a:r>
            <a:r>
              <a:rPr lang="en-IN" dirty="0" err="1"/>
              <a:t>Adeneye</a:t>
            </a:r>
            <a:r>
              <a:rPr lang="en-IN" dirty="0"/>
              <a:t> S.O., </a:t>
            </a:r>
            <a:r>
              <a:rPr lang="en-IN" dirty="0" err="1"/>
              <a:t>Omojola</a:t>
            </a:r>
            <a:r>
              <a:rPr lang="en-IN" dirty="0"/>
              <a:t> AD, “</a:t>
            </a:r>
            <a:r>
              <a:rPr lang="en-US" dirty="0"/>
              <a:t>Simulation of the Linear Boltzmann Transport Equation in Modelling Of Photon Beam Data”, IOSR Journal of Applied Physics (IOSR-JAP) e-ISSN: 2278-4861.Volume 5, Issue 6 (Jan. 2014), PP 72-86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EEVA BOMAN , “Radiotherapy Forward and Inverse Problem Applying Boltzmann Transport Equation”, </a:t>
            </a:r>
            <a:r>
              <a:rPr lang="en-IN" dirty="0"/>
              <a:t>KUOPIO UNIVERSITY PUBLICATIONS C. NATURAL AND ENVIRONMENTAL SCIENCES 204.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165912"/>
            <a:ext cx="8229600" cy="5692088"/>
          </a:xfrm>
        </p:spPr>
        <p:txBody>
          <a:bodyPr/>
          <a:lstStyle/>
          <a:p>
            <a:pPr algn="just">
              <a:buNone/>
            </a:pPr>
            <a:endParaRPr lang="en-IN" dirty="0"/>
          </a:p>
          <a:p>
            <a:pPr algn="just">
              <a:buFont typeface="Wingdings" pitchFamily="2" charset="2"/>
              <a:buChar char="q"/>
            </a:pPr>
            <a:r>
              <a:rPr lang="en-IN" dirty="0"/>
              <a:t>Boltzmann transport equation describes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dirty="0"/>
              <a:t> Macroscopic behaviour of the photons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dirty="0"/>
              <a:t> Interaction among the photons is negligible .</a:t>
            </a:r>
          </a:p>
          <a:p>
            <a:pPr lvl="1" algn="just"/>
            <a:endParaRPr lang="en-IN" dirty="0"/>
          </a:p>
          <a:p>
            <a:pPr algn="just">
              <a:buFont typeface="Wingdings" pitchFamily="2" charset="2"/>
              <a:buChar char="q"/>
            </a:pPr>
            <a:r>
              <a:rPr lang="en-IN" dirty="0"/>
              <a:t>Simplified version of LBTE for source localization when geometry and type(energy and flux) is known.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6771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472" y="1071546"/>
            <a:ext cx="8229600" cy="569208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IN" dirty="0"/>
          </a:p>
          <a:p>
            <a:pPr marL="624078" indent="-514350" algn="just">
              <a:buFont typeface="Wingdings" pitchFamily="2" charset="2"/>
              <a:buChar char="q"/>
            </a:pPr>
            <a:r>
              <a:rPr lang="en-IN" dirty="0"/>
              <a:t> The linear BTE to calculate the dose at any given target point is 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                                             </a:t>
            </a:r>
          </a:p>
          <a:p>
            <a:pPr>
              <a:buNone/>
            </a:pPr>
            <a:endParaRPr lang="en-IN" dirty="0"/>
          </a:p>
          <a:p>
            <a:pPr marL="850392" lvl="1" indent="-457200">
              <a:buFont typeface="Wingdings" pitchFamily="2" charset="2"/>
              <a:buChar char="§"/>
            </a:pPr>
            <a:r>
              <a:rPr lang="en-IN" sz="2000" dirty="0"/>
              <a:t>D(x,y,z) is the dose in  Mev/mass</a:t>
            </a:r>
          </a:p>
          <a:p>
            <a:pPr marL="850392" lvl="1" indent="-457200">
              <a:buFont typeface="Wingdings" pitchFamily="2" charset="2"/>
              <a:buChar char="§"/>
            </a:pPr>
            <a:r>
              <a:rPr lang="en-IN" sz="2000" dirty="0"/>
              <a:t>E is the energy in Mev.</a:t>
            </a:r>
          </a:p>
          <a:p>
            <a:pPr marL="850392" lvl="1" indent="-457200">
              <a:buFont typeface="Wingdings" pitchFamily="2" charset="2"/>
              <a:buChar char="§"/>
            </a:pPr>
            <a:r>
              <a:rPr lang="el-GR" sz="2000" dirty="0"/>
              <a:t>Ψ</a:t>
            </a:r>
            <a:r>
              <a:rPr lang="en-IN" sz="2000" dirty="0"/>
              <a:t> </a:t>
            </a:r>
            <a:r>
              <a:rPr lang="en-US" sz="2000" dirty="0"/>
              <a:t>is the photon fluence in photon/cm2.</a:t>
            </a:r>
          </a:p>
          <a:p>
            <a:pPr marL="850392" lvl="1" indent="-457200">
              <a:buFont typeface="Wingdings" pitchFamily="2" charset="2"/>
              <a:buChar char="§"/>
            </a:pPr>
            <a:r>
              <a:rPr lang="el-GR" sz="2000" dirty="0"/>
              <a:t>Ω</a:t>
            </a:r>
            <a:r>
              <a:rPr lang="en-IN" sz="2000" dirty="0"/>
              <a:t> is direction of photon beam in steradian</a:t>
            </a:r>
          </a:p>
          <a:p>
            <a:pPr marL="850392" lvl="1" indent="-457200">
              <a:buFont typeface="Wingdings" pitchFamily="2" charset="2"/>
              <a:buChar char="§"/>
            </a:pPr>
            <a:r>
              <a:rPr lang="el-GR" sz="2000" dirty="0"/>
              <a:t>σ</a:t>
            </a:r>
            <a:r>
              <a:rPr lang="en-IN" sz="2000" dirty="0"/>
              <a:t>  is macroscopic energy deposition cross section in Mev/cm</a:t>
            </a:r>
          </a:p>
          <a:p>
            <a:pPr marL="850392" lvl="1" indent="-457200">
              <a:buFont typeface="Wingdings" pitchFamily="2" charset="2"/>
              <a:buChar char="§"/>
            </a:pPr>
            <a:r>
              <a:rPr lang="el-GR" sz="2000" dirty="0"/>
              <a:t>ρ</a:t>
            </a:r>
            <a:r>
              <a:rPr lang="en-IN" sz="2000" dirty="0"/>
              <a:t>  is material density in gm/cm3</a:t>
            </a:r>
          </a:p>
          <a:p>
            <a:pPr marL="850392" lvl="1" indent="-457200">
              <a:buFont typeface="Wingdings" pitchFamily="2" charset="2"/>
              <a:buChar char="§"/>
            </a:pPr>
            <a:endParaRPr lang="en-IN" sz="2000" dirty="0"/>
          </a:p>
          <a:p>
            <a:pPr marL="850392" lvl="1" indent="-457200"/>
            <a:endParaRPr lang="en-IN" sz="2000" dirty="0"/>
          </a:p>
          <a:p>
            <a:pPr marL="850392" lvl="1" indent="-457200"/>
            <a:endParaRPr lang="en-IN" sz="2000" dirty="0"/>
          </a:p>
          <a:p>
            <a:pPr marL="850392" lvl="1" indent="-457200"/>
            <a:endParaRPr lang="en-US" sz="2000" dirty="0"/>
          </a:p>
          <a:p>
            <a:pPr marL="850392" lvl="1" indent="-457200"/>
            <a:endParaRPr lang="en-US" sz="2000" dirty="0"/>
          </a:p>
          <a:p>
            <a:pPr marL="850392" lvl="1" indent="-457200"/>
            <a:endParaRPr lang="en-IN" sz="2000" dirty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pic>
        <p:nvPicPr>
          <p:cNvPr id="1027" name="Picture 3" descr="C:\Users\AKASH\Desktop\do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9" y="2714622"/>
            <a:ext cx="3071835" cy="7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8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30"/>
            <a:ext cx="86868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Proposed solution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Solve reverse of LBTE using MATLAB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Find position and geometry of the source in the free space.</a:t>
            </a:r>
          </a:p>
          <a:p>
            <a:pPr lvl="2" algn="just"/>
            <a:endParaRPr lang="en-US" dirty="0"/>
          </a:p>
          <a:p>
            <a:pPr marL="850392" lvl="1" indent="-457200" algn="just">
              <a:buFont typeface="Wingdings" pitchFamily="2" charset="2"/>
              <a:buChar char="§"/>
            </a:pPr>
            <a:r>
              <a:rPr lang="en-US" dirty="0"/>
              <a:t>Project Scope</a:t>
            </a:r>
          </a:p>
          <a:p>
            <a:pPr marL="950976" lvl="2" indent="-4572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Calibri"/>
                <a:ea typeface="Droid Sans Fallback"/>
                <a:cs typeface="Calibri"/>
              </a:rPr>
              <a:t>Point source located at free space</a:t>
            </a:r>
          </a:p>
          <a:p>
            <a:pPr marL="836676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dirty="0">
                <a:latin typeface="Calibri"/>
                <a:ea typeface="Droid Sans Fallback"/>
                <a:cs typeface="Calibri"/>
              </a:rPr>
              <a:t>Three-point source located at the corner of the cube</a:t>
            </a:r>
          </a:p>
          <a:p>
            <a:pPr marL="836676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dirty="0">
                <a:latin typeface="Calibri"/>
                <a:ea typeface="Droid Sans Fallback"/>
                <a:cs typeface="Calibri"/>
              </a:rPr>
              <a:t>Line source emitting constant radiation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2" t="5886" r="21079" b="5363"/>
          <a:stretch/>
        </p:blipFill>
        <p:spPr bwMode="auto">
          <a:xfrm>
            <a:off x="5643539" y="1714488"/>
            <a:ext cx="3500463" cy="3571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5728"/>
            <a:ext cx="8801072" cy="11430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4400" dirty="0">
                <a:latin typeface="Calibri"/>
                <a:ea typeface="Droid Sans Fallback"/>
                <a:cs typeface="Calibri"/>
              </a:rPr>
              <a:t>Point source located at free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7" y="1714488"/>
            <a:ext cx="50720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270" algn="just">
              <a:lnSpc>
                <a:spcPct val="105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/>
                <a:ea typeface="Times New Roman"/>
              </a:rPr>
              <a:t>A point    source S(x,y,z)  located in free space at (x, y, z).</a:t>
            </a:r>
          </a:p>
          <a:p>
            <a:pPr indent="128270" algn="just">
              <a:lnSpc>
                <a:spcPct val="105000"/>
              </a:lnSpc>
              <a:buFont typeface="Arial" pitchFamily="34" charset="0"/>
              <a:buChar char="•"/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  <a:buFont typeface="Arial" pitchFamily="34" charset="0"/>
              <a:buChar char="•"/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/>
                <a:ea typeface="Times New Roman"/>
              </a:rPr>
              <a:t>Three targets T1, T2, T3  at (x1, y1, z1), (x2, y2, z2), (x3, y3, z3) as defined in fig.</a:t>
            </a:r>
          </a:p>
          <a:p>
            <a:pPr indent="128270" algn="just">
              <a:lnSpc>
                <a:spcPct val="105000"/>
              </a:lnSpc>
              <a:buFont typeface="Arial" pitchFamily="34" charset="0"/>
              <a:buChar char="•"/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/>
                <a:ea typeface="Times New Roman"/>
              </a:rPr>
              <a:t>Dose at the point T1,T2,T3 is  D1,D2,D3 respectively ,calculated using forward  LBTE</a:t>
            </a:r>
          </a:p>
          <a:p>
            <a:pPr indent="128270" algn="just">
              <a:lnSpc>
                <a:spcPct val="105000"/>
              </a:lnSpc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</a:pPr>
            <a:endParaRPr lang="en-US" sz="2000" dirty="0">
              <a:latin typeface="Times New Roman"/>
              <a:ea typeface="Times New Roman"/>
            </a:endParaRPr>
          </a:p>
          <a:p>
            <a:pPr indent="128270" algn="just">
              <a:lnSpc>
                <a:spcPct val="105000"/>
              </a:lnSpc>
            </a:pPr>
            <a:endParaRPr lang="en-US" sz="2000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00660"/>
          </a:xfrm>
        </p:spPr>
        <p:txBody>
          <a:bodyPr>
            <a:normAutofit/>
          </a:bodyPr>
          <a:lstStyle/>
          <a:p>
            <a:pPr marL="566928" indent="-457200" algn="just">
              <a:buFont typeface="Wingdings" pitchFamily="2" charset="2"/>
              <a:buChar char="q"/>
            </a:pPr>
            <a:r>
              <a:rPr lang="en-US" sz="2400" dirty="0"/>
              <a:t>Equation used to calculate Dose at target point is defined as Forward calculation.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400" dirty="0"/>
              <a:t>Simple LBTE to calculate dose at target point T1 due to source S  is as follows</a:t>
            </a:r>
          </a:p>
          <a:p>
            <a:pPr algn="just"/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5" y="0"/>
            <a:ext cx="8229600" cy="1143000"/>
          </a:xfrm>
        </p:spPr>
        <p:txBody>
          <a:bodyPr>
            <a:normAutofit fontScale="90000"/>
          </a:bodyPr>
          <a:lstStyle/>
          <a:p>
            <a:pPr indent="128270">
              <a:lnSpc>
                <a:spcPct val="105000"/>
              </a:lnSpc>
            </a:pPr>
            <a:r>
              <a:rPr lang="en-IN" dirty="0"/>
              <a:t> </a:t>
            </a:r>
            <a:br>
              <a:rPr lang="en-IN" sz="4400" dirty="0"/>
            </a:br>
            <a:r>
              <a:rPr lang="en-US" dirty="0"/>
              <a:t>Forward Calculation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Picture 4" descr="dose 1 poi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929066"/>
            <a:ext cx="6143668" cy="10290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481328"/>
            <a:ext cx="8329643" cy="5090944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Calculate distance r(x, y, z)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Between target point and source point using given dose D(x, y, z).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Distance between target point T and point source can be calculated by the inverse LBTE.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Calculation </a:t>
            </a:r>
            <a:endParaRPr lang="en-IN" dirty="0"/>
          </a:p>
        </p:txBody>
      </p:sp>
      <p:pic>
        <p:nvPicPr>
          <p:cNvPr id="5" name="Picture 4" descr="radius 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1" y="4000504"/>
            <a:ext cx="4016891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5376672"/>
          </a:xfrm>
        </p:spPr>
        <p:txBody>
          <a:bodyPr>
            <a:normAutofit/>
          </a:bodyPr>
          <a:lstStyle/>
          <a:p>
            <a:pPr marL="624078" indent="-514350">
              <a:buFont typeface="Wingdings" pitchFamily="2" charset="2"/>
              <a:buChar char="q"/>
            </a:pPr>
            <a:r>
              <a:rPr lang="en-US" dirty="0"/>
              <a:t>Distance between n</a:t>
            </a:r>
            <a:r>
              <a:rPr lang="en-US" baseline="30000" dirty="0"/>
              <a:t>th</a:t>
            </a:r>
            <a:r>
              <a:rPr lang="en-US" dirty="0"/>
              <a:t> target point Tn and source point  S(x,y,z) is 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(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, </a:t>
            </a:r>
            <a:r>
              <a:rPr lang="en-US" dirty="0" err="1"/>
              <a:t>zn</a:t>
            </a:r>
            <a:r>
              <a:rPr lang="en-US" dirty="0"/>
              <a:t>) .</a:t>
            </a:r>
          </a:p>
          <a:p>
            <a:pPr marL="624078" indent="-514350">
              <a:buFont typeface="Wingdings" pitchFamily="2" charset="2"/>
              <a:buChar char="q"/>
            </a:pPr>
            <a:endParaRPr lang="en-US" dirty="0"/>
          </a:p>
          <a:p>
            <a:pPr marL="624078" indent="-514350">
              <a:buFont typeface="Wingdings" pitchFamily="2" charset="2"/>
              <a:buChar char="q"/>
            </a:pPr>
            <a:endParaRPr lang="en-US" dirty="0"/>
          </a:p>
          <a:p>
            <a:pPr marL="624078" indent="-514350">
              <a:buFont typeface="Wingdings" pitchFamily="2" charset="2"/>
              <a:buChar char="q"/>
            </a:pPr>
            <a:endParaRPr lang="en-US" dirty="0"/>
          </a:p>
          <a:p>
            <a:pPr marL="624078" indent="-514350">
              <a:buFont typeface="Wingdings" pitchFamily="2" charset="2"/>
              <a:buChar char="q"/>
            </a:pPr>
            <a:r>
              <a:rPr lang="en-US" dirty="0"/>
              <a:t>Three target points T1,T2,T3.</a:t>
            </a:r>
          </a:p>
          <a:p>
            <a:pPr marL="624078" indent="-514350">
              <a:buFont typeface="Wingdings" pitchFamily="2" charset="2"/>
              <a:buChar char="q"/>
            </a:pPr>
            <a:endParaRPr lang="en-US" dirty="0"/>
          </a:p>
          <a:p>
            <a:pPr marL="624078" indent="-514350">
              <a:buFont typeface="Wingdings" pitchFamily="2" charset="2"/>
              <a:buChar char="q"/>
            </a:pPr>
            <a:r>
              <a:rPr lang="en-US" dirty="0"/>
              <a:t>Solving </a:t>
            </a:r>
            <a:r>
              <a:rPr lang="en-US" dirty="0" err="1"/>
              <a:t>eq</a:t>
            </a:r>
            <a:r>
              <a:rPr lang="en-US" dirty="0"/>
              <a:t>  for n=1to 3 .</a:t>
            </a:r>
          </a:p>
          <a:p>
            <a:pPr marL="850392" lvl="1" indent="-457200">
              <a:buFont typeface="Wingdings" pitchFamily="2" charset="2"/>
              <a:buChar char="§"/>
            </a:pPr>
            <a:r>
              <a:rPr lang="en-US" dirty="0"/>
              <a:t>Get the value of x, y, z which is the coordinates of source S .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 descr="radius gen pp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1" y="2786058"/>
            <a:ext cx="5143536" cy="6429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1682</Words>
  <Application>Microsoft Office PowerPoint</Application>
  <PresentationFormat>On-screen Show (4:3)</PresentationFormat>
  <Paragraphs>340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3D Visual of radiation source using area dose</vt:lpstr>
      <vt:lpstr>Problem Statement   </vt:lpstr>
      <vt:lpstr>Introduction </vt:lpstr>
      <vt:lpstr>Introduction </vt:lpstr>
      <vt:lpstr>Solution</vt:lpstr>
      <vt:lpstr>Point source located at free space</vt:lpstr>
      <vt:lpstr>  Forward Calculation </vt:lpstr>
      <vt:lpstr>Inverse Calculation </vt:lpstr>
      <vt:lpstr>PowerPoint Presentation</vt:lpstr>
      <vt:lpstr>Code for detecting the single source point</vt:lpstr>
      <vt:lpstr>Results: </vt:lpstr>
      <vt:lpstr>Multiple point sources located at the corners of the cubes.</vt:lpstr>
      <vt:lpstr>Forward calculations </vt:lpstr>
      <vt:lpstr>Inverse calculation </vt:lpstr>
      <vt:lpstr>PowerPoint Presentation</vt:lpstr>
      <vt:lpstr>Code for detecting three source points </vt:lpstr>
      <vt:lpstr>Results (for source located at three points)</vt:lpstr>
      <vt:lpstr>Line source parallel to the axis and emitting the radiation.</vt:lpstr>
      <vt:lpstr>  Forward Calculation </vt:lpstr>
      <vt:lpstr>  Forward calculations </vt:lpstr>
      <vt:lpstr>Inverse Calculations </vt:lpstr>
      <vt:lpstr>Code 3 for solving equations to get the line source </vt:lpstr>
      <vt:lpstr>Results</vt:lpstr>
      <vt:lpstr>Real Time Applications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Visual of radiation source using area dose</dc:title>
  <dc:creator>BARC</dc:creator>
  <cp:lastModifiedBy>madhu vamsi</cp:lastModifiedBy>
  <cp:revision>32</cp:revision>
  <dcterms:created xsi:type="dcterms:W3CDTF">2020-01-15T09:34:29Z</dcterms:created>
  <dcterms:modified xsi:type="dcterms:W3CDTF">2019-04-07T09:43:06Z</dcterms:modified>
</cp:coreProperties>
</file>